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1" r:id="rId7"/>
    <p:sldId id="265" r:id="rId8"/>
    <p:sldId id="270" r:id="rId9"/>
    <p:sldId id="267" r:id="rId10"/>
    <p:sldId id="271" r:id="rId11"/>
    <p:sldId id="272" r:id="rId12"/>
    <p:sldId id="269" r:id="rId13"/>
    <p:sldId id="264" r:id="rId14"/>
    <p:sldId id="262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9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002CD-72EC-0C4E-8A92-61304B2913C7}" type="datetimeFigureOut">
              <a:rPr lang="es-MX" smtClean="0"/>
              <a:t>17/03/21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07AEB-2A08-6E48-A85A-B304B064B3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51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7AEB-2A08-6E48-A85A-B304B064B302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13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7AEB-2A08-6E48-A85A-B304B064B302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536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7AEB-2A08-6E48-A85A-B304B064B302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08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7AEB-2A08-6E48-A85A-B304B064B302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24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7AEB-2A08-6E48-A85A-B304B064B302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941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7AEB-2A08-6E48-A85A-B304B064B302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470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07AEB-2A08-6E48-A85A-B304B064B302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67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AABEC-EC93-8F40-93BB-79663821B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5D8101-6C14-1A46-B24C-430121177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D2802-D275-6F45-80BA-FEFF8019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A78E-3EC3-724A-BD2B-9F4226483D5A}" type="datetimeFigureOut">
              <a:rPr lang="es-MX" smtClean="0"/>
              <a:t>17/03/21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76D668-521E-5E4F-BD21-7301C10C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6B55E-7591-5046-8D84-8EE12C90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88C-976E-8543-B4E6-8C6CDBA90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768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F3DBB-99EF-8841-95E0-B53CE1C6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E76192-5C51-1C42-95AB-B8148083A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5396AC-1283-5444-BD52-32873A58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A78E-3EC3-724A-BD2B-9F4226483D5A}" type="datetimeFigureOut">
              <a:rPr lang="es-MX" smtClean="0"/>
              <a:t>17/03/21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0E8054-4251-5347-8C7F-C1C06684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264B4-4C6F-734D-9FBA-BF416022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88C-976E-8543-B4E6-8C6CDBA90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94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9D7125-BCAB-9C43-81DC-27BC0EDFE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3B59CE-D4D1-D649-8FDA-66EF63770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E7C6C8-FA3E-0547-A684-D3430D05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A78E-3EC3-724A-BD2B-9F4226483D5A}" type="datetimeFigureOut">
              <a:rPr lang="es-MX" smtClean="0"/>
              <a:t>17/03/21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35BA8-CB49-7841-BDDD-742EBF88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EF65E-099B-1941-A1EC-CB6E7BC8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88C-976E-8543-B4E6-8C6CDBA90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18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D0101-EC65-1F43-A3C7-B5B9963A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47A02B-8D77-D74B-81F3-AE805C737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A4D81A-67BB-B04D-B7A3-8CA43F31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A78E-3EC3-724A-BD2B-9F4226483D5A}" type="datetimeFigureOut">
              <a:rPr lang="es-MX" smtClean="0"/>
              <a:t>17/03/21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686057-1F27-3947-B69A-75BE8038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38080F-ECE7-B349-AE2E-7A280C81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88C-976E-8543-B4E6-8C6CDBA90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240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24594-6171-7443-8259-41F44D77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F1051-05EE-884E-A091-E41E582C4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BA17F9-EE06-6C46-9111-346906E9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A78E-3EC3-724A-BD2B-9F4226483D5A}" type="datetimeFigureOut">
              <a:rPr lang="es-MX" smtClean="0"/>
              <a:t>17/03/21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0B287-B8E1-2640-8466-5B5BFDDC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14030A-AA55-7D47-8689-37F3969F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88C-976E-8543-B4E6-8C6CDBA90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96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41D63-E6A7-AF4B-8FC1-7CEDF443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71C29-859C-6843-83C3-CAEBC234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44C774-CA7B-7B4C-8BFA-9B96BB34E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34AC79-6006-D64F-A9BD-D64C269F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A78E-3EC3-724A-BD2B-9F4226483D5A}" type="datetimeFigureOut">
              <a:rPr lang="es-MX" smtClean="0"/>
              <a:t>17/03/21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A003E5-9732-A44C-831C-0282FF3E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7C2714-C801-624D-95F9-8B277A5D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88C-976E-8543-B4E6-8C6CDBA90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987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43449-B910-DF4A-848D-BF84A370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325BA1-CA27-394F-AD84-DAD84A88C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F19E52-C758-A84A-9985-02D0A7284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FDC60E-991D-094F-BEB6-1C289217B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D61604-37A4-B048-80ED-47D1E7160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7D78CB-790B-634D-A163-225F3ABD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A78E-3EC3-724A-BD2B-9F4226483D5A}" type="datetimeFigureOut">
              <a:rPr lang="es-MX" smtClean="0"/>
              <a:t>17/03/21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B72582-07EA-CC48-A226-55001C2F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96C5C5-B0CB-E640-85E6-4F912AF4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88C-976E-8543-B4E6-8C6CDBA90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67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B45D2-AFC8-C447-967B-8E1D2C71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D653A6-476E-FA4D-9906-757CA933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A78E-3EC3-724A-BD2B-9F4226483D5A}" type="datetimeFigureOut">
              <a:rPr lang="es-MX" smtClean="0"/>
              <a:t>17/03/21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1AEE46-DB61-9145-BC5F-D6A2F3B6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516F78-7867-7D45-AFC0-FC6F0051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88C-976E-8543-B4E6-8C6CDBA90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59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B965FB-15CE-3C4C-8FA3-62B25E15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A78E-3EC3-724A-BD2B-9F4226483D5A}" type="datetimeFigureOut">
              <a:rPr lang="es-MX" smtClean="0"/>
              <a:t>17/03/21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59B87B-7B0F-0E43-BC39-4E8B0E19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087617-AB56-1242-A7C1-07F513BE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88C-976E-8543-B4E6-8C6CDBA90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7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1ED6C-BEAE-CB40-8F19-ACAF50AD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A4526-F43C-CD42-B938-7F6C79660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15A6CC-A31E-1E4E-9731-932D5AAE9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EA3796-6030-E347-8AC3-37CD26F0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A78E-3EC3-724A-BD2B-9F4226483D5A}" type="datetimeFigureOut">
              <a:rPr lang="es-MX" smtClean="0"/>
              <a:t>17/03/21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16E37A-4BBB-A54F-A55E-31F402C3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658765-45B1-6042-8DB5-B8975788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88C-976E-8543-B4E6-8C6CDBA90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306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406F-383C-524E-B693-56E1C51D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5E2D8C-606B-7A43-A883-73FBB7F36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BBB28A-1FF8-514D-82F0-A8E93348C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B2F0C9-8B54-2E42-A2E0-21C950CB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A78E-3EC3-724A-BD2B-9F4226483D5A}" type="datetimeFigureOut">
              <a:rPr lang="es-MX" smtClean="0"/>
              <a:t>17/03/21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AF02FD-F125-8D4D-B71B-9A1BC39F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D2C7C-D879-7948-AA17-3314E329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1388C-976E-8543-B4E6-8C6CDBA90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775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E59D35-285B-0243-B21F-C6C92E31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49F124-4082-EE4D-8DD8-0C180788D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BCF2F-D94D-B147-92A2-2A53E1E28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8A78E-3EC3-724A-BD2B-9F4226483D5A}" type="datetimeFigureOut">
              <a:rPr lang="es-MX" smtClean="0"/>
              <a:t>17/03/21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F9CAA-F036-2946-8B8C-F965C4111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DF5E2A-2823-9F4E-9CBB-FA0C356A7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388C-976E-8543-B4E6-8C6CDBA90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0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160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11" Type="http://schemas.openxmlformats.org/officeDocument/2006/relationships/image" Target="../media/image21.png"/><Relationship Id="rId5" Type="http://schemas.openxmlformats.org/officeDocument/2006/relationships/image" Target="../media/image140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pubs-static.s3.amazonaws.com/181790_ced30c7078bc4733a7a3dc5c032b007a.html#distribucion-hipergeometrica" TargetMode="External"/><Relationship Id="rId2" Type="http://schemas.openxmlformats.org/officeDocument/2006/relationships/hyperlink" Target="https://www.vogue.com/fashion-shows/fall-2014-couture/chane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file:////var/folders/90/hjh_zl8j41d6wqxk5hz_lhk00000gp/T/com.microsoft.Word/WebArchiveCopyPasteTempFiles/CHA_0523.1366x2048.JPG" TargetMode="External"/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file:////var/folders/90/hjh_zl8j41d6wqxk5hz_lhk00000gp/T/com.microsoft.Word/WebArchiveCopyPasteTempFiles/KIM_0811.1366x2048.JPG" TargetMode="External"/><Relationship Id="rId5" Type="http://schemas.openxmlformats.org/officeDocument/2006/relationships/image" Target="../media/image5.jpeg"/><Relationship Id="rId4" Type="http://schemas.openxmlformats.org/officeDocument/2006/relationships/image" Target="file:////var/folders/90/hjh_zl8j41d6wqxk5hz_lhk00000gp/T/com.microsoft.Word/WebArchiveCopyPasteTempFiles/KIM_0825.1366x2048.JP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5A600-C0FE-2246-A07D-4B9B9A552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5653"/>
            <a:ext cx="9144000" cy="288448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bg1">
                    <a:lumMod val="50000"/>
                  </a:schemeClr>
                </a:solidFill>
              </a:rPr>
              <a:t>Distribuciones discretas de probabilidad : Hipergeométrica</a:t>
            </a:r>
            <a:br>
              <a:rPr lang="es-MX" dirty="0"/>
            </a:br>
            <a:r>
              <a:rPr lang="es-MX" sz="1600" dirty="0"/>
              <a:t> </a:t>
            </a:r>
            <a:br>
              <a:rPr lang="es-MX" sz="1600" dirty="0"/>
            </a:br>
            <a:r>
              <a:rPr lang="es-MX" sz="1600" b="1" dirty="0">
                <a:latin typeface="+mn-lt"/>
              </a:rPr>
              <a:t>14360015</a:t>
            </a:r>
            <a:r>
              <a:rPr lang="es-MX" sz="1600" b="1" dirty="0"/>
              <a:t> - </a:t>
            </a:r>
            <a:r>
              <a:rPr lang="es-MX" sz="1600" b="1" dirty="0">
                <a:latin typeface="+mn-lt"/>
              </a:rPr>
              <a:t>Cuauhtémoc Alfaro Muñoz</a:t>
            </a:r>
            <a:br>
              <a:rPr lang="es-MX" sz="1600" dirty="0">
                <a:latin typeface="+mn-lt"/>
              </a:rPr>
            </a:br>
            <a:endParaRPr lang="es-MX" sz="1600" dirty="0">
              <a:latin typeface="+mn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3F0CA8-F3F5-7F4A-8487-42FFFAC24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375" y="3840164"/>
            <a:ext cx="9144000" cy="288448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s-MX" sz="5600" dirty="0"/>
              <a:t>Facultad de Ingenierías</a:t>
            </a:r>
            <a:br>
              <a:rPr lang="es-MX" sz="5600" dirty="0"/>
            </a:br>
            <a:r>
              <a:rPr lang="es-MX" sz="5600" dirty="0"/>
              <a:t>Asignatura: Estadística Descriptiva E Inferencial </a:t>
            </a:r>
          </a:p>
          <a:p>
            <a:pPr>
              <a:lnSpc>
                <a:spcPct val="170000"/>
              </a:lnSpc>
            </a:pPr>
            <a:r>
              <a:rPr lang="es-MX" sz="5600" dirty="0">
                <a:latin typeface="+mn-lt"/>
              </a:rPr>
              <a:t>21552 - Dr. José Luis Ávila Valdez</a:t>
            </a:r>
            <a:endParaRPr lang="es-MX" sz="5600" dirty="0"/>
          </a:p>
          <a:p>
            <a:pPr>
              <a:lnSpc>
                <a:spcPct val="170000"/>
              </a:lnSpc>
            </a:pPr>
            <a:r>
              <a:rPr lang="es-MX" sz="5600" dirty="0"/>
              <a:t>Clave: MAT550-D</a:t>
            </a:r>
          </a:p>
          <a:p>
            <a:pPr>
              <a:lnSpc>
                <a:spcPct val="170000"/>
              </a:lnSpc>
            </a:pPr>
            <a:r>
              <a:rPr lang="es-MX" sz="5600" dirty="0"/>
              <a:t>Grupo: 22</a:t>
            </a:r>
          </a:p>
          <a:p>
            <a:pPr>
              <a:lnSpc>
                <a:spcPct val="170000"/>
              </a:lnSpc>
            </a:pPr>
            <a:r>
              <a:rPr lang="es-MX" sz="5600" dirty="0">
                <a:latin typeface="+mn-lt"/>
              </a:rPr>
              <a:t>Fecha: 17 de marzo de 2021</a:t>
            </a:r>
            <a:endParaRPr lang="es-MX" sz="5600" dirty="0"/>
          </a:p>
          <a:p>
            <a:br>
              <a:rPr lang="es-MX" dirty="0"/>
            </a:br>
            <a:br>
              <a:rPr lang="es-MX" dirty="0"/>
            </a:br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A61E10-443D-E643-96C0-67688E6C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38100"/>
            <a:ext cx="2616200" cy="64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B9BC9E-9797-4540-8673-1E5E25FBC449}"/>
              </a:ext>
            </a:extLst>
          </p:cNvPr>
          <p:cNvCxnSpPr>
            <a:cxnSpLocks/>
          </p:cNvCxnSpPr>
          <p:nvPr/>
        </p:nvCxnSpPr>
        <p:spPr>
          <a:xfrm flipV="1">
            <a:off x="11118850" y="6070600"/>
            <a:ext cx="1047750" cy="781844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7C76515-667F-7044-B230-CBEDC1022C80}"/>
              </a:ext>
            </a:extLst>
          </p:cNvPr>
          <p:cNvCxnSpPr>
            <a:cxnSpLocks/>
          </p:cNvCxnSpPr>
          <p:nvPr/>
        </p:nvCxnSpPr>
        <p:spPr>
          <a:xfrm flipV="1">
            <a:off x="9144000" y="4746625"/>
            <a:ext cx="3048000" cy="2111377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84FCE9E-F2B6-0046-81C8-CAA09E0791BD}"/>
              </a:ext>
            </a:extLst>
          </p:cNvPr>
          <p:cNvCxnSpPr>
            <a:cxnSpLocks/>
          </p:cNvCxnSpPr>
          <p:nvPr/>
        </p:nvCxnSpPr>
        <p:spPr>
          <a:xfrm flipV="1">
            <a:off x="10096500" y="5391150"/>
            <a:ext cx="2095500" cy="1466852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57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8C284E9-E940-1145-AB9D-A99D448BF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41" y="804761"/>
            <a:ext cx="9877317" cy="57709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56985F-C1C8-0441-B109-9FB645F22A11}"/>
              </a:ext>
            </a:extLst>
          </p:cNvPr>
          <p:cNvSpPr/>
          <p:nvPr/>
        </p:nvSpPr>
        <p:spPr>
          <a:xfrm>
            <a:off x="696684" y="282254"/>
            <a:ext cx="9394371" cy="456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6640830" algn="l"/>
              </a:tabLst>
            </a:pPr>
            <a:r>
              <a:rPr lang="es-MX" dirty="0">
                <a:latin typeface="Verdana" panose="020B0604030504040204" pitchFamily="34" charset="0"/>
                <a:ea typeface="Times New Roman" panose="02020603050405020304" pitchFamily="18" charset="0"/>
              </a:rPr>
              <a:t>b) La probabilidad de haber adquirido a lo mucho 5 atuendos blancos.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10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8AD03A5-E369-2347-874E-9F85A569B2AC}"/>
              </a:ext>
            </a:extLst>
          </p:cNvPr>
          <p:cNvCxnSpPr>
            <a:cxnSpLocks/>
          </p:cNvCxnSpPr>
          <p:nvPr/>
        </p:nvCxnSpPr>
        <p:spPr>
          <a:xfrm flipV="1">
            <a:off x="9144000" y="4746625"/>
            <a:ext cx="3048000" cy="2111377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936F640-E770-A94A-8A99-0C057385A0B5}"/>
              </a:ext>
            </a:extLst>
          </p:cNvPr>
          <p:cNvCxnSpPr>
            <a:cxnSpLocks/>
          </p:cNvCxnSpPr>
          <p:nvPr/>
        </p:nvCxnSpPr>
        <p:spPr>
          <a:xfrm flipV="1">
            <a:off x="10096500" y="5391150"/>
            <a:ext cx="2095500" cy="1466852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365B51A-CB77-E241-B15D-4C23C360CEE9}"/>
              </a:ext>
            </a:extLst>
          </p:cNvPr>
          <p:cNvCxnSpPr>
            <a:cxnSpLocks/>
          </p:cNvCxnSpPr>
          <p:nvPr/>
        </p:nvCxnSpPr>
        <p:spPr>
          <a:xfrm flipV="1">
            <a:off x="11118850" y="6070600"/>
            <a:ext cx="1047750" cy="781844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1849EAF-D3E2-A644-B09B-6B2DF9E21FA0}"/>
              </a:ext>
            </a:extLst>
          </p:cNvPr>
          <p:cNvSpPr/>
          <p:nvPr/>
        </p:nvSpPr>
        <p:spPr>
          <a:xfrm>
            <a:off x="545756" y="243371"/>
            <a:ext cx="9550744" cy="456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6640830" algn="l"/>
              </a:tabLst>
            </a:pPr>
            <a:r>
              <a:rPr lang="es-MX" dirty="0">
                <a:latin typeface="Verdana" panose="020B0604030504040204" pitchFamily="34" charset="0"/>
                <a:ea typeface="Times New Roman" panose="02020603050405020304" pitchFamily="18" charset="0"/>
              </a:rPr>
              <a:t>b) La probabilidad de haber adquirido a lo mucho 5 atuendos blancos.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5E9A396-F493-184C-8578-6B071B99A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380" y="1025517"/>
            <a:ext cx="9550745" cy="473739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DD9E9B5-11F2-3B46-BD06-181FB3D3F661}"/>
              </a:ext>
            </a:extLst>
          </p:cNvPr>
          <p:cNvSpPr/>
          <p:nvPr/>
        </p:nvSpPr>
        <p:spPr>
          <a:xfrm>
            <a:off x="8558212" y="1150930"/>
            <a:ext cx="1966913" cy="46119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3356C13-7535-0B42-984B-F621C3BC853C}"/>
              </a:ext>
            </a:extLst>
          </p:cNvPr>
          <p:cNvSpPr/>
          <p:nvPr/>
        </p:nvSpPr>
        <p:spPr>
          <a:xfrm>
            <a:off x="1295400" y="1025517"/>
            <a:ext cx="3233738" cy="8890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837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1CFDD5A-5B89-BF49-8432-7C4568E62F81}"/>
              </a:ext>
            </a:extLst>
          </p:cNvPr>
          <p:cNvSpPr txBox="1"/>
          <p:nvPr/>
        </p:nvSpPr>
        <p:spPr>
          <a:xfrm>
            <a:off x="577397" y="337267"/>
            <a:ext cx="8391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Verdana" panose="020B0604030504040204" pitchFamily="34" charset="0"/>
                <a:ea typeface="Times New Roman" panose="02020603050405020304" pitchFamily="18" charset="0"/>
              </a:rPr>
              <a:t>c) El valor esperado, la varianza y la desviación estandar. </a:t>
            </a: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A830B8C-219C-3E45-9347-F6E79C5B8A1D}"/>
              </a:ext>
            </a:extLst>
          </p:cNvPr>
          <p:cNvSpPr txBox="1">
            <a:spLocks/>
          </p:cNvSpPr>
          <p:nvPr/>
        </p:nvSpPr>
        <p:spPr>
          <a:xfrm>
            <a:off x="838200" y="392500"/>
            <a:ext cx="2857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Valor esperado (Media)</a:t>
            </a:r>
            <a:r>
              <a:rPr lang="es-MX" sz="20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F15627C-EB05-DB49-B335-7364CD529D5F}"/>
              </a:ext>
            </a:extLst>
          </p:cNvPr>
          <p:cNvCxnSpPr>
            <a:cxnSpLocks/>
          </p:cNvCxnSpPr>
          <p:nvPr/>
        </p:nvCxnSpPr>
        <p:spPr>
          <a:xfrm flipV="1">
            <a:off x="9144000" y="4746625"/>
            <a:ext cx="3048000" cy="2111377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19B62F-060D-F04C-BB07-3EABA2515CE5}"/>
              </a:ext>
            </a:extLst>
          </p:cNvPr>
          <p:cNvCxnSpPr>
            <a:cxnSpLocks/>
          </p:cNvCxnSpPr>
          <p:nvPr/>
        </p:nvCxnSpPr>
        <p:spPr>
          <a:xfrm flipV="1">
            <a:off x="10096500" y="5391150"/>
            <a:ext cx="2095500" cy="1466852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3EA9F98-B425-5746-98EF-B4EB350DCE44}"/>
              </a:ext>
            </a:extLst>
          </p:cNvPr>
          <p:cNvCxnSpPr>
            <a:cxnSpLocks/>
          </p:cNvCxnSpPr>
          <p:nvPr/>
        </p:nvCxnSpPr>
        <p:spPr>
          <a:xfrm flipV="1">
            <a:off x="11118850" y="6070600"/>
            <a:ext cx="1047750" cy="781844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BDDFE094-049F-E344-A6E7-B7DC68900A17}"/>
              </a:ext>
            </a:extLst>
          </p:cNvPr>
          <p:cNvSpPr txBox="1"/>
          <p:nvPr/>
        </p:nvSpPr>
        <p:spPr>
          <a:xfrm>
            <a:off x="5280184" y="852253"/>
            <a:ext cx="109376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3">
                    <a:lumMod val="50000"/>
                  </a:schemeClr>
                </a:solidFill>
              </a:rPr>
              <a:t>Varianza</a:t>
            </a:r>
            <a:endParaRPr lang="es-MX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2D7E12-32E3-9643-B507-581C26339D7A}"/>
              </a:ext>
            </a:extLst>
          </p:cNvPr>
          <p:cNvSpPr txBox="1"/>
          <p:nvPr/>
        </p:nvSpPr>
        <p:spPr>
          <a:xfrm>
            <a:off x="8902849" y="888006"/>
            <a:ext cx="2325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3">
                    <a:lumMod val="50000"/>
                  </a:schemeClr>
                </a:solidFill>
              </a:rPr>
              <a:t>Desviación estándar</a:t>
            </a:r>
            <a:endParaRPr lang="es-MX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6DE26C1-21F3-3B47-9C8F-DA111C510DE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7" r="55556" b="536"/>
          <a:stretch/>
        </p:blipFill>
        <p:spPr>
          <a:xfrm>
            <a:off x="4131311" y="1483558"/>
            <a:ext cx="3479800" cy="110724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649181E-9F23-1E4D-9633-88D6289F299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" t="37890" r="79259" b="35921"/>
          <a:stretch/>
        </p:blipFill>
        <p:spPr>
          <a:xfrm>
            <a:off x="1353382" y="1502608"/>
            <a:ext cx="1656518" cy="756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3EC0D91-8E60-7047-B3DE-147793C31666}"/>
                  </a:ext>
                </a:extLst>
              </p:cNvPr>
              <p:cNvSpPr txBox="1"/>
              <p:nvPr/>
            </p:nvSpPr>
            <p:spPr>
              <a:xfrm>
                <a:off x="8734176" y="1538344"/>
                <a:ext cx="2663822" cy="563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F3EC0D91-8E60-7047-B3DE-147793C31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176" y="1538344"/>
                <a:ext cx="2663822" cy="563680"/>
              </a:xfrm>
              <a:prstGeom prst="rect">
                <a:avLst/>
              </a:prstGeom>
              <a:blipFill>
                <a:blip r:embed="rId3"/>
                <a:stretch>
                  <a:fillRect l="-18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2721C30-7246-8F4E-9434-72E69655BD9C}"/>
                  </a:ext>
                </a:extLst>
              </p:cNvPr>
              <p:cNvSpPr txBox="1"/>
              <p:nvPr/>
            </p:nvSpPr>
            <p:spPr>
              <a:xfrm>
                <a:off x="1353382" y="2590800"/>
                <a:ext cx="1115497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 (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2721C30-7246-8F4E-9434-72E69655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82" y="2590800"/>
                <a:ext cx="1115497" cy="524182"/>
              </a:xfrm>
              <a:prstGeom prst="rect">
                <a:avLst/>
              </a:prstGeom>
              <a:blipFill>
                <a:blip r:embed="rId5"/>
                <a:stretch>
                  <a:fillRect l="-4494" t="-2381" r="-6742" b="-142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F214429-5980-1D45-A8B1-ED515077BFD6}"/>
                  </a:ext>
                </a:extLst>
              </p:cNvPr>
              <p:cNvSpPr txBox="1"/>
              <p:nvPr/>
            </p:nvSpPr>
            <p:spPr>
              <a:xfrm>
                <a:off x="1327031" y="3343486"/>
                <a:ext cx="1548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 (0.3571)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F214429-5980-1D45-A8B1-ED515077B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031" y="3343486"/>
                <a:ext cx="1548309" cy="276999"/>
              </a:xfrm>
              <a:prstGeom prst="rect">
                <a:avLst/>
              </a:prstGeom>
              <a:blipFill>
                <a:blip r:embed="rId6"/>
                <a:stretch>
                  <a:fillRect l="-3252" t="-8696" r="-4878" b="-347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8A55303-722A-EC4E-900F-3420A2250973}"/>
                  </a:ext>
                </a:extLst>
              </p:cNvPr>
              <p:cNvSpPr txBox="1"/>
              <p:nvPr/>
            </p:nvSpPr>
            <p:spPr>
              <a:xfrm>
                <a:off x="1327030" y="3779629"/>
                <a:ext cx="1548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 (0.3571)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8A55303-722A-EC4E-900F-3420A2250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030" y="3779629"/>
                <a:ext cx="1548309" cy="276999"/>
              </a:xfrm>
              <a:prstGeom prst="rect">
                <a:avLst/>
              </a:prstGeom>
              <a:blipFill>
                <a:blip r:embed="rId7"/>
                <a:stretch>
                  <a:fillRect l="-3252" t="-8696" r="-4878" b="-347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3285DD8-7F72-494B-BA09-77E94DAE8E9B}"/>
                  </a:ext>
                </a:extLst>
              </p:cNvPr>
              <p:cNvSpPr txBox="1"/>
              <p:nvPr/>
            </p:nvSpPr>
            <p:spPr>
              <a:xfrm>
                <a:off x="1327029" y="4194430"/>
                <a:ext cx="1048171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=2.856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3285DD8-7F72-494B-BA09-77E94DAE8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029" y="4194430"/>
                <a:ext cx="1048171" cy="276999"/>
              </a:xfrm>
              <a:prstGeom prst="rect">
                <a:avLst/>
              </a:prstGeom>
              <a:blipFill>
                <a:blip r:embed="rId8"/>
                <a:stretch>
                  <a:fillRect l="-4762" r="-4762" b="-217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DCB74DF-557E-3847-A291-A4039C36BE59}"/>
                  </a:ext>
                </a:extLst>
              </p:cNvPr>
              <p:cNvSpPr txBox="1"/>
              <p:nvPr/>
            </p:nvSpPr>
            <p:spPr>
              <a:xfrm>
                <a:off x="4240318" y="2641781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DCB74DF-557E-3847-A291-A4039C36B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318" y="2641781"/>
                <a:ext cx="702115" cy="276999"/>
              </a:xfrm>
              <a:prstGeom prst="rect">
                <a:avLst/>
              </a:prstGeom>
              <a:blipFill>
                <a:blip r:embed="rId9"/>
                <a:stretch>
                  <a:fillRect l="-3571" r="-7143" b="-869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4AA4734-FDAD-4D42-8930-4EC1AF154E8D}"/>
                  </a:ext>
                </a:extLst>
              </p:cNvPr>
              <p:cNvSpPr txBox="1"/>
              <p:nvPr/>
            </p:nvSpPr>
            <p:spPr>
              <a:xfrm>
                <a:off x="4684219" y="3246762"/>
                <a:ext cx="2373983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62</m:t>
                              </m:r>
                            </m:num>
                            <m:den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69</m:t>
                              </m:r>
                            </m:den>
                          </m:f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4AA4734-FDAD-4D42-8930-4EC1AF154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4219" y="3246762"/>
                <a:ext cx="2373983" cy="531877"/>
              </a:xfrm>
              <a:prstGeom prst="rect">
                <a:avLst/>
              </a:prstGeom>
              <a:blipFill>
                <a:blip r:embed="rId10"/>
                <a:stretch>
                  <a:fillRect l="-532" t="-2326" r="-3723" b="-116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7F1033-4F90-3043-ABA0-0D6EB9C37260}"/>
                  </a:ext>
                </a:extLst>
              </p:cNvPr>
              <p:cNvSpPr txBox="1"/>
              <p:nvPr/>
            </p:nvSpPr>
            <p:spPr>
              <a:xfrm>
                <a:off x="4083413" y="4069155"/>
                <a:ext cx="3575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 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0.3571</m:t>
                          </m:r>
                        </m:e>
                      </m:d>
                      <m:d>
                        <m:d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0.6428</m:t>
                          </m:r>
                        </m:e>
                      </m:d>
                      <m:d>
                        <m:d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0.8985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17F1033-4F90-3043-ABA0-0D6EB9C3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413" y="4069155"/>
                <a:ext cx="3575594" cy="276999"/>
              </a:xfrm>
              <a:prstGeom prst="rect">
                <a:avLst/>
              </a:prstGeom>
              <a:blipFill>
                <a:blip r:embed="rId11"/>
                <a:stretch>
                  <a:fillRect t="-8696" r="-355" b="-3478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A5E3945-F9EB-C34B-AD87-1133AA1021B1}"/>
                  </a:ext>
                </a:extLst>
              </p:cNvPr>
              <p:cNvSpPr txBox="1"/>
              <p:nvPr/>
            </p:nvSpPr>
            <p:spPr>
              <a:xfrm>
                <a:off x="5213979" y="4608125"/>
                <a:ext cx="1314462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1.6499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A5E3945-F9EB-C34B-AD87-1133AA102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979" y="4608125"/>
                <a:ext cx="1314462" cy="276999"/>
              </a:xfrm>
              <a:prstGeom prst="rect">
                <a:avLst/>
              </a:prstGeom>
              <a:blipFill>
                <a:blip r:embed="rId12"/>
                <a:stretch>
                  <a:fillRect l="-1905" t="-8696" r="-2857" b="-391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2513AE8-22FA-574C-8870-0E9211602905}"/>
                  </a:ext>
                </a:extLst>
              </p:cNvPr>
              <p:cNvSpPr txBox="1"/>
              <p:nvPr/>
            </p:nvSpPr>
            <p:spPr>
              <a:xfrm>
                <a:off x="9439146" y="3278643"/>
                <a:ext cx="1252787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dirty="0"/>
                  <a:t> 1.2845</a:t>
                </a: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B2513AE8-22FA-574C-8870-0E9211602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146" y="3278643"/>
                <a:ext cx="1252787" cy="369332"/>
              </a:xfrm>
              <a:prstGeom prst="rect">
                <a:avLst/>
              </a:prstGeom>
              <a:blipFill>
                <a:blip r:embed="rId13"/>
                <a:stretch>
                  <a:fillRect t="-10000" r="-4040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BF69AD06-D47C-2B45-A208-5D8D1CE8D3AE}"/>
                  </a:ext>
                </a:extLst>
              </p:cNvPr>
              <p:cNvSpPr/>
              <p:nvPr/>
            </p:nvSpPr>
            <p:spPr>
              <a:xfrm>
                <a:off x="9400197" y="2584503"/>
                <a:ext cx="1718653" cy="396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E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1.</m:t>
                        </m:r>
                      </m:e>
                    </m:rad>
                  </m:oMath>
                </a14:m>
                <a:r>
                  <a:rPr lang="es-MX" dirty="0"/>
                  <a:t>8097</a:t>
                </a:r>
              </a:p>
            </p:txBody>
          </p:sp>
        </mc:Choice>
        <mc:Fallback xmlns="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BF69AD06-D47C-2B45-A208-5D8D1CE8D3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197" y="2584503"/>
                <a:ext cx="1718653" cy="396327"/>
              </a:xfrm>
              <a:prstGeom prst="rect">
                <a:avLst/>
              </a:prstGeom>
              <a:blipFill>
                <a:blip r:embed="rId1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9">
            <a:extLst>
              <a:ext uri="{FF2B5EF4-FFF2-40B4-BE49-F238E27FC236}">
                <a16:creationId xmlns:a16="http://schemas.microsoft.com/office/drawing/2014/main" id="{23361C18-2869-CA42-A20E-27F07D1731D7}"/>
              </a:ext>
            </a:extLst>
          </p:cNvPr>
          <p:cNvSpPr txBox="1"/>
          <p:nvPr/>
        </p:nvSpPr>
        <p:spPr>
          <a:xfrm>
            <a:off x="932744" y="519862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N=</a:t>
            </a:r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C65C839E-BD7B-254C-891D-7FDC26737CE7}"/>
              </a:ext>
            </a:extLst>
          </p:cNvPr>
          <p:cNvSpPr txBox="1"/>
          <p:nvPr/>
        </p:nvSpPr>
        <p:spPr>
          <a:xfrm>
            <a:off x="1381906" y="51986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70</a:t>
            </a:r>
          </a:p>
        </p:txBody>
      </p:sp>
      <p:sp>
        <p:nvSpPr>
          <p:cNvPr id="33" name="TextBox 11">
            <a:extLst>
              <a:ext uri="{FF2B5EF4-FFF2-40B4-BE49-F238E27FC236}">
                <a16:creationId xmlns:a16="http://schemas.microsoft.com/office/drawing/2014/main" id="{691B2C4D-C2E2-524A-A881-2B9E016D7977}"/>
              </a:ext>
            </a:extLst>
          </p:cNvPr>
          <p:cNvSpPr txBox="1"/>
          <p:nvPr/>
        </p:nvSpPr>
        <p:spPr>
          <a:xfrm>
            <a:off x="932744" y="555650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M=</a:t>
            </a: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D72620E0-178A-1A47-844F-1106C757518E}"/>
              </a:ext>
            </a:extLst>
          </p:cNvPr>
          <p:cNvSpPr txBox="1"/>
          <p:nvPr/>
        </p:nvSpPr>
        <p:spPr>
          <a:xfrm>
            <a:off x="1404705" y="5553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25</a:t>
            </a:r>
          </a:p>
        </p:txBody>
      </p:sp>
      <p:sp>
        <p:nvSpPr>
          <p:cNvPr id="35" name="TextBox 13">
            <a:extLst>
              <a:ext uri="{FF2B5EF4-FFF2-40B4-BE49-F238E27FC236}">
                <a16:creationId xmlns:a16="http://schemas.microsoft.com/office/drawing/2014/main" id="{03D174BE-8042-E44E-8B90-B88CBE926B5A}"/>
              </a:ext>
            </a:extLst>
          </p:cNvPr>
          <p:cNvSpPr txBox="1"/>
          <p:nvPr/>
        </p:nvSpPr>
        <p:spPr>
          <a:xfrm>
            <a:off x="941560" y="592584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n=</a:t>
            </a:r>
          </a:p>
        </p:txBody>
      </p:sp>
      <p:sp>
        <p:nvSpPr>
          <p:cNvPr id="36" name="TextBox 14">
            <a:extLst>
              <a:ext uri="{FF2B5EF4-FFF2-40B4-BE49-F238E27FC236}">
                <a16:creationId xmlns:a16="http://schemas.microsoft.com/office/drawing/2014/main" id="{D327AD83-488C-F64F-9AFD-00E85823EB8D}"/>
              </a:ext>
            </a:extLst>
          </p:cNvPr>
          <p:cNvSpPr txBox="1"/>
          <p:nvPr/>
        </p:nvSpPr>
        <p:spPr>
          <a:xfrm>
            <a:off x="1448175" y="5908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8</a:t>
            </a:r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id="{AA8192FC-EDDF-C942-94F0-CEF3ECFC5077}"/>
              </a:ext>
            </a:extLst>
          </p:cNvPr>
          <p:cNvSpPr txBox="1"/>
          <p:nvPr/>
        </p:nvSpPr>
        <p:spPr>
          <a:xfrm>
            <a:off x="968008" y="62981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k=</a:t>
            </a:r>
          </a:p>
        </p:txBody>
      </p:sp>
      <p:sp>
        <p:nvSpPr>
          <p:cNvPr id="38" name="TextBox 16">
            <a:extLst>
              <a:ext uri="{FF2B5EF4-FFF2-40B4-BE49-F238E27FC236}">
                <a16:creationId xmlns:a16="http://schemas.microsoft.com/office/drawing/2014/main" id="{C4E343A4-59A6-6F42-9889-685191C6E794}"/>
              </a:ext>
            </a:extLst>
          </p:cNvPr>
          <p:cNvSpPr txBox="1"/>
          <p:nvPr/>
        </p:nvSpPr>
        <p:spPr>
          <a:xfrm>
            <a:off x="1443688" y="6309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2239967-DAB0-E945-9581-F1ECCB93818A}"/>
                  </a:ext>
                </a:extLst>
              </p:cNvPr>
              <p:cNvSpPr txBox="1"/>
              <p:nvPr/>
            </p:nvSpPr>
            <p:spPr>
              <a:xfrm>
                <a:off x="6632984" y="2407552"/>
                <a:ext cx="1126142" cy="618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70−8</m:t>
                              </m:r>
                            </m:num>
                            <m:den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70−1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2239967-DAB0-E945-9581-F1ECCB93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984" y="2407552"/>
                <a:ext cx="1126142" cy="618631"/>
              </a:xfrm>
              <a:prstGeom prst="rect">
                <a:avLst/>
              </a:prstGeom>
              <a:blipFill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BF7D2B5-7611-EE4D-B197-A0F3EF34D42F}"/>
                  </a:ext>
                </a:extLst>
              </p:cNvPr>
              <p:cNvSpPr txBox="1"/>
              <p:nvPr/>
            </p:nvSpPr>
            <p:spPr>
              <a:xfrm>
                <a:off x="5505950" y="2397716"/>
                <a:ext cx="1254382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70−25</m:t>
                              </m:r>
                            </m:num>
                            <m:den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BF7D2B5-7611-EE4D-B197-A0F3EF34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50" y="2397716"/>
                <a:ext cx="1254382" cy="624210"/>
              </a:xfrm>
              <a:prstGeom prst="rect">
                <a:avLst/>
              </a:prstGeom>
              <a:blipFill>
                <a:blip r:embed="rId1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F1DF9C7-F9A4-1D49-8085-A0371FB3D788}"/>
                  </a:ext>
                </a:extLst>
              </p:cNvPr>
              <p:cNvSpPr txBox="1"/>
              <p:nvPr/>
            </p:nvSpPr>
            <p:spPr>
              <a:xfrm>
                <a:off x="4898451" y="2397716"/>
                <a:ext cx="722185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MX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F1DF9C7-F9A4-1D49-8085-A0371FB3D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451" y="2397716"/>
                <a:ext cx="722185" cy="624210"/>
              </a:xfrm>
              <a:prstGeom prst="rect">
                <a:avLst/>
              </a:prstGeom>
              <a:blipFill>
                <a:blip r:embed="rId1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21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  <p:bldP spid="12" grpId="0"/>
      <p:bldP spid="15" grpId="0"/>
      <p:bldP spid="17" grpId="0"/>
      <p:bldP spid="18" grpId="0"/>
      <p:bldP spid="19" grpId="0" animBg="1"/>
      <p:bldP spid="21" grpId="0"/>
      <p:bldP spid="22" grpId="0"/>
      <p:bldP spid="23" grpId="0"/>
      <p:bldP spid="27" grpId="0" animBg="1"/>
      <p:bldP spid="28" grpId="0" animBg="1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2" grpId="0"/>
      <p:bldP spid="16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A0063-0775-9C44-B520-900578AB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>
                <a:solidFill>
                  <a:schemeClr val="accent3">
                    <a:lumMod val="50000"/>
                  </a:schemeClr>
                </a:solidFill>
              </a:rPr>
              <a:t>Conclusión</a:t>
            </a:r>
            <a:endParaRPr lang="es-MX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11E1690-E1E9-C541-9075-AA5D6657B71F}"/>
              </a:ext>
            </a:extLst>
          </p:cNvPr>
          <p:cNvSpPr/>
          <p:nvPr/>
        </p:nvSpPr>
        <p:spPr>
          <a:xfrm>
            <a:off x="838200" y="1511582"/>
            <a:ext cx="9702800" cy="4612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50000"/>
              </a:lnSpc>
              <a:buAutoNum type="arabicParenR"/>
              <a:tabLst>
                <a:tab pos="457200" algn="l"/>
              </a:tabLst>
            </a:pPr>
            <a:r>
              <a:rPr lang="es-MX" dirty="0">
                <a:solidFill>
                  <a:srgbClr val="333333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Se observaron dos resultados : </a:t>
            </a:r>
          </a:p>
          <a:p>
            <a:pPr lvl="0" fontAlgn="base">
              <a:lnSpc>
                <a:spcPct val="150000"/>
              </a:lnSpc>
              <a:tabLst>
                <a:tab pos="457200" algn="l"/>
              </a:tabLst>
            </a:pPr>
            <a:r>
              <a:rPr lang="es-MX" dirty="0">
                <a:solidFill>
                  <a:srgbClr val="333333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 	Éxito : Vestidos blancos (caracacterística de análisis).</a:t>
            </a:r>
          </a:p>
          <a:p>
            <a:pPr lvl="0" fontAlgn="base">
              <a:lnSpc>
                <a:spcPct val="150000"/>
              </a:lnSpc>
              <a:tabLst>
                <a:tab pos="457200" algn="l"/>
              </a:tabLst>
            </a:pPr>
            <a:r>
              <a:rPr lang="es-MX" dirty="0">
                <a:solidFill>
                  <a:srgbClr val="333333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	Fracaso: Vestidos no blancos. </a:t>
            </a:r>
          </a:p>
          <a:p>
            <a:pPr lvl="0" fontAlgn="base">
              <a:lnSpc>
                <a:spcPct val="150000"/>
              </a:lnSpc>
              <a:tabLst>
                <a:tab pos="457200" algn="l"/>
              </a:tabLst>
            </a:pP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tabLst>
                <a:tab pos="457200" algn="l"/>
              </a:tabLst>
            </a:pPr>
            <a:r>
              <a:rPr lang="es-MX" dirty="0">
                <a:solidFill>
                  <a:srgbClr val="333333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2) Las probabilidades obtenidas son resultados de una muestra no remplazable. </a:t>
            </a:r>
          </a:p>
          <a:p>
            <a:pPr marL="342900" lvl="0" indent="-342900" fontAlgn="base">
              <a:lnSpc>
                <a:spcPct val="150000"/>
              </a:lnSpc>
              <a:tabLst>
                <a:tab pos="457200" algn="l"/>
              </a:tabLst>
            </a:pP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50000"/>
              </a:lnSpc>
              <a:tabLst>
                <a:tab pos="457200" algn="l"/>
              </a:tabLst>
            </a:pPr>
            <a:r>
              <a:rPr lang="es-MX" dirty="0">
                <a:solidFill>
                  <a:srgbClr val="333333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3) El número de repeticiones del experimento (</a:t>
            </a:r>
            <a:r>
              <a:rPr lang="es-MX" i="1" dirty="0">
                <a:solidFill>
                  <a:srgbClr val="333333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n</a:t>
            </a:r>
            <a:r>
              <a:rPr lang="es-MX" dirty="0">
                <a:solidFill>
                  <a:srgbClr val="333333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) es constante. </a:t>
            </a:r>
          </a:p>
          <a:p>
            <a:pPr marL="342900" lvl="0" indent="-342900" fontAlgn="base">
              <a:lnSpc>
                <a:spcPct val="150000"/>
              </a:lnSpc>
              <a:tabLst>
                <a:tab pos="457200" algn="l"/>
              </a:tabLst>
            </a:pPr>
            <a:endParaRPr lang="es-MX" dirty="0">
              <a:solidFill>
                <a:srgbClr val="333333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342900" indent="-342900" fontAlgn="base">
              <a:lnSpc>
                <a:spcPct val="150000"/>
              </a:lnSpc>
              <a:tabLst>
                <a:tab pos="457200" algn="l"/>
              </a:tabLst>
            </a:pPr>
            <a:r>
              <a:rPr lang="es-MX" dirty="0">
                <a:solidFill>
                  <a:srgbClr val="333333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4) Cada ensayo o repetición del experimento es dependiente de la población inicial. </a:t>
            </a:r>
          </a:p>
          <a:p>
            <a:pPr marL="342900" lvl="0" indent="-342900" fontAlgn="base">
              <a:lnSpc>
                <a:spcPct val="150000"/>
              </a:lnSpc>
              <a:tabLst>
                <a:tab pos="457200" algn="l"/>
              </a:tabLst>
            </a:pP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A791FEE-9A4D-FE47-A7B9-C213260CC994}"/>
              </a:ext>
            </a:extLst>
          </p:cNvPr>
          <p:cNvCxnSpPr>
            <a:cxnSpLocks/>
          </p:cNvCxnSpPr>
          <p:nvPr/>
        </p:nvCxnSpPr>
        <p:spPr>
          <a:xfrm flipV="1">
            <a:off x="9144000" y="4746625"/>
            <a:ext cx="3048000" cy="2111377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148FD59-FA1C-5846-95E5-90577636A550}"/>
              </a:ext>
            </a:extLst>
          </p:cNvPr>
          <p:cNvCxnSpPr>
            <a:cxnSpLocks/>
          </p:cNvCxnSpPr>
          <p:nvPr/>
        </p:nvCxnSpPr>
        <p:spPr>
          <a:xfrm flipV="1">
            <a:off x="10096500" y="5391150"/>
            <a:ext cx="2095500" cy="1466852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663268F-C044-C346-9E03-BFEE9211E341}"/>
              </a:ext>
            </a:extLst>
          </p:cNvPr>
          <p:cNvCxnSpPr>
            <a:cxnSpLocks/>
          </p:cNvCxnSpPr>
          <p:nvPr/>
        </p:nvCxnSpPr>
        <p:spPr>
          <a:xfrm flipV="1">
            <a:off x="11118850" y="6070600"/>
            <a:ext cx="1047750" cy="781844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47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E8A24-0E7F-104C-B01A-235025E4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  <a:br>
              <a:rPr lang="es-MX" dirty="0"/>
            </a:br>
            <a:endParaRPr lang="es-MX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92EBD9B-04B1-1C41-8491-B532D5817DB0}"/>
              </a:ext>
            </a:extLst>
          </p:cNvPr>
          <p:cNvCxnSpPr>
            <a:cxnSpLocks/>
          </p:cNvCxnSpPr>
          <p:nvPr/>
        </p:nvCxnSpPr>
        <p:spPr>
          <a:xfrm flipV="1">
            <a:off x="9144000" y="4746625"/>
            <a:ext cx="3048000" cy="2111377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7B05A6E-7319-454D-B41E-6A1A8F16FD52}"/>
              </a:ext>
            </a:extLst>
          </p:cNvPr>
          <p:cNvCxnSpPr>
            <a:cxnSpLocks/>
          </p:cNvCxnSpPr>
          <p:nvPr/>
        </p:nvCxnSpPr>
        <p:spPr>
          <a:xfrm flipV="1">
            <a:off x="10096500" y="5391150"/>
            <a:ext cx="2095500" cy="1466852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7D159F6-14B2-8340-AEB6-186449A07754}"/>
              </a:ext>
            </a:extLst>
          </p:cNvPr>
          <p:cNvCxnSpPr>
            <a:cxnSpLocks/>
          </p:cNvCxnSpPr>
          <p:nvPr/>
        </p:nvCxnSpPr>
        <p:spPr>
          <a:xfrm flipV="1">
            <a:off x="11118850" y="6070600"/>
            <a:ext cx="1047750" cy="781844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60D9FDD0-C2D4-1741-AAC6-C46003C7DC85}"/>
              </a:ext>
            </a:extLst>
          </p:cNvPr>
          <p:cNvSpPr txBox="1"/>
          <p:nvPr/>
        </p:nvSpPr>
        <p:spPr>
          <a:xfrm>
            <a:off x="603250" y="1137563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b="1" dirty="0"/>
          </a:p>
          <a:p>
            <a:r>
              <a:rPr lang="es-MX" dirty="0"/>
              <a:t>Bognar, M. (2016). Simulation of Hypergeometric Distribution X∼HG(n,N,M).</a:t>
            </a:r>
            <a:br>
              <a:rPr lang="es-MX" dirty="0"/>
            </a:br>
            <a:r>
              <a:rPr lang="es-MX" dirty="0"/>
              <a:t>University of Iowa. Department of Statistics and Actuarial Science.</a:t>
            </a:r>
            <a:br>
              <a:rPr lang="es-MX" dirty="0"/>
            </a:br>
            <a:r>
              <a:rPr lang="es-MX" dirty="0"/>
              <a:t>Retribuido en:</a:t>
            </a:r>
            <a:r>
              <a:rPr lang="es-MX" u="sng" dirty="0"/>
              <a:t> https://homepage.divms.uiowa.edu/~mbognar/applets/hg.html</a:t>
            </a:r>
          </a:p>
          <a:p>
            <a:endParaRPr lang="es-MX" dirty="0"/>
          </a:p>
          <a:p>
            <a:r>
              <a:rPr lang="en-US" dirty="0"/>
              <a:t>Blanks, T. (Julio 2014). Vouge. Chanel Fall 2014 Couture. </a:t>
            </a:r>
          </a:p>
          <a:p>
            <a:r>
              <a:rPr lang="es-MX" dirty="0"/>
              <a:t>Retribuido en: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https://www.vogue.com/fashion-shows/fall-2014-couture/chanel</a:t>
            </a:r>
            <a:r>
              <a:rPr lang="es-MX" dirty="0"/>
              <a:t> </a:t>
            </a:r>
          </a:p>
          <a:p>
            <a:endParaRPr lang="es-MX" dirty="0"/>
          </a:p>
          <a:p>
            <a:r>
              <a:rPr lang="es-MX" dirty="0"/>
              <a:t>Mendenhall, W., Beaver, R. J., &amp; Beaver, B. M. (2006). </a:t>
            </a:r>
            <a:r>
              <a:rPr lang="es-MX" i="1" dirty="0"/>
              <a:t>Introduction to probability and statistics</a:t>
            </a:r>
            <a:r>
              <a:rPr lang="es-MX" dirty="0"/>
              <a:t>. Belmont, CA: Thomson/Brooks/Cole.</a:t>
            </a:r>
            <a:endParaRPr lang="es-MX" b="1" dirty="0"/>
          </a:p>
          <a:p>
            <a:br>
              <a:rPr lang="es-MX" b="1" dirty="0"/>
            </a:br>
            <a:r>
              <a:rPr lang="es-MX" i="1" dirty="0"/>
              <a:t>Santa Escobar, C. (s.f.). </a:t>
            </a:r>
            <a:r>
              <a:rPr lang="es-MX" dirty="0"/>
              <a:t>Distribuciones de Probabilidad. </a:t>
            </a:r>
          </a:p>
          <a:p>
            <a:r>
              <a:rPr lang="es-MX" dirty="0"/>
              <a:t>Retribuido en: </a:t>
            </a:r>
            <a:r>
              <a:rPr lang="es-MX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https://rstudio-pubs-static.s3.amazonaws.com/181790_ced30c7078bc4733a7a3dc5c032b007a.html#distribucion-hipergeometrica</a:t>
            </a: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570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14D9E-9F5E-3B44-909F-FD02C8D2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0" y="339725"/>
            <a:ext cx="2362200" cy="1325563"/>
          </a:xfrm>
        </p:spPr>
        <p:txBody>
          <a:bodyPr/>
          <a:lstStyle/>
          <a:p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Agenda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3360355-6717-A447-9F1F-55CF3B7F401E}"/>
              </a:ext>
            </a:extLst>
          </p:cNvPr>
          <p:cNvCxnSpPr>
            <a:cxnSpLocks/>
          </p:cNvCxnSpPr>
          <p:nvPr/>
        </p:nvCxnSpPr>
        <p:spPr>
          <a:xfrm flipV="1">
            <a:off x="9144000" y="4746625"/>
            <a:ext cx="3048000" cy="2111377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E3D2123-2875-2D40-BBE5-42C2DC12ECB1}"/>
              </a:ext>
            </a:extLst>
          </p:cNvPr>
          <p:cNvCxnSpPr>
            <a:cxnSpLocks/>
          </p:cNvCxnSpPr>
          <p:nvPr/>
        </p:nvCxnSpPr>
        <p:spPr>
          <a:xfrm flipV="1">
            <a:off x="10096500" y="5391150"/>
            <a:ext cx="2095500" cy="1466852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F4DBDEE-E136-144B-84F3-E9ECA3DBA83D}"/>
              </a:ext>
            </a:extLst>
          </p:cNvPr>
          <p:cNvCxnSpPr>
            <a:cxnSpLocks/>
          </p:cNvCxnSpPr>
          <p:nvPr/>
        </p:nvCxnSpPr>
        <p:spPr>
          <a:xfrm flipV="1">
            <a:off x="11118850" y="6070600"/>
            <a:ext cx="1047750" cy="781844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D36DE-FB11-C140-B482-46481467D0D0}"/>
              </a:ext>
            </a:extLst>
          </p:cNvPr>
          <p:cNvSpPr txBox="1"/>
          <p:nvPr/>
        </p:nvSpPr>
        <p:spPr>
          <a:xfrm>
            <a:off x="3937000" y="1703686"/>
            <a:ext cx="3456139" cy="3682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MX" sz="2400" dirty="0"/>
              <a:t>1. Características.</a:t>
            </a:r>
          </a:p>
          <a:p>
            <a:pPr>
              <a:lnSpc>
                <a:spcPct val="200000"/>
              </a:lnSpc>
            </a:pPr>
            <a:r>
              <a:rPr lang="es-MX" sz="2400" dirty="0"/>
              <a:t>2. Cálculo de fórmulas.</a:t>
            </a:r>
          </a:p>
          <a:p>
            <a:pPr>
              <a:lnSpc>
                <a:spcPct val="200000"/>
              </a:lnSpc>
            </a:pPr>
            <a:r>
              <a:rPr lang="es-MX" sz="2400" dirty="0"/>
              <a:t>4. Caso práctico y gráficas.</a:t>
            </a:r>
          </a:p>
          <a:p>
            <a:pPr>
              <a:lnSpc>
                <a:spcPct val="200000"/>
              </a:lnSpc>
            </a:pPr>
            <a:r>
              <a:rPr lang="es-MX" sz="2400" dirty="0"/>
              <a:t>5. Conclusión.</a:t>
            </a:r>
          </a:p>
          <a:p>
            <a:pPr>
              <a:lnSpc>
                <a:spcPct val="200000"/>
              </a:lnSpc>
            </a:pPr>
            <a:r>
              <a:rPr lang="es-MX" sz="2400" dirty="0"/>
              <a:t>6. Bibliografía.</a:t>
            </a:r>
          </a:p>
        </p:txBody>
      </p:sp>
    </p:spTree>
    <p:extLst>
      <p:ext uri="{BB962C8B-B14F-4D97-AF65-F5344CB8AC3E}">
        <p14:creationId xmlns:p14="http://schemas.microsoft.com/office/powerpoint/2010/main" val="250235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43850-8020-AC45-A5A7-2DCA36BC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00" y="314325"/>
            <a:ext cx="10515600" cy="1325563"/>
          </a:xfrm>
        </p:spPr>
        <p:txBody>
          <a:bodyPr/>
          <a:lstStyle/>
          <a:p>
            <a:r>
              <a:rPr lang="es-MX" sz="4000" b="1" dirty="0">
                <a:solidFill>
                  <a:schemeClr val="accent3">
                    <a:lumMod val="50000"/>
                  </a:schemeClr>
                </a:solidFill>
              </a:rPr>
              <a:t>Características </a:t>
            </a:r>
            <a:r>
              <a:rPr lang="es-MX" sz="2400" b="1" dirty="0">
                <a:solidFill>
                  <a:schemeClr val="accent3">
                    <a:lumMod val="50000"/>
                  </a:schemeClr>
                </a:solidFill>
              </a:rPr>
              <a:t>(Mendenhall, W., Et. All., 2009).</a:t>
            </a:r>
            <a:endParaRPr lang="es-MX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FD79BD2-5299-064D-B2AD-5AC626F603FB}"/>
              </a:ext>
            </a:extLst>
          </p:cNvPr>
          <p:cNvCxnSpPr>
            <a:cxnSpLocks/>
          </p:cNvCxnSpPr>
          <p:nvPr/>
        </p:nvCxnSpPr>
        <p:spPr>
          <a:xfrm flipV="1">
            <a:off x="9144000" y="4746625"/>
            <a:ext cx="3048000" cy="2111377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13D11D8-AEE7-1945-A183-CD2983AB650D}"/>
              </a:ext>
            </a:extLst>
          </p:cNvPr>
          <p:cNvCxnSpPr>
            <a:cxnSpLocks/>
          </p:cNvCxnSpPr>
          <p:nvPr/>
        </p:nvCxnSpPr>
        <p:spPr>
          <a:xfrm flipV="1">
            <a:off x="10096500" y="5391150"/>
            <a:ext cx="2095500" cy="1466852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61D38B7-42A6-6348-A0C9-D8D6F4CCBDC8}"/>
              </a:ext>
            </a:extLst>
          </p:cNvPr>
          <p:cNvCxnSpPr>
            <a:cxnSpLocks/>
          </p:cNvCxnSpPr>
          <p:nvPr/>
        </p:nvCxnSpPr>
        <p:spPr>
          <a:xfrm flipV="1">
            <a:off x="11118850" y="6070600"/>
            <a:ext cx="1047750" cy="781844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C764F7C-E204-D746-9A50-3EEAD5FA3781}"/>
              </a:ext>
            </a:extLst>
          </p:cNvPr>
          <p:cNvSpPr txBox="1"/>
          <p:nvPr/>
        </p:nvSpPr>
        <p:spPr>
          <a:xfrm>
            <a:off x="1721757" y="1682977"/>
            <a:ext cx="7683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s-MX" dirty="0"/>
              <a:t>Se utiliza cuando se selecciona una muestra de elementos de una población y registra si cada elemento posee o no una determinada característica.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s-MX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s-MX" dirty="0"/>
              <a:t>Se registran los datos típicos de "éxito" o "fracaso" que se encuentran en el experimento binomial.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s-MX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s-MX" dirty="0"/>
              <a:t>Las muestras no tienen reemplazo, por lo que cada elemento de la muestra es diferente.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s-MX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s-MX" dirty="0"/>
              <a:t>Cuando se elige un elemento de la población, no se puede volver a elegir.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s-MX" dirty="0"/>
          </a:p>
          <a:p>
            <a:pPr marL="285750" indent="-285750" algn="just">
              <a:buFont typeface="Wingdings" pitchFamily="2" charset="2"/>
              <a:buChar char="Ø"/>
            </a:pPr>
            <a:r>
              <a:rPr lang="es-MX" dirty="0"/>
              <a:t>Por lo tanto, la probabilidad de que un elemento en particular sea seleccionado aumenta con cada ensayo, suponiendo que aún no ha sido seleccionado.</a:t>
            </a:r>
          </a:p>
        </p:txBody>
      </p:sp>
    </p:spTree>
    <p:extLst>
      <p:ext uri="{BB962C8B-B14F-4D97-AF65-F5344CB8AC3E}">
        <p14:creationId xmlns:p14="http://schemas.microsoft.com/office/powerpoint/2010/main" val="107984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C2387-24E2-F442-9578-EB32714F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27" y="535781"/>
            <a:ext cx="10515600" cy="1325563"/>
          </a:xfrm>
        </p:spPr>
        <p:txBody>
          <a:bodyPr>
            <a:normAutofit/>
          </a:bodyPr>
          <a:lstStyle/>
          <a:p>
            <a:r>
              <a:rPr lang="es-MX" sz="4000" b="1" dirty="0">
                <a:solidFill>
                  <a:schemeClr val="accent3">
                    <a:lumMod val="50000"/>
                  </a:schemeClr>
                </a:solidFill>
              </a:rPr>
              <a:t>Función de probabilidad – Fórmula – </a:t>
            </a:r>
            <a:br>
              <a:rPr lang="es-MX" sz="4000" dirty="0">
                <a:solidFill>
                  <a:schemeClr val="accent3">
                    <a:lumMod val="50000"/>
                  </a:schemeClr>
                </a:solidFill>
              </a:rPr>
            </a:br>
            <a:endParaRPr lang="es-MX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684103E-CF74-F141-A8B5-DB12938AB351}"/>
              </a:ext>
            </a:extLst>
          </p:cNvPr>
          <p:cNvCxnSpPr>
            <a:cxnSpLocks/>
          </p:cNvCxnSpPr>
          <p:nvPr/>
        </p:nvCxnSpPr>
        <p:spPr>
          <a:xfrm flipV="1">
            <a:off x="9144000" y="4746625"/>
            <a:ext cx="3048000" cy="2111377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4DDEBB3-70B9-8E40-B47A-E69E72ABDDA6}"/>
              </a:ext>
            </a:extLst>
          </p:cNvPr>
          <p:cNvCxnSpPr>
            <a:cxnSpLocks/>
          </p:cNvCxnSpPr>
          <p:nvPr/>
        </p:nvCxnSpPr>
        <p:spPr>
          <a:xfrm flipV="1">
            <a:off x="10096500" y="5391150"/>
            <a:ext cx="2095500" cy="1466852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2A5A2B-1767-6941-8F31-6B4A122A46EB}"/>
              </a:ext>
            </a:extLst>
          </p:cNvPr>
          <p:cNvCxnSpPr>
            <a:cxnSpLocks/>
          </p:cNvCxnSpPr>
          <p:nvPr/>
        </p:nvCxnSpPr>
        <p:spPr>
          <a:xfrm flipV="1">
            <a:off x="11118850" y="6070600"/>
            <a:ext cx="1047750" cy="781844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FCC0C56E-0F58-844F-B96D-FA6EC21F2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663" y="11985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4097" name="Imagen 16">
            <a:extLst>
              <a:ext uri="{FF2B5EF4-FFF2-40B4-BE49-F238E27FC236}">
                <a16:creationId xmlns:a16="http://schemas.microsoft.com/office/drawing/2014/main" id="{964C3794-B417-C349-ACAC-E42CDA19B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18383"/>
            <a:ext cx="5279816" cy="1811485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C730557-E23A-6B48-811B-4C67DA9CA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937867"/>
            <a:ext cx="2838854" cy="464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40513" algn="l"/>
              </a:tabLst>
            </a:pPr>
            <a:r>
              <a:rPr kumimoji="0" lang="es-MX" altLang="es-MX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N = Tamaño de la población.</a:t>
            </a:r>
            <a:endParaRPr kumimoji="0" lang="es-MX" altLang="es-MX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33AEA8-AFBA-3840-BFC0-F1D8007F96E7}"/>
              </a:ext>
            </a:extLst>
          </p:cNvPr>
          <p:cNvSpPr txBox="1"/>
          <p:nvPr/>
        </p:nvSpPr>
        <p:spPr>
          <a:xfrm>
            <a:off x="2209800" y="4511408"/>
            <a:ext cx="703987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</a:pPr>
            <a:r>
              <a:rPr lang="es-MX" altLang="es-MX" dirty="0">
                <a:ea typeface="Times New Roman" panose="02020603050405020304" pitchFamily="18" charset="0"/>
              </a:rPr>
              <a:t>M = Número de elementos de la población que presenta la característica.</a:t>
            </a:r>
            <a:endParaRPr lang="es-MX" altLang="es-MX" dirty="0"/>
          </a:p>
          <a:p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4CEE331-7F22-0A46-8F7E-9F392D2CB29C}"/>
              </a:ext>
            </a:extLst>
          </p:cNvPr>
          <p:cNvSpPr/>
          <p:nvPr/>
        </p:nvSpPr>
        <p:spPr>
          <a:xfrm>
            <a:off x="2209800" y="4958475"/>
            <a:ext cx="6096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</a:pPr>
            <a:r>
              <a:rPr lang="es-MX" altLang="es-MX" dirty="0">
                <a:ea typeface="Times New Roman" panose="02020603050405020304" pitchFamily="18" charset="0"/>
              </a:rPr>
              <a:t>n = Tamaño de la muestra.</a:t>
            </a:r>
            <a:endParaRPr lang="es-MX" alt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5A616F0-A5A9-7F4F-A99A-E26E943704A5}"/>
              </a:ext>
            </a:extLst>
          </p:cNvPr>
          <p:cNvSpPr/>
          <p:nvPr/>
        </p:nvSpPr>
        <p:spPr>
          <a:xfrm>
            <a:off x="2209800" y="5446609"/>
            <a:ext cx="6096000" cy="8803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</a:pPr>
            <a:r>
              <a:rPr lang="es-MX" altLang="es-MX" dirty="0">
                <a:ea typeface="Times New Roman" panose="02020603050405020304" pitchFamily="18" charset="0"/>
              </a:rPr>
              <a:t>k = Número de elementos de la muestra que presenta la característica.</a:t>
            </a:r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297491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B6680-3CE5-C645-A378-F6427CFA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79800" cy="1325563"/>
          </a:xfrm>
        </p:spPr>
        <p:txBody>
          <a:bodyPr>
            <a:normAutofit/>
          </a:bodyPr>
          <a:lstStyle/>
          <a:p>
            <a:r>
              <a:rPr lang="es-MX" sz="20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Valor esperado (Media)</a:t>
            </a:r>
            <a:r>
              <a:rPr lang="es-MX" sz="2000" dirty="0">
                <a:solidFill>
                  <a:schemeClr val="accent3">
                    <a:lumMod val="50000"/>
                  </a:schemeClr>
                </a:solidFill>
                <a:effectLst/>
                <a:latin typeface="+mn-lt"/>
              </a:rPr>
              <a:t> </a:t>
            </a:r>
            <a:endParaRPr lang="es-MX" sz="20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93B3711-ADC5-5848-BF26-0BDB2E49F661}"/>
              </a:ext>
            </a:extLst>
          </p:cNvPr>
          <p:cNvCxnSpPr>
            <a:cxnSpLocks/>
          </p:cNvCxnSpPr>
          <p:nvPr/>
        </p:nvCxnSpPr>
        <p:spPr>
          <a:xfrm flipV="1">
            <a:off x="9144000" y="4746625"/>
            <a:ext cx="3048000" cy="2111377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62E6D77-666F-8644-B8EF-3D023CCB8053}"/>
              </a:ext>
            </a:extLst>
          </p:cNvPr>
          <p:cNvCxnSpPr>
            <a:cxnSpLocks/>
          </p:cNvCxnSpPr>
          <p:nvPr/>
        </p:nvCxnSpPr>
        <p:spPr>
          <a:xfrm flipV="1">
            <a:off x="10096500" y="5391150"/>
            <a:ext cx="2095500" cy="1466852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EBDB3F0-014C-5B43-9B45-D726824DDAEF}"/>
              </a:ext>
            </a:extLst>
          </p:cNvPr>
          <p:cNvCxnSpPr>
            <a:cxnSpLocks/>
          </p:cNvCxnSpPr>
          <p:nvPr/>
        </p:nvCxnSpPr>
        <p:spPr>
          <a:xfrm flipV="1">
            <a:off x="11118850" y="6070600"/>
            <a:ext cx="1047750" cy="781844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8E0E4AD8-A599-A549-9A8B-D74B287924C8}"/>
              </a:ext>
            </a:extLst>
          </p:cNvPr>
          <p:cNvSpPr txBox="1"/>
          <p:nvPr/>
        </p:nvSpPr>
        <p:spPr>
          <a:xfrm>
            <a:off x="9144000" y="825500"/>
            <a:ext cx="109376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3">
                    <a:lumMod val="50000"/>
                  </a:schemeClr>
                </a:solidFill>
              </a:rPr>
              <a:t>Varianza</a:t>
            </a:r>
            <a:endParaRPr lang="es-MX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s-MX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1DB2D2-0E87-A740-8FD6-9C3B67DA810D}"/>
              </a:ext>
            </a:extLst>
          </p:cNvPr>
          <p:cNvSpPr txBox="1"/>
          <p:nvPr/>
        </p:nvSpPr>
        <p:spPr>
          <a:xfrm>
            <a:off x="4572000" y="2466945"/>
            <a:ext cx="2325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accent3">
                    <a:lumMod val="50000"/>
                  </a:schemeClr>
                </a:solidFill>
              </a:rPr>
              <a:t>Desviación estándar</a:t>
            </a:r>
            <a:endParaRPr lang="es-MX" sz="2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5414A1-F30F-1E4D-B009-79C7AB353A5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7" r="55556" b="536"/>
          <a:stretch/>
        </p:blipFill>
        <p:spPr>
          <a:xfrm>
            <a:off x="7962900" y="1483558"/>
            <a:ext cx="3479800" cy="11072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99DF3D-65D1-1941-AA62-21FB6CC2363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" t="37890" r="79259" b="35921"/>
          <a:stretch/>
        </p:blipFill>
        <p:spPr>
          <a:xfrm>
            <a:off x="1353382" y="1502608"/>
            <a:ext cx="1656518" cy="7560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1980909-A4D1-3C40-BA8A-65B50CEF8DF3}"/>
                  </a:ext>
                </a:extLst>
              </p:cNvPr>
              <p:cNvSpPr txBox="1"/>
              <p:nvPr/>
            </p:nvSpPr>
            <p:spPr>
              <a:xfrm>
                <a:off x="3957473" y="3211066"/>
                <a:ext cx="2939907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1980909-A4D1-3C40-BA8A-65B50CEF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73" y="3211066"/>
                <a:ext cx="2939907" cy="818366"/>
              </a:xfrm>
              <a:prstGeom prst="rect">
                <a:avLst/>
              </a:prstGeom>
              <a:blipFill>
                <a:blip r:embed="rId4"/>
                <a:stretch>
                  <a:fillRect l="-431" r="-258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3">
            <a:extLst>
              <a:ext uri="{FF2B5EF4-FFF2-40B4-BE49-F238E27FC236}">
                <a16:creationId xmlns:a16="http://schemas.microsoft.com/office/drawing/2014/main" id="{A353C3B4-19BD-784B-BBF1-9684819BC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029" y="4981819"/>
            <a:ext cx="6262355" cy="1531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40513" algn="l"/>
              </a:tabLst>
            </a:pPr>
            <a:r>
              <a:rPr kumimoji="0" lang="es-MX" altLang="es-MX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N = Tamaño de la población.</a:t>
            </a:r>
            <a:endParaRPr kumimoji="0" lang="es-MX" altLang="es-MX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40513" algn="l"/>
              </a:tabLst>
            </a:pPr>
            <a:r>
              <a:rPr kumimoji="0" lang="es-MX" altLang="es-MX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M = Número de elementos de la población que presenta la característica.</a:t>
            </a:r>
            <a:endParaRPr kumimoji="0" lang="es-MX" altLang="es-MX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40513" algn="l"/>
              </a:tabLst>
            </a:pPr>
            <a:r>
              <a:rPr kumimoji="0" lang="es-MX" altLang="es-MX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n = Tamaño de la muestra.</a:t>
            </a:r>
            <a:endParaRPr kumimoji="0" lang="es-MX" altLang="es-MX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40513" algn="l"/>
              </a:tabLst>
            </a:pPr>
            <a:r>
              <a:rPr kumimoji="0" lang="es-MX" altLang="es-MX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k = Número de elementos de la muestra que presenta la característica.</a:t>
            </a:r>
            <a:endParaRPr kumimoji="0" lang="es-MX" altLang="es-MX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411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EFD1B-3D8C-1944-881B-111FBD4F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293124"/>
            <a:ext cx="3022600" cy="1098089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accent3">
                    <a:lumMod val="50000"/>
                  </a:schemeClr>
                </a:solidFill>
              </a:rPr>
              <a:t>Caso práctico</a:t>
            </a:r>
            <a:br>
              <a:rPr lang="es-MX" dirty="0">
                <a:solidFill>
                  <a:schemeClr val="accent3">
                    <a:lumMod val="50000"/>
                  </a:schemeClr>
                </a:solidFill>
              </a:rPr>
            </a:br>
            <a:endParaRPr lang="es-MX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7CF7946-80E2-9040-89B8-18976FAD2092}"/>
              </a:ext>
            </a:extLst>
          </p:cNvPr>
          <p:cNvCxnSpPr>
            <a:cxnSpLocks/>
          </p:cNvCxnSpPr>
          <p:nvPr/>
        </p:nvCxnSpPr>
        <p:spPr>
          <a:xfrm flipV="1">
            <a:off x="9144000" y="4746625"/>
            <a:ext cx="3048000" cy="2111377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59D41F8-B116-484A-94C6-0BBFB0CBDA04}"/>
              </a:ext>
            </a:extLst>
          </p:cNvPr>
          <p:cNvCxnSpPr>
            <a:cxnSpLocks/>
          </p:cNvCxnSpPr>
          <p:nvPr/>
        </p:nvCxnSpPr>
        <p:spPr>
          <a:xfrm flipV="1">
            <a:off x="10096500" y="5391150"/>
            <a:ext cx="2095500" cy="1466852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BA7CCFF-953A-C244-9AA2-6D3DE1DEE51B}"/>
              </a:ext>
            </a:extLst>
          </p:cNvPr>
          <p:cNvCxnSpPr>
            <a:cxnSpLocks/>
          </p:cNvCxnSpPr>
          <p:nvPr/>
        </p:nvCxnSpPr>
        <p:spPr>
          <a:xfrm flipV="1">
            <a:off x="11118850" y="6070600"/>
            <a:ext cx="1047750" cy="781844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Imagen 8" descr="Image may contain Clothing Apparel Human Person Fashion Robe Evening Dress Gown Footwear Shoe and Wedding">
            <a:extLst>
              <a:ext uri="{FF2B5EF4-FFF2-40B4-BE49-F238E27FC236}">
                <a16:creationId xmlns:a16="http://schemas.microsoft.com/office/drawing/2014/main" id="{8AC31657-23B4-5141-8526-59CB6F7D9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38100"/>
            <a:ext cx="1397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Imagen 9" descr="Image may contain Human Person Clothing Sleeve Apparel Shoe Footwear Runway Long Sleeve and Fashion">
            <a:extLst>
              <a:ext uri="{FF2B5EF4-FFF2-40B4-BE49-F238E27FC236}">
                <a16:creationId xmlns:a16="http://schemas.microsoft.com/office/drawing/2014/main" id="{3B886D80-CF84-3C4B-B91E-D1C70E55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2197100"/>
            <a:ext cx="1397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Imagen 10" descr="Image may contain Clothing Apparel Human Person Dress Female Skirt Evening Dress Fashion Gown Robe and Woman">
            <a:extLst>
              <a:ext uri="{FF2B5EF4-FFF2-40B4-BE49-F238E27FC236}">
                <a16:creationId xmlns:a16="http://schemas.microsoft.com/office/drawing/2014/main" id="{9947B8B5-CD6C-5B42-9422-823C90F2F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22"/>
          <a:stretch>
            <a:fillRect/>
          </a:stretch>
        </p:blipFill>
        <p:spPr bwMode="auto">
          <a:xfrm>
            <a:off x="12700" y="4340622"/>
            <a:ext cx="1397000" cy="249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631EB561-70B5-5646-B788-3CF3BC26C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128EC57-E539-B542-8885-7B522BC62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AA0E802-45C9-714B-889A-8540EC85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48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CA6F82F-34C7-FE4E-B1BF-27165CA341D1}"/>
              </a:ext>
            </a:extLst>
          </p:cNvPr>
          <p:cNvSpPr/>
          <p:nvPr/>
        </p:nvSpPr>
        <p:spPr>
          <a:xfrm>
            <a:off x="1543050" y="1161487"/>
            <a:ext cx="9912350" cy="4611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algn="just">
              <a:lnSpc>
                <a:spcPct val="150000"/>
              </a:lnSpc>
              <a:spcAft>
                <a:spcPts val="0"/>
              </a:spcAft>
              <a:tabLst>
                <a:tab pos="6640830" algn="l"/>
              </a:tabLst>
            </a:pPr>
            <a:r>
              <a:rPr lang="es-MX" dirty="0">
                <a:latin typeface="Verdana" panose="020B0604030504040204" pitchFamily="34" charset="0"/>
                <a:ea typeface="Times New Roman" panose="02020603050405020304" pitchFamily="18" charset="0"/>
              </a:rPr>
              <a:t>El comprador de Chanel México observó que en la pasarela de alta costura de Chanel otoño-invierno 2014-2015 realizada en Paris, hubieron modelos que lucieron 70 diferentes atuendos, pero solo 25 portaban atuendos blancos.      Así pues, Chanel Francia ha autorizado el envío de 8 atuendos aleatorios y sin posibilidad de cambio a la boutique de Chanel Polanco ubicada en la Ciudad de México.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>
              <a:spcAft>
                <a:spcPts val="0"/>
              </a:spcAft>
              <a:tabLst>
                <a:tab pos="6640830" algn="l"/>
              </a:tabLst>
            </a:pPr>
            <a:r>
              <a:rPr lang="es-MX" dirty="0"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>
              <a:spcAft>
                <a:spcPts val="0"/>
              </a:spcAft>
              <a:tabLst>
                <a:tab pos="6640830" algn="l"/>
              </a:tabLst>
            </a:pPr>
            <a:r>
              <a:rPr lang="es-MX" dirty="0">
                <a:latin typeface="Verdana" panose="020B0604030504040204" pitchFamily="34" charset="0"/>
                <a:ea typeface="Times New Roman" panose="02020603050405020304" pitchFamily="18" charset="0"/>
              </a:rPr>
              <a:t>Por lo anterior, el comprador de Chanel México desea conocer: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>
              <a:spcAft>
                <a:spcPts val="0"/>
              </a:spcAft>
              <a:tabLst>
                <a:tab pos="6640830" algn="l"/>
              </a:tabLst>
            </a:pPr>
            <a:r>
              <a:rPr lang="es-MX" dirty="0"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6640830" algn="l"/>
              </a:tabLst>
            </a:pPr>
            <a:r>
              <a:rPr lang="es-MX" dirty="0">
                <a:latin typeface="Verdana" panose="020B0604030504040204" pitchFamily="34" charset="0"/>
                <a:ea typeface="Times New Roman" panose="02020603050405020304" pitchFamily="18" charset="0"/>
              </a:rPr>
              <a:t>      a) La probabilidad de haber adquirido 3 atuendos color blanco. 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6640830" algn="l"/>
              </a:tabLst>
            </a:pPr>
            <a:r>
              <a:rPr lang="es-MX" dirty="0">
                <a:latin typeface="Verdana" panose="020B0604030504040204" pitchFamily="34" charset="0"/>
                <a:ea typeface="Times New Roman" panose="02020603050405020304" pitchFamily="18" charset="0"/>
              </a:rPr>
              <a:t>      b) La probabilidad de haber adquirido a lo mucho 5 atuendos blancos.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6640830" algn="l"/>
              </a:tabLst>
            </a:pPr>
            <a:r>
              <a:rPr lang="es-MX" dirty="0">
                <a:latin typeface="Verdana" panose="020B0604030504040204" pitchFamily="34" charset="0"/>
                <a:ea typeface="Times New Roman" panose="02020603050405020304" pitchFamily="18" charset="0"/>
              </a:rPr>
              <a:t>      c) El valor esperado, la varianza y la desviación estandar. 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3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16">
            <a:extLst>
              <a:ext uri="{FF2B5EF4-FFF2-40B4-BE49-F238E27FC236}">
                <a16:creationId xmlns:a16="http://schemas.microsoft.com/office/drawing/2014/main" id="{76F23C48-F739-AE44-989D-8D6550F6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06" y="782637"/>
            <a:ext cx="5279816" cy="181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8555CA5-B839-C14D-81D1-129E7552D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32" y="2476452"/>
            <a:ext cx="3779368" cy="227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405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40513" algn="l"/>
              </a:tabLst>
            </a:pPr>
            <a:r>
              <a:rPr kumimoji="0" lang="es-MX" altLang="es-MX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N = Tamaño de la población.</a:t>
            </a:r>
            <a:endParaRPr kumimoji="0" lang="es-MX" altLang="es-MX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40513" algn="l"/>
              </a:tabLst>
            </a:pPr>
            <a:r>
              <a:rPr kumimoji="0" lang="es-MX" altLang="es-MX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M = Número de elementos de la población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40513" algn="l"/>
              </a:tabLst>
            </a:pPr>
            <a:r>
              <a:rPr kumimoji="0" lang="es-MX" altLang="es-MX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que presenta la característica.</a:t>
            </a:r>
            <a:endParaRPr kumimoji="0" lang="es-MX" altLang="es-MX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40513" algn="l"/>
              </a:tabLst>
            </a:pPr>
            <a:r>
              <a:rPr kumimoji="0" lang="es-MX" altLang="es-MX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n = Tamaño de la muestra.</a:t>
            </a:r>
            <a:endParaRPr kumimoji="0" lang="es-MX" altLang="es-MX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40513" algn="l"/>
              </a:tabLst>
            </a:pPr>
            <a:r>
              <a:rPr kumimoji="0" lang="es-MX" altLang="es-MX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k = Número de elementos de la muestra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640513" algn="l"/>
              </a:tabLst>
            </a:pPr>
            <a:r>
              <a:rPr kumimoji="0" lang="es-MX" altLang="es-MX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que presenta la característica.</a:t>
            </a:r>
            <a:endParaRPr kumimoji="0" lang="es-MX" altLang="es-MX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E80837F-1907-F141-B54E-08C47573F3A6}"/>
              </a:ext>
            </a:extLst>
          </p:cNvPr>
          <p:cNvCxnSpPr>
            <a:cxnSpLocks/>
          </p:cNvCxnSpPr>
          <p:nvPr/>
        </p:nvCxnSpPr>
        <p:spPr>
          <a:xfrm flipV="1">
            <a:off x="9144000" y="4746625"/>
            <a:ext cx="3048000" cy="2111377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7CAEE4C-1014-5E44-B2B3-B9261F84F0C2}"/>
              </a:ext>
            </a:extLst>
          </p:cNvPr>
          <p:cNvCxnSpPr>
            <a:cxnSpLocks/>
          </p:cNvCxnSpPr>
          <p:nvPr/>
        </p:nvCxnSpPr>
        <p:spPr>
          <a:xfrm flipV="1">
            <a:off x="10096500" y="5391150"/>
            <a:ext cx="2095500" cy="1466852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CA2AB98-E3BE-1A48-8CBD-60C5D5645461}"/>
              </a:ext>
            </a:extLst>
          </p:cNvPr>
          <p:cNvCxnSpPr>
            <a:cxnSpLocks/>
          </p:cNvCxnSpPr>
          <p:nvPr/>
        </p:nvCxnSpPr>
        <p:spPr>
          <a:xfrm flipV="1">
            <a:off x="11118850" y="6070600"/>
            <a:ext cx="1047750" cy="781844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1973041-503D-0F4D-9C4D-578E9265B2CE}"/>
              </a:ext>
            </a:extLst>
          </p:cNvPr>
          <p:cNvSpPr txBox="1"/>
          <p:nvPr/>
        </p:nvSpPr>
        <p:spPr>
          <a:xfrm>
            <a:off x="929850" y="390645"/>
            <a:ext cx="816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a) La probabilidad de haber adquirido 3 vestidos color blanco.</a:t>
            </a:r>
          </a:p>
          <a:p>
            <a:endParaRPr lang="es-MX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145A8-868E-434B-9F8E-A7D8659CD6D8}"/>
              </a:ext>
            </a:extLst>
          </p:cNvPr>
          <p:cNvSpPr txBox="1"/>
          <p:nvPr/>
        </p:nvSpPr>
        <p:spPr>
          <a:xfrm>
            <a:off x="7576457" y="1240971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N=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251F9-BA11-0F40-9C51-EFDCBC577AF1}"/>
              </a:ext>
            </a:extLst>
          </p:cNvPr>
          <p:cNvSpPr txBox="1"/>
          <p:nvPr/>
        </p:nvSpPr>
        <p:spPr>
          <a:xfrm>
            <a:off x="8025619" y="12409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951E2E-D64A-464C-92EA-119FA1AF1709}"/>
              </a:ext>
            </a:extLst>
          </p:cNvPr>
          <p:cNvSpPr txBox="1"/>
          <p:nvPr/>
        </p:nvSpPr>
        <p:spPr>
          <a:xfrm>
            <a:off x="7576457" y="159885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M=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1177AC-55FC-8245-A1BD-AB30DC280927}"/>
              </a:ext>
            </a:extLst>
          </p:cNvPr>
          <p:cNvSpPr txBox="1"/>
          <p:nvPr/>
        </p:nvSpPr>
        <p:spPr>
          <a:xfrm>
            <a:off x="8048418" y="15959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875B16-7645-9748-B346-369A47BA5298}"/>
              </a:ext>
            </a:extLst>
          </p:cNvPr>
          <p:cNvSpPr txBox="1"/>
          <p:nvPr/>
        </p:nvSpPr>
        <p:spPr>
          <a:xfrm>
            <a:off x="7585273" y="196819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n=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CA585-AE27-FB43-9DFB-2C0FB4D7C4B8}"/>
              </a:ext>
            </a:extLst>
          </p:cNvPr>
          <p:cNvSpPr txBox="1"/>
          <p:nvPr/>
        </p:nvSpPr>
        <p:spPr>
          <a:xfrm>
            <a:off x="8091888" y="1950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4B904-C46D-4F40-B4BF-397EC5975583}"/>
              </a:ext>
            </a:extLst>
          </p:cNvPr>
          <p:cNvSpPr txBox="1"/>
          <p:nvPr/>
        </p:nvSpPr>
        <p:spPr>
          <a:xfrm>
            <a:off x="7611721" y="234044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k=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C100A3-ADC7-234C-A914-ADBFAFA51B40}"/>
              </a:ext>
            </a:extLst>
          </p:cNvPr>
          <p:cNvSpPr txBox="1"/>
          <p:nvPr/>
        </p:nvSpPr>
        <p:spPr>
          <a:xfrm>
            <a:off x="8087401" y="2352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X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6D1D3C-08F2-454B-9D08-46F7C54DB53A}"/>
              </a:ext>
            </a:extLst>
          </p:cNvPr>
          <p:cNvSpPr/>
          <p:nvPr/>
        </p:nvSpPr>
        <p:spPr>
          <a:xfrm>
            <a:off x="6690028" y="3175240"/>
            <a:ext cx="10438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P(x=3) =</a:t>
            </a:r>
            <a:endParaRPr lang="en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4DD6BC-263C-BD47-A953-DC608D226442}"/>
                  </a:ext>
                </a:extLst>
              </p:cNvPr>
              <p:cNvSpPr/>
              <p:nvPr/>
            </p:nvSpPr>
            <p:spPr>
              <a:xfrm>
                <a:off x="6690028" y="4008913"/>
                <a:ext cx="3406472" cy="8789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P(x=3)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X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MX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𝟑𝟎𝟎</m:t>
                            </m:r>
                          </m:e>
                        </m:d>
                        <m:r>
                          <a:rPr lang="es-ES" sz="20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MX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MX" sz="2000" b="1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𝟒𝟓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𝟓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MX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𝟕𝟎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den>
                    </m:f>
                  </m:oMath>
                </a14:m>
                <a:endParaRPr lang="en-MX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4DD6BC-263C-BD47-A953-DC608D226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028" y="4008913"/>
                <a:ext cx="3406472" cy="878959"/>
              </a:xfrm>
              <a:prstGeom prst="rect">
                <a:avLst/>
              </a:prstGeom>
              <a:blipFill>
                <a:blip r:embed="rId4"/>
                <a:stretch>
                  <a:fillRect l="-1859" b="-142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67600C-A1F8-C241-92C4-FE16BE4FDA39}"/>
                  </a:ext>
                </a:extLst>
              </p:cNvPr>
              <p:cNvSpPr/>
              <p:nvPr/>
            </p:nvSpPr>
            <p:spPr>
              <a:xfrm>
                <a:off x="6733770" y="5793398"/>
                <a:ext cx="3048000" cy="851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P(x=3)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X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MX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MX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s-MX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𝟖𝟏𝟎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s-MX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𝟎𝟒𝟓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s-MX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𝟕𝟎𝟎</m:t>
                            </m:r>
                          </m:e>
                        </m:d>
                      </m:num>
                      <m:den>
                        <m:r>
                          <a:rPr lang="es-MX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MX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𝟒𝟒𝟎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MX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𝟑𝟓𝟎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MX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𝟗𝟐𝟎</m:t>
                        </m:r>
                      </m:den>
                    </m:f>
                  </m:oMath>
                </a14:m>
                <a:endParaRPr lang="en-MX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MX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67600C-A1F8-C241-92C4-FE16BE4FD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770" y="5793398"/>
                <a:ext cx="3048000" cy="851580"/>
              </a:xfrm>
              <a:prstGeom prst="rect">
                <a:avLst/>
              </a:prstGeom>
              <a:blipFill>
                <a:blip r:embed="rId5"/>
                <a:stretch>
                  <a:fillRect l="-207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B7A9D576-8846-2748-95C1-F1120CDBA6DB}"/>
              </a:ext>
            </a:extLst>
          </p:cNvPr>
          <p:cNvSpPr/>
          <p:nvPr/>
        </p:nvSpPr>
        <p:spPr>
          <a:xfrm>
            <a:off x="4104600" y="5893743"/>
            <a:ext cx="221086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s-MX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P(x=3) =  0.2976</a:t>
            </a:r>
            <a:endParaRPr lang="en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E31C104-DE01-CE4A-8B15-AB06764DB2E0}"/>
                  </a:ext>
                </a:extLst>
              </p:cNvPr>
              <p:cNvSpPr/>
              <p:nvPr/>
            </p:nvSpPr>
            <p:spPr>
              <a:xfrm>
                <a:off x="7694013" y="2747791"/>
                <a:ext cx="739626" cy="559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X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E31C104-DE01-CE4A-8B15-AB06764DB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013" y="2747791"/>
                <a:ext cx="739626" cy="559833"/>
              </a:xfrm>
              <a:prstGeom prst="rect">
                <a:avLst/>
              </a:prstGeom>
              <a:blipFill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CA0A6DE-20C4-244A-AF89-1BD6336DF722}"/>
                  </a:ext>
                </a:extLst>
              </p:cNvPr>
              <p:cNvSpPr/>
              <p:nvPr/>
            </p:nvSpPr>
            <p:spPr>
              <a:xfrm>
                <a:off x="8234971" y="2726491"/>
                <a:ext cx="1291059" cy="559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MX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𝟕𝟎</m:t>
                                </m:r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X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CA0A6DE-20C4-244A-AF89-1BD6336DF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971" y="2726491"/>
                <a:ext cx="1291059" cy="559897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AC7B049-3707-7346-80E2-AD14BFD190F8}"/>
                  </a:ext>
                </a:extLst>
              </p:cNvPr>
              <p:cNvSpPr/>
              <p:nvPr/>
            </p:nvSpPr>
            <p:spPr>
              <a:xfrm>
                <a:off x="8444323" y="3367591"/>
                <a:ext cx="513282" cy="55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MX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MX" b="1" i="1">
                                <a:latin typeface="Cambria Math" panose="02040503050406030204" pitchFamily="18" charset="0"/>
                              </a:rPr>
                              <m:t>𝟕𝟎</m:t>
                            </m:r>
                          </m:e>
                        </m:mr>
                        <m:mr>
                          <m:e>
                            <m:r>
                              <a:rPr lang="en-MX" b="1" i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mr>
                      </m:m>
                    </m:oMath>
                  </m:oMathPara>
                </a14:m>
                <a:endParaRPr lang="en-MX" b="1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AC7B049-3707-7346-80E2-AD14BFD19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323" y="3367591"/>
                <a:ext cx="513282" cy="55431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1FC35E-9636-7E45-A198-209E6EE5C4E6}"/>
              </a:ext>
            </a:extLst>
          </p:cNvPr>
          <p:cNvCxnSpPr>
            <a:cxnSpLocks/>
          </p:cNvCxnSpPr>
          <p:nvPr/>
        </p:nvCxnSpPr>
        <p:spPr>
          <a:xfrm flipH="1">
            <a:off x="7796678" y="3375295"/>
            <a:ext cx="1583349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96F4298-428C-2E43-8979-8DA10BA47707}"/>
                  </a:ext>
                </a:extLst>
              </p:cNvPr>
              <p:cNvSpPr/>
              <p:nvPr/>
            </p:nvSpPr>
            <p:spPr>
              <a:xfrm>
                <a:off x="6688641" y="4918638"/>
                <a:ext cx="2931609" cy="851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P(x=3)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MX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𝟑𝟎𝟎</m:t>
                            </m:r>
                          </m:e>
                        </m:d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s-MX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𝟐𝟐𝟏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𝟕𝟓𝟗</m:t>
                            </m:r>
                          </m:e>
                        </m:d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𝟒𝟒𝟎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𝟑𝟓𝟎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𝟗𝟐𝟎</m:t>
                        </m:r>
                      </m:den>
                    </m:f>
                  </m:oMath>
                </a14:m>
                <a:endParaRPr lang="es-MX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s-MX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D96F4298-428C-2E43-8979-8DA10BA47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41" y="4918638"/>
                <a:ext cx="2931609" cy="851580"/>
              </a:xfrm>
              <a:prstGeom prst="rect">
                <a:avLst/>
              </a:prstGeom>
              <a:blipFill>
                <a:blip r:embed="rId9"/>
                <a:stretch>
                  <a:fillRect l="-215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87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3" grpId="0"/>
      <p:bldP spid="24" grpId="0"/>
      <p:bldP spid="25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720E736C-AAE5-8643-9880-C778BFB9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4760"/>
            <a:ext cx="12192000" cy="6053239"/>
          </a:xfrm>
          <a:prstGeom prst="rect">
            <a:avLst/>
          </a:prstGeom>
        </p:spPr>
      </p:pic>
      <p:sp>
        <p:nvSpPr>
          <p:cNvPr id="4" name="CuadroTexto 6">
            <a:extLst>
              <a:ext uri="{FF2B5EF4-FFF2-40B4-BE49-F238E27FC236}">
                <a16:creationId xmlns:a16="http://schemas.microsoft.com/office/drawing/2014/main" id="{2AFAC2C6-5B45-CB47-AEC7-6E28C4F95D7F}"/>
              </a:ext>
            </a:extLst>
          </p:cNvPr>
          <p:cNvSpPr txBox="1"/>
          <p:nvPr/>
        </p:nvSpPr>
        <p:spPr>
          <a:xfrm>
            <a:off x="740956" y="179418"/>
            <a:ext cx="783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Verdana" panose="020B0604030504040204" pitchFamily="34" charset="0"/>
                <a:ea typeface="Times New Roman" panose="02020603050405020304" pitchFamily="18" charset="0"/>
              </a:rPr>
              <a:t>a) La probabilidad de haber adquirido 3 atuendos color blanco. 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781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F8A15E-B8A7-DC4A-AE5A-2DAE9A683D3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934803"/>
            <a:ext cx="9475380" cy="485581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0D06595-9042-B849-88E6-383DFED141D4}"/>
              </a:ext>
            </a:extLst>
          </p:cNvPr>
          <p:cNvCxnSpPr>
            <a:cxnSpLocks/>
          </p:cNvCxnSpPr>
          <p:nvPr/>
        </p:nvCxnSpPr>
        <p:spPr>
          <a:xfrm flipV="1">
            <a:off x="9144000" y="4746625"/>
            <a:ext cx="3048000" cy="2111377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28C52BC-EA40-E946-ACB5-DF0A3F9C21F2}"/>
              </a:ext>
            </a:extLst>
          </p:cNvPr>
          <p:cNvCxnSpPr>
            <a:cxnSpLocks/>
          </p:cNvCxnSpPr>
          <p:nvPr/>
        </p:nvCxnSpPr>
        <p:spPr>
          <a:xfrm flipV="1">
            <a:off x="10096500" y="5391150"/>
            <a:ext cx="2095500" cy="1466852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607E27E-B213-B641-A256-40F963F22272}"/>
              </a:ext>
            </a:extLst>
          </p:cNvPr>
          <p:cNvCxnSpPr>
            <a:cxnSpLocks/>
          </p:cNvCxnSpPr>
          <p:nvPr/>
        </p:nvCxnSpPr>
        <p:spPr>
          <a:xfrm flipV="1">
            <a:off x="11118850" y="6070600"/>
            <a:ext cx="1047750" cy="781844"/>
          </a:xfrm>
          <a:prstGeom prst="line">
            <a:avLst/>
          </a:prstGeom>
          <a:ln>
            <a:solidFill>
              <a:srgbClr val="C9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42D44E7-8EE2-B54F-9BA8-3A2C6EAAA976}"/>
              </a:ext>
            </a:extLst>
          </p:cNvPr>
          <p:cNvSpPr txBox="1"/>
          <p:nvPr/>
        </p:nvSpPr>
        <p:spPr>
          <a:xfrm>
            <a:off x="561342" y="288472"/>
            <a:ext cx="783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a) La probabilidad de haber adquirido 3 atuendos color blanco. </a:t>
            </a:r>
          </a:p>
          <a:p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04986FC-DE7A-2044-8457-C6EC2D5457CA}"/>
              </a:ext>
            </a:extLst>
          </p:cNvPr>
          <p:cNvSpPr/>
          <p:nvPr/>
        </p:nvSpPr>
        <p:spPr>
          <a:xfrm>
            <a:off x="1243580" y="934803"/>
            <a:ext cx="3233738" cy="10368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BACF981-F7EB-C64D-97EC-0668FF811323}"/>
              </a:ext>
            </a:extLst>
          </p:cNvPr>
          <p:cNvSpPr/>
          <p:nvPr/>
        </p:nvSpPr>
        <p:spPr>
          <a:xfrm>
            <a:off x="8515349" y="1095817"/>
            <a:ext cx="1998255" cy="469479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39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892</Words>
  <Application>Microsoft Macintosh PowerPoint</Application>
  <PresentationFormat>Panorámica</PresentationFormat>
  <Paragraphs>130</Paragraphs>
  <Slides>14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Verdana</vt:lpstr>
      <vt:lpstr>Wingdings</vt:lpstr>
      <vt:lpstr>Tema de Office</vt:lpstr>
      <vt:lpstr>Distribuciones discretas de probabilidad : Hipergeométrica   14360015 - Cuauhtémoc Alfaro Muñoz </vt:lpstr>
      <vt:lpstr>Agenda</vt:lpstr>
      <vt:lpstr>Características (Mendenhall, W., Et. All., 2009).</vt:lpstr>
      <vt:lpstr>Función de probabilidad – Fórmula –  </vt:lpstr>
      <vt:lpstr>Valor esperado (Media) </vt:lpstr>
      <vt:lpstr>Caso práctico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Conclusión</vt:lpstr>
      <vt:lpstr>Bibliografía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Distribuciones discretas de probabilidad : Hipergeométrica   Cuauhtémoc Alfaro Muñoz 14360015 21552 - Dr. José Luis Ávila Valdez Fecha de entrega: 12 de Marzo de 2021</dc:title>
  <dc:creator>alfaro.htemo27@outlook.com</dc:creator>
  <cp:lastModifiedBy>alfaro.htemo27@outlook.com</cp:lastModifiedBy>
  <cp:revision>41</cp:revision>
  <dcterms:created xsi:type="dcterms:W3CDTF">2021-03-09T04:31:13Z</dcterms:created>
  <dcterms:modified xsi:type="dcterms:W3CDTF">2021-03-17T15:11:28Z</dcterms:modified>
</cp:coreProperties>
</file>