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9" r:id="rId6"/>
    <p:sldId id="257" r:id="rId7"/>
    <p:sldId id="262" r:id="rId8"/>
    <p:sldId id="265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14D59-2972-4532-8721-92A366B2E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42420B-FC64-4411-B622-34AA45FAB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A65544-7DFC-4957-88C8-D297EFCD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7C528D-8C7F-414A-949F-831C6ED7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0CA34-6505-43E9-A7BF-B0C5D4DC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55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03D96-416E-496A-8F63-A766A6AC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BBA5B0-3ECE-42DC-BC75-6A1D299E1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65F79-047C-4D81-BA15-C0E4323F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343294-7D78-43D1-BD55-504CEAAA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7E267B-55B5-48DD-957C-7CAB2010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59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5FFC11-BF4C-4B0D-B42F-F0212767F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39641F-B303-413F-B254-14B0027F6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567D6-B410-4387-803C-91054BA5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C668A4-4270-4E09-8260-30F2FB7A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076059-BAB2-44F5-873A-15128464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29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6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95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859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5509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336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916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491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63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24381-EC63-4584-B59D-9A4E23BD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321E2-5C19-4E0D-8B9F-3AEA728A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D5A9A7-9324-479C-AA4C-89FCB8EA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4414C-1EA4-4B8E-9FA9-F513BAC0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1B6BF-158A-42E0-B67F-EC1EAB7A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306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15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80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188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518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855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939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882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8808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7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5A2B8-F02F-4B58-AE43-4ABE976E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F8D814-DE2D-4987-9E9C-1C10B9FA9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F1FFC-21B7-4C17-A09F-F1F3D41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CECC5-DFD2-4EC4-B42E-F85C985F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18794B-7108-436A-89AB-B3C7D0A3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4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CEDB4-0A4A-4BC5-B481-814A7426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FD7F6-7C87-458B-8330-5822615FE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5AE33B-C135-480D-B4C9-770923C5C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357663-2376-4B2A-9596-5D9B1F50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9EC83D-5279-4546-B2AC-B4F52E06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98F2B3-BB4C-4EDD-B0C0-AFA2EEF0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67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6764A-44F6-48ED-A2EE-78675B44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39F9D-8CFE-4942-A382-FC3EE069E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A99684-6793-4940-BFBD-BBDD1B95E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1DA84A-6E34-452B-B317-5C631F93B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B831A7-5E1B-4959-957A-1CA744D97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923B28-8188-4010-979B-A73D396E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D73E84-3EB3-48AE-9C15-BAF17136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5E9145-DC56-4CF6-8C2B-3BCC3FD2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3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A15F7-DCFF-4496-BD34-2BEF7F73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6EB2B8-722A-4CD5-BA3C-50DE0E60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2BC3C4-535A-4542-B29F-3CA53D9A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EBB7FB-5179-4391-AB72-C378C54F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74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8A2516-1AC9-4EDB-ACED-1C7D9855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4498A6-7102-4C35-92D5-40604FD4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DA7511-1061-4A95-BCB6-C23927A7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09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1EC26-E11B-461B-B0AD-FE635A34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24289-4EE0-4C8C-9370-347E5EEA3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513619-8F27-40A2-B990-C52C1815D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4F00C1-0477-4E35-8760-83983B44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DE2F7E-2F14-44ED-85ED-EEBEFBA3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9B3F1-81B1-4EBD-9E2D-44898611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43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B2373-E3FC-4307-9136-14D4FCA5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40CC4C-FB3E-4F58-A819-34626D7CD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053740-0D9A-417F-8F34-994E457F1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3AB254-FF44-4C2F-A6D9-7C74DA8B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50D600-0F66-4078-8A61-B2BEBBF4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5FE84C-E6E7-413B-BA32-A9E9E091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28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5151A7-B6DE-4947-AB20-4A4E8A02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CDC0DD-5AEE-4F5A-B561-2562D799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D8505B-8772-4C7F-91DE-5F24FB01C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D4585-7271-40E0-9E46-5E6543746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9AABF-4B51-464E-8D0F-24A300C65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87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1E73BA-F0C5-4DD1-A2D2-25775DB75828}" type="datetimeFigureOut">
              <a:rPr lang="es-MX" smtClean="0"/>
              <a:t>17/03/2021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96BE74-4E8E-4C67-BEEC-5B463F0381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89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nitab.com/es-mx/minitab/18/help-and-how-to/probability-distributions-and-random-data/supporting-topics/distributions/poisson-distribution/" TargetMode="External"/><Relationship Id="rId2" Type="http://schemas.openxmlformats.org/officeDocument/2006/relationships/hyperlink" Target="https://es.wikipedia.org/wiki/Distribuci%C3%B3n_de_Poisson#:~:text=En%20teor%C3%ADa%20de%20probabilidad%20y,durante%20cierto%20per%C3%ADodo%20de%20tiempo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fisicaymates.com/distribucion-de-poiss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A8413A-6239-4203-97F2-7A84A1A00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s-MX" sz="2000" dirty="0">
                <a:solidFill>
                  <a:srgbClr val="080808"/>
                </a:solidFill>
              </a:rPr>
              <a:t>Ignacio Cosío Ortega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1D0D72-45CA-4FA1-A9D0-C44F985F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MX" sz="4000" b="1" dirty="0">
                <a:solidFill>
                  <a:srgbClr val="080808"/>
                </a:solidFill>
              </a:rPr>
              <a:t>Distribución de Poisson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3C07F53-3A33-4A8F-AA4E-BFC7A79C310B}"/>
              </a:ext>
            </a:extLst>
          </p:cNvPr>
          <p:cNvSpPr/>
          <p:nvPr/>
        </p:nvSpPr>
        <p:spPr>
          <a:xfrm>
            <a:off x="4613073" y="233013"/>
            <a:ext cx="29658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Bibliografía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8B85E2-538D-4036-BABA-79F55AC25B7F}"/>
              </a:ext>
            </a:extLst>
          </p:cNvPr>
          <p:cNvSpPr txBox="1"/>
          <p:nvPr/>
        </p:nvSpPr>
        <p:spPr>
          <a:xfrm>
            <a:off x="596283" y="1291543"/>
            <a:ext cx="10999433" cy="5227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https://es.wikipedia.org/wiki/Distribuci%C3%B3n_de_Poisson#:~:text=En%20teor%C3%ADa%20de%20probabilidad%20y,durante%20cierto%20per%C3%ADodo%20de%20tiempo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Arroyo, I., Bravo, L., Llinás, H. and Muñoz, F., 2021. Distribuciones Poisson y Gamma: Una Discreta y Continua Relación. 1st ed. [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ebook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pp.100, 101, 102.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at: &lt;http://www.scielo.org.co/pdf/prosp/v12n1/v12n1a12.pdf&gt; [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Accessed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 March 2021].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Paula Rodó(04 de noviembre, 2020).Distribución de Poisson. Economipedia.com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https://support.minitab.com/es-mx/minitab/18/help-and-how-to/probability-distributions-and-random-data/supporting-topics/distributions/poisson-distribution/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https://fisicaymates.com/distribucion-de-poisson/</a:t>
            </a:r>
            <a:endParaRPr lang="es-MX" sz="2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03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3C07F53-3A33-4A8F-AA4E-BFC7A79C310B}"/>
              </a:ext>
            </a:extLst>
          </p:cNvPr>
          <p:cNvSpPr/>
          <p:nvPr/>
        </p:nvSpPr>
        <p:spPr>
          <a:xfrm>
            <a:off x="3481341" y="233013"/>
            <a:ext cx="5229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Características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6747B2-78F0-4596-AC11-CEB2CCA6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31" y="1600250"/>
            <a:ext cx="3939324" cy="46208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CC6615E-F5EB-41E2-BBEA-1075B8395772}"/>
              </a:ext>
            </a:extLst>
          </p:cNvPr>
          <p:cNvSpPr txBox="1"/>
          <p:nvPr/>
        </p:nvSpPr>
        <p:spPr>
          <a:xfrm>
            <a:off x="6026384" y="1763788"/>
            <a:ext cx="53685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Expresa, la probabilidad de que ocurra un determinado número de eventos durante cierto período de tiempo.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29224C2-8D68-4DD4-A513-474F1706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127" y="3684351"/>
            <a:ext cx="4495061" cy="21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0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D610A7-173A-4E10-9B51-C9B6194088F1}"/>
              </a:ext>
            </a:extLst>
          </p:cNvPr>
          <p:cNvSpPr txBox="1"/>
          <p:nvPr/>
        </p:nvSpPr>
        <p:spPr>
          <a:xfrm>
            <a:off x="1491448" y="4150318"/>
            <a:ext cx="9419207" cy="1497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variable sigue una distribución de Poisson si se cumplen las siguientes condiciones: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datos son conteos de eventos (enteros no negativos, sin límite superior).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los eventos son independientes.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tasa promedio no cambia durante el período de interés.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83529-8AC8-4E24-A6CC-77E144A66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1" t="5628" r="15066" b="5162"/>
          <a:stretch/>
        </p:blipFill>
        <p:spPr>
          <a:xfrm>
            <a:off x="2167816" y="912818"/>
            <a:ext cx="2210029" cy="21936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F2D193-36C4-4546-B462-F50223CF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05" y="656371"/>
            <a:ext cx="4811646" cy="270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1079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3C07F53-3A33-4A8F-AA4E-BFC7A79C310B}"/>
              </a:ext>
            </a:extLst>
          </p:cNvPr>
          <p:cNvSpPr/>
          <p:nvPr/>
        </p:nvSpPr>
        <p:spPr>
          <a:xfrm>
            <a:off x="2663013" y="233013"/>
            <a:ext cx="68659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Función de Probabilidad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D92BA67-1C00-4B65-BB01-DFDB5D8A9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34133" r="25225" b="39467"/>
          <a:stretch/>
        </p:blipFill>
        <p:spPr>
          <a:xfrm>
            <a:off x="1024118" y="1618488"/>
            <a:ext cx="4627626" cy="181051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96D8F3E-62BA-4B10-A049-E072196AB35E}"/>
              </a:ext>
            </a:extLst>
          </p:cNvPr>
          <p:cNvSpPr txBox="1"/>
          <p:nvPr/>
        </p:nvSpPr>
        <p:spPr>
          <a:xfrm>
            <a:off x="648070" y="3766181"/>
            <a:ext cx="5743852" cy="2597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P(X=x): Es la probabilidad de ocurrencia cuando la variable discreta “X” toma un valor finito “x”.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λ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Promedio de ocurrencias en un intervalo (tiempo, longitud, volumen, área)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e: Constante con valor aproximado de 2.71828183…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 Es el número de ocurrencias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3CEC8EF-4C25-4462-A72D-3A21AE7A7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58" y="1999208"/>
            <a:ext cx="5501040" cy="36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2023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3C07F53-3A33-4A8F-AA4E-BFC7A79C310B}"/>
              </a:ext>
            </a:extLst>
          </p:cNvPr>
          <p:cNvSpPr/>
          <p:nvPr/>
        </p:nvSpPr>
        <p:spPr>
          <a:xfrm>
            <a:off x="26880" y="233013"/>
            <a:ext cx="121382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Valor esperado, Varianza y Desviación Estándar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0CC93B-4D06-42A8-A18F-08E6CC37D1DD}"/>
              </a:ext>
            </a:extLst>
          </p:cNvPr>
          <p:cNvSpPr txBox="1"/>
          <p:nvPr/>
        </p:nvSpPr>
        <p:spPr>
          <a:xfrm>
            <a:off x="932154" y="1601075"/>
            <a:ext cx="2352583" cy="1096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Esperado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E[X] = λ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B8DFD0-49FC-4A92-93F0-B04E881063D9}"/>
              </a:ext>
            </a:extLst>
          </p:cNvPr>
          <p:cNvSpPr txBox="1"/>
          <p:nvPr/>
        </p:nvSpPr>
        <p:spPr>
          <a:xfrm>
            <a:off x="4795420" y="1565825"/>
            <a:ext cx="2352583" cy="1096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Varianza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Var(X) = </a:t>
            </a:r>
            <a:r>
              <a:rPr lang="el-G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λ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BFDC9AC-BFAE-4A0F-937A-7FEAD1CC312F}"/>
                  </a:ext>
                </a:extLst>
              </p:cNvPr>
              <p:cNvSpPr txBox="1"/>
              <p:nvPr/>
            </p:nvSpPr>
            <p:spPr>
              <a:xfrm>
                <a:off x="7942555" y="1565826"/>
                <a:ext cx="3317291" cy="1096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Desviación Estándar</a:t>
                </a:r>
              </a:p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Var(X)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s-MX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</m:rad>
                  </m:oMath>
                </a14:m>
                <a:endParaRPr lang="es-MX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BFDC9AC-BFAE-4A0F-937A-7FEAD1CC3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555" y="1565826"/>
                <a:ext cx="3317291" cy="1096519"/>
              </a:xfrm>
              <a:prstGeom prst="rect">
                <a:avLst/>
              </a:prstGeom>
              <a:blipFill>
                <a:blip r:embed="rId2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D8A23345-2BCD-4F5E-AB90-9AD517C70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84" t="39168" r="72694" b="23825"/>
          <a:stretch/>
        </p:blipFill>
        <p:spPr bwMode="auto">
          <a:xfrm>
            <a:off x="932155" y="2892804"/>
            <a:ext cx="2352582" cy="37321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DE897C5-786C-41DA-8E37-C4E934E5D63B}"/>
                  </a:ext>
                </a:extLst>
              </p:cNvPr>
              <p:cNvSpPr txBox="1"/>
              <p:nvPr/>
            </p:nvSpPr>
            <p:spPr>
              <a:xfrm>
                <a:off x="4437354" y="3826013"/>
                <a:ext cx="3317292" cy="12891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MX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s-MX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MX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s-MX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s-MX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MX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MX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s-MX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λ</m:t>
                      </m:r>
                    </m:oMath>
                  </m:oMathPara>
                </a14:m>
                <a:endParaRPr lang="es-MX" sz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DE897C5-786C-41DA-8E37-C4E934E5D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4" y="3826013"/>
                <a:ext cx="3317292" cy="1289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30371D3-CABE-451F-8882-79795C7C0A40}"/>
                  </a:ext>
                </a:extLst>
              </p:cNvPr>
              <p:cNvSpPr txBox="1"/>
              <p:nvPr/>
            </p:nvSpPr>
            <p:spPr>
              <a:xfrm>
                <a:off x="8322469" y="3973777"/>
                <a:ext cx="2557462" cy="99367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𝐷𝑒𝑠𝑣</m:t>
                      </m:r>
                      <m:d>
                        <m:dPr>
                          <m:ctrlP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𝑉𝑎𝑟</m:t>
                          </m:r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MX" sz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𝐷𝑒𝑠𝑣</m:t>
                      </m:r>
                      <m:d>
                        <m:dPr>
                          <m:ctrlP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MX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s-MX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</m:rad>
                    </m:oMath>
                  </m:oMathPara>
                </a14:m>
                <a:endParaRPr lang="es-MX" sz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30371D3-CABE-451F-8882-79795C7C0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469" y="3973777"/>
                <a:ext cx="2557462" cy="993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20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7A639E3-56EC-4132-B51F-A8C152EF0D17}"/>
                  </a:ext>
                </a:extLst>
              </p:cNvPr>
              <p:cNvSpPr txBox="1"/>
              <p:nvPr/>
            </p:nvSpPr>
            <p:spPr>
              <a:xfrm>
                <a:off x="2019300" y="2735462"/>
                <a:ext cx="5277022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es-MX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d>
                        </m:sub>
                      </m:sSub>
                      <m:r>
                        <a:rPr lang="es-MX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r>
                            <a:rPr lang="es-MX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MX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MX" sz="28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s-MX" sz="2800" i="0">
                          <a:latin typeface="Cambria Math" panose="02040503050406030204" pitchFamily="18" charset="0"/>
                        </a:rPr>
                        <m:t>=0.052≈5.2%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7A639E3-56EC-4132-B51F-A8C152EF0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2735462"/>
                <a:ext cx="5277022" cy="864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83C07F53-3A33-4A8F-AA4E-BFC7A79C310B}"/>
              </a:ext>
            </a:extLst>
          </p:cNvPr>
          <p:cNvSpPr/>
          <p:nvPr/>
        </p:nvSpPr>
        <p:spPr>
          <a:xfrm>
            <a:off x="4787799" y="233013"/>
            <a:ext cx="26164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Ejemplo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413D10-CB41-481A-A2C4-455735E4A93C}"/>
              </a:ext>
            </a:extLst>
          </p:cNvPr>
          <p:cNvSpPr txBox="1"/>
          <p:nvPr/>
        </p:nvSpPr>
        <p:spPr>
          <a:xfrm>
            <a:off x="457200" y="1179463"/>
            <a:ext cx="11277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En un hospital de una importante ciudad se está estudiando los nacimientos de bebes varones. Se sabe que en una semana nacen una medida de siete varones. Calcular: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Probabilidad de que nazcan 3 varones en una semana.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Probabilidad de que nazcan menos de 3 varones a la semana.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AFE44F-FBB3-4504-9A9A-30D0FC862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67" t="34133" r="25225" b="39467"/>
          <a:stretch/>
        </p:blipFill>
        <p:spPr>
          <a:xfrm>
            <a:off x="8205040" y="3129832"/>
            <a:ext cx="3529759" cy="138098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F1DA5E8-592F-4181-A725-BA0F8349F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9" y="2735462"/>
            <a:ext cx="1227311" cy="1095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B2F674-8096-46CE-AB95-59C905181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19" y="3830837"/>
            <a:ext cx="1156029" cy="10787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DBA8263-134B-4946-AE45-B2AB9F832AF7}"/>
                  </a:ext>
                </a:extLst>
              </p:cNvPr>
              <p:cNvSpPr txBox="1"/>
              <p:nvPr/>
            </p:nvSpPr>
            <p:spPr>
              <a:xfrm>
                <a:off x="2019300" y="4139607"/>
                <a:ext cx="5198987" cy="461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es-MX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</m:d>
                        </m:sub>
                      </m:sSub>
                      <m:r>
                        <a:rPr lang="es-MX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s-MX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sub>
                      </m:sSub>
                      <m:r>
                        <a:rPr lang="es-MX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s-MX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r>
                        <a:rPr lang="es-MX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s-MX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DBA8263-134B-4946-AE45-B2AB9F83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4139607"/>
                <a:ext cx="5198987" cy="461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AA78632-42A8-437C-9E85-4848E4151A9D}"/>
                  </a:ext>
                </a:extLst>
              </p:cNvPr>
              <p:cNvSpPr txBox="1"/>
              <p:nvPr/>
            </p:nvSpPr>
            <p:spPr>
              <a:xfrm>
                <a:off x="1574192" y="5361234"/>
                <a:ext cx="2220031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s-MX" sz="2400" i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s-MX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es-MX" sz="2400" i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AA78632-42A8-437C-9E85-4848E4151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192" y="5361234"/>
                <a:ext cx="2220031" cy="741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AB3A3DF-0F4A-4DEB-ACDA-6906D5B5AAD4}"/>
                  </a:ext>
                </a:extLst>
              </p:cNvPr>
              <p:cNvSpPr txBox="1"/>
              <p:nvPr/>
            </p:nvSpPr>
            <p:spPr>
              <a:xfrm>
                <a:off x="4195410" y="5353299"/>
                <a:ext cx="2213426" cy="737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s-MX" sz="2400" i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s-MX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MX" sz="2400" i="0"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s-MX" sz="2400" b="0" i="0" smtClean="0">
                          <a:latin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AB3A3DF-0F4A-4DEB-ACDA-6906D5B5A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410" y="5353299"/>
                <a:ext cx="2213426" cy="7379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B9687E6-1309-46BD-8BCA-283523D74934}"/>
                  </a:ext>
                </a:extLst>
              </p:cNvPr>
              <p:cNvSpPr txBox="1"/>
              <p:nvPr/>
            </p:nvSpPr>
            <p:spPr>
              <a:xfrm>
                <a:off x="6745915" y="5361234"/>
                <a:ext cx="2220030" cy="738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s-MX" sz="2400" i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s-MX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MX" sz="2400" i="0"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s-MX" sz="2400" b="0" i="0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B9687E6-1309-46BD-8BCA-283523D7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15" y="5361234"/>
                <a:ext cx="2220030" cy="7387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AE35415-55E2-4510-93DD-52819B930D10}"/>
              </a:ext>
            </a:extLst>
          </p:cNvPr>
          <p:cNvCxnSpPr/>
          <p:nvPr/>
        </p:nvCxnSpPr>
        <p:spPr>
          <a:xfrm flipH="1">
            <a:off x="2752725" y="4695433"/>
            <a:ext cx="1105606" cy="562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50E675A-2D06-4AC3-9C72-150313E82EC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302123" y="4695433"/>
            <a:ext cx="0" cy="6578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C5C4EB2-58D6-4545-8A3B-1079FBA33AC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667501" y="4695433"/>
            <a:ext cx="1188429" cy="6658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0CF834F-6995-4592-9274-52FABED16FE2}"/>
                  </a:ext>
                </a:extLst>
              </p:cNvPr>
              <p:cNvSpPr txBox="1"/>
              <p:nvPr/>
            </p:nvSpPr>
            <p:spPr>
              <a:xfrm>
                <a:off x="8030932" y="6099962"/>
                <a:ext cx="3886705" cy="461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d>
                            <m:dPr>
                              <m:ctrlPr>
                                <a:rPr lang="es-MX" sz="28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MX" sz="2800" b="1" i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MX" sz="2800" b="1" i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b>
                      </m:sSub>
                      <m:r>
                        <a:rPr lang="es-MX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28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2800" b="1" i="0">
                          <a:latin typeface="Cambria Math" panose="02040503050406030204" pitchFamily="18" charset="0"/>
                        </a:rPr>
                        <m:t>𝟎𝟐𝟗</m:t>
                      </m:r>
                      <m:r>
                        <a:rPr lang="es-MX" sz="2800" b="1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MX" sz="28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MX" sz="28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2800" b="1" i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s-MX" sz="2800" b="1" i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0CF834F-6995-4592-9274-52FABED16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932" y="6099962"/>
                <a:ext cx="3886705" cy="461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58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18" grpId="0"/>
      <p:bldP spid="19" grpId="0"/>
      <p:bldP spid="20" grpId="0"/>
      <p:bldP spid="21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A8184DD-718D-4258-BA9C-D7BCC78A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88" y="2150910"/>
            <a:ext cx="8248067" cy="42432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29F60BF-7014-47F0-BE14-126C37E8DF4D}"/>
                  </a:ext>
                </a:extLst>
              </p:cNvPr>
              <p:cNvSpPr txBox="1"/>
              <p:nvPr/>
            </p:nvSpPr>
            <p:spPr>
              <a:xfrm>
                <a:off x="3876675" y="1055535"/>
                <a:ext cx="5277022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es-MX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d>
                        </m:sub>
                      </m:sSub>
                      <m:r>
                        <a:rPr lang="es-MX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r>
                            <a:rPr lang="es-MX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MX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MX" sz="28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s-MX" sz="2800" i="0">
                          <a:latin typeface="Cambria Math" panose="02040503050406030204" pitchFamily="18" charset="0"/>
                        </a:rPr>
                        <m:t>=0.052≈5.2%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29F60BF-7014-47F0-BE14-126C37E8D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675" y="1055535"/>
                <a:ext cx="5277022" cy="864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0FBBE4F8-C068-4025-8B85-A224D36EE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054" y="1055535"/>
            <a:ext cx="1227311" cy="1095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D72C44D-F4E0-46DD-B674-F349731FC92F}"/>
              </a:ext>
            </a:extLst>
          </p:cNvPr>
          <p:cNvSpPr/>
          <p:nvPr/>
        </p:nvSpPr>
        <p:spPr>
          <a:xfrm>
            <a:off x="4787799" y="233013"/>
            <a:ext cx="26164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Ejemplo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FE1648-BC0F-490A-AE58-2180D488D969}"/>
              </a:ext>
            </a:extLst>
          </p:cNvPr>
          <p:cNvSpPr txBox="1"/>
          <p:nvPr/>
        </p:nvSpPr>
        <p:spPr>
          <a:xfrm>
            <a:off x="7612774" y="6394208"/>
            <a:ext cx="308184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realizada en 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Geogebra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7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B2FDDC3-8E4C-412A-97EA-BB4D0790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194" y="985884"/>
            <a:ext cx="1156029" cy="10787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D72C44D-F4E0-46DD-B674-F349731FC92F}"/>
              </a:ext>
            </a:extLst>
          </p:cNvPr>
          <p:cNvSpPr/>
          <p:nvPr/>
        </p:nvSpPr>
        <p:spPr>
          <a:xfrm>
            <a:off x="4787799" y="233013"/>
            <a:ext cx="26164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Ejemplo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FE1648-BC0F-490A-AE58-2180D488D969}"/>
              </a:ext>
            </a:extLst>
          </p:cNvPr>
          <p:cNvSpPr txBox="1"/>
          <p:nvPr/>
        </p:nvSpPr>
        <p:spPr>
          <a:xfrm>
            <a:off x="7612774" y="6394208"/>
            <a:ext cx="308184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realizada en 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Geogebra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05974A-FDD9-4ED4-A5EA-76DBEEAF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54" y="2355878"/>
            <a:ext cx="8013545" cy="41226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8888164-28B9-44D2-996E-A32DCE0C8316}"/>
                  </a:ext>
                </a:extLst>
              </p:cNvPr>
              <p:cNvSpPr txBox="1"/>
              <p:nvPr/>
            </p:nvSpPr>
            <p:spPr>
              <a:xfrm>
                <a:off x="4489302" y="1161304"/>
                <a:ext cx="469211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es-MX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3600" b="0" i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MX" sz="3600" b="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  <m:r>
                        <a:rPr lang="es-MX" sz="3600" b="0" i="0"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s-MX" sz="3600" b="0" i="0" smtClean="0">
                          <a:latin typeface="Cambria Math" panose="02040503050406030204" pitchFamily="18" charset="0"/>
                        </a:rPr>
                        <m:t>29</m:t>
                      </m:r>
                      <m:r>
                        <a:rPr lang="es-MX" sz="3600" b="0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MX" sz="36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3600" b="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3600" b="0" i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s-MX" sz="3600" b="0" i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8888164-28B9-44D2-996E-A32DCE0C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02" y="1161304"/>
                <a:ext cx="4692118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40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3C07F53-3A33-4A8F-AA4E-BFC7A79C310B}"/>
              </a:ext>
            </a:extLst>
          </p:cNvPr>
          <p:cNvSpPr/>
          <p:nvPr/>
        </p:nvSpPr>
        <p:spPr>
          <a:xfrm>
            <a:off x="4787799" y="233013"/>
            <a:ext cx="26164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Ejemplo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413D10-CB41-481A-A2C4-455735E4A93C}"/>
              </a:ext>
            </a:extLst>
          </p:cNvPr>
          <p:cNvSpPr txBox="1"/>
          <p:nvPr/>
        </p:nvSpPr>
        <p:spPr>
          <a:xfrm>
            <a:off x="457200" y="1025905"/>
            <a:ext cx="112775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Los autobuses llegan a cierta terminal de transporte y se sabe que siguen un proceso de Poisson, con tasa de 8 buses por hora, de modo que el número de llegadas por un periodo de horas es una variable de Poisson con parámetro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λ = </a:t>
            </a:r>
            <a:r>
              <a:rPr lang="es-MX" dirty="0"/>
              <a:t>8t.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¿Cuál es la probabilidad de que exactamente 5 buses lleguen durante un periodo de una hora?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¿Cuántos buses se pueden esperar a que lleguen durante 90 minutos?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2144A6-37DA-4EBD-9B99-94150CDFAE38}"/>
              </a:ext>
            </a:extLst>
          </p:cNvPr>
          <p:cNvSpPr txBox="1"/>
          <p:nvPr/>
        </p:nvSpPr>
        <p:spPr>
          <a:xfrm>
            <a:off x="457200" y="2548483"/>
            <a:ext cx="1801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x = 5</a:t>
            </a:r>
          </a:p>
          <a:p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λ = 8 * 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</a:t>
            </a:r>
            <a:endParaRPr lang="es-MX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AFE44F-FBB3-4504-9A9A-30D0FC862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34133" r="25225" b="39467"/>
          <a:stretch/>
        </p:blipFill>
        <p:spPr>
          <a:xfrm>
            <a:off x="8253168" y="2857037"/>
            <a:ext cx="2923847" cy="1143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28C3215-CF5C-4070-85E2-93123D88C036}"/>
                  </a:ext>
                </a:extLst>
              </p:cNvPr>
              <p:cNvSpPr txBox="1"/>
              <p:nvPr/>
            </p:nvSpPr>
            <p:spPr>
              <a:xfrm>
                <a:off x="1574212" y="3659832"/>
                <a:ext cx="5277022" cy="870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es-MX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sub>
                      </m:sSub>
                      <m:r>
                        <a:rPr lang="es-MX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s-MX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s-MX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MX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s-MX" sz="28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MX" sz="28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MX" sz="2800" i="0"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</a:rPr>
                        <m:t>91</m:t>
                      </m:r>
                      <m:r>
                        <a:rPr lang="es-MX" sz="2800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s-MX" sz="28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2800" i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28C3215-CF5C-4070-85E2-93123D88C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12" y="3659832"/>
                <a:ext cx="5277022" cy="870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1B96B44D-43DF-493F-A6C1-68AEA1B21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01" y="3659832"/>
            <a:ext cx="1227311" cy="1095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5F6FDFE-94DA-416A-B720-B8789BB64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01" y="4800241"/>
            <a:ext cx="1156029" cy="10787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8028F65-DCBC-4C26-B047-B846D4146401}"/>
                  </a:ext>
                </a:extLst>
              </p:cNvPr>
              <p:cNvSpPr txBox="1"/>
              <p:nvPr/>
            </p:nvSpPr>
            <p:spPr>
              <a:xfrm>
                <a:off x="1538572" y="5109011"/>
                <a:ext cx="54872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28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s-MX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=8∗1.5=12 </m:t>
                      </m:r>
                      <m:r>
                        <m:rPr>
                          <m:sty m:val="p"/>
                        </m:rPr>
                        <a:rPr lang="es-MX" sz="2800" b="0" i="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autobuses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8028F65-DCBC-4C26-B047-B846D4146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572" y="5109011"/>
                <a:ext cx="548727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334B056-7F97-4D15-9989-DE1B1167D1FE}"/>
                  </a:ext>
                </a:extLst>
              </p:cNvPr>
              <p:cNvSpPr txBox="1"/>
              <p:nvPr/>
            </p:nvSpPr>
            <p:spPr>
              <a:xfrm>
                <a:off x="1538572" y="5708589"/>
                <a:ext cx="5187446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</a:rPr>
                        <m:t>esv</m:t>
                      </m:r>
                      <m:d>
                        <m:dPr>
                          <m:ctrlPr>
                            <a:rPr lang="es-MX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s-MX" sz="2800" b="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  <m:r>
                        <a:rPr lang="es-MX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=3.46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334B056-7F97-4D15-9989-DE1B1167D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572" y="5708589"/>
                <a:ext cx="5187446" cy="521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3CEBB87-D2F2-4DEB-B083-F50B3FFAB7B9}"/>
                  </a:ext>
                </a:extLst>
              </p:cNvPr>
              <p:cNvSpPr txBox="1"/>
              <p:nvPr/>
            </p:nvSpPr>
            <p:spPr>
              <a:xfrm>
                <a:off x="7190265" y="5109011"/>
                <a:ext cx="50496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es-MX" sz="2800" b="0" i="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autobuses</m:t>
                      </m:r>
                      <m:r>
                        <a:rPr lang="es-MX" sz="2800" b="0" i="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±3.46 </m:t>
                      </m:r>
                      <m:r>
                        <a:rPr lang="es-MX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𝑎𝑢𝑡𝑜𝑏𝑢𝑠𝑒𝑠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3CEBB87-D2F2-4DEB-B083-F50B3FFA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265" y="5109011"/>
                <a:ext cx="504965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3734BD3-91AE-4160-8223-4399D243933B}"/>
                  </a:ext>
                </a:extLst>
              </p:cNvPr>
              <p:cNvSpPr txBox="1"/>
              <p:nvPr/>
            </p:nvSpPr>
            <p:spPr>
              <a:xfrm>
                <a:off x="8050054" y="5708589"/>
                <a:ext cx="2936004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s-MX" sz="2800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.54</m:t>
                      </m:r>
                      <m:r>
                        <a:rPr lang="es-MX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800" b="0" i="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autobuses</m:t>
                      </m:r>
                      <m:r>
                        <a:rPr lang="es-MX" sz="2800" b="0" i="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MX" sz="28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15.46 </m:t>
                      </m:r>
                      <m:r>
                        <a:rPr lang="es-MX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𝑎𝑢𝑡𝑜𝑏𝑢𝑠𝑒𝑠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3734BD3-91AE-4160-8223-4399D2439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54" y="5708589"/>
                <a:ext cx="2936004" cy="8617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4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607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Gothic</vt:lpstr>
      <vt:lpstr>Symbol</vt:lpstr>
      <vt:lpstr>Wingdings 3</vt:lpstr>
      <vt:lpstr>Tema de Office</vt:lpstr>
      <vt:lpstr>Sector</vt:lpstr>
      <vt:lpstr>Distribución de Poisson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Distribución de Poisson</dc:title>
  <dc:creator>Ignacio Cosío Ortega</dc:creator>
  <cp:lastModifiedBy>Ignacio</cp:lastModifiedBy>
  <cp:revision>14</cp:revision>
  <dcterms:created xsi:type="dcterms:W3CDTF">2021-03-17T18:04:45Z</dcterms:created>
  <dcterms:modified xsi:type="dcterms:W3CDTF">2021-03-18T03:56:36Z</dcterms:modified>
</cp:coreProperties>
</file>