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317" r:id="rId3"/>
    <p:sldId id="319" r:id="rId4"/>
    <p:sldId id="320" r:id="rId5"/>
    <p:sldId id="321" r:id="rId6"/>
    <p:sldId id="322" r:id="rId7"/>
    <p:sldId id="264" r:id="rId8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CCFF"/>
    <a:srgbClr val="FFFFCC"/>
    <a:srgbClr val="008000"/>
    <a:srgbClr val="99FF99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6404" autoAdjust="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5" d="100"/>
          <a:sy n="85" d="100"/>
        </p:scale>
        <p:origin x="380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image" Target="../media/image22.wmf"/><Relationship Id="rId3" Type="http://schemas.openxmlformats.org/officeDocument/2006/relationships/image" Target="../media/image12.wmf"/><Relationship Id="rId7" Type="http://schemas.openxmlformats.org/officeDocument/2006/relationships/image" Target="../media/image16.wmf"/><Relationship Id="rId12" Type="http://schemas.openxmlformats.org/officeDocument/2006/relationships/image" Target="../media/image21.wmf"/><Relationship Id="rId2" Type="http://schemas.openxmlformats.org/officeDocument/2006/relationships/image" Target="../media/image11.wmf"/><Relationship Id="rId1" Type="http://schemas.openxmlformats.org/officeDocument/2006/relationships/image" Target="../media/image10.wmf"/><Relationship Id="rId6" Type="http://schemas.openxmlformats.org/officeDocument/2006/relationships/image" Target="../media/image15.wmf"/><Relationship Id="rId11" Type="http://schemas.openxmlformats.org/officeDocument/2006/relationships/image" Target="../media/image20.wmf"/><Relationship Id="rId5" Type="http://schemas.openxmlformats.org/officeDocument/2006/relationships/image" Target="../media/image14.wmf"/><Relationship Id="rId10" Type="http://schemas.openxmlformats.org/officeDocument/2006/relationships/image" Target="../media/image19.wmf"/><Relationship Id="rId4" Type="http://schemas.openxmlformats.org/officeDocument/2006/relationships/image" Target="../media/image13.wmf"/><Relationship Id="rId9" Type="http://schemas.openxmlformats.org/officeDocument/2006/relationships/image" Target="../media/image18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855DF-7E96-4A21-9E61-5B20459B23C0}" type="datetimeFigureOut">
              <a:rPr lang="es-MX" smtClean="0"/>
              <a:t>18/03/2021</a:t>
            </a:fld>
            <a:endParaRPr lang="es-MX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25AD57-9716-4DDD-BBA6-11736E0DA2A1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894553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525AD57-9716-4DDD-BBA6-11736E0DA2A1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13336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8417" y="1704975"/>
            <a:ext cx="7533108" cy="2147888"/>
          </a:xfrm>
        </p:spPr>
        <p:txBody>
          <a:bodyPr anchor="ctr">
            <a:no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8416" y="4112419"/>
            <a:ext cx="7533109" cy="859631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87" y="671513"/>
            <a:ext cx="2044919" cy="838200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0066" y="6029486"/>
            <a:ext cx="3191933" cy="828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259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914400" y="609600"/>
            <a:ext cx="10363200" cy="54864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C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 altLang="es-C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C8943C-4817-4856-B89D-6689FBFE7525}" type="slidenum">
              <a:rPr lang="es-ES" altLang="es-CL"/>
              <a:pPr>
                <a:defRPr/>
              </a:pPr>
              <a:t>‹Nº›</a:t>
            </a:fld>
            <a:endParaRPr lang="es-ES" altLang="es-CL"/>
          </a:p>
        </p:txBody>
      </p:sp>
    </p:spTree>
    <p:extLst>
      <p:ext uri="{BB962C8B-B14F-4D97-AF65-F5344CB8AC3E}">
        <p14:creationId xmlns:p14="http://schemas.microsoft.com/office/powerpoint/2010/main" val="945807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ángulo 13"/>
          <p:cNvSpPr/>
          <p:nvPr userDrawn="1"/>
        </p:nvSpPr>
        <p:spPr>
          <a:xfrm flipV="1">
            <a:off x="0" y="6105524"/>
            <a:ext cx="12192000" cy="752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19187" y="1971675"/>
            <a:ext cx="9953626" cy="3943350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10" name="Rectángulo 9"/>
          <p:cNvSpPr/>
          <p:nvPr userDrawn="1"/>
        </p:nvSpPr>
        <p:spPr>
          <a:xfrm>
            <a:off x="1119187" y="1743196"/>
            <a:ext cx="10287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1" name="Título 1"/>
          <p:cNvSpPr>
            <a:spLocks noGrp="1"/>
          </p:cNvSpPr>
          <p:nvPr>
            <p:ph type="title"/>
          </p:nvPr>
        </p:nvSpPr>
        <p:spPr>
          <a:xfrm>
            <a:off x="1119187" y="740568"/>
            <a:ext cx="9953625" cy="959407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16"/>
            <a:ext cx="685800" cy="685800"/>
          </a:xfrm>
          <a:prstGeom prst="rect">
            <a:avLst/>
          </a:prstGeom>
        </p:spPr>
      </p:pic>
      <p:pic>
        <p:nvPicPr>
          <p:cNvPr id="15" name="Imagen 14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230" y="6383867"/>
            <a:ext cx="2537470" cy="19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35707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n 9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32" t="1" r="22916" b="-21"/>
          <a:stretch/>
        </p:blipFill>
        <p:spPr>
          <a:xfrm>
            <a:off x="7839074" y="-4777"/>
            <a:ext cx="4352925" cy="611030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16"/>
            <a:ext cx="685800" cy="685800"/>
          </a:xfrm>
          <a:prstGeom prst="rect">
            <a:avLst/>
          </a:prstGeom>
        </p:spPr>
      </p:pic>
      <p:sp>
        <p:nvSpPr>
          <p:cNvPr id="16" name="Marcador de contenido 2"/>
          <p:cNvSpPr>
            <a:spLocks noGrp="1"/>
          </p:cNvSpPr>
          <p:nvPr>
            <p:ph idx="1"/>
          </p:nvPr>
        </p:nvSpPr>
        <p:spPr>
          <a:xfrm>
            <a:off x="1119187" y="1971675"/>
            <a:ext cx="6286501" cy="3943350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17" name="Rectángulo 16"/>
          <p:cNvSpPr/>
          <p:nvPr userDrawn="1"/>
        </p:nvSpPr>
        <p:spPr>
          <a:xfrm>
            <a:off x="1119187" y="1743196"/>
            <a:ext cx="10287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1119188" y="740568"/>
            <a:ext cx="6286500" cy="959407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19" name="Rectángulo 18"/>
          <p:cNvSpPr/>
          <p:nvPr userDrawn="1"/>
        </p:nvSpPr>
        <p:spPr>
          <a:xfrm flipV="1">
            <a:off x="0" y="6105524"/>
            <a:ext cx="12192000" cy="752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230" y="6383867"/>
            <a:ext cx="2537470" cy="19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77649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8667750" y="-4776"/>
            <a:ext cx="3524250" cy="686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2" name="Imagen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7"/>
          <a:stretch/>
        </p:blipFill>
        <p:spPr>
          <a:xfrm>
            <a:off x="7428153" y="1235867"/>
            <a:ext cx="4221892" cy="4254009"/>
          </a:xfrm>
          <a:prstGeom prst="rect">
            <a:avLst/>
          </a:prstGeom>
        </p:spPr>
      </p:pic>
      <p:pic>
        <p:nvPicPr>
          <p:cNvPr id="13" name="Imagen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16"/>
            <a:ext cx="685800" cy="685800"/>
          </a:xfrm>
          <a:prstGeom prst="rect">
            <a:avLst/>
          </a:prstGeom>
        </p:spPr>
      </p:pic>
      <p:sp>
        <p:nvSpPr>
          <p:cNvPr id="15" name="Marcador de contenido 2"/>
          <p:cNvSpPr>
            <a:spLocks noGrp="1"/>
          </p:cNvSpPr>
          <p:nvPr>
            <p:ph idx="1"/>
          </p:nvPr>
        </p:nvSpPr>
        <p:spPr>
          <a:xfrm>
            <a:off x="1119187" y="1971675"/>
            <a:ext cx="5872163" cy="3943350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16" name="Rectángulo 15"/>
          <p:cNvSpPr/>
          <p:nvPr userDrawn="1"/>
        </p:nvSpPr>
        <p:spPr>
          <a:xfrm>
            <a:off x="1119187" y="1743196"/>
            <a:ext cx="10287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7" name="Título 1"/>
          <p:cNvSpPr>
            <a:spLocks noGrp="1"/>
          </p:cNvSpPr>
          <p:nvPr>
            <p:ph type="title"/>
          </p:nvPr>
        </p:nvSpPr>
        <p:spPr>
          <a:xfrm>
            <a:off x="1119188" y="740568"/>
            <a:ext cx="5872162" cy="959407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230" y="6383867"/>
            <a:ext cx="2537470" cy="19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48109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8667750" y="-4776"/>
            <a:ext cx="3524250" cy="686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16"/>
            <a:ext cx="685800" cy="685800"/>
          </a:xfrm>
          <a:prstGeom prst="rect">
            <a:avLst/>
          </a:prstGeom>
        </p:spPr>
      </p:pic>
      <p:sp>
        <p:nvSpPr>
          <p:cNvPr id="13" name="Marcador de contenido 2"/>
          <p:cNvSpPr>
            <a:spLocks noGrp="1"/>
          </p:cNvSpPr>
          <p:nvPr>
            <p:ph idx="1"/>
          </p:nvPr>
        </p:nvSpPr>
        <p:spPr>
          <a:xfrm>
            <a:off x="1119187" y="1971674"/>
            <a:ext cx="7072313" cy="3857626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14" name="Rectángulo 13"/>
          <p:cNvSpPr/>
          <p:nvPr userDrawn="1"/>
        </p:nvSpPr>
        <p:spPr>
          <a:xfrm>
            <a:off x="1119187" y="1743196"/>
            <a:ext cx="10287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19188" y="740568"/>
            <a:ext cx="7072312" cy="959407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17" name="Marcador de contenido 2"/>
          <p:cNvSpPr>
            <a:spLocks noGrp="1"/>
          </p:cNvSpPr>
          <p:nvPr>
            <p:ph idx="12"/>
          </p:nvPr>
        </p:nvSpPr>
        <p:spPr>
          <a:xfrm>
            <a:off x="9010650" y="1971674"/>
            <a:ext cx="2867025" cy="251460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pic>
        <p:nvPicPr>
          <p:cNvPr id="10" name="Imagen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230" y="6383867"/>
            <a:ext cx="2537470" cy="19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7140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/>
          <p:cNvSpPr/>
          <p:nvPr userDrawn="1"/>
        </p:nvSpPr>
        <p:spPr>
          <a:xfrm>
            <a:off x="8667750" y="-4776"/>
            <a:ext cx="3524250" cy="68627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11" name="Imagen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16"/>
            <a:ext cx="685800" cy="685800"/>
          </a:xfrm>
          <a:prstGeom prst="rect">
            <a:avLst/>
          </a:prstGeom>
        </p:spPr>
      </p:pic>
      <p:sp>
        <p:nvSpPr>
          <p:cNvPr id="13" name="Marcador de contenido 2"/>
          <p:cNvSpPr>
            <a:spLocks noGrp="1"/>
          </p:cNvSpPr>
          <p:nvPr>
            <p:ph idx="1"/>
          </p:nvPr>
        </p:nvSpPr>
        <p:spPr>
          <a:xfrm>
            <a:off x="1119187" y="1971674"/>
            <a:ext cx="7072313" cy="150177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14" name="Rectángulo 13"/>
          <p:cNvSpPr/>
          <p:nvPr userDrawn="1"/>
        </p:nvSpPr>
        <p:spPr>
          <a:xfrm>
            <a:off x="1119187" y="1743196"/>
            <a:ext cx="10287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5" name="Título 1"/>
          <p:cNvSpPr>
            <a:spLocks noGrp="1"/>
          </p:cNvSpPr>
          <p:nvPr>
            <p:ph type="title"/>
          </p:nvPr>
        </p:nvSpPr>
        <p:spPr>
          <a:xfrm>
            <a:off x="1119188" y="740568"/>
            <a:ext cx="7072312" cy="959407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17" name="Marcador de contenido 2"/>
          <p:cNvSpPr>
            <a:spLocks noGrp="1"/>
          </p:cNvSpPr>
          <p:nvPr>
            <p:ph idx="12"/>
          </p:nvPr>
        </p:nvSpPr>
        <p:spPr>
          <a:xfrm>
            <a:off x="9010650" y="1971674"/>
            <a:ext cx="2867025" cy="2514601"/>
          </a:xfrm>
        </p:spPr>
        <p:txBody>
          <a:bodyPr anchor="ctr">
            <a:noAutofit/>
          </a:bodyPr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bg1"/>
                </a:solidFill>
              </a:defRPr>
            </a:lvl2pPr>
            <a:lvl3pPr marL="914400" indent="0">
              <a:buNone/>
              <a:defRPr sz="1800">
                <a:solidFill>
                  <a:schemeClr val="bg1"/>
                </a:solidFill>
              </a:defRPr>
            </a:lvl3pPr>
            <a:lvl4pPr marL="1371600" indent="0">
              <a:buNone/>
              <a:defRPr sz="1600">
                <a:solidFill>
                  <a:schemeClr val="bg1"/>
                </a:solidFill>
              </a:defRPr>
            </a:lvl4pPr>
            <a:lvl5pPr marL="1828800" indent="0">
              <a:buNone/>
              <a:defRPr sz="1600">
                <a:solidFill>
                  <a:schemeClr val="bg1"/>
                </a:solidFill>
              </a:defRPr>
            </a:lvl5pPr>
          </a:lstStyle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pic>
        <p:nvPicPr>
          <p:cNvPr id="16" name="Imagen 15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t="18725" r="289" b="37181"/>
          <a:stretch/>
        </p:blipFill>
        <p:spPr>
          <a:xfrm>
            <a:off x="1119186" y="3743325"/>
            <a:ext cx="7072313" cy="2085975"/>
          </a:xfrm>
          <a:prstGeom prst="rect">
            <a:avLst/>
          </a:prstGeom>
        </p:spPr>
      </p:pic>
      <p:pic>
        <p:nvPicPr>
          <p:cNvPr id="10" name="Imagen 9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230" y="6383867"/>
            <a:ext cx="2537470" cy="19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30914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47" t="1" r="3272" b="-21"/>
          <a:stretch/>
        </p:blipFill>
        <p:spPr>
          <a:xfrm>
            <a:off x="0" y="-4777"/>
            <a:ext cx="7410450" cy="6110301"/>
          </a:xfrm>
          <a:prstGeom prst="rect">
            <a:avLst/>
          </a:prstGeom>
        </p:spPr>
      </p:pic>
      <p:pic>
        <p:nvPicPr>
          <p:cNvPr id="12" name="Imagen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28616"/>
            <a:ext cx="685800" cy="685800"/>
          </a:xfrm>
          <a:prstGeom prst="rect">
            <a:avLst/>
          </a:prstGeom>
        </p:spPr>
      </p:pic>
      <p:sp>
        <p:nvSpPr>
          <p:cNvPr id="16" name="Marcador de contenido 2"/>
          <p:cNvSpPr>
            <a:spLocks noGrp="1"/>
          </p:cNvSpPr>
          <p:nvPr>
            <p:ph idx="1"/>
          </p:nvPr>
        </p:nvSpPr>
        <p:spPr>
          <a:xfrm>
            <a:off x="7839072" y="1971675"/>
            <a:ext cx="4038603" cy="3943350"/>
          </a:xfrm>
        </p:spPr>
        <p:txBody>
          <a:bodyPr/>
          <a:lstStyle/>
          <a:p>
            <a:pPr lvl="0"/>
            <a:r>
              <a:rPr lang="es-ES" dirty="0" smtClean="0"/>
              <a:t>Editar el estilo de texto del patrón</a:t>
            </a:r>
          </a:p>
          <a:p>
            <a:pPr lvl="1"/>
            <a:r>
              <a:rPr lang="es-ES" dirty="0" smtClean="0"/>
              <a:t>Segundo nivel</a:t>
            </a:r>
          </a:p>
          <a:p>
            <a:pPr lvl="2"/>
            <a:r>
              <a:rPr lang="es-ES" dirty="0" smtClean="0"/>
              <a:t>Tercer nivel</a:t>
            </a:r>
          </a:p>
          <a:p>
            <a:pPr lvl="3"/>
            <a:r>
              <a:rPr lang="es-ES" dirty="0" smtClean="0"/>
              <a:t>Cuarto nivel</a:t>
            </a:r>
          </a:p>
          <a:p>
            <a:pPr lvl="4"/>
            <a:r>
              <a:rPr lang="es-ES" dirty="0" smtClean="0"/>
              <a:t>Quinto nivel</a:t>
            </a:r>
            <a:endParaRPr lang="es-MX" dirty="0"/>
          </a:p>
        </p:txBody>
      </p:sp>
      <p:sp>
        <p:nvSpPr>
          <p:cNvPr id="17" name="Rectángulo 16"/>
          <p:cNvSpPr/>
          <p:nvPr userDrawn="1"/>
        </p:nvSpPr>
        <p:spPr>
          <a:xfrm>
            <a:off x="7839072" y="1743196"/>
            <a:ext cx="1028700" cy="4571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18" name="Título 1"/>
          <p:cNvSpPr>
            <a:spLocks noGrp="1"/>
          </p:cNvSpPr>
          <p:nvPr>
            <p:ph type="title"/>
          </p:nvPr>
        </p:nvSpPr>
        <p:spPr>
          <a:xfrm>
            <a:off x="7839073" y="740568"/>
            <a:ext cx="4038602" cy="959407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s-ES" dirty="0" smtClean="0"/>
              <a:t>Haga clic para modificar el estilo de título del patrón</a:t>
            </a:r>
            <a:endParaRPr lang="es-MX" dirty="0"/>
          </a:p>
        </p:txBody>
      </p:sp>
      <p:sp>
        <p:nvSpPr>
          <p:cNvPr id="19" name="Rectángulo 18"/>
          <p:cNvSpPr/>
          <p:nvPr userDrawn="1"/>
        </p:nvSpPr>
        <p:spPr>
          <a:xfrm flipV="1">
            <a:off x="0" y="6105523"/>
            <a:ext cx="7410450" cy="75247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9" name="Imagen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230" y="6383867"/>
            <a:ext cx="2537470" cy="19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8211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0" y="1"/>
            <a:ext cx="12192000" cy="610552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4882146" y="3131344"/>
            <a:ext cx="2427708" cy="676275"/>
          </a:xfrm>
        </p:spPr>
        <p:txBody>
          <a:bodyPr anchor="t">
            <a:noAutofit/>
          </a:bodyPr>
          <a:lstStyle>
            <a:lvl1pPr algn="l">
              <a:defRPr sz="4400" i="1">
                <a:solidFill>
                  <a:schemeClr val="bg1"/>
                </a:solidFill>
                <a:latin typeface="Fira Sans ExtraBold" panose="020B0903050000020004" pitchFamily="34" charset="0"/>
              </a:defRPr>
            </a:lvl1pPr>
          </a:lstStyle>
          <a:p>
            <a:r>
              <a:rPr lang="es-ES" dirty="0" smtClean="0"/>
              <a:t>¡Gracias!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295650" y="4035029"/>
            <a:ext cx="5600700" cy="1445418"/>
          </a:xfrm>
        </p:spPr>
        <p:txBody>
          <a:bodyPr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00230" y="6383867"/>
            <a:ext cx="2537470" cy="1947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87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ángulo 8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pic>
        <p:nvPicPr>
          <p:cNvPr id="6" name="Imagen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9268" y="2688430"/>
            <a:ext cx="3613464" cy="1481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8044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B367D6-74BF-4D75-86FC-AACD1D440794}" type="datetimeFigureOut">
              <a:rPr lang="es-MX" smtClean="0"/>
              <a:t>18/03/2021</a:t>
            </a:fld>
            <a:endParaRPr lang="es-MX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4C045-9810-4906-AA8B-D7BCEDB8975A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2341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3" r:id="rId3"/>
    <p:sldLayoutId id="2147483661" r:id="rId4"/>
    <p:sldLayoutId id="2147483662" r:id="rId5"/>
    <p:sldLayoutId id="2147483664" r:id="rId6"/>
    <p:sldLayoutId id="2147483660" r:id="rId7"/>
    <p:sldLayoutId id="2147483665" r:id="rId8"/>
    <p:sldLayoutId id="2147483666" r:id="rId9"/>
    <p:sldLayoutId id="2147483668" r:id="rId10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15.wmf"/><Relationship Id="rId26" Type="http://schemas.openxmlformats.org/officeDocument/2006/relationships/image" Target="../media/image19.wmf"/><Relationship Id="rId3" Type="http://schemas.openxmlformats.org/officeDocument/2006/relationships/slide" Target="slide2.xml"/><Relationship Id="rId21" Type="http://schemas.openxmlformats.org/officeDocument/2006/relationships/oleObject" Target="../embeddings/oleObject8.bin"/><Relationship Id="rId7" Type="http://schemas.openxmlformats.org/officeDocument/2006/relationships/oleObject" Target="../embeddings/oleObject1.bin"/><Relationship Id="rId12" Type="http://schemas.openxmlformats.org/officeDocument/2006/relationships/image" Target="../media/image12.wmf"/><Relationship Id="rId17" Type="http://schemas.openxmlformats.org/officeDocument/2006/relationships/oleObject" Target="../embeddings/oleObject6.bin"/><Relationship Id="rId25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4.wmf"/><Relationship Id="rId20" Type="http://schemas.openxmlformats.org/officeDocument/2006/relationships/image" Target="../media/image16.wmf"/><Relationship Id="rId29" Type="http://schemas.openxmlformats.org/officeDocument/2006/relationships/oleObject" Target="../embeddings/oleObject12.bin"/><Relationship Id="rId1" Type="http://schemas.openxmlformats.org/officeDocument/2006/relationships/vmlDrawing" Target="../drawings/vmlDrawing1.vml"/><Relationship Id="rId6" Type="http://schemas.openxmlformats.org/officeDocument/2006/relationships/slide" Target="slide5.xml"/><Relationship Id="rId11" Type="http://schemas.openxmlformats.org/officeDocument/2006/relationships/oleObject" Target="../embeddings/oleObject3.bin"/><Relationship Id="rId24" Type="http://schemas.openxmlformats.org/officeDocument/2006/relationships/image" Target="../media/image18.wmf"/><Relationship Id="rId32" Type="http://schemas.openxmlformats.org/officeDocument/2006/relationships/image" Target="../media/image22.wmf"/><Relationship Id="rId5" Type="http://schemas.openxmlformats.org/officeDocument/2006/relationships/slide" Target="slide4.xml"/><Relationship Id="rId15" Type="http://schemas.openxmlformats.org/officeDocument/2006/relationships/oleObject" Target="../embeddings/oleObject5.bin"/><Relationship Id="rId23" Type="http://schemas.openxmlformats.org/officeDocument/2006/relationships/oleObject" Target="../embeddings/oleObject9.bin"/><Relationship Id="rId28" Type="http://schemas.openxmlformats.org/officeDocument/2006/relationships/image" Target="../media/image20.wmf"/><Relationship Id="rId10" Type="http://schemas.openxmlformats.org/officeDocument/2006/relationships/image" Target="../media/image11.wmf"/><Relationship Id="rId19" Type="http://schemas.openxmlformats.org/officeDocument/2006/relationships/oleObject" Target="../embeddings/oleObject7.bin"/><Relationship Id="rId31" Type="http://schemas.openxmlformats.org/officeDocument/2006/relationships/oleObject" Target="../embeddings/oleObject13.bin"/><Relationship Id="rId4" Type="http://schemas.openxmlformats.org/officeDocument/2006/relationships/slide" Target="slide3.xml"/><Relationship Id="rId9" Type="http://schemas.openxmlformats.org/officeDocument/2006/relationships/oleObject" Target="../embeddings/oleObject2.bin"/><Relationship Id="rId14" Type="http://schemas.openxmlformats.org/officeDocument/2006/relationships/image" Target="../media/image13.wmf"/><Relationship Id="rId22" Type="http://schemas.openxmlformats.org/officeDocument/2006/relationships/image" Target="../media/image17.wmf"/><Relationship Id="rId27" Type="http://schemas.openxmlformats.org/officeDocument/2006/relationships/oleObject" Target="../embeddings/oleObject11.bin"/><Relationship Id="rId30" Type="http://schemas.openxmlformats.org/officeDocument/2006/relationships/image" Target="../media/image21.w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5137" y="0"/>
            <a:ext cx="6181725" cy="685800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8417" y="1704975"/>
            <a:ext cx="9979912" cy="2147888"/>
          </a:xfrm>
        </p:spPr>
        <p:txBody>
          <a:bodyPr/>
          <a:lstStyle/>
          <a:p>
            <a:r>
              <a:rPr lang="es-MX" dirty="0" smtClean="0"/>
              <a:t>Estadística Descriptiva e Inferencial</a:t>
            </a:r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8415" y="4112419"/>
            <a:ext cx="11217044" cy="2032887"/>
          </a:xfrm>
        </p:spPr>
        <p:txBody>
          <a:bodyPr>
            <a:normAutofit/>
          </a:bodyPr>
          <a:lstStyle/>
          <a:p>
            <a:r>
              <a:rPr lang="es-MX" sz="3200" dirty="0" smtClean="0"/>
              <a:t>Módulo </a:t>
            </a:r>
            <a:r>
              <a:rPr lang="es-MX" sz="3200" dirty="0" smtClean="0"/>
              <a:t>4. Distribuciones de probabilidad discretas</a:t>
            </a:r>
            <a:endParaRPr lang="es-MX" sz="3200" dirty="0"/>
          </a:p>
        </p:txBody>
      </p:sp>
    </p:spTree>
    <p:extLst>
      <p:ext uri="{BB962C8B-B14F-4D97-AF65-F5344CB8AC3E}">
        <p14:creationId xmlns:p14="http://schemas.microsoft.com/office/powerpoint/2010/main" val="4136796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Text Box 28"/>
          <p:cNvSpPr txBox="1">
            <a:spLocks noChangeArrowheads="1"/>
          </p:cNvSpPr>
          <p:nvPr/>
        </p:nvSpPr>
        <p:spPr bwMode="auto">
          <a:xfrm>
            <a:off x="1646239" y="0"/>
            <a:ext cx="88931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s-MX" altLang="es-CL" b="1">
                <a:solidFill>
                  <a:srgbClr val="006600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Distribuciones de probabilidad discretas</a:t>
            </a:r>
            <a:endParaRPr lang="es-ES" altLang="es-CL" sz="1200" b="1">
              <a:solidFill>
                <a:srgbClr val="006600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69" name="Group 44"/>
          <p:cNvGrpSpPr>
            <a:grpSpLocks/>
          </p:cNvGrpSpPr>
          <p:nvPr/>
        </p:nvGrpSpPr>
        <p:grpSpPr bwMode="auto">
          <a:xfrm>
            <a:off x="1558925" y="361951"/>
            <a:ext cx="4522788" cy="798513"/>
            <a:chOff x="22" y="228"/>
            <a:chExt cx="2849" cy="503"/>
          </a:xfrm>
        </p:grpSpPr>
        <p:sp>
          <p:nvSpPr>
            <p:cNvPr id="70" name="Line 30"/>
            <p:cNvSpPr>
              <a:spLocks noChangeShapeType="1"/>
            </p:cNvSpPr>
            <p:nvPr/>
          </p:nvSpPr>
          <p:spPr bwMode="auto">
            <a:xfrm flipH="1">
              <a:off x="567" y="228"/>
              <a:ext cx="2304" cy="208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1" name="Text Box 34"/>
            <p:cNvSpPr txBox="1">
              <a:spLocks noChangeArrowheads="1"/>
            </p:cNvSpPr>
            <p:nvPr/>
          </p:nvSpPr>
          <p:spPr bwMode="auto">
            <a:xfrm>
              <a:off x="22" y="404"/>
              <a:ext cx="99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MX" altLang="es-CL" sz="2800">
                  <a:solidFill>
                    <a:srgbClr val="FF0000"/>
                  </a:solidFill>
                  <a:hlinkClick r:id="rId3" action="ppaction://hlinksldjump"/>
                </a:rPr>
                <a:t>Binomial</a:t>
              </a:r>
              <a:endParaRPr lang="es-ES" altLang="es-CL" sz="2800">
                <a:solidFill>
                  <a:srgbClr val="FF0000"/>
                </a:solidFill>
              </a:endParaRPr>
            </a:p>
          </p:txBody>
        </p:sp>
      </p:grpSp>
      <p:grpSp>
        <p:nvGrpSpPr>
          <p:cNvPr id="72" name="Group 51"/>
          <p:cNvGrpSpPr>
            <a:grpSpLocks/>
          </p:cNvGrpSpPr>
          <p:nvPr/>
        </p:nvGrpSpPr>
        <p:grpSpPr bwMode="auto">
          <a:xfrm>
            <a:off x="3935414" y="361951"/>
            <a:ext cx="2073275" cy="792163"/>
            <a:chOff x="1519" y="228"/>
            <a:chExt cx="1306" cy="499"/>
          </a:xfrm>
        </p:grpSpPr>
        <p:sp>
          <p:nvSpPr>
            <p:cNvPr id="73" name="Line 31"/>
            <p:cNvSpPr>
              <a:spLocks noChangeShapeType="1"/>
            </p:cNvSpPr>
            <p:nvPr/>
          </p:nvSpPr>
          <p:spPr bwMode="auto">
            <a:xfrm flipH="1">
              <a:off x="2009" y="228"/>
              <a:ext cx="816" cy="226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4" name="Text Box 35"/>
            <p:cNvSpPr txBox="1">
              <a:spLocks noChangeArrowheads="1"/>
            </p:cNvSpPr>
            <p:nvPr/>
          </p:nvSpPr>
          <p:spPr bwMode="auto">
            <a:xfrm>
              <a:off x="1519" y="400"/>
              <a:ext cx="1225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MX" altLang="es-CL" sz="2800">
                  <a:solidFill>
                    <a:srgbClr val="FF0000"/>
                  </a:solidFill>
                  <a:hlinkClick r:id="rId4" action="ppaction://hlinksldjump"/>
                </a:rPr>
                <a:t>Geométrica</a:t>
              </a:r>
              <a:endParaRPr lang="es-ES" altLang="es-CL" sz="2800">
                <a:solidFill>
                  <a:srgbClr val="FF0000"/>
                </a:solidFill>
              </a:endParaRPr>
            </a:p>
          </p:txBody>
        </p:sp>
      </p:grpSp>
      <p:grpSp>
        <p:nvGrpSpPr>
          <p:cNvPr id="75" name="Group 64"/>
          <p:cNvGrpSpPr>
            <a:grpSpLocks/>
          </p:cNvGrpSpPr>
          <p:nvPr/>
        </p:nvGrpSpPr>
        <p:grpSpPr bwMode="auto">
          <a:xfrm>
            <a:off x="5995989" y="376238"/>
            <a:ext cx="2979737" cy="779462"/>
            <a:chOff x="2817" y="237"/>
            <a:chExt cx="1877" cy="491"/>
          </a:xfrm>
        </p:grpSpPr>
        <p:sp>
          <p:nvSpPr>
            <p:cNvPr id="76" name="Line 32"/>
            <p:cNvSpPr>
              <a:spLocks noChangeShapeType="1"/>
            </p:cNvSpPr>
            <p:nvPr/>
          </p:nvSpPr>
          <p:spPr bwMode="auto">
            <a:xfrm>
              <a:off x="2817" y="237"/>
              <a:ext cx="925" cy="199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77" name="Text Box 36"/>
            <p:cNvSpPr txBox="1">
              <a:spLocks noChangeArrowheads="1"/>
            </p:cNvSpPr>
            <p:nvPr/>
          </p:nvSpPr>
          <p:spPr bwMode="auto">
            <a:xfrm>
              <a:off x="3061" y="401"/>
              <a:ext cx="1633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MX" altLang="es-CL" sz="2800">
                  <a:solidFill>
                    <a:srgbClr val="FF0000"/>
                  </a:solidFill>
                  <a:hlinkClick r:id="rId5" action="ppaction://hlinksldjump"/>
                </a:rPr>
                <a:t>Hipergeométrica</a:t>
              </a:r>
              <a:endParaRPr lang="es-ES" altLang="es-CL" sz="2800">
                <a:solidFill>
                  <a:srgbClr val="FF0000"/>
                </a:solidFill>
              </a:endParaRPr>
            </a:p>
          </p:txBody>
        </p:sp>
      </p:grpSp>
      <p:grpSp>
        <p:nvGrpSpPr>
          <p:cNvPr id="78" name="Group 74"/>
          <p:cNvGrpSpPr>
            <a:grpSpLocks/>
          </p:cNvGrpSpPr>
          <p:nvPr/>
        </p:nvGrpSpPr>
        <p:grpSpPr bwMode="auto">
          <a:xfrm>
            <a:off x="6038850" y="361950"/>
            <a:ext cx="4629150" cy="793750"/>
            <a:chOff x="2844" y="228"/>
            <a:chExt cx="2916" cy="500"/>
          </a:xfrm>
        </p:grpSpPr>
        <p:sp>
          <p:nvSpPr>
            <p:cNvPr id="79" name="Line 33"/>
            <p:cNvSpPr>
              <a:spLocks noChangeShapeType="1"/>
            </p:cNvSpPr>
            <p:nvPr/>
          </p:nvSpPr>
          <p:spPr bwMode="auto">
            <a:xfrm>
              <a:off x="2844" y="228"/>
              <a:ext cx="2349" cy="208"/>
            </a:xfrm>
            <a:prstGeom prst="line">
              <a:avLst/>
            </a:prstGeom>
            <a:noFill/>
            <a:ln w="25400">
              <a:solidFill>
                <a:srgbClr val="0033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0" name="Text Box 37"/>
            <p:cNvSpPr txBox="1">
              <a:spLocks noChangeArrowheads="1"/>
            </p:cNvSpPr>
            <p:nvPr/>
          </p:nvSpPr>
          <p:spPr bwMode="auto">
            <a:xfrm>
              <a:off x="4921" y="401"/>
              <a:ext cx="839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MX" altLang="es-CL" sz="2800">
                  <a:solidFill>
                    <a:srgbClr val="006600"/>
                  </a:solidFill>
                  <a:hlinkClick r:id="rId6" action="ppaction://hlinksldjump"/>
                </a:rPr>
                <a:t>Poisson</a:t>
              </a:r>
              <a:endParaRPr lang="es-ES" altLang="es-CL" sz="2800">
                <a:solidFill>
                  <a:srgbClr val="006600"/>
                </a:solidFill>
              </a:endParaRPr>
            </a:p>
          </p:txBody>
        </p:sp>
      </p:grpSp>
      <p:grpSp>
        <p:nvGrpSpPr>
          <p:cNvPr id="81" name="Group 50"/>
          <p:cNvGrpSpPr>
            <a:grpSpLocks/>
          </p:cNvGrpSpPr>
          <p:nvPr/>
        </p:nvGrpSpPr>
        <p:grpSpPr bwMode="auto">
          <a:xfrm>
            <a:off x="1589088" y="1052514"/>
            <a:ext cx="2203450" cy="3000375"/>
            <a:chOff x="41" y="663"/>
            <a:chExt cx="1478" cy="1890"/>
          </a:xfrm>
        </p:grpSpPr>
        <p:sp>
          <p:nvSpPr>
            <p:cNvPr id="82" name="Text Box 46"/>
            <p:cNvSpPr txBox="1">
              <a:spLocks noChangeArrowheads="1"/>
            </p:cNvSpPr>
            <p:nvPr/>
          </p:nvSpPr>
          <p:spPr bwMode="auto">
            <a:xfrm>
              <a:off x="67" y="1109"/>
              <a:ext cx="1452" cy="14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88900" indent="-889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28650" indent="-27146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724025" indent="-4572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2360613" indent="-4572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997200" indent="-4572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3454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911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4368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8260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 eaLnBrk="1" hangingPunct="1">
                <a:buFontTx/>
                <a:buChar char="•"/>
              </a:pPr>
              <a:r>
                <a:rPr lang="es-MX" altLang="es-CL" sz="1200">
                  <a:solidFill>
                    <a:srgbClr val="000066"/>
                  </a:solidFill>
                </a:rPr>
                <a:t>Hay “n” ensayos idénticos e independientes entre sí.</a:t>
              </a:r>
            </a:p>
            <a:p>
              <a:pPr algn="just" eaLnBrk="1" hangingPunct="1">
                <a:buFontTx/>
                <a:buChar char="•"/>
              </a:pPr>
              <a:r>
                <a:rPr lang="es-MX" altLang="es-CL" sz="1200">
                  <a:solidFill>
                    <a:srgbClr val="000066"/>
                  </a:solidFill>
                </a:rPr>
                <a:t>Cada ensayo tiene dos resultados posibles: éxito o fracaso.</a:t>
              </a:r>
            </a:p>
            <a:p>
              <a:pPr algn="just" eaLnBrk="1" hangingPunct="1">
                <a:buFontTx/>
                <a:buChar char="•"/>
              </a:pPr>
              <a:r>
                <a:rPr lang="es-ES_tradnl" altLang="es-CL" sz="1200">
                  <a:solidFill>
                    <a:srgbClr val="000066"/>
                  </a:solidFill>
                </a:rPr>
                <a:t>La probabilidad de éxito en cada ensayo es la misma “p”. La probabilidad de fracaso es igual a “q = 1 – p”.</a:t>
              </a:r>
            </a:p>
            <a:p>
              <a:pPr algn="just" eaLnBrk="1" hangingPunct="1">
                <a:buFontTx/>
                <a:buChar char="•"/>
              </a:pPr>
              <a:r>
                <a:rPr lang="es-ES_tradnl" altLang="es-CL" sz="1200" b="1">
                  <a:solidFill>
                    <a:srgbClr val="000066"/>
                  </a:solidFill>
                </a:rPr>
                <a:t>La v. a. “X” representa el número de éxitos en los “n” ensayos.</a:t>
              </a:r>
              <a:endParaRPr lang="es-ES" altLang="es-CL" sz="1200" b="1">
                <a:solidFill>
                  <a:srgbClr val="000066"/>
                </a:solidFill>
              </a:endParaRPr>
            </a:p>
          </p:txBody>
        </p:sp>
        <p:sp>
          <p:nvSpPr>
            <p:cNvPr id="83" name="Line 47"/>
            <p:cNvSpPr>
              <a:spLocks noChangeShapeType="1"/>
            </p:cNvSpPr>
            <p:nvPr/>
          </p:nvSpPr>
          <p:spPr bwMode="auto">
            <a:xfrm>
              <a:off x="476" y="663"/>
              <a:ext cx="0" cy="408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4" name="Text Box 48"/>
            <p:cNvSpPr txBox="1">
              <a:spLocks noChangeArrowheads="1"/>
            </p:cNvSpPr>
            <p:nvPr/>
          </p:nvSpPr>
          <p:spPr bwMode="auto">
            <a:xfrm>
              <a:off x="41" y="725"/>
              <a:ext cx="86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MX" altLang="es-CL" sz="1400">
                  <a:solidFill>
                    <a:srgbClr val="000066"/>
                  </a:solidFill>
                </a:rPr>
                <a:t>Características</a:t>
              </a:r>
              <a:endParaRPr lang="es-ES" altLang="es-CL" sz="1400">
                <a:solidFill>
                  <a:srgbClr val="000066"/>
                </a:solidFill>
              </a:endParaRPr>
            </a:p>
          </p:txBody>
        </p:sp>
      </p:grpSp>
      <p:grpSp>
        <p:nvGrpSpPr>
          <p:cNvPr id="85" name="Group 60"/>
          <p:cNvGrpSpPr>
            <a:grpSpLocks/>
          </p:cNvGrpSpPr>
          <p:nvPr/>
        </p:nvGrpSpPr>
        <p:grpSpPr bwMode="auto">
          <a:xfrm>
            <a:off x="3863976" y="1052514"/>
            <a:ext cx="2346325" cy="3000375"/>
            <a:chOff x="41" y="663"/>
            <a:chExt cx="1478" cy="1890"/>
          </a:xfrm>
        </p:grpSpPr>
        <p:sp>
          <p:nvSpPr>
            <p:cNvPr id="86" name="Text Box 61"/>
            <p:cNvSpPr txBox="1">
              <a:spLocks noChangeArrowheads="1"/>
            </p:cNvSpPr>
            <p:nvPr/>
          </p:nvSpPr>
          <p:spPr bwMode="auto">
            <a:xfrm>
              <a:off x="67" y="1109"/>
              <a:ext cx="1452" cy="1444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88900" indent="-889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28650" indent="-27146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724025" indent="-4572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2360613" indent="-4572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997200" indent="-4572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3454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911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4368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8260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 eaLnBrk="1" hangingPunct="1">
                <a:buFontTx/>
                <a:buChar char="•"/>
              </a:pPr>
              <a:r>
                <a:rPr lang="es-MX" altLang="es-CL" sz="1200">
                  <a:solidFill>
                    <a:srgbClr val="000066"/>
                  </a:solidFill>
                </a:rPr>
                <a:t>Hay “n” ensayos (no fijos) idénticos e independientes entre sí.</a:t>
              </a:r>
            </a:p>
            <a:p>
              <a:pPr algn="just" eaLnBrk="1" hangingPunct="1">
                <a:buFontTx/>
                <a:buChar char="•"/>
              </a:pPr>
              <a:r>
                <a:rPr lang="es-MX" altLang="es-CL" sz="1200">
                  <a:solidFill>
                    <a:srgbClr val="000066"/>
                  </a:solidFill>
                </a:rPr>
                <a:t>Cada ensayo tiene dos resultados posibles: éxito o fracaso.</a:t>
              </a:r>
            </a:p>
            <a:p>
              <a:pPr algn="just" eaLnBrk="1" hangingPunct="1">
                <a:buFontTx/>
                <a:buChar char="•"/>
              </a:pPr>
              <a:r>
                <a:rPr lang="es-ES_tradnl" altLang="es-CL" sz="1200">
                  <a:solidFill>
                    <a:srgbClr val="000066"/>
                  </a:solidFill>
                </a:rPr>
                <a:t>La probabilidad de éxito en cada ensayo es la misma “p”. La probabilidad de fracaso es igual a “q = 1 – p”.</a:t>
              </a:r>
            </a:p>
            <a:p>
              <a:pPr algn="just" eaLnBrk="1" hangingPunct="1">
                <a:buFontTx/>
                <a:buChar char="•"/>
              </a:pPr>
              <a:r>
                <a:rPr lang="es-ES_tradnl" altLang="es-CL" sz="1200" b="1">
                  <a:solidFill>
                    <a:srgbClr val="000066"/>
                  </a:solidFill>
                </a:rPr>
                <a:t>La v. a. “X” representa el número de ensayos hasta obtener el primer éxito.</a:t>
              </a:r>
              <a:endParaRPr lang="es-ES" altLang="es-CL" sz="1200" b="1">
                <a:solidFill>
                  <a:srgbClr val="000066"/>
                </a:solidFill>
              </a:endParaRPr>
            </a:p>
          </p:txBody>
        </p:sp>
        <p:sp>
          <p:nvSpPr>
            <p:cNvPr id="87" name="Line 62"/>
            <p:cNvSpPr>
              <a:spLocks noChangeShapeType="1"/>
            </p:cNvSpPr>
            <p:nvPr/>
          </p:nvSpPr>
          <p:spPr bwMode="auto">
            <a:xfrm>
              <a:off x="476" y="663"/>
              <a:ext cx="0" cy="408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88" name="Text Box 63"/>
            <p:cNvSpPr txBox="1">
              <a:spLocks noChangeArrowheads="1"/>
            </p:cNvSpPr>
            <p:nvPr/>
          </p:nvSpPr>
          <p:spPr bwMode="auto">
            <a:xfrm>
              <a:off x="41" y="725"/>
              <a:ext cx="86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MX" altLang="es-CL" sz="1400">
                  <a:solidFill>
                    <a:srgbClr val="000066"/>
                  </a:solidFill>
                </a:rPr>
                <a:t>Características</a:t>
              </a:r>
              <a:endParaRPr lang="es-ES" altLang="es-CL" sz="1400">
                <a:solidFill>
                  <a:srgbClr val="000066"/>
                </a:solidFill>
              </a:endParaRPr>
            </a:p>
          </p:txBody>
        </p:sp>
      </p:grpSp>
      <p:grpSp>
        <p:nvGrpSpPr>
          <p:cNvPr id="89" name="Group 65"/>
          <p:cNvGrpSpPr>
            <a:grpSpLocks/>
          </p:cNvGrpSpPr>
          <p:nvPr/>
        </p:nvGrpSpPr>
        <p:grpSpPr bwMode="auto">
          <a:xfrm>
            <a:off x="6294439" y="968375"/>
            <a:ext cx="2147887" cy="3086100"/>
            <a:chOff x="41" y="663"/>
            <a:chExt cx="1478" cy="1734"/>
          </a:xfrm>
        </p:grpSpPr>
        <p:sp>
          <p:nvSpPr>
            <p:cNvPr id="90" name="Text Box 66"/>
            <p:cNvSpPr txBox="1">
              <a:spLocks noChangeArrowheads="1"/>
            </p:cNvSpPr>
            <p:nvPr/>
          </p:nvSpPr>
          <p:spPr bwMode="auto">
            <a:xfrm>
              <a:off x="67" y="1109"/>
              <a:ext cx="1452" cy="1288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88900" indent="-889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28650" indent="-27146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724025" indent="-4572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2360613" indent="-4572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997200" indent="-4572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3454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911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4368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8260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 eaLnBrk="1" hangingPunct="1">
                <a:buFontTx/>
                <a:buChar char="•"/>
              </a:pPr>
              <a:r>
                <a:rPr lang="es-MX" altLang="es-CL" sz="1200">
                  <a:solidFill>
                    <a:srgbClr val="000066"/>
                  </a:solidFill>
                </a:rPr>
                <a:t>Un conjunto de N objetos contiene: a objetos clasificados como éxitos y N-a objetos clasificados como fracasos.</a:t>
              </a:r>
            </a:p>
            <a:p>
              <a:pPr algn="just" eaLnBrk="1" hangingPunct="1">
                <a:buFontTx/>
                <a:buChar char="•"/>
              </a:pPr>
              <a:r>
                <a:rPr lang="es-MX" altLang="es-CL" sz="1200">
                  <a:solidFill>
                    <a:srgbClr val="000066"/>
                  </a:solidFill>
                </a:rPr>
                <a:t>Se toma una muestra de n objetos al azar (sin reemplazo), la cual contiene x éxitos.</a:t>
              </a:r>
            </a:p>
            <a:p>
              <a:pPr algn="just" eaLnBrk="1" hangingPunct="1">
                <a:buFontTx/>
                <a:buChar char="•"/>
              </a:pPr>
              <a:r>
                <a:rPr lang="es-ES_tradnl" altLang="es-CL" sz="1200" b="1">
                  <a:solidFill>
                    <a:srgbClr val="000066"/>
                  </a:solidFill>
                </a:rPr>
                <a:t>La v. a. “X” representa el número de éxitos en la muestra.</a:t>
              </a:r>
              <a:endParaRPr lang="es-ES" altLang="es-CL" sz="1200" b="1">
                <a:solidFill>
                  <a:srgbClr val="000066"/>
                </a:solidFill>
              </a:endParaRPr>
            </a:p>
          </p:txBody>
        </p:sp>
        <p:sp>
          <p:nvSpPr>
            <p:cNvPr id="91" name="Line 67"/>
            <p:cNvSpPr>
              <a:spLocks noChangeShapeType="1"/>
            </p:cNvSpPr>
            <p:nvPr/>
          </p:nvSpPr>
          <p:spPr bwMode="auto">
            <a:xfrm>
              <a:off x="476" y="663"/>
              <a:ext cx="0" cy="408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2" name="Text Box 68"/>
            <p:cNvSpPr txBox="1">
              <a:spLocks noChangeArrowheads="1"/>
            </p:cNvSpPr>
            <p:nvPr/>
          </p:nvSpPr>
          <p:spPr bwMode="auto">
            <a:xfrm>
              <a:off x="41" y="725"/>
              <a:ext cx="862" cy="17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MX" altLang="es-CL" sz="1400">
                  <a:solidFill>
                    <a:srgbClr val="000066"/>
                  </a:solidFill>
                </a:rPr>
                <a:t>Características</a:t>
              </a:r>
              <a:endParaRPr lang="es-ES" altLang="es-CL" sz="1400">
                <a:solidFill>
                  <a:srgbClr val="000066"/>
                </a:solidFill>
              </a:endParaRPr>
            </a:p>
          </p:txBody>
        </p:sp>
      </p:grpSp>
      <p:grpSp>
        <p:nvGrpSpPr>
          <p:cNvPr id="93" name="Group 92"/>
          <p:cNvGrpSpPr>
            <a:grpSpLocks/>
          </p:cNvGrpSpPr>
          <p:nvPr/>
        </p:nvGrpSpPr>
        <p:grpSpPr bwMode="auto">
          <a:xfrm>
            <a:off x="8543926" y="1031876"/>
            <a:ext cx="2016125" cy="3997325"/>
            <a:chOff x="4422" y="650"/>
            <a:chExt cx="1270" cy="2518"/>
          </a:xfrm>
        </p:grpSpPr>
        <p:sp>
          <p:nvSpPr>
            <p:cNvPr id="94" name="Line 71"/>
            <p:cNvSpPr>
              <a:spLocks noChangeShapeType="1"/>
            </p:cNvSpPr>
            <p:nvPr/>
          </p:nvSpPr>
          <p:spPr bwMode="auto">
            <a:xfrm>
              <a:off x="5193" y="650"/>
              <a:ext cx="0" cy="90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95" name="Text Box 70"/>
            <p:cNvSpPr txBox="1">
              <a:spLocks noChangeArrowheads="1"/>
            </p:cNvSpPr>
            <p:nvPr/>
          </p:nvSpPr>
          <p:spPr bwMode="auto">
            <a:xfrm>
              <a:off x="4422" y="919"/>
              <a:ext cx="1270" cy="2249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rgbClr val="00008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88900" indent="-889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628650" indent="-271463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724025" indent="-4572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2360613" indent="-4572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997200" indent="-4572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34544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39116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43688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4826000" indent="-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just" eaLnBrk="1" hangingPunct="1">
                <a:buFontTx/>
                <a:buChar char="•"/>
              </a:pPr>
              <a:r>
                <a:rPr lang="es-MX" altLang="es-CL" sz="1200">
                  <a:solidFill>
                    <a:srgbClr val="000066"/>
                  </a:solidFill>
                </a:rPr>
                <a:t>Describe eventos poco comunes.</a:t>
              </a:r>
            </a:p>
            <a:p>
              <a:pPr algn="just" eaLnBrk="1" hangingPunct="1">
                <a:buFontTx/>
                <a:buChar char="•"/>
              </a:pPr>
              <a:r>
                <a:rPr lang="es-MX" altLang="es-CL" sz="1200">
                  <a:solidFill>
                    <a:srgbClr val="000066"/>
                  </a:solidFill>
                </a:rPr>
                <a:t>Cada ocurrencia es independiente de los otros sucesos.</a:t>
              </a:r>
            </a:p>
            <a:p>
              <a:pPr algn="just" eaLnBrk="1" hangingPunct="1">
                <a:buFontTx/>
                <a:buChar char="•"/>
              </a:pPr>
              <a:r>
                <a:rPr lang="es-MX" altLang="es-CL" sz="1200">
                  <a:solidFill>
                    <a:srgbClr val="000066"/>
                  </a:solidFill>
                </a:rPr>
                <a:t>Describe sucesos discretos sobre una serie continua o intervalo.</a:t>
              </a:r>
            </a:p>
            <a:p>
              <a:pPr algn="just" eaLnBrk="1" hangingPunct="1">
                <a:buFontTx/>
                <a:buChar char="•"/>
              </a:pPr>
              <a:r>
                <a:rPr lang="es-MX" altLang="es-CL" sz="1200">
                  <a:solidFill>
                    <a:srgbClr val="000066"/>
                  </a:solidFill>
                </a:rPr>
                <a:t>Los sucesos en cada intervalo pueden variar de cero a infinito.</a:t>
              </a:r>
            </a:p>
            <a:p>
              <a:pPr algn="just" eaLnBrk="1" hangingPunct="1">
                <a:buFontTx/>
                <a:buChar char="•"/>
              </a:pPr>
              <a:r>
                <a:rPr lang="es-MX" altLang="es-CL" sz="1200">
                  <a:solidFill>
                    <a:srgbClr val="000066"/>
                  </a:solidFill>
                </a:rPr>
                <a:t>El número esperado (</a:t>
              </a:r>
              <a:r>
                <a:rPr lang="el-GR" altLang="es-CL" sz="1200">
                  <a:solidFill>
                    <a:srgbClr val="000066"/>
                  </a:solidFill>
                  <a:cs typeface="Times New Roman" pitchFamily="18" charset="0"/>
                </a:rPr>
                <a:t>λ</a:t>
              </a:r>
              <a:r>
                <a:rPr lang="es-MX" altLang="es-CL" sz="1200">
                  <a:solidFill>
                    <a:srgbClr val="000066"/>
                  </a:solidFill>
                  <a:cs typeface="Times New Roman" pitchFamily="18" charset="0"/>
                </a:rPr>
                <a:t>)</a:t>
              </a:r>
              <a:r>
                <a:rPr lang="es-MX" altLang="es-CL" sz="1200">
                  <a:solidFill>
                    <a:srgbClr val="000066"/>
                  </a:solidFill>
                </a:rPr>
                <a:t> de sucesos debe mantenerse constante en todo el experimento.</a:t>
              </a:r>
            </a:p>
            <a:p>
              <a:pPr algn="just" eaLnBrk="1" hangingPunct="1">
                <a:buFontTx/>
                <a:buChar char="•"/>
              </a:pPr>
              <a:r>
                <a:rPr lang="es-ES_tradnl" altLang="es-CL" sz="1200" b="1">
                  <a:solidFill>
                    <a:srgbClr val="000066"/>
                  </a:solidFill>
                </a:rPr>
                <a:t>La v. a. “X” representa el número de ocurrencias de un evento de interés en un intervalo determinado.</a:t>
              </a:r>
              <a:endParaRPr lang="es-MX" altLang="es-CL" sz="1200" b="1">
                <a:solidFill>
                  <a:srgbClr val="000066"/>
                </a:solidFill>
              </a:endParaRPr>
            </a:p>
          </p:txBody>
        </p:sp>
        <p:sp>
          <p:nvSpPr>
            <p:cNvPr id="96" name="Text Box 72"/>
            <p:cNvSpPr txBox="1">
              <a:spLocks noChangeArrowheads="1"/>
            </p:cNvSpPr>
            <p:nvPr/>
          </p:nvSpPr>
          <p:spPr bwMode="auto">
            <a:xfrm>
              <a:off x="4769" y="719"/>
              <a:ext cx="862" cy="19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MX" altLang="es-CL" sz="1400">
                  <a:solidFill>
                    <a:srgbClr val="000066"/>
                  </a:solidFill>
                </a:rPr>
                <a:t>Características</a:t>
              </a:r>
              <a:endParaRPr lang="es-ES" altLang="es-CL" sz="1400">
                <a:solidFill>
                  <a:srgbClr val="000066"/>
                </a:solidFill>
              </a:endParaRPr>
            </a:p>
          </p:txBody>
        </p:sp>
      </p:grpSp>
      <p:sp>
        <p:nvSpPr>
          <p:cNvPr id="97" name="Rectangle 98"/>
          <p:cNvSpPr>
            <a:spLocks noChangeArrowheads="1"/>
          </p:cNvSpPr>
          <p:nvPr/>
        </p:nvSpPr>
        <p:spPr bwMode="auto">
          <a:xfrm>
            <a:off x="1524001" y="300290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CL"/>
          </a:p>
        </p:txBody>
      </p:sp>
      <p:sp>
        <p:nvSpPr>
          <p:cNvPr id="98" name="Rectangle 100"/>
          <p:cNvSpPr>
            <a:spLocks noChangeArrowheads="1"/>
          </p:cNvSpPr>
          <p:nvPr/>
        </p:nvSpPr>
        <p:spPr bwMode="auto">
          <a:xfrm>
            <a:off x="1524001" y="2983857"/>
            <a:ext cx="184731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CL"/>
          </a:p>
        </p:txBody>
      </p:sp>
      <p:sp>
        <p:nvSpPr>
          <p:cNvPr id="99" name="Line 107"/>
          <p:cNvSpPr>
            <a:spLocks noChangeShapeType="1"/>
          </p:cNvSpPr>
          <p:nvPr/>
        </p:nvSpPr>
        <p:spPr bwMode="auto">
          <a:xfrm>
            <a:off x="2495550" y="4076701"/>
            <a:ext cx="0" cy="288925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0" name="Line 108"/>
          <p:cNvSpPr>
            <a:spLocks noChangeShapeType="1"/>
          </p:cNvSpPr>
          <p:nvPr/>
        </p:nvSpPr>
        <p:spPr bwMode="auto">
          <a:xfrm>
            <a:off x="4872038" y="4076701"/>
            <a:ext cx="0" cy="288925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1" name="Line 109"/>
          <p:cNvSpPr>
            <a:spLocks noChangeShapeType="1"/>
          </p:cNvSpPr>
          <p:nvPr/>
        </p:nvSpPr>
        <p:spPr bwMode="auto">
          <a:xfrm>
            <a:off x="7248525" y="4076701"/>
            <a:ext cx="0" cy="288925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sp>
        <p:nvSpPr>
          <p:cNvPr id="102" name="Line 110"/>
          <p:cNvSpPr>
            <a:spLocks noChangeShapeType="1"/>
          </p:cNvSpPr>
          <p:nvPr/>
        </p:nvSpPr>
        <p:spPr bwMode="auto">
          <a:xfrm>
            <a:off x="10560050" y="5011739"/>
            <a:ext cx="0" cy="288925"/>
          </a:xfrm>
          <a:prstGeom prst="line">
            <a:avLst/>
          </a:prstGeom>
          <a:noFill/>
          <a:ln w="12700">
            <a:solidFill>
              <a:srgbClr val="00008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MX"/>
          </a:p>
        </p:txBody>
      </p:sp>
      <p:grpSp>
        <p:nvGrpSpPr>
          <p:cNvPr id="103" name="Group 116"/>
          <p:cNvGrpSpPr>
            <a:grpSpLocks/>
          </p:cNvGrpSpPr>
          <p:nvPr/>
        </p:nvGrpSpPr>
        <p:grpSpPr bwMode="auto">
          <a:xfrm>
            <a:off x="1631951" y="5553075"/>
            <a:ext cx="1800225" cy="539750"/>
            <a:chOff x="68" y="3339"/>
            <a:chExt cx="1134" cy="499"/>
          </a:xfrm>
        </p:grpSpPr>
        <p:graphicFrame>
          <p:nvGraphicFramePr>
            <p:cNvPr id="104" name="Object 93"/>
            <p:cNvGraphicFramePr>
              <a:graphicFrameLocks noChangeAspect="1"/>
            </p:cNvGraphicFramePr>
            <p:nvPr/>
          </p:nvGraphicFramePr>
          <p:xfrm>
            <a:off x="68" y="3656"/>
            <a:ext cx="1134" cy="1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3" name="Ecuación" r:id="rId7" imgW="952087" imgH="203112" progId="Equation.3">
                    <p:embed/>
                  </p:oleObj>
                </mc:Choice>
                <mc:Fallback>
                  <p:oleObj name="Ecuación" r:id="rId7" imgW="952087" imgH="203112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8" y="3656"/>
                          <a:ext cx="1134" cy="182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5" name="Line 111"/>
            <p:cNvSpPr>
              <a:spLocks noChangeShapeType="1"/>
            </p:cNvSpPr>
            <p:nvPr/>
          </p:nvSpPr>
          <p:spPr bwMode="auto">
            <a:xfrm>
              <a:off x="612" y="3339"/>
              <a:ext cx="0" cy="318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06" name="Group 117"/>
          <p:cNvGrpSpPr>
            <a:grpSpLocks/>
          </p:cNvGrpSpPr>
          <p:nvPr/>
        </p:nvGrpSpPr>
        <p:grpSpPr bwMode="auto">
          <a:xfrm>
            <a:off x="4156075" y="5157789"/>
            <a:ext cx="1003300" cy="923925"/>
            <a:chOff x="1658" y="3249"/>
            <a:chExt cx="632" cy="582"/>
          </a:xfrm>
        </p:grpSpPr>
        <p:graphicFrame>
          <p:nvGraphicFramePr>
            <p:cNvPr id="107" name="Object 95"/>
            <p:cNvGraphicFramePr>
              <a:graphicFrameLocks noChangeAspect="1"/>
            </p:cNvGraphicFramePr>
            <p:nvPr/>
          </p:nvGraphicFramePr>
          <p:xfrm>
            <a:off x="1658" y="3430"/>
            <a:ext cx="632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4" name="Ecuación" r:id="rId9" imgW="431613" imgH="418918" progId="Equation.3">
                    <p:embed/>
                  </p:oleObj>
                </mc:Choice>
                <mc:Fallback>
                  <p:oleObj name="Ecuación" r:id="rId9" imgW="431613" imgH="418918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8" y="3430"/>
                          <a:ext cx="632" cy="401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8" name="Line 112"/>
            <p:cNvSpPr>
              <a:spLocks noChangeShapeType="1"/>
            </p:cNvSpPr>
            <p:nvPr/>
          </p:nvSpPr>
          <p:spPr bwMode="auto">
            <a:xfrm>
              <a:off x="2018" y="3249"/>
              <a:ext cx="0" cy="318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09" name="Group 118"/>
          <p:cNvGrpSpPr>
            <a:grpSpLocks/>
          </p:cNvGrpSpPr>
          <p:nvPr/>
        </p:nvGrpSpPr>
        <p:grpSpPr bwMode="auto">
          <a:xfrm>
            <a:off x="6672264" y="5300664"/>
            <a:ext cx="1685925" cy="865187"/>
            <a:chOff x="3243" y="3339"/>
            <a:chExt cx="1062" cy="545"/>
          </a:xfrm>
        </p:grpSpPr>
        <p:graphicFrame>
          <p:nvGraphicFramePr>
            <p:cNvPr id="110" name="Object 97"/>
            <p:cNvGraphicFramePr>
              <a:graphicFrameLocks noChangeAspect="1"/>
            </p:cNvGraphicFramePr>
            <p:nvPr/>
          </p:nvGraphicFramePr>
          <p:xfrm>
            <a:off x="3243" y="3592"/>
            <a:ext cx="1062" cy="2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5" name="Ecuación" r:id="rId11" imgW="1688367" imgH="393529" progId="Equation.3">
                    <p:embed/>
                  </p:oleObj>
                </mc:Choice>
                <mc:Fallback>
                  <p:oleObj name="Ecuación" r:id="rId11" imgW="1688367" imgH="393529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3592"/>
                          <a:ext cx="1062" cy="292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1" name="Line 114"/>
            <p:cNvSpPr>
              <a:spLocks noChangeShapeType="1"/>
            </p:cNvSpPr>
            <p:nvPr/>
          </p:nvSpPr>
          <p:spPr bwMode="auto">
            <a:xfrm>
              <a:off x="3560" y="3339"/>
              <a:ext cx="0" cy="318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12" name="Group 119"/>
          <p:cNvGrpSpPr>
            <a:grpSpLocks/>
          </p:cNvGrpSpPr>
          <p:nvPr/>
        </p:nvGrpSpPr>
        <p:grpSpPr bwMode="auto">
          <a:xfrm>
            <a:off x="8759826" y="5516564"/>
            <a:ext cx="1584325" cy="720725"/>
            <a:chOff x="4558" y="3475"/>
            <a:chExt cx="998" cy="454"/>
          </a:xfrm>
        </p:grpSpPr>
        <p:graphicFrame>
          <p:nvGraphicFramePr>
            <p:cNvPr id="113" name="Object 101"/>
            <p:cNvGraphicFramePr>
              <a:graphicFrameLocks noChangeAspect="1"/>
            </p:cNvGraphicFramePr>
            <p:nvPr/>
          </p:nvGraphicFramePr>
          <p:xfrm>
            <a:off x="4558" y="3748"/>
            <a:ext cx="998" cy="18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6" name="Ecuación" r:id="rId13" imgW="914400" imgH="203200" progId="Equation.3">
                    <p:embed/>
                  </p:oleObj>
                </mc:Choice>
                <mc:Fallback>
                  <p:oleObj name="Ecuación" r:id="rId13" imgW="914400" imgH="2032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58" y="3748"/>
                          <a:ext cx="998" cy="181"/>
                        </a:xfrm>
                        <a:prstGeom prst="rect">
                          <a:avLst/>
                        </a:prstGeom>
                        <a:solidFill>
                          <a:srgbClr val="CCFFFF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4" name="Line 115"/>
            <p:cNvSpPr>
              <a:spLocks noChangeShapeType="1"/>
            </p:cNvSpPr>
            <p:nvPr/>
          </p:nvSpPr>
          <p:spPr bwMode="auto">
            <a:xfrm>
              <a:off x="5556" y="3475"/>
              <a:ext cx="0" cy="318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15" name="Group 124"/>
          <p:cNvGrpSpPr>
            <a:grpSpLocks/>
          </p:cNvGrpSpPr>
          <p:nvPr/>
        </p:nvGrpSpPr>
        <p:grpSpPr bwMode="auto">
          <a:xfrm>
            <a:off x="1703388" y="6092826"/>
            <a:ext cx="1871662" cy="576263"/>
            <a:chOff x="113" y="3838"/>
            <a:chExt cx="1179" cy="363"/>
          </a:xfrm>
        </p:grpSpPr>
        <p:graphicFrame>
          <p:nvGraphicFramePr>
            <p:cNvPr id="116" name="Object 94"/>
            <p:cNvGraphicFramePr>
              <a:graphicFrameLocks noChangeAspect="1"/>
            </p:cNvGraphicFramePr>
            <p:nvPr/>
          </p:nvGraphicFramePr>
          <p:xfrm>
            <a:off x="113" y="3974"/>
            <a:ext cx="1179" cy="22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7" name="Ecuación" r:id="rId15" imgW="1193800" imgH="228600" progId="Equation.3">
                    <p:embed/>
                  </p:oleObj>
                </mc:Choice>
                <mc:Fallback>
                  <p:oleObj name="Ecuación" r:id="rId15" imgW="11938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3" y="3974"/>
                          <a:ext cx="1179" cy="227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7" name="Line 120"/>
            <p:cNvSpPr>
              <a:spLocks noChangeShapeType="1"/>
            </p:cNvSpPr>
            <p:nvPr/>
          </p:nvSpPr>
          <p:spPr bwMode="auto">
            <a:xfrm>
              <a:off x="612" y="3838"/>
              <a:ext cx="0" cy="182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18" name="Group 125"/>
          <p:cNvGrpSpPr>
            <a:grpSpLocks/>
          </p:cNvGrpSpPr>
          <p:nvPr/>
        </p:nvGrpSpPr>
        <p:grpSpPr bwMode="auto">
          <a:xfrm>
            <a:off x="4151314" y="5949950"/>
            <a:ext cx="1944687" cy="719138"/>
            <a:chOff x="1655" y="3748"/>
            <a:chExt cx="1225" cy="453"/>
          </a:xfrm>
        </p:grpSpPr>
        <p:graphicFrame>
          <p:nvGraphicFramePr>
            <p:cNvPr id="119" name="Object 96"/>
            <p:cNvGraphicFramePr>
              <a:graphicFrameLocks noChangeAspect="1"/>
            </p:cNvGraphicFramePr>
            <p:nvPr/>
          </p:nvGraphicFramePr>
          <p:xfrm>
            <a:off x="1655" y="3839"/>
            <a:ext cx="1225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" name="Ecuación" r:id="rId17" imgW="1346200" imgH="482600" progId="Equation.3">
                    <p:embed/>
                  </p:oleObj>
                </mc:Choice>
                <mc:Fallback>
                  <p:oleObj name="Ecuación" r:id="rId17" imgW="1346200" imgH="482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55" y="3839"/>
                          <a:ext cx="1225" cy="362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0" name="Line 121"/>
            <p:cNvSpPr>
              <a:spLocks noChangeShapeType="1"/>
            </p:cNvSpPr>
            <p:nvPr/>
          </p:nvSpPr>
          <p:spPr bwMode="auto">
            <a:xfrm>
              <a:off x="2018" y="3748"/>
              <a:ext cx="0" cy="182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21" name="Group 126"/>
          <p:cNvGrpSpPr>
            <a:grpSpLocks/>
          </p:cNvGrpSpPr>
          <p:nvPr/>
        </p:nvGrpSpPr>
        <p:grpSpPr bwMode="auto">
          <a:xfrm>
            <a:off x="6672263" y="6021388"/>
            <a:ext cx="1655762" cy="647700"/>
            <a:chOff x="3243" y="3793"/>
            <a:chExt cx="1043" cy="408"/>
          </a:xfrm>
        </p:grpSpPr>
        <p:graphicFrame>
          <p:nvGraphicFramePr>
            <p:cNvPr id="122" name="Object 99"/>
            <p:cNvGraphicFramePr>
              <a:graphicFrameLocks noChangeAspect="1"/>
            </p:cNvGraphicFramePr>
            <p:nvPr/>
          </p:nvGraphicFramePr>
          <p:xfrm>
            <a:off x="3243" y="3884"/>
            <a:ext cx="1043" cy="31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9" name="Ecuación" r:id="rId19" imgW="1459866" imgH="431613" progId="Equation.3">
                    <p:embed/>
                  </p:oleObj>
                </mc:Choice>
                <mc:Fallback>
                  <p:oleObj name="Ecuación" r:id="rId19" imgW="1459866" imgH="431613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43" y="3884"/>
                          <a:ext cx="1043" cy="317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3" name="Line 122"/>
            <p:cNvSpPr>
              <a:spLocks noChangeShapeType="1"/>
            </p:cNvSpPr>
            <p:nvPr/>
          </p:nvSpPr>
          <p:spPr bwMode="auto">
            <a:xfrm>
              <a:off x="3560" y="3793"/>
              <a:ext cx="0" cy="182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24" name="Group 127"/>
          <p:cNvGrpSpPr>
            <a:grpSpLocks/>
          </p:cNvGrpSpPr>
          <p:nvPr/>
        </p:nvGrpSpPr>
        <p:grpSpPr bwMode="auto">
          <a:xfrm>
            <a:off x="8582025" y="6092826"/>
            <a:ext cx="1835150" cy="576263"/>
            <a:chOff x="4446" y="3838"/>
            <a:chExt cx="1156" cy="363"/>
          </a:xfrm>
        </p:grpSpPr>
        <p:graphicFrame>
          <p:nvGraphicFramePr>
            <p:cNvPr id="125" name="Object 102"/>
            <p:cNvGraphicFramePr>
              <a:graphicFrameLocks noChangeAspect="1"/>
            </p:cNvGraphicFramePr>
            <p:nvPr/>
          </p:nvGraphicFramePr>
          <p:xfrm>
            <a:off x="4446" y="3975"/>
            <a:ext cx="1156" cy="22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0" name="Ecuación" r:id="rId21" imgW="990600" imgH="228600" progId="Equation.3">
                    <p:embed/>
                  </p:oleObj>
                </mc:Choice>
                <mc:Fallback>
                  <p:oleObj name="Ecuación" r:id="rId21" imgW="99060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446" y="3975"/>
                          <a:ext cx="1156" cy="226"/>
                        </a:xfrm>
                        <a:prstGeom prst="rect">
                          <a:avLst/>
                        </a:prstGeom>
                        <a:solidFill>
                          <a:schemeClr val="accent1"/>
                        </a:solidFill>
                        <a:ln>
                          <a:noFill/>
                        </a:ln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6" name="Line 123"/>
            <p:cNvSpPr>
              <a:spLocks noChangeShapeType="1"/>
            </p:cNvSpPr>
            <p:nvPr/>
          </p:nvSpPr>
          <p:spPr bwMode="auto">
            <a:xfrm>
              <a:off x="5556" y="3838"/>
              <a:ext cx="0" cy="182"/>
            </a:xfrm>
            <a:prstGeom prst="line">
              <a:avLst/>
            </a:prstGeom>
            <a:noFill/>
            <a:ln w="12700">
              <a:solidFill>
                <a:srgbClr val="00008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s-MX"/>
            </a:p>
          </p:txBody>
        </p:sp>
      </p:grpSp>
      <p:grpSp>
        <p:nvGrpSpPr>
          <p:cNvPr id="127" name="Group 132"/>
          <p:cNvGrpSpPr>
            <a:grpSpLocks/>
          </p:cNvGrpSpPr>
          <p:nvPr/>
        </p:nvGrpSpPr>
        <p:grpSpPr bwMode="auto">
          <a:xfrm>
            <a:off x="1524001" y="4141789"/>
            <a:ext cx="2411413" cy="1303337"/>
            <a:chOff x="0" y="2523"/>
            <a:chExt cx="1519" cy="821"/>
          </a:xfrm>
        </p:grpSpPr>
        <p:graphicFrame>
          <p:nvGraphicFramePr>
            <p:cNvPr id="128" name="Object 79"/>
            <p:cNvGraphicFramePr>
              <a:graphicFrameLocks noChangeAspect="1"/>
            </p:cNvGraphicFramePr>
            <p:nvPr/>
          </p:nvGraphicFramePr>
          <p:xfrm>
            <a:off x="0" y="2790"/>
            <a:ext cx="1519" cy="55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1" name="Equation" r:id="rId23" imgW="1879600" imgH="685800" progId="Equation.DSMT4">
                    <p:embed/>
                  </p:oleObj>
                </mc:Choice>
                <mc:Fallback>
                  <p:oleObj name="Equation" r:id="rId23" imgW="1879600" imgH="6858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0" y="2790"/>
                          <a:ext cx="1519" cy="554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29" name="Text Box 128"/>
            <p:cNvSpPr txBox="1">
              <a:spLocks noChangeArrowheads="1"/>
            </p:cNvSpPr>
            <p:nvPr/>
          </p:nvSpPr>
          <p:spPr bwMode="auto">
            <a:xfrm>
              <a:off x="473" y="2523"/>
              <a:ext cx="31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CL" sz="1600">
                  <a:solidFill>
                    <a:srgbClr val="000066"/>
                  </a:solidFill>
                </a:rPr>
                <a:t>f. d.</a:t>
              </a:r>
              <a:endParaRPr lang="es-ES" altLang="es-CL" sz="1600">
                <a:solidFill>
                  <a:srgbClr val="000066"/>
                </a:solidFill>
              </a:endParaRPr>
            </a:p>
          </p:txBody>
        </p:sp>
      </p:grpSp>
      <p:grpSp>
        <p:nvGrpSpPr>
          <p:cNvPr id="130" name="Group 133"/>
          <p:cNvGrpSpPr>
            <a:grpSpLocks/>
          </p:cNvGrpSpPr>
          <p:nvPr/>
        </p:nvGrpSpPr>
        <p:grpSpPr bwMode="auto">
          <a:xfrm>
            <a:off x="4079875" y="4005263"/>
            <a:ext cx="1728788" cy="1009650"/>
            <a:chOff x="1610" y="2523"/>
            <a:chExt cx="1089" cy="636"/>
          </a:xfrm>
        </p:grpSpPr>
        <p:graphicFrame>
          <p:nvGraphicFramePr>
            <p:cNvPr id="131" name="Object 81"/>
            <p:cNvGraphicFramePr>
              <a:graphicFrameLocks noChangeAspect="1"/>
            </p:cNvGraphicFramePr>
            <p:nvPr/>
          </p:nvGraphicFramePr>
          <p:xfrm>
            <a:off x="1610" y="2793"/>
            <a:ext cx="1089" cy="3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2" name="Equation" r:id="rId25" imgW="1511300" imgH="508000" progId="Equation.DSMT4">
                    <p:embed/>
                  </p:oleObj>
                </mc:Choice>
                <mc:Fallback>
                  <p:oleObj name="Equation" r:id="rId25" imgW="1511300" imgH="508000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10" y="2793"/>
                          <a:ext cx="1089" cy="366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32" name="Text Box 129"/>
            <p:cNvSpPr txBox="1">
              <a:spLocks noChangeArrowheads="1"/>
            </p:cNvSpPr>
            <p:nvPr/>
          </p:nvSpPr>
          <p:spPr bwMode="auto">
            <a:xfrm>
              <a:off x="1973" y="2523"/>
              <a:ext cx="31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CL" sz="1600">
                  <a:solidFill>
                    <a:srgbClr val="000066"/>
                  </a:solidFill>
                </a:rPr>
                <a:t>f. d.</a:t>
              </a:r>
              <a:endParaRPr lang="es-ES" altLang="es-CL" sz="1600">
                <a:solidFill>
                  <a:srgbClr val="000066"/>
                </a:solidFill>
              </a:endParaRPr>
            </a:p>
          </p:txBody>
        </p:sp>
      </p:grpSp>
      <p:grpSp>
        <p:nvGrpSpPr>
          <p:cNvPr id="133" name="Group 134"/>
          <p:cNvGrpSpPr>
            <a:grpSpLocks/>
          </p:cNvGrpSpPr>
          <p:nvPr/>
        </p:nvGrpSpPr>
        <p:grpSpPr bwMode="auto">
          <a:xfrm>
            <a:off x="6437313" y="4090988"/>
            <a:ext cx="1846262" cy="1498600"/>
            <a:chOff x="3095" y="2508"/>
            <a:chExt cx="1163" cy="944"/>
          </a:xfrm>
        </p:grpSpPr>
        <p:grpSp>
          <p:nvGrpSpPr>
            <p:cNvPr id="134" name="Group 105"/>
            <p:cNvGrpSpPr>
              <a:grpSpLocks/>
            </p:cNvGrpSpPr>
            <p:nvPr/>
          </p:nvGrpSpPr>
          <p:grpSpPr bwMode="auto">
            <a:xfrm>
              <a:off x="3095" y="2616"/>
              <a:ext cx="1163" cy="836"/>
              <a:chOff x="3095" y="2706"/>
              <a:chExt cx="1163" cy="836"/>
            </a:xfrm>
          </p:grpSpPr>
          <p:graphicFrame>
            <p:nvGraphicFramePr>
              <p:cNvPr id="136" name="Object 84"/>
              <p:cNvGraphicFramePr>
                <a:graphicFrameLocks noChangeAspect="1"/>
              </p:cNvGraphicFramePr>
              <p:nvPr/>
            </p:nvGraphicFramePr>
            <p:xfrm>
              <a:off x="3095" y="2706"/>
              <a:ext cx="1157" cy="67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3" name="Equation" r:id="rId27" imgW="1562100" imgH="914400" progId="Equation.DSMT4">
                      <p:embed/>
                    </p:oleObj>
                  </mc:Choice>
                  <mc:Fallback>
                    <p:oleObj name="Equation" r:id="rId27" imgW="1562100" imgH="914400" progId="Equation.DSMT4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8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095" y="2706"/>
                            <a:ext cx="1157" cy="677"/>
                          </a:xfrm>
                          <a:prstGeom prst="rect">
                            <a:avLst/>
                          </a:prstGeom>
                          <a:solidFill>
                            <a:srgbClr val="FFFF99"/>
                          </a:solidFill>
                          <a:ln>
                            <a:noFill/>
                          </a:ln>
                          <a:effectLst/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rgbClr val="808080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137" name="Object 104"/>
              <p:cNvGraphicFramePr>
                <a:graphicFrameLocks noChangeAspect="1"/>
              </p:cNvGraphicFramePr>
              <p:nvPr/>
            </p:nvGraphicFramePr>
            <p:xfrm>
              <a:off x="3198" y="3385"/>
              <a:ext cx="1060" cy="15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2074" name="Ecuación" r:id="rId29" imgW="1371600" imgH="203040" progId="Equation.3">
                      <p:embed/>
                    </p:oleObj>
                  </mc:Choice>
                  <mc:Fallback>
                    <p:oleObj name="Ecuación" r:id="rId29" imgW="1371600" imgH="2030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0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198" y="3385"/>
                            <a:ext cx="1060" cy="157"/>
                          </a:xfrm>
                          <a:prstGeom prst="rect">
                            <a:avLst/>
                          </a:prstGeom>
                          <a:solidFill>
                            <a:srgbClr val="FFFF99"/>
                          </a:solidFill>
                          <a:ln>
                            <a:noFill/>
                          </a:ln>
                          <a:extLst>
                            <a:ext uri="{91240B29-F687-4F45-9708-019B960494DF}">
                              <a14:hiddenLine xmlns:a14="http://schemas.microsoft.com/office/drawing/2010/main" w="9525">
                                <a:solidFill>
                                  <a:srgbClr val="000000"/>
                                </a:solidFill>
                                <a:miter lim="800000"/>
                                <a:headEnd/>
                                <a:tailEnd/>
                              </a14:hiddenLine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35" name="Text Box 130"/>
            <p:cNvSpPr txBox="1">
              <a:spLocks noChangeArrowheads="1"/>
            </p:cNvSpPr>
            <p:nvPr/>
          </p:nvSpPr>
          <p:spPr bwMode="auto">
            <a:xfrm>
              <a:off x="3482" y="2508"/>
              <a:ext cx="319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CL" sz="1600">
                  <a:solidFill>
                    <a:srgbClr val="000066"/>
                  </a:solidFill>
                </a:rPr>
                <a:t>f. d.</a:t>
              </a:r>
              <a:endParaRPr lang="es-ES" altLang="es-CL" sz="1600">
                <a:solidFill>
                  <a:srgbClr val="000066"/>
                </a:solidFill>
              </a:endParaRPr>
            </a:p>
          </p:txBody>
        </p:sp>
      </p:grpSp>
      <p:grpSp>
        <p:nvGrpSpPr>
          <p:cNvPr id="138" name="Group 135"/>
          <p:cNvGrpSpPr>
            <a:grpSpLocks/>
          </p:cNvGrpSpPr>
          <p:nvPr/>
        </p:nvGrpSpPr>
        <p:grpSpPr bwMode="auto">
          <a:xfrm>
            <a:off x="8543925" y="4737101"/>
            <a:ext cx="2279650" cy="1139825"/>
            <a:chOff x="4723" y="2984"/>
            <a:chExt cx="1135" cy="649"/>
          </a:xfrm>
        </p:grpSpPr>
        <p:graphicFrame>
          <p:nvGraphicFramePr>
            <p:cNvPr id="139" name="Object 87"/>
            <p:cNvGraphicFramePr>
              <a:graphicFrameLocks noChangeAspect="1"/>
            </p:cNvGraphicFramePr>
            <p:nvPr/>
          </p:nvGraphicFramePr>
          <p:xfrm>
            <a:off x="4723" y="3192"/>
            <a:ext cx="918" cy="4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" name="Equation" r:id="rId31" imgW="1320227" imgH="634725" progId="Equation.DSMT4">
                    <p:embed/>
                  </p:oleObj>
                </mc:Choice>
                <mc:Fallback>
                  <p:oleObj name="Equation" r:id="rId31" imgW="1320227" imgH="634725" progId="Equation.DSMT4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723" y="3192"/>
                          <a:ext cx="918" cy="441"/>
                        </a:xfrm>
                        <a:prstGeom prst="rect">
                          <a:avLst/>
                        </a:prstGeom>
                        <a:solidFill>
                          <a:srgbClr val="FFFF99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0" name="Text Box 131"/>
            <p:cNvSpPr txBox="1">
              <a:spLocks noChangeArrowheads="1"/>
            </p:cNvSpPr>
            <p:nvPr/>
          </p:nvSpPr>
          <p:spPr bwMode="auto">
            <a:xfrm>
              <a:off x="5539" y="2984"/>
              <a:ext cx="319" cy="1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s-MX" altLang="es-CL" sz="1600">
                  <a:solidFill>
                    <a:srgbClr val="000066"/>
                  </a:solidFill>
                </a:rPr>
                <a:t>f. d.</a:t>
              </a:r>
              <a:endParaRPr lang="es-ES" altLang="es-CL" sz="1600">
                <a:solidFill>
                  <a:srgbClr val="00006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0931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100" grpId="0" animBg="1"/>
      <p:bldP spid="101" grpId="0" animBg="1"/>
      <p:bldP spid="10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60" name="Text Box 4"/>
          <p:cNvSpPr txBox="1">
            <a:spLocks noChangeArrowheads="1"/>
          </p:cNvSpPr>
          <p:nvPr/>
        </p:nvSpPr>
        <p:spPr bwMode="auto">
          <a:xfrm>
            <a:off x="551330" y="1268414"/>
            <a:ext cx="11161058" cy="451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0850" indent="-2714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724025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360613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99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454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911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368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826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ctr">
              <a:spcBef>
                <a:spcPct val="20000"/>
              </a:spcBef>
              <a:defRPr/>
            </a:pPr>
            <a:r>
              <a:rPr lang="es-MX" altLang="es-CL" sz="25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Características</a:t>
            </a:r>
          </a:p>
          <a:p>
            <a:pPr lvl="1" algn="ctr">
              <a:spcBef>
                <a:spcPct val="20000"/>
              </a:spcBef>
              <a:defRPr/>
            </a:pPr>
            <a:endParaRPr lang="es-MX" altLang="es-CL" sz="2500" b="1" dirty="0">
              <a:solidFill>
                <a:srgbClr val="000066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  <a:p>
            <a:pPr lvl="1" algn="just">
              <a:spcBef>
                <a:spcPct val="20000"/>
              </a:spcBef>
              <a:buFontTx/>
              <a:buChar char="•"/>
              <a:defRPr/>
            </a:pPr>
            <a:r>
              <a:rPr lang="es-MX" altLang="es-CL" sz="2500" dirty="0">
                <a:solidFill>
                  <a:srgbClr val="000066"/>
                </a:solidFill>
              </a:rPr>
              <a:t>Hay “n” ensayos idénticos e independientes entre sí.</a:t>
            </a:r>
          </a:p>
          <a:p>
            <a:pPr lvl="1" algn="just">
              <a:spcBef>
                <a:spcPct val="20000"/>
              </a:spcBef>
              <a:defRPr/>
            </a:pPr>
            <a:endParaRPr lang="es-MX" altLang="es-CL" sz="2500" dirty="0">
              <a:solidFill>
                <a:srgbClr val="000066"/>
              </a:solidFill>
            </a:endParaRPr>
          </a:p>
          <a:p>
            <a:pPr lvl="1" algn="just">
              <a:spcBef>
                <a:spcPct val="20000"/>
              </a:spcBef>
              <a:buFontTx/>
              <a:buChar char="•"/>
              <a:defRPr/>
            </a:pPr>
            <a:r>
              <a:rPr lang="es-MX" altLang="es-CL" sz="2500" dirty="0">
                <a:solidFill>
                  <a:srgbClr val="000066"/>
                </a:solidFill>
              </a:rPr>
              <a:t>Cada ensayo tiene dos resultados posibles: éxito o fracaso.</a:t>
            </a:r>
          </a:p>
          <a:p>
            <a:pPr lvl="1" algn="just">
              <a:spcBef>
                <a:spcPct val="20000"/>
              </a:spcBef>
              <a:buFontTx/>
              <a:buChar char="•"/>
              <a:defRPr/>
            </a:pPr>
            <a:endParaRPr lang="es-MX" altLang="es-CL" sz="2500" dirty="0">
              <a:solidFill>
                <a:srgbClr val="000066"/>
              </a:solidFill>
            </a:endParaRPr>
          </a:p>
          <a:p>
            <a:pPr lvl="1" algn="just">
              <a:spcBef>
                <a:spcPct val="20000"/>
              </a:spcBef>
              <a:buFontTx/>
              <a:buChar char="•"/>
              <a:defRPr/>
            </a:pPr>
            <a:r>
              <a:rPr lang="es-ES_tradnl" altLang="es-CL" sz="2500" dirty="0">
                <a:solidFill>
                  <a:srgbClr val="000066"/>
                </a:solidFill>
              </a:rPr>
              <a:t>La probabilidad de éxito en cada ensayo es la misma “p”. La probabilidad de fracaso es igual a “q = 1 – p”.</a:t>
            </a:r>
          </a:p>
          <a:p>
            <a:pPr lvl="1" algn="just">
              <a:spcBef>
                <a:spcPct val="20000"/>
              </a:spcBef>
              <a:buFontTx/>
              <a:buChar char="•"/>
              <a:defRPr/>
            </a:pPr>
            <a:endParaRPr lang="es-ES_tradnl" altLang="es-CL" sz="2500" dirty="0">
              <a:solidFill>
                <a:srgbClr val="000066"/>
              </a:solidFill>
            </a:endParaRPr>
          </a:p>
          <a:p>
            <a:pPr lvl="1" algn="just">
              <a:spcBef>
                <a:spcPct val="20000"/>
              </a:spcBef>
              <a:buFontTx/>
              <a:buChar char="•"/>
              <a:defRPr/>
            </a:pPr>
            <a:r>
              <a:rPr lang="es-ES_tradnl" altLang="es-CL" sz="2500" dirty="0">
                <a:solidFill>
                  <a:srgbClr val="000066"/>
                </a:solidFill>
              </a:rPr>
              <a:t>La v. a. “X” representa el número de éxitos en los “n” ensayos.</a:t>
            </a:r>
            <a:endParaRPr lang="es-ES" altLang="es-CL" sz="2500" dirty="0">
              <a:solidFill>
                <a:srgbClr val="000066"/>
              </a:solidFill>
            </a:endParaRPr>
          </a:p>
        </p:txBody>
      </p:sp>
      <p:sp>
        <p:nvSpPr>
          <p:cNvPr id="3075" name="Text Box 5"/>
          <p:cNvSpPr txBox="1">
            <a:spLocks noChangeArrowheads="1"/>
          </p:cNvSpPr>
          <p:nvPr/>
        </p:nvSpPr>
        <p:spPr bwMode="auto">
          <a:xfrm>
            <a:off x="3935413" y="115889"/>
            <a:ext cx="4248150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CL" sz="3200" b="1">
                <a:solidFill>
                  <a:srgbClr val="CC0000"/>
                </a:solidFill>
              </a:rPr>
              <a:t>Distribución Binomial</a:t>
            </a:r>
            <a:endParaRPr lang="es-ES" altLang="es-CL" sz="32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3"/>
          <p:cNvSpPr txBox="1">
            <a:spLocks noChangeArrowheads="1"/>
          </p:cNvSpPr>
          <p:nvPr/>
        </p:nvSpPr>
        <p:spPr bwMode="auto">
          <a:xfrm>
            <a:off x="3495675" y="44450"/>
            <a:ext cx="518318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CL" sz="3200" b="1">
                <a:solidFill>
                  <a:srgbClr val="CC0000"/>
                </a:solidFill>
              </a:rPr>
              <a:t>Distribución Geométrica</a:t>
            </a:r>
            <a:endParaRPr lang="es-ES" altLang="es-CL" sz="3200" b="1">
              <a:solidFill>
                <a:srgbClr val="CC0000"/>
              </a:solidFill>
            </a:endParaRPr>
          </a:p>
        </p:txBody>
      </p:sp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739588" y="717551"/>
            <a:ext cx="10838330" cy="490134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0850" indent="-2714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724025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360613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99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454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911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368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826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ctr">
              <a:spcBef>
                <a:spcPct val="50000"/>
              </a:spcBef>
              <a:defRPr/>
            </a:pPr>
            <a:r>
              <a:rPr lang="es-MX" altLang="es-CL" sz="25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Características</a:t>
            </a:r>
          </a:p>
          <a:p>
            <a:pPr lvl="1" algn="just">
              <a:spcBef>
                <a:spcPct val="50000"/>
              </a:spcBef>
              <a:buFontTx/>
              <a:buChar char="•"/>
              <a:defRPr/>
            </a:pPr>
            <a:r>
              <a:rPr lang="es-MX" altLang="es-CL" sz="2500" dirty="0" smtClean="0">
                <a:solidFill>
                  <a:srgbClr val="000066"/>
                </a:solidFill>
              </a:rPr>
              <a:t>Hay </a:t>
            </a:r>
            <a:r>
              <a:rPr lang="es-MX" altLang="es-CL" sz="2500" dirty="0">
                <a:solidFill>
                  <a:srgbClr val="000066"/>
                </a:solidFill>
              </a:rPr>
              <a:t>“n” ensayos (no fijos) idénticos e independientes entre sí.</a:t>
            </a:r>
          </a:p>
          <a:p>
            <a:pPr lvl="1" algn="just">
              <a:spcBef>
                <a:spcPct val="50000"/>
              </a:spcBef>
              <a:buFontTx/>
              <a:buChar char="•"/>
              <a:defRPr/>
            </a:pPr>
            <a:endParaRPr lang="es-MX" altLang="es-CL" sz="2500" dirty="0">
              <a:solidFill>
                <a:srgbClr val="000066"/>
              </a:solidFill>
            </a:endParaRPr>
          </a:p>
          <a:p>
            <a:pPr lvl="1" algn="just">
              <a:spcBef>
                <a:spcPct val="50000"/>
              </a:spcBef>
              <a:buFontTx/>
              <a:buChar char="•"/>
              <a:defRPr/>
            </a:pPr>
            <a:r>
              <a:rPr lang="es-MX" altLang="es-CL" sz="2500" dirty="0">
                <a:solidFill>
                  <a:srgbClr val="000066"/>
                </a:solidFill>
              </a:rPr>
              <a:t>Cada ensayo tiene dos resultados posibles: éxito o fracaso.</a:t>
            </a:r>
          </a:p>
          <a:p>
            <a:pPr lvl="1" algn="just">
              <a:spcBef>
                <a:spcPct val="50000"/>
              </a:spcBef>
              <a:buFontTx/>
              <a:buChar char="•"/>
              <a:defRPr/>
            </a:pPr>
            <a:endParaRPr lang="es-MX" altLang="es-CL" sz="2500" dirty="0">
              <a:solidFill>
                <a:srgbClr val="000066"/>
              </a:solidFill>
            </a:endParaRPr>
          </a:p>
          <a:p>
            <a:pPr lvl="1" algn="just">
              <a:spcBef>
                <a:spcPct val="50000"/>
              </a:spcBef>
              <a:buFontTx/>
              <a:buChar char="•"/>
              <a:defRPr/>
            </a:pPr>
            <a:r>
              <a:rPr lang="es-ES_tradnl" altLang="es-CL" sz="2500" dirty="0">
                <a:solidFill>
                  <a:srgbClr val="000066"/>
                </a:solidFill>
              </a:rPr>
              <a:t>La probabilidad de éxito en cada ensayo es la misma “p”. La probabilidad de fracaso es igual a “q = 1 – p”.</a:t>
            </a:r>
          </a:p>
          <a:p>
            <a:pPr lvl="1" algn="just">
              <a:spcBef>
                <a:spcPct val="50000"/>
              </a:spcBef>
              <a:buFontTx/>
              <a:buChar char="•"/>
              <a:defRPr/>
            </a:pPr>
            <a:endParaRPr lang="es-ES_tradnl" altLang="es-CL" sz="2500" dirty="0">
              <a:solidFill>
                <a:srgbClr val="000066"/>
              </a:solidFill>
            </a:endParaRPr>
          </a:p>
          <a:p>
            <a:pPr lvl="1" algn="just">
              <a:spcBef>
                <a:spcPct val="50000"/>
              </a:spcBef>
              <a:buFontTx/>
              <a:buChar char="•"/>
              <a:defRPr/>
            </a:pPr>
            <a:r>
              <a:rPr lang="es-ES_tradnl" altLang="es-CL" sz="2500" dirty="0">
                <a:solidFill>
                  <a:srgbClr val="000066"/>
                </a:solidFill>
              </a:rPr>
              <a:t>La v. a. “X” representa el número de ensayos hasta obtener el primer éxito.</a:t>
            </a:r>
            <a:endParaRPr lang="es-ES" altLang="es-CL" sz="2500" dirty="0">
              <a:solidFill>
                <a:srgbClr val="000066"/>
              </a:solidFill>
            </a:endParaRPr>
          </a:p>
        </p:txBody>
      </p:sp>
      <p:sp>
        <p:nvSpPr>
          <p:cNvPr id="4100" name="AutoShape 5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735638" y="6669088"/>
            <a:ext cx="576262" cy="188912"/>
          </a:xfrm>
          <a:prstGeom prst="leftArrow">
            <a:avLst>
              <a:gd name="adj1" fmla="val 50000"/>
              <a:gd name="adj2" fmla="val 762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C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3143251" y="44450"/>
            <a:ext cx="5688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CL" sz="3200" b="1">
                <a:solidFill>
                  <a:srgbClr val="CC0000"/>
                </a:solidFill>
              </a:rPr>
              <a:t>Distribución Hipergeométrica</a:t>
            </a:r>
            <a:endParaRPr lang="es-ES" altLang="es-CL" sz="3200" b="1">
              <a:solidFill>
                <a:srgbClr val="CC0000"/>
              </a:solidFill>
            </a:endParaRPr>
          </a:p>
        </p:txBody>
      </p:sp>
      <p:sp>
        <p:nvSpPr>
          <p:cNvPr id="202755" name="Text Box 3"/>
          <p:cNvSpPr txBox="1">
            <a:spLocks noChangeArrowheads="1"/>
          </p:cNvSpPr>
          <p:nvPr/>
        </p:nvSpPr>
        <p:spPr bwMode="auto">
          <a:xfrm>
            <a:off x="564775" y="717551"/>
            <a:ext cx="11107271" cy="299561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0850" indent="-2714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724025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360613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99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454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911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368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826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ctr">
              <a:spcBef>
                <a:spcPct val="50000"/>
              </a:spcBef>
              <a:defRPr/>
            </a:pPr>
            <a:r>
              <a:rPr lang="es-MX" altLang="es-CL" sz="25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Características</a:t>
            </a:r>
          </a:p>
          <a:p>
            <a:pPr lvl="1" algn="just">
              <a:spcBef>
                <a:spcPct val="50000"/>
              </a:spcBef>
              <a:buFontTx/>
              <a:buChar char="•"/>
              <a:defRPr/>
            </a:pPr>
            <a:r>
              <a:rPr lang="es-MX" altLang="es-CL" sz="2500" dirty="0">
                <a:solidFill>
                  <a:srgbClr val="000066"/>
                </a:solidFill>
              </a:rPr>
              <a:t>Un conjunto de </a:t>
            </a:r>
            <a:r>
              <a:rPr lang="es-MX" altLang="es-CL" sz="2500" b="1" dirty="0">
                <a:solidFill>
                  <a:srgbClr val="000066"/>
                </a:solidFill>
              </a:rPr>
              <a:t>N</a:t>
            </a:r>
            <a:r>
              <a:rPr lang="es-MX" altLang="es-CL" sz="2500" dirty="0">
                <a:solidFill>
                  <a:srgbClr val="000066"/>
                </a:solidFill>
              </a:rPr>
              <a:t> objetos contiene: </a:t>
            </a:r>
            <a:r>
              <a:rPr lang="es-MX" altLang="es-CL" sz="2800" b="1" dirty="0">
                <a:solidFill>
                  <a:srgbClr val="000066"/>
                </a:solidFill>
              </a:rPr>
              <a:t>a </a:t>
            </a:r>
            <a:r>
              <a:rPr lang="es-MX" altLang="es-CL" sz="2500" dirty="0">
                <a:solidFill>
                  <a:srgbClr val="000066"/>
                </a:solidFill>
              </a:rPr>
              <a:t>objetos clasificados como éxitos y </a:t>
            </a:r>
            <a:r>
              <a:rPr lang="es-MX" altLang="es-CL" sz="2500" b="1" dirty="0">
                <a:solidFill>
                  <a:srgbClr val="000066"/>
                </a:solidFill>
              </a:rPr>
              <a:t>N-a</a:t>
            </a:r>
            <a:r>
              <a:rPr lang="es-MX" altLang="es-CL" sz="2500" dirty="0">
                <a:solidFill>
                  <a:srgbClr val="000066"/>
                </a:solidFill>
              </a:rPr>
              <a:t>  objetos clasificados como fracasos.</a:t>
            </a:r>
          </a:p>
          <a:p>
            <a:pPr lvl="1" algn="just">
              <a:spcBef>
                <a:spcPct val="50000"/>
              </a:spcBef>
              <a:buFontTx/>
              <a:buChar char="•"/>
              <a:defRPr/>
            </a:pPr>
            <a:r>
              <a:rPr lang="es-MX" altLang="es-CL" sz="2500" dirty="0">
                <a:solidFill>
                  <a:srgbClr val="000066"/>
                </a:solidFill>
              </a:rPr>
              <a:t>Se toma una muestra de </a:t>
            </a:r>
            <a:r>
              <a:rPr lang="es-MX" altLang="es-CL" sz="2500" b="1" dirty="0">
                <a:solidFill>
                  <a:srgbClr val="000066"/>
                </a:solidFill>
              </a:rPr>
              <a:t>n</a:t>
            </a:r>
            <a:r>
              <a:rPr lang="es-MX" altLang="es-CL" sz="2500" dirty="0">
                <a:solidFill>
                  <a:srgbClr val="000066"/>
                </a:solidFill>
              </a:rPr>
              <a:t> objetos al azar (sin reemplazo), la cual contiene </a:t>
            </a:r>
            <a:r>
              <a:rPr lang="es-MX" altLang="es-CL" sz="2500" b="1" dirty="0">
                <a:solidFill>
                  <a:srgbClr val="000066"/>
                </a:solidFill>
              </a:rPr>
              <a:t>x</a:t>
            </a:r>
            <a:r>
              <a:rPr lang="es-MX" altLang="es-CL" sz="2500" dirty="0">
                <a:solidFill>
                  <a:srgbClr val="000066"/>
                </a:solidFill>
              </a:rPr>
              <a:t> éxitos.</a:t>
            </a:r>
          </a:p>
          <a:p>
            <a:pPr lvl="1" algn="just">
              <a:spcBef>
                <a:spcPct val="50000"/>
              </a:spcBef>
              <a:buFontTx/>
              <a:buChar char="•"/>
              <a:defRPr/>
            </a:pPr>
            <a:r>
              <a:rPr lang="es-ES_tradnl" altLang="es-CL" dirty="0">
                <a:solidFill>
                  <a:srgbClr val="000066"/>
                </a:solidFill>
              </a:rPr>
              <a:t>La v. a. “X” representa el número de éxitos en la muestra.</a:t>
            </a:r>
            <a:endParaRPr lang="es-ES_tradnl" altLang="es-CL" sz="2500" dirty="0">
              <a:solidFill>
                <a:srgbClr val="000066"/>
              </a:solidFill>
            </a:endParaRPr>
          </a:p>
        </p:txBody>
      </p:sp>
      <p:grpSp>
        <p:nvGrpSpPr>
          <p:cNvPr id="202766" name="Group 14"/>
          <p:cNvGrpSpPr>
            <a:grpSpLocks/>
          </p:cNvGrpSpPr>
          <p:nvPr/>
        </p:nvGrpSpPr>
        <p:grpSpPr bwMode="auto">
          <a:xfrm>
            <a:off x="4224339" y="3716339"/>
            <a:ext cx="4751387" cy="2378075"/>
            <a:chOff x="1701" y="2341"/>
            <a:chExt cx="2993" cy="1498"/>
          </a:xfrm>
        </p:grpSpPr>
        <p:sp>
          <p:nvSpPr>
            <p:cNvPr id="5147" name="AutoShape 8"/>
            <p:cNvSpPr>
              <a:spLocks noChangeArrowheads="1"/>
            </p:cNvSpPr>
            <p:nvPr/>
          </p:nvSpPr>
          <p:spPr bwMode="auto">
            <a:xfrm>
              <a:off x="3288" y="2750"/>
              <a:ext cx="1406" cy="1089"/>
            </a:xfrm>
            <a:prstGeom prst="flowChartMagneticDisk">
              <a:avLst/>
            </a:prstGeom>
            <a:solidFill>
              <a:srgbClr val="CCFFCC"/>
            </a:solidFill>
            <a:ln w="9525">
              <a:solidFill>
                <a:srgbClr val="99CCFF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s-MX" altLang="es-CL"/>
            </a:p>
          </p:txBody>
        </p:sp>
        <p:sp>
          <p:nvSpPr>
            <p:cNvPr id="5148" name="AutoShape 13"/>
            <p:cNvSpPr>
              <a:spLocks noChangeArrowheads="1"/>
            </p:cNvSpPr>
            <p:nvPr/>
          </p:nvSpPr>
          <p:spPr bwMode="auto">
            <a:xfrm>
              <a:off x="1701" y="2341"/>
              <a:ext cx="2404" cy="499"/>
            </a:xfrm>
            <a:prstGeom prst="curvedDownArrow">
              <a:avLst>
                <a:gd name="adj1" fmla="val 96531"/>
                <a:gd name="adj2" fmla="val 192705"/>
                <a:gd name="adj3" fmla="val 33333"/>
              </a:avLst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s-MX" altLang="es-CL"/>
            </a:p>
          </p:txBody>
        </p:sp>
      </p:grpSp>
      <p:sp>
        <p:nvSpPr>
          <p:cNvPr id="202756" name="AutoShape 4"/>
          <p:cNvSpPr>
            <a:spLocks noChangeArrowheads="1"/>
          </p:cNvSpPr>
          <p:nvPr/>
        </p:nvSpPr>
        <p:spPr bwMode="auto">
          <a:xfrm>
            <a:off x="2566989" y="4221164"/>
            <a:ext cx="2879725" cy="2016125"/>
          </a:xfrm>
          <a:prstGeom prst="flowChartMagneticDisk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CL"/>
          </a:p>
        </p:txBody>
      </p:sp>
      <p:sp>
        <p:nvSpPr>
          <p:cNvPr id="202758" name="Text Box 6"/>
          <p:cNvSpPr txBox="1">
            <a:spLocks noChangeArrowheads="1"/>
          </p:cNvSpPr>
          <p:nvPr/>
        </p:nvSpPr>
        <p:spPr bwMode="auto">
          <a:xfrm>
            <a:off x="3359150" y="4945064"/>
            <a:ext cx="1944688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CL"/>
              <a:t>a éxitos</a:t>
            </a:r>
          </a:p>
          <a:p>
            <a:pPr eaLnBrk="1" hangingPunct="1">
              <a:spcBef>
                <a:spcPct val="50000"/>
              </a:spcBef>
            </a:pPr>
            <a:r>
              <a:rPr lang="es-MX" altLang="es-CL"/>
              <a:t>N - a fracasos</a:t>
            </a:r>
            <a:endParaRPr lang="es-ES" altLang="es-CL"/>
          </a:p>
        </p:txBody>
      </p:sp>
      <p:grpSp>
        <p:nvGrpSpPr>
          <p:cNvPr id="202767" name="Group 15"/>
          <p:cNvGrpSpPr>
            <a:grpSpLocks/>
          </p:cNvGrpSpPr>
          <p:nvPr/>
        </p:nvGrpSpPr>
        <p:grpSpPr bwMode="auto">
          <a:xfrm>
            <a:off x="2855914" y="4941889"/>
            <a:ext cx="574675" cy="1152525"/>
            <a:chOff x="839" y="3113"/>
            <a:chExt cx="362" cy="726"/>
          </a:xfrm>
        </p:grpSpPr>
        <p:sp>
          <p:nvSpPr>
            <p:cNvPr id="5145" name="Text Box 5"/>
            <p:cNvSpPr txBox="1">
              <a:spLocks noChangeArrowheads="1"/>
            </p:cNvSpPr>
            <p:nvPr/>
          </p:nvSpPr>
          <p:spPr bwMode="auto">
            <a:xfrm>
              <a:off x="839" y="3323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MX" altLang="es-CL"/>
                <a:t>N</a:t>
              </a:r>
              <a:endParaRPr lang="es-ES" altLang="es-CL"/>
            </a:p>
          </p:txBody>
        </p:sp>
        <p:sp>
          <p:nvSpPr>
            <p:cNvPr id="5146" name="AutoShape 7"/>
            <p:cNvSpPr>
              <a:spLocks/>
            </p:cNvSpPr>
            <p:nvPr/>
          </p:nvSpPr>
          <p:spPr bwMode="auto">
            <a:xfrm>
              <a:off x="1111" y="3113"/>
              <a:ext cx="90" cy="726"/>
            </a:xfrm>
            <a:prstGeom prst="leftBrace">
              <a:avLst>
                <a:gd name="adj1" fmla="val 672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s-MX" altLang="es-CL"/>
            </a:p>
          </p:txBody>
        </p:sp>
      </p:grpSp>
      <p:sp>
        <p:nvSpPr>
          <p:cNvPr id="202762" name="Text Box 10"/>
          <p:cNvSpPr txBox="1">
            <a:spLocks noChangeArrowheads="1"/>
          </p:cNvSpPr>
          <p:nvPr/>
        </p:nvSpPr>
        <p:spPr bwMode="auto">
          <a:xfrm>
            <a:off x="7319964" y="4951414"/>
            <a:ext cx="1728787" cy="854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MX" altLang="es-CL" sz="2000"/>
              <a:t>x éxitos</a:t>
            </a:r>
          </a:p>
          <a:p>
            <a:pPr eaLnBrk="1" hangingPunct="1">
              <a:spcBef>
                <a:spcPct val="50000"/>
              </a:spcBef>
            </a:pPr>
            <a:r>
              <a:rPr lang="es-MX" altLang="es-CL" sz="2000"/>
              <a:t>n - x  fracasos</a:t>
            </a:r>
            <a:endParaRPr lang="es-ES" altLang="es-CL" sz="2000"/>
          </a:p>
        </p:txBody>
      </p:sp>
      <p:grpSp>
        <p:nvGrpSpPr>
          <p:cNvPr id="202768" name="Group 16"/>
          <p:cNvGrpSpPr>
            <a:grpSpLocks/>
          </p:cNvGrpSpPr>
          <p:nvPr/>
        </p:nvGrpSpPr>
        <p:grpSpPr bwMode="auto">
          <a:xfrm>
            <a:off x="6672263" y="4940301"/>
            <a:ext cx="647700" cy="936625"/>
            <a:chOff x="3243" y="3112"/>
            <a:chExt cx="408" cy="590"/>
          </a:xfrm>
        </p:grpSpPr>
        <p:sp>
          <p:nvSpPr>
            <p:cNvPr id="5143" name="Text Box 9"/>
            <p:cNvSpPr txBox="1">
              <a:spLocks noChangeArrowheads="1"/>
            </p:cNvSpPr>
            <p:nvPr/>
          </p:nvSpPr>
          <p:spPr bwMode="auto">
            <a:xfrm>
              <a:off x="3243" y="3277"/>
              <a:ext cx="31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s-MX" altLang="es-CL"/>
                <a:t>n</a:t>
              </a:r>
              <a:endParaRPr lang="es-ES" altLang="es-CL"/>
            </a:p>
          </p:txBody>
        </p:sp>
        <p:sp>
          <p:nvSpPr>
            <p:cNvPr id="5144" name="AutoShape 11"/>
            <p:cNvSpPr>
              <a:spLocks/>
            </p:cNvSpPr>
            <p:nvPr/>
          </p:nvSpPr>
          <p:spPr bwMode="auto">
            <a:xfrm>
              <a:off x="3606" y="3112"/>
              <a:ext cx="45" cy="590"/>
            </a:xfrm>
            <a:prstGeom prst="leftBrace">
              <a:avLst>
                <a:gd name="adj1" fmla="val 10925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endParaRPr lang="es-MX" altLang="es-CL"/>
            </a:p>
          </p:txBody>
        </p:sp>
      </p:grpSp>
      <p:grpSp>
        <p:nvGrpSpPr>
          <p:cNvPr id="202792" name="Group 40"/>
          <p:cNvGrpSpPr>
            <a:grpSpLocks/>
          </p:cNvGrpSpPr>
          <p:nvPr/>
        </p:nvGrpSpPr>
        <p:grpSpPr bwMode="auto">
          <a:xfrm>
            <a:off x="9120188" y="5300664"/>
            <a:ext cx="1547812" cy="1254125"/>
            <a:chOff x="4967" y="3067"/>
            <a:chExt cx="576" cy="400"/>
          </a:xfrm>
        </p:grpSpPr>
        <p:sp>
          <p:nvSpPr>
            <p:cNvPr id="5132" name="AutoShape 19"/>
            <p:cNvSpPr>
              <a:spLocks noChangeAspect="1" noChangeArrowheads="1" noTextEdit="1"/>
            </p:cNvSpPr>
            <p:nvPr/>
          </p:nvSpPr>
          <p:spPr bwMode="auto">
            <a:xfrm>
              <a:off x="4967" y="3067"/>
              <a:ext cx="576" cy="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MX"/>
            </a:p>
          </p:txBody>
        </p:sp>
        <p:sp>
          <p:nvSpPr>
            <p:cNvPr id="5133" name="Rectangle 21"/>
            <p:cNvSpPr>
              <a:spLocks noChangeArrowheads="1"/>
            </p:cNvSpPr>
            <p:nvPr/>
          </p:nvSpPr>
          <p:spPr bwMode="auto">
            <a:xfrm>
              <a:off x="5441" y="3357"/>
              <a:ext cx="3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" altLang="es-CL" sz="1600" i="1">
                  <a:solidFill>
                    <a:srgbClr val="000000"/>
                  </a:solidFill>
                </a:rPr>
                <a:t>a</a:t>
              </a:r>
              <a:endParaRPr lang="es-ES" altLang="es-CL" sz="1600"/>
            </a:p>
          </p:txBody>
        </p:sp>
        <p:sp>
          <p:nvSpPr>
            <p:cNvPr id="5134" name="Rectangle 22"/>
            <p:cNvSpPr>
              <a:spLocks noChangeArrowheads="1"/>
            </p:cNvSpPr>
            <p:nvPr/>
          </p:nvSpPr>
          <p:spPr bwMode="auto">
            <a:xfrm>
              <a:off x="5276" y="3357"/>
              <a:ext cx="51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" altLang="es-CL" sz="1600" i="1">
                  <a:solidFill>
                    <a:srgbClr val="000000"/>
                  </a:solidFill>
                </a:rPr>
                <a:t>N</a:t>
              </a:r>
              <a:endParaRPr lang="es-ES" altLang="es-CL" sz="1600"/>
            </a:p>
          </p:txBody>
        </p:sp>
        <p:sp>
          <p:nvSpPr>
            <p:cNvPr id="5135" name="Rectangle 23"/>
            <p:cNvSpPr>
              <a:spLocks noChangeArrowheads="1"/>
            </p:cNvSpPr>
            <p:nvPr/>
          </p:nvSpPr>
          <p:spPr bwMode="auto">
            <a:xfrm>
              <a:off x="5126" y="3357"/>
              <a:ext cx="3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" altLang="es-CL" sz="1600" i="1">
                  <a:solidFill>
                    <a:srgbClr val="000000"/>
                  </a:solidFill>
                </a:rPr>
                <a:t>x</a:t>
              </a:r>
              <a:endParaRPr lang="es-ES" altLang="es-CL" sz="1600"/>
            </a:p>
          </p:txBody>
        </p:sp>
        <p:sp>
          <p:nvSpPr>
            <p:cNvPr id="5136" name="Rectangle 24"/>
            <p:cNvSpPr>
              <a:spLocks noChangeArrowheads="1"/>
            </p:cNvSpPr>
            <p:nvPr/>
          </p:nvSpPr>
          <p:spPr bwMode="auto">
            <a:xfrm>
              <a:off x="4982" y="3357"/>
              <a:ext cx="3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" altLang="es-CL" sz="1600" i="1">
                  <a:solidFill>
                    <a:srgbClr val="000000"/>
                  </a:solidFill>
                </a:rPr>
                <a:t>n</a:t>
              </a:r>
              <a:endParaRPr lang="es-ES" altLang="es-CL" sz="1600"/>
            </a:p>
          </p:txBody>
        </p:sp>
        <p:sp>
          <p:nvSpPr>
            <p:cNvPr id="5137" name="Rectangle 25"/>
            <p:cNvSpPr>
              <a:spLocks noChangeArrowheads="1"/>
            </p:cNvSpPr>
            <p:nvPr/>
          </p:nvSpPr>
          <p:spPr bwMode="auto">
            <a:xfrm>
              <a:off x="5132" y="3213"/>
              <a:ext cx="38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" altLang="es-CL" sz="1600" i="1">
                  <a:solidFill>
                    <a:srgbClr val="000000"/>
                  </a:solidFill>
                </a:rPr>
                <a:t>a</a:t>
              </a:r>
              <a:endParaRPr lang="es-ES" altLang="es-CL" sz="1600"/>
            </a:p>
          </p:txBody>
        </p:sp>
        <p:sp>
          <p:nvSpPr>
            <p:cNvPr id="5138" name="Rectangle 26"/>
            <p:cNvSpPr>
              <a:spLocks noChangeArrowheads="1"/>
            </p:cNvSpPr>
            <p:nvPr/>
          </p:nvSpPr>
          <p:spPr bwMode="auto">
            <a:xfrm>
              <a:off x="4986" y="3213"/>
              <a:ext cx="34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" altLang="es-CL" sz="1600" i="1">
                  <a:solidFill>
                    <a:srgbClr val="000000"/>
                  </a:solidFill>
                </a:rPr>
                <a:t>x</a:t>
              </a:r>
              <a:endParaRPr lang="es-ES" altLang="es-CL" sz="1600"/>
            </a:p>
          </p:txBody>
        </p:sp>
        <p:sp>
          <p:nvSpPr>
            <p:cNvPr id="5139" name="Rectangle 29"/>
            <p:cNvSpPr>
              <a:spLocks noChangeArrowheads="1"/>
            </p:cNvSpPr>
            <p:nvPr/>
          </p:nvSpPr>
          <p:spPr bwMode="auto">
            <a:xfrm>
              <a:off x="5369" y="3346"/>
              <a:ext cx="4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" altLang="es-CL" sz="16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s-ES" altLang="es-CL" sz="1600"/>
            </a:p>
          </p:txBody>
        </p:sp>
        <p:sp>
          <p:nvSpPr>
            <p:cNvPr id="5140" name="Rectangle 30"/>
            <p:cNvSpPr>
              <a:spLocks noChangeArrowheads="1"/>
            </p:cNvSpPr>
            <p:nvPr/>
          </p:nvSpPr>
          <p:spPr bwMode="auto">
            <a:xfrm>
              <a:off x="5193" y="3346"/>
              <a:ext cx="42" cy="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" altLang="es-CL" sz="1600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s-ES" altLang="es-CL" sz="1600"/>
            </a:p>
          </p:txBody>
        </p:sp>
        <p:sp>
          <p:nvSpPr>
            <p:cNvPr id="5141" name="Rectangle 31"/>
            <p:cNvSpPr>
              <a:spLocks noChangeArrowheads="1"/>
            </p:cNvSpPr>
            <p:nvPr/>
          </p:nvSpPr>
          <p:spPr bwMode="auto">
            <a:xfrm>
              <a:off x="5049" y="3346"/>
              <a:ext cx="4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" altLang="es-CL" sz="16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s-ES" altLang="es-CL" sz="1600"/>
            </a:p>
          </p:txBody>
        </p:sp>
        <p:sp>
          <p:nvSpPr>
            <p:cNvPr id="5142" name="Rectangle 32"/>
            <p:cNvSpPr>
              <a:spLocks noChangeArrowheads="1"/>
            </p:cNvSpPr>
            <p:nvPr/>
          </p:nvSpPr>
          <p:spPr bwMode="auto">
            <a:xfrm>
              <a:off x="5054" y="3202"/>
              <a:ext cx="42" cy="7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18" charset="0"/>
                </a:defRPr>
              </a:lvl9pPr>
            </a:lstStyle>
            <a:p>
              <a:pPr eaLnBrk="1" hangingPunct="1"/>
              <a:r>
                <a:rPr lang="es-ES" altLang="es-CL" sz="1600">
                  <a:solidFill>
                    <a:srgbClr val="000000"/>
                  </a:solidFill>
                  <a:latin typeface="Symbol" pitchFamily="18" charset="2"/>
                </a:rPr>
                <a:t>£</a:t>
              </a:r>
              <a:endParaRPr lang="es-ES" altLang="es-CL" sz="160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56" grpId="0" animBg="1"/>
      <p:bldP spid="202758" grpId="0"/>
      <p:bldP spid="2027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 Box 2"/>
          <p:cNvSpPr txBox="1">
            <a:spLocks noChangeArrowheads="1"/>
          </p:cNvSpPr>
          <p:nvPr/>
        </p:nvSpPr>
        <p:spPr bwMode="auto">
          <a:xfrm>
            <a:off x="3143251" y="44450"/>
            <a:ext cx="56880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MX" altLang="es-CL" sz="3200" b="1">
                <a:solidFill>
                  <a:srgbClr val="CC0000"/>
                </a:solidFill>
              </a:rPr>
              <a:t>Distribución Poisson</a:t>
            </a:r>
            <a:endParaRPr lang="es-ES" altLang="es-CL" sz="3200" b="1">
              <a:solidFill>
                <a:srgbClr val="CC0000"/>
              </a:solidFill>
            </a:endParaRPr>
          </a:p>
        </p:txBody>
      </p:sp>
      <p:sp>
        <p:nvSpPr>
          <p:cNvPr id="203779" name="Text Box 3"/>
          <p:cNvSpPr txBox="1">
            <a:spLocks noChangeArrowheads="1"/>
          </p:cNvSpPr>
          <p:nvPr/>
        </p:nvSpPr>
        <p:spPr bwMode="auto">
          <a:xfrm>
            <a:off x="699247" y="717551"/>
            <a:ext cx="11322424" cy="528606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450850" indent="-271463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724025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2360613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997200" indent="-4572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34544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39116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43688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4826000" indent="-457200"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1" algn="ctr">
              <a:spcBef>
                <a:spcPct val="50000"/>
              </a:spcBef>
              <a:defRPr/>
            </a:pPr>
            <a:r>
              <a:rPr lang="es-MX" altLang="es-CL" sz="2500" b="1" dirty="0"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Características</a:t>
            </a:r>
          </a:p>
          <a:p>
            <a:pPr lvl="1" algn="just">
              <a:spcBef>
                <a:spcPct val="50000"/>
              </a:spcBef>
              <a:buFontTx/>
              <a:buChar char="•"/>
              <a:defRPr/>
            </a:pPr>
            <a:endParaRPr lang="es-MX" altLang="es-CL" sz="2500" dirty="0" smtClean="0">
              <a:solidFill>
                <a:srgbClr val="000066"/>
              </a:solidFill>
            </a:endParaRPr>
          </a:p>
          <a:p>
            <a:pPr lvl="1" algn="just">
              <a:spcBef>
                <a:spcPct val="50000"/>
              </a:spcBef>
              <a:buFontTx/>
              <a:buChar char="•"/>
              <a:defRPr/>
            </a:pPr>
            <a:r>
              <a:rPr lang="es-MX" altLang="es-CL" sz="2500" dirty="0" smtClean="0">
                <a:solidFill>
                  <a:srgbClr val="000066"/>
                </a:solidFill>
              </a:rPr>
              <a:t>Describe </a:t>
            </a:r>
            <a:r>
              <a:rPr lang="es-MX" altLang="es-CL" sz="2500" dirty="0">
                <a:solidFill>
                  <a:srgbClr val="000066"/>
                </a:solidFill>
              </a:rPr>
              <a:t>eventos poco comunes.</a:t>
            </a:r>
          </a:p>
          <a:p>
            <a:pPr lvl="1" algn="just">
              <a:spcBef>
                <a:spcPct val="50000"/>
              </a:spcBef>
              <a:buFontTx/>
              <a:buChar char="•"/>
              <a:defRPr/>
            </a:pPr>
            <a:r>
              <a:rPr lang="es-MX" altLang="es-CL" sz="2500" dirty="0">
                <a:solidFill>
                  <a:srgbClr val="000066"/>
                </a:solidFill>
              </a:rPr>
              <a:t>Cada ocurrencia es independiente de los otros sucesos.</a:t>
            </a:r>
          </a:p>
          <a:p>
            <a:pPr lvl="1" algn="just">
              <a:spcBef>
                <a:spcPct val="50000"/>
              </a:spcBef>
              <a:buFontTx/>
              <a:buChar char="•"/>
              <a:defRPr/>
            </a:pPr>
            <a:r>
              <a:rPr lang="es-MX" altLang="es-CL" sz="2500" dirty="0">
                <a:solidFill>
                  <a:srgbClr val="000066"/>
                </a:solidFill>
              </a:rPr>
              <a:t>Describe sucesos discretos sobre una serie continua o intervalo.</a:t>
            </a:r>
          </a:p>
          <a:p>
            <a:pPr lvl="1" algn="just">
              <a:spcBef>
                <a:spcPct val="50000"/>
              </a:spcBef>
              <a:buFontTx/>
              <a:buChar char="•"/>
              <a:defRPr/>
            </a:pPr>
            <a:r>
              <a:rPr lang="es-MX" altLang="es-CL" sz="2500" dirty="0">
                <a:solidFill>
                  <a:srgbClr val="000066"/>
                </a:solidFill>
              </a:rPr>
              <a:t>Los sucesos en cada intervalo pueden variar de cero a infinito.</a:t>
            </a:r>
          </a:p>
          <a:p>
            <a:pPr lvl="1" algn="just">
              <a:spcBef>
                <a:spcPct val="50000"/>
              </a:spcBef>
              <a:buFontTx/>
              <a:buChar char="•"/>
              <a:defRPr/>
            </a:pPr>
            <a:r>
              <a:rPr lang="es-MX" altLang="es-CL" sz="2500" dirty="0">
                <a:solidFill>
                  <a:srgbClr val="000066"/>
                </a:solidFill>
              </a:rPr>
              <a:t>El número esperado de sucesos ( </a:t>
            </a:r>
            <a:r>
              <a:rPr lang="el-GR" altLang="es-CL" sz="2500" dirty="0">
                <a:solidFill>
                  <a:srgbClr val="000066"/>
                </a:solidFill>
                <a:cs typeface="Times New Roman" pitchFamily="18" charset="0"/>
              </a:rPr>
              <a:t>λ</a:t>
            </a:r>
            <a:r>
              <a:rPr lang="es-MX" altLang="es-CL" sz="2500" dirty="0">
                <a:solidFill>
                  <a:srgbClr val="000066"/>
                </a:solidFill>
                <a:cs typeface="Times New Roman" pitchFamily="18" charset="0"/>
              </a:rPr>
              <a:t> )</a:t>
            </a:r>
            <a:r>
              <a:rPr lang="es-MX" altLang="es-CL" sz="2500" dirty="0">
                <a:solidFill>
                  <a:srgbClr val="000066"/>
                </a:solidFill>
              </a:rPr>
              <a:t> debe mantenerse constante en todo el experimento.</a:t>
            </a:r>
          </a:p>
          <a:p>
            <a:pPr lvl="1" algn="just">
              <a:spcBef>
                <a:spcPct val="50000"/>
              </a:spcBef>
              <a:buFontTx/>
              <a:buChar char="•"/>
              <a:defRPr/>
            </a:pPr>
            <a:r>
              <a:rPr lang="es-ES_tradnl" altLang="es-CL" sz="2500" dirty="0">
                <a:solidFill>
                  <a:srgbClr val="000066"/>
                </a:solidFill>
              </a:rPr>
              <a:t>La v. a. “X” representa el número de ocurrencias de un evento de interés en un intervalo determinado.</a:t>
            </a:r>
            <a:endParaRPr lang="es-ES" altLang="es-CL" sz="2500" dirty="0">
              <a:solidFill>
                <a:srgbClr val="000066"/>
              </a:solidFill>
            </a:endParaRPr>
          </a:p>
        </p:txBody>
      </p:sp>
      <p:sp>
        <p:nvSpPr>
          <p:cNvPr id="6148" name="AutoShape 4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5303838" y="6669088"/>
            <a:ext cx="576262" cy="188912"/>
          </a:xfrm>
          <a:prstGeom prst="leftArrow">
            <a:avLst>
              <a:gd name="adj1" fmla="val 50000"/>
              <a:gd name="adj2" fmla="val 76261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endParaRPr lang="es-MX" altLang="es-C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7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3414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3">
      <a:dk1>
        <a:srgbClr val="434343"/>
      </a:dk1>
      <a:lt1>
        <a:srgbClr val="FFFFFF"/>
      </a:lt1>
      <a:dk2>
        <a:srgbClr val="666666"/>
      </a:dk2>
      <a:lt2>
        <a:srgbClr val="999999"/>
      </a:lt2>
      <a:accent1>
        <a:srgbClr val="E10023"/>
      </a:accent1>
      <a:accent2>
        <a:srgbClr val="8A1E26"/>
      </a:accent2>
      <a:accent3>
        <a:srgbClr val="666666"/>
      </a:accent3>
      <a:accent4>
        <a:srgbClr val="999999"/>
      </a:accent4>
      <a:accent5>
        <a:srgbClr val="C1C1C1"/>
      </a:accent5>
      <a:accent6>
        <a:srgbClr val="FFC6CE"/>
      </a:accent6>
      <a:hlink>
        <a:srgbClr val="434343"/>
      </a:hlink>
      <a:folHlink>
        <a:srgbClr val="0097A7"/>
      </a:folHlink>
    </a:clrScheme>
    <a:fontScheme name="UPAEP fira">
      <a:majorFont>
        <a:latin typeface="Fira Sans Bold"/>
        <a:ea typeface=""/>
        <a:cs typeface=""/>
      </a:majorFont>
      <a:minorFont>
        <a:latin typeface="Fira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2614</TotalTime>
  <Words>618</Words>
  <Application>Microsoft Office PowerPoint</Application>
  <PresentationFormat>Panorámica</PresentationFormat>
  <Paragraphs>82</Paragraphs>
  <Slides>7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7</vt:i4>
      </vt:variant>
    </vt:vector>
  </HeadingPairs>
  <TitlesOfParts>
    <vt:vector size="17" baseType="lpstr">
      <vt:lpstr>Arial</vt:lpstr>
      <vt:lpstr>Calibri</vt:lpstr>
      <vt:lpstr>Fira Sans</vt:lpstr>
      <vt:lpstr>Fira Sans Bold</vt:lpstr>
      <vt:lpstr>Fira Sans ExtraBold</vt:lpstr>
      <vt:lpstr>Symbol</vt:lpstr>
      <vt:lpstr>Times New Roman</vt:lpstr>
      <vt:lpstr>Tema de Office</vt:lpstr>
      <vt:lpstr>Ecuación</vt:lpstr>
      <vt:lpstr>Equation</vt:lpstr>
      <vt:lpstr>Estadística Descriptiva e Inferencial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 Company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ANA TERESA GUZMAN SOLER</dc:creator>
  <cp:lastModifiedBy>Luis Irak</cp:lastModifiedBy>
  <cp:revision>125</cp:revision>
  <dcterms:created xsi:type="dcterms:W3CDTF">2020-10-29T20:37:34Z</dcterms:created>
  <dcterms:modified xsi:type="dcterms:W3CDTF">2021-03-19T06:03:31Z</dcterms:modified>
</cp:coreProperties>
</file>