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9" r:id="rId3"/>
    <p:sldId id="315" r:id="rId4"/>
    <p:sldId id="316" r:id="rId5"/>
    <p:sldId id="314" r:id="rId6"/>
    <p:sldId id="312" r:id="rId7"/>
    <p:sldId id="313" r:id="rId8"/>
    <p:sldId id="317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008000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55DF-7E96-4A21-9E61-5B20459B23C0}" type="datetimeFigureOut">
              <a:rPr lang="es-MX" smtClean="0"/>
              <a:t>03/03/2021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AD57-9716-4DDD-BBA6-11736E0DA2A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45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5AD57-9716-4DDD-BBA6-11736E0DA2A1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33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417" y="1704975"/>
            <a:ext cx="7533108" cy="2147888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416" y="4112419"/>
            <a:ext cx="7533109" cy="8596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671513"/>
            <a:ext cx="2044919" cy="838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6" y="6029486"/>
            <a:ext cx="3191933" cy="8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 flipV="1">
            <a:off x="0" y="6105524"/>
            <a:ext cx="1219200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9953626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19187" y="740568"/>
            <a:ext cx="9953625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1" r="22916" b="-21"/>
          <a:stretch/>
        </p:blipFill>
        <p:spPr>
          <a:xfrm>
            <a:off x="7839074" y="-4777"/>
            <a:ext cx="4352925" cy="6110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6286501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6286500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9" name="Rectángulo 18"/>
          <p:cNvSpPr/>
          <p:nvPr userDrawn="1"/>
        </p:nvSpPr>
        <p:spPr>
          <a:xfrm flipV="1">
            <a:off x="0" y="6105524"/>
            <a:ext cx="1219200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7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7"/>
          <a:stretch/>
        </p:blipFill>
        <p:spPr>
          <a:xfrm>
            <a:off x="7428153" y="1235867"/>
            <a:ext cx="4221892" cy="42540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5872163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587216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119187" y="1971674"/>
            <a:ext cx="7072313" cy="38576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707231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2"/>
          </p:nvPr>
        </p:nvSpPr>
        <p:spPr>
          <a:xfrm>
            <a:off x="9010650" y="1971674"/>
            <a:ext cx="2867025" cy="25146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119187" y="1971674"/>
            <a:ext cx="7072313" cy="15017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707231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2"/>
          </p:nvPr>
        </p:nvSpPr>
        <p:spPr>
          <a:xfrm>
            <a:off x="9010650" y="1971674"/>
            <a:ext cx="2867025" cy="25146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5" r="289" b="37181"/>
          <a:stretch/>
        </p:blipFill>
        <p:spPr>
          <a:xfrm>
            <a:off x="1119186" y="3743325"/>
            <a:ext cx="7072313" cy="20859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7" t="1" r="3272" b="-21"/>
          <a:stretch/>
        </p:blipFill>
        <p:spPr>
          <a:xfrm>
            <a:off x="0" y="-4777"/>
            <a:ext cx="7410450" cy="6110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7839072" y="1971675"/>
            <a:ext cx="4038603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7839072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839073" y="740568"/>
            <a:ext cx="403860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9" name="Rectángulo 18"/>
          <p:cNvSpPr/>
          <p:nvPr userDrawn="1"/>
        </p:nvSpPr>
        <p:spPr>
          <a:xfrm flipV="1">
            <a:off x="0" y="6105523"/>
            <a:ext cx="741045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1"/>
            <a:ext cx="12192000" cy="610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882146" y="3131344"/>
            <a:ext cx="2427708" cy="676275"/>
          </a:xfrm>
        </p:spPr>
        <p:txBody>
          <a:bodyPr anchor="t">
            <a:noAutofit/>
          </a:bodyPr>
          <a:lstStyle>
            <a:lvl1pPr algn="l">
              <a:defRPr sz="4400" i="1">
                <a:solidFill>
                  <a:schemeClr val="bg1"/>
                </a:solidFill>
                <a:latin typeface="Fira Sans ExtraBold" panose="020B0903050000020004" pitchFamily="34" charset="0"/>
              </a:defRPr>
            </a:lvl1pPr>
          </a:lstStyle>
          <a:p>
            <a:r>
              <a:rPr lang="es-ES" dirty="0" smtClean="0"/>
              <a:t>¡Gracias!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95650" y="4035029"/>
            <a:ext cx="5600700" cy="144541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8" y="2688430"/>
            <a:ext cx="3613464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67D6-74BF-4D75-86FC-AACD1D440794}" type="datetimeFigureOut">
              <a:rPr lang="es-MX" smtClean="0"/>
              <a:t>03/03/2021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C045-9810-4906-AA8B-D7BCEDB8975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3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60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0"/>
            <a:ext cx="61817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417" y="1704975"/>
            <a:ext cx="9979912" cy="2147888"/>
          </a:xfrm>
        </p:spPr>
        <p:txBody>
          <a:bodyPr/>
          <a:lstStyle/>
          <a:p>
            <a:r>
              <a:rPr lang="es-MX" dirty="0" smtClean="0"/>
              <a:t>Estadística Descriptiva e Inferencial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415" y="4112419"/>
            <a:ext cx="11217044" cy="203288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Módulo 3. Teoría de la probabilidad</a:t>
            </a:r>
          </a:p>
          <a:p>
            <a:endParaRPr lang="es-MX" sz="3200" dirty="0"/>
          </a:p>
          <a:p>
            <a:r>
              <a:rPr lang="es-MX" sz="3200" dirty="0" smtClean="0"/>
              <a:t>                 </a:t>
            </a:r>
            <a:r>
              <a:rPr lang="es-MX" sz="3200" dirty="0" smtClean="0"/>
              <a:t>Teoría de conjuntos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36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37961" y="2020019"/>
            <a:ext cx="1164923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  <a:buNone/>
              <a:defRPr/>
            </a:pPr>
            <a:r>
              <a:rPr lang="es-MX" altLang="es-C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Conjunto: </a:t>
            </a:r>
            <a:r>
              <a:rPr lang="es-MX" dirty="0"/>
              <a:t>Una colección de conceptos o de objetos perfectamente bien definidos.</a:t>
            </a:r>
            <a:endParaRPr lang="es-ES" dirty="0"/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39666" y="3417281"/>
            <a:ext cx="1164923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63538" indent="-363538" eaLnBrk="1" hangingPunct="1">
              <a:spcBef>
                <a:spcPct val="50000"/>
              </a:spcBef>
            </a:pPr>
            <a:r>
              <a:rPr lang="es-MX" altLang="es-CL" sz="2800" dirty="0"/>
              <a:t>No debe existir duda en que si un objeto dado es o no elemento de un conjunto.</a:t>
            </a:r>
          </a:p>
          <a:p>
            <a:pPr marL="363538" indent="-363538" eaLnBrk="1" hangingPunct="1">
              <a:spcBef>
                <a:spcPct val="50000"/>
              </a:spcBef>
            </a:pPr>
            <a:r>
              <a:rPr lang="es-MX" altLang="es-CL" sz="2800" dirty="0"/>
              <a:t>Los elementos no deben repetirse.</a:t>
            </a:r>
          </a:p>
          <a:p>
            <a:pPr marL="363538" indent="-363538" eaLnBrk="1" hangingPunct="1">
              <a:spcBef>
                <a:spcPct val="50000"/>
              </a:spcBef>
            </a:pPr>
            <a:r>
              <a:rPr lang="es-MX" altLang="es-CL" sz="2800" dirty="0"/>
              <a:t>El orden de los elementos carecen de importancia.</a:t>
            </a:r>
            <a:endParaRPr lang="es-ES" altLang="es-CL" sz="2800" dirty="0"/>
          </a:p>
        </p:txBody>
      </p:sp>
    </p:spTree>
    <p:extLst>
      <p:ext uri="{BB962C8B-B14F-4D97-AF65-F5344CB8AC3E}">
        <p14:creationId xmlns:p14="http://schemas.microsoft.com/office/powerpoint/2010/main" val="3235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8064" y="259556"/>
            <a:ext cx="8642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706563" indent="-1706563">
              <a:spcBef>
                <a:spcPct val="50000"/>
              </a:spcBef>
              <a:defRPr/>
            </a:pPr>
            <a:r>
              <a:rPr lang="es-MX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Ejemplo de un conjunto: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720007" y="1535533"/>
            <a:ext cx="8642350" cy="2071687"/>
            <a:chOff x="158" y="1207"/>
            <a:chExt cx="5444" cy="1305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58" y="1207"/>
              <a:ext cx="5444" cy="1305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dirty="0">
                  <a:solidFill>
                    <a:srgbClr val="000099"/>
                  </a:solidFill>
                </a:rPr>
                <a:t>D =   a,  e, i, o, u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CL" dirty="0">
                  <a:solidFill>
                    <a:srgbClr val="000099"/>
                  </a:solidFill>
                </a:rPr>
                <a:t>D =  Las vocales del alfabeto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CL" dirty="0">
                  <a:solidFill>
                    <a:srgbClr val="000099"/>
                  </a:solidFill>
                </a:rPr>
                <a:t>D =  x/x sea una vocal del alfabeto</a:t>
              </a:r>
              <a:endParaRPr lang="es-ES" altLang="es-CL" sz="4000" dirty="0">
                <a:solidFill>
                  <a:srgbClr val="000099"/>
                </a:solidFill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975" y="1308"/>
              <a:ext cx="1451" cy="226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984" y="1706"/>
              <a:ext cx="2712" cy="290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939" y="2188"/>
              <a:ext cx="3347" cy="290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1793031" y="4003301"/>
            <a:ext cx="8893175" cy="2062162"/>
            <a:chOff x="113" y="2579"/>
            <a:chExt cx="5602" cy="1299"/>
          </a:xfrm>
        </p:grpSpPr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113" y="2579"/>
              <a:ext cx="5602" cy="1299"/>
            </a:xfrm>
            <a:prstGeom prst="rect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dirty="0" smtClean="0">
                  <a:solidFill>
                    <a:srgbClr val="000099"/>
                  </a:solidFill>
                </a:rPr>
                <a:t>F </a:t>
              </a:r>
              <a:r>
                <a:rPr lang="es-MX" altLang="es-CL" dirty="0">
                  <a:solidFill>
                    <a:srgbClr val="000099"/>
                  </a:solidFill>
                </a:rPr>
                <a:t>=   </a:t>
              </a:r>
              <a:r>
                <a:rPr lang="es-MX" altLang="es-CL" dirty="0" smtClean="0">
                  <a:solidFill>
                    <a:srgbClr val="000099"/>
                  </a:solidFill>
                </a:rPr>
                <a:t>  2</a:t>
              </a:r>
              <a:r>
                <a:rPr lang="es-MX" altLang="es-CL" dirty="0">
                  <a:solidFill>
                    <a:srgbClr val="000099"/>
                  </a:solidFill>
                </a:rPr>
                <a:t>,  4,  6,  8,  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CL" dirty="0" smtClean="0">
                  <a:solidFill>
                    <a:srgbClr val="000099"/>
                  </a:solidFill>
                </a:rPr>
                <a:t>F </a:t>
              </a:r>
              <a:r>
                <a:rPr lang="es-MX" altLang="es-CL" dirty="0">
                  <a:solidFill>
                    <a:srgbClr val="000099"/>
                  </a:solidFill>
                </a:rPr>
                <a:t>=   </a:t>
              </a:r>
              <a:r>
                <a:rPr lang="es-MX" altLang="es-CL" dirty="0" smtClean="0">
                  <a:solidFill>
                    <a:srgbClr val="000099"/>
                  </a:solidFill>
                </a:rPr>
                <a:t> Los </a:t>
              </a:r>
              <a:r>
                <a:rPr lang="es-MX" altLang="es-CL" dirty="0">
                  <a:solidFill>
                    <a:srgbClr val="000099"/>
                  </a:solidFill>
                </a:rPr>
                <a:t>primeros 5 números pares positivos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CL" dirty="0" smtClean="0">
                  <a:solidFill>
                    <a:srgbClr val="000099"/>
                  </a:solidFill>
                </a:rPr>
                <a:t>F </a:t>
              </a:r>
              <a:r>
                <a:rPr lang="es-MX" altLang="es-CL" dirty="0">
                  <a:solidFill>
                    <a:srgbClr val="000099"/>
                  </a:solidFill>
                </a:rPr>
                <a:t>=  x/x sea uno de los primeros 5 pares positivos</a:t>
              </a:r>
              <a:endParaRPr lang="es-ES" altLang="es-CL" sz="4000" dirty="0">
                <a:solidFill>
                  <a:srgbClr val="000099"/>
                </a:solidFill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1020" y="2659"/>
              <a:ext cx="1769" cy="226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984" y="3078"/>
              <a:ext cx="4300" cy="290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876" y="3560"/>
              <a:ext cx="4771" cy="290"/>
            </a:xfrm>
            <a:prstGeom prst="bracePair">
              <a:avLst>
                <a:gd name="adj" fmla="val 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</p:grpSp>
      <p:sp>
        <p:nvSpPr>
          <p:cNvPr id="17" name="3 CuadroTexto"/>
          <p:cNvSpPr txBox="1"/>
          <p:nvPr/>
        </p:nvSpPr>
        <p:spPr>
          <a:xfrm>
            <a:off x="8273208" y="1053712"/>
            <a:ext cx="22320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Representación</a:t>
            </a:r>
          </a:p>
        </p:txBody>
      </p:sp>
      <p:sp>
        <p:nvSpPr>
          <p:cNvPr id="18" name="4 CuadroTexto"/>
          <p:cNvSpPr txBox="1">
            <a:spLocks noChangeArrowheads="1"/>
          </p:cNvSpPr>
          <p:nvPr/>
        </p:nvSpPr>
        <p:spPr bwMode="auto">
          <a:xfrm>
            <a:off x="7705069" y="1560124"/>
            <a:ext cx="25923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MX" altLang="es-CL" sz="2400"/>
              <a:t>Enumeración</a:t>
            </a:r>
          </a:p>
        </p:txBody>
      </p:sp>
      <p:sp>
        <p:nvSpPr>
          <p:cNvPr id="19" name="14 CuadroTexto"/>
          <p:cNvSpPr txBox="1">
            <a:spLocks noChangeArrowheads="1"/>
          </p:cNvSpPr>
          <p:nvPr/>
        </p:nvSpPr>
        <p:spPr bwMode="auto">
          <a:xfrm>
            <a:off x="8530802" y="2251083"/>
            <a:ext cx="171683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MX" altLang="es-CL" sz="2400" dirty="0"/>
              <a:t>Descripción</a:t>
            </a:r>
          </a:p>
        </p:txBody>
      </p:sp>
      <p:sp>
        <p:nvSpPr>
          <p:cNvPr id="20" name="15 CuadroTexto"/>
          <p:cNvSpPr txBox="1">
            <a:spLocks noChangeArrowheads="1"/>
          </p:cNvSpPr>
          <p:nvPr/>
        </p:nvSpPr>
        <p:spPr bwMode="auto">
          <a:xfrm>
            <a:off x="8431305" y="3079774"/>
            <a:ext cx="193105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MX" altLang="es-CL" sz="2400" dirty="0"/>
              <a:t>Comprensión</a:t>
            </a:r>
          </a:p>
        </p:txBody>
      </p:sp>
    </p:spTree>
    <p:extLst>
      <p:ext uri="{BB962C8B-B14F-4D97-AF65-F5344CB8AC3E}">
        <p14:creationId xmlns:p14="http://schemas.microsoft.com/office/powerpoint/2010/main" val="24228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008063" y="259556"/>
            <a:ext cx="107850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706563" indent="-1706563">
              <a:spcBef>
                <a:spcPct val="50000"/>
              </a:spcBef>
              <a:defRPr/>
            </a:pPr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Representación en un diagrama de Venn-Euler </a:t>
            </a:r>
            <a:endParaRPr lang="es-E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21" name="24 Grupo"/>
          <p:cNvGrpSpPr>
            <a:grpSpLocks/>
          </p:cNvGrpSpPr>
          <p:nvPr/>
        </p:nvGrpSpPr>
        <p:grpSpPr bwMode="auto">
          <a:xfrm>
            <a:off x="3019886" y="2287216"/>
            <a:ext cx="5899150" cy="3744912"/>
            <a:chOff x="1554698" y="2636838"/>
            <a:chExt cx="5898615" cy="3744912"/>
          </a:xfrm>
        </p:grpSpPr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554698" y="3141663"/>
              <a:ext cx="5752565" cy="324008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6929454" y="2636838"/>
              <a:ext cx="523859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3600">
                  <a:solidFill>
                    <a:srgbClr val="000099"/>
                  </a:solidFill>
                </a:rPr>
                <a:t>U</a:t>
              </a:r>
              <a:endParaRPr lang="es-ES" altLang="es-CL" sz="3600">
                <a:solidFill>
                  <a:srgbClr val="000099"/>
                </a:solidFill>
              </a:endParaRPr>
            </a:p>
          </p:txBody>
        </p:sp>
      </p:grp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2488076" y="1052513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400" dirty="0"/>
              <a:t>U =   1,   2,   3,   4,    5,    6,    7,    8,    9,    10,    11,    12</a:t>
            </a:r>
            <a:endParaRPr lang="es-ES" altLang="es-CL" sz="2400" dirty="0"/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07950" y="1710951"/>
            <a:ext cx="460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400" dirty="0"/>
              <a:t>A =   1,   2,   3,   4</a:t>
            </a:r>
            <a:endParaRPr lang="es-ES" altLang="es-CL" sz="2400" dirty="0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982124" y="1740275"/>
            <a:ext cx="216459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400" dirty="0"/>
              <a:t>B =   4,   5,   6</a:t>
            </a:r>
            <a:endParaRPr lang="es-ES" altLang="es-CL" sz="2400" dirty="0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5502273" y="1736351"/>
            <a:ext cx="4033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400" dirty="0"/>
              <a:t>C =   7,   8,   9,   10,   11,   12</a:t>
            </a:r>
            <a:endParaRPr lang="es-ES" altLang="es-CL" sz="2400" dirty="0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9845529" y="1740273"/>
            <a:ext cx="219548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MX" altLang="es-CL" sz="2400"/>
              <a:t>D =   11,   12</a:t>
            </a:r>
            <a:endParaRPr lang="es-ES" altLang="es-CL" sz="2400"/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3208801" y="1125538"/>
            <a:ext cx="6480175" cy="360362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CL" sz="2400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755650" y="1807789"/>
            <a:ext cx="1800225" cy="360362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CL" sz="2400"/>
          </a:p>
        </p:txBody>
      </p:sp>
      <p:sp>
        <p:nvSpPr>
          <p:cNvPr id="32" name="AutoShape 14"/>
          <p:cNvSpPr>
            <a:spLocks noChangeArrowheads="1"/>
          </p:cNvSpPr>
          <p:nvPr/>
        </p:nvSpPr>
        <p:spPr bwMode="auto">
          <a:xfrm>
            <a:off x="3659987" y="1768850"/>
            <a:ext cx="1338262" cy="360363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CL" sz="2400"/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auto">
          <a:xfrm>
            <a:off x="6149972" y="1779214"/>
            <a:ext cx="3168650" cy="360362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CL" sz="2400"/>
          </a:p>
        </p:txBody>
      </p:sp>
      <p:sp>
        <p:nvSpPr>
          <p:cNvPr id="34" name="AutoShape 16"/>
          <p:cNvSpPr>
            <a:spLocks noChangeArrowheads="1"/>
          </p:cNvSpPr>
          <p:nvPr/>
        </p:nvSpPr>
        <p:spPr bwMode="auto">
          <a:xfrm>
            <a:off x="10494816" y="1811711"/>
            <a:ext cx="1295400" cy="360362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MX" altLang="es-CL" sz="2400"/>
          </a:p>
        </p:txBody>
      </p:sp>
      <p:grpSp>
        <p:nvGrpSpPr>
          <p:cNvPr id="35" name="23 Grupo"/>
          <p:cNvGrpSpPr>
            <a:grpSpLocks/>
          </p:cNvGrpSpPr>
          <p:nvPr/>
        </p:nvGrpSpPr>
        <p:grpSpPr bwMode="auto">
          <a:xfrm>
            <a:off x="3589798" y="2838078"/>
            <a:ext cx="1081088" cy="2905125"/>
            <a:chOff x="2124075" y="3187700"/>
            <a:chExt cx="1081088" cy="2905125"/>
          </a:xfrm>
        </p:grpSpPr>
        <p:sp>
          <p:nvSpPr>
            <p:cNvPr id="36" name="AutoShape 18"/>
            <p:cNvSpPr>
              <a:spLocks noChangeArrowheads="1"/>
            </p:cNvSpPr>
            <p:nvPr/>
          </p:nvSpPr>
          <p:spPr bwMode="auto">
            <a:xfrm>
              <a:off x="2124075" y="3429000"/>
              <a:ext cx="792163" cy="26638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MX" altLang="es-CL" sz="24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MX" altLang="es-CL" sz="24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MX" altLang="es-CL" sz="24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4</a:t>
              </a:r>
              <a:endParaRPr lang="es-ES" altLang="es-CL" sz="2400" b="1"/>
            </a:p>
          </p:txBody>
        </p:sp>
        <p:sp>
          <p:nvSpPr>
            <p:cNvPr id="37" name="Text Box 27"/>
            <p:cNvSpPr txBox="1">
              <a:spLocks noChangeArrowheads="1"/>
            </p:cNvSpPr>
            <p:nvPr/>
          </p:nvSpPr>
          <p:spPr bwMode="auto">
            <a:xfrm>
              <a:off x="2916238" y="3187700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400">
                  <a:solidFill>
                    <a:srgbClr val="000099"/>
                  </a:solidFill>
                </a:rPr>
                <a:t>A</a:t>
              </a:r>
              <a:endParaRPr lang="es-ES" altLang="es-CL" sz="2400">
                <a:solidFill>
                  <a:srgbClr val="000099"/>
                </a:solidFill>
              </a:endParaRPr>
            </a:p>
          </p:txBody>
        </p:sp>
      </p:grpSp>
      <p:grpSp>
        <p:nvGrpSpPr>
          <p:cNvPr id="38" name="26 Grupo"/>
          <p:cNvGrpSpPr>
            <a:grpSpLocks/>
          </p:cNvGrpSpPr>
          <p:nvPr/>
        </p:nvGrpSpPr>
        <p:grpSpPr bwMode="auto">
          <a:xfrm>
            <a:off x="5605923" y="2934916"/>
            <a:ext cx="2951163" cy="1873250"/>
            <a:chOff x="4140200" y="3284538"/>
            <a:chExt cx="2951163" cy="1873250"/>
          </a:xfrm>
        </p:grpSpPr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4498975" y="3429000"/>
              <a:ext cx="2592388" cy="17287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457200" indent="-457200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7 </a:t>
              </a:r>
              <a:r>
                <a:rPr lang="es-MX" altLang="es-CL" sz="2400"/>
                <a:t>          </a:t>
              </a:r>
              <a:r>
                <a:rPr lang="es-MX" altLang="es-CL" sz="2400" b="1"/>
                <a:t>8         9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 b="1"/>
                <a:t>10         11     12    </a:t>
              </a:r>
              <a:endParaRPr lang="es-ES" altLang="es-CL" sz="2400" b="1"/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4140200" y="3284538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400">
                  <a:solidFill>
                    <a:srgbClr val="000099"/>
                  </a:solidFill>
                </a:rPr>
                <a:t>C</a:t>
              </a:r>
              <a:endParaRPr lang="es-ES" altLang="es-CL" sz="2400">
                <a:solidFill>
                  <a:srgbClr val="000099"/>
                </a:solidFill>
              </a:endParaRPr>
            </a:p>
          </p:txBody>
        </p:sp>
      </p:grpSp>
      <p:grpSp>
        <p:nvGrpSpPr>
          <p:cNvPr id="41" name="25 Grupo"/>
          <p:cNvGrpSpPr>
            <a:grpSpLocks/>
          </p:cNvGrpSpPr>
          <p:nvPr/>
        </p:nvGrpSpPr>
        <p:grpSpPr bwMode="auto">
          <a:xfrm>
            <a:off x="3732673" y="5166941"/>
            <a:ext cx="2738438" cy="674687"/>
            <a:chOff x="2266950" y="5516563"/>
            <a:chExt cx="2738438" cy="674687"/>
          </a:xfrm>
        </p:grpSpPr>
        <p:sp>
          <p:nvSpPr>
            <p:cNvPr id="42" name="AutoShape 20"/>
            <p:cNvSpPr>
              <a:spLocks noChangeArrowheads="1"/>
            </p:cNvSpPr>
            <p:nvPr/>
          </p:nvSpPr>
          <p:spPr bwMode="auto">
            <a:xfrm>
              <a:off x="2266950" y="5516563"/>
              <a:ext cx="2376488" cy="64928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400"/>
                <a:t>             </a:t>
              </a:r>
              <a:r>
                <a:rPr lang="es-MX" altLang="es-CL" sz="2400" b="1"/>
                <a:t>5         6</a:t>
              </a:r>
              <a:endParaRPr lang="es-ES" altLang="es-CL" sz="2400" b="1"/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4716463" y="5734050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400">
                  <a:solidFill>
                    <a:srgbClr val="000099"/>
                  </a:solidFill>
                </a:rPr>
                <a:t>B</a:t>
              </a:r>
              <a:endParaRPr lang="es-ES" altLang="es-CL" sz="2400">
                <a:solidFill>
                  <a:srgbClr val="000099"/>
                </a:solidFill>
              </a:endParaRPr>
            </a:p>
          </p:txBody>
        </p:sp>
      </p:grpSp>
      <p:grpSp>
        <p:nvGrpSpPr>
          <p:cNvPr id="44" name="27 Grupo"/>
          <p:cNvGrpSpPr>
            <a:grpSpLocks/>
          </p:cNvGrpSpPr>
          <p:nvPr/>
        </p:nvGrpSpPr>
        <p:grpSpPr bwMode="auto">
          <a:xfrm>
            <a:off x="7045786" y="3800103"/>
            <a:ext cx="1441450" cy="863600"/>
            <a:chOff x="5580063" y="4149725"/>
            <a:chExt cx="1441450" cy="863600"/>
          </a:xfrm>
        </p:grpSpPr>
        <p:sp>
          <p:nvSpPr>
            <p:cNvPr id="45" name="AutoShape 25"/>
            <p:cNvSpPr>
              <a:spLocks noChangeArrowheads="1"/>
            </p:cNvSpPr>
            <p:nvPr/>
          </p:nvSpPr>
          <p:spPr bwMode="auto">
            <a:xfrm>
              <a:off x="5580063" y="4365625"/>
              <a:ext cx="1223962" cy="6477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MX" altLang="es-CL" sz="2400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6732588" y="4149725"/>
              <a:ext cx="2889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MX" altLang="es-CL" sz="2400">
                  <a:solidFill>
                    <a:srgbClr val="000099"/>
                  </a:solidFill>
                </a:rPr>
                <a:t>D</a:t>
              </a:r>
              <a:endParaRPr lang="es-ES" altLang="es-CL" sz="240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4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Unión de conjuntos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 </a:t>
                </a:r>
                <a:r>
                  <a:rPr lang="es-MX" altLang="es-CL" sz="2000" dirty="0"/>
                  <a:t>denota por el </a:t>
                </a:r>
                <a:r>
                  <a:rPr lang="es-MX" altLang="es-CL" sz="2000" dirty="0" smtClean="0"/>
                  <a:t>símbolo </a:t>
                </a:r>
                <a14:m>
                  <m:oMath xmlns:m="http://schemas.openxmlformats.org/officeDocument/2006/math">
                    <m:r>
                      <a:rPr lang="es-MX" altLang="es-CL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altLang="es-CL" sz="2000" dirty="0" smtClean="0"/>
                  <a:t>. </a:t>
                </a:r>
              </a:p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Sea A y B don conjuntos definidos dentro del mismo universo. La unión de A con B (denotada por A</a:t>
                </a:r>
                <a14:m>
                  <m:oMath xmlns:m="http://schemas.openxmlformats.org/officeDocument/2006/math">
                    <m:r>
                      <a:rPr lang="es-MX" altLang="es-CL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s-MX" altLang="es-CL" sz="2000" dirty="0" smtClean="0"/>
                  <a:t>B)  está representado por todos los elementos que pertenecen a </a:t>
                </a:r>
                <a:r>
                  <a:rPr lang="es-MX" altLang="es-CL" sz="2000" dirty="0" err="1" smtClean="0"/>
                  <a:t>A</a:t>
                </a:r>
                <a:r>
                  <a:rPr lang="es-MX" altLang="es-CL" sz="2000" dirty="0" smtClean="0"/>
                  <a:t>, o a B, o a ambos.</a:t>
                </a:r>
              </a:p>
            </p:txBody>
          </p:sp>
        </mc:Choice>
        <mc:Fallback>
          <p:sp>
            <p:nvSpPr>
              <p:cNvPr id="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523" t="-3125" r="-576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37961" y="3435823"/>
                <a:ext cx="58966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altLang="es-CL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Representación simbólica: </a:t>
                </a:r>
                <a14:m>
                  <m:oMath xmlns:m="http://schemas.openxmlformats.org/officeDocument/2006/math"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/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1" y="3435823"/>
                <a:ext cx="589667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31" t="-1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14 Imagen" descr="Unio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3" y="3620489"/>
            <a:ext cx="33623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0500469" y="3251157"/>
                <a:ext cx="510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469" y="3251157"/>
                <a:ext cx="5109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7853082" y="3939988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874623" y="3939988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61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6 Imagen" descr="Intersecc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144" y="3805155"/>
            <a:ext cx="33623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Intersección de conjuntos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 </a:t>
                </a:r>
                <a:r>
                  <a:rPr lang="es-MX" altLang="es-CL" sz="2000" dirty="0"/>
                  <a:t>denota por el </a:t>
                </a:r>
                <a:r>
                  <a:rPr lang="es-MX" altLang="es-CL" sz="2000" dirty="0" smtClean="0"/>
                  <a:t>símbolo </a:t>
                </a:r>
                <a14:m>
                  <m:oMath xmlns:m="http://schemas.openxmlformats.org/officeDocument/2006/math">
                    <m:r>
                      <a:rPr lang="es-MX" altLang="es-CL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altLang="es-CL" sz="2000" dirty="0" smtClean="0"/>
                  <a:t>. </a:t>
                </a:r>
              </a:p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Sea A y B don conjuntos definidos dentro del mismo universo. La intersección de A con B (denotada por A</a:t>
                </a:r>
                <a14:m>
                  <m:oMath xmlns:m="http://schemas.openxmlformats.org/officeDocument/2006/math">
                    <m:r>
                      <a:rPr lang="es-MX" altLang="es-CL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s-MX" altLang="es-CL" sz="2000" dirty="0" smtClean="0"/>
                  <a:t>B)  está representado por todos los elementos que comparten ambos conjuntos.</a:t>
                </a:r>
              </a:p>
            </p:txBody>
          </p:sp>
        </mc:Choice>
        <mc:Fallback>
          <p:sp>
            <p:nvSpPr>
              <p:cNvPr id="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523" t="-3125" r="-576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37961" y="3435823"/>
                <a:ext cx="60537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altLang="es-C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Representación simbólica: </a:t>
                </a:r>
                <a14:m>
                  <m:oMath xmlns:m="http://schemas.openxmlformats.org/officeDocument/2006/math"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altLang="es-CL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/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1" y="3435823"/>
                <a:ext cx="60537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06" t="-1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0244974" y="3425606"/>
                <a:ext cx="510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974" y="3425606"/>
                <a:ext cx="5109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7853082" y="3939988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51894" y="3939988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17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9 Imagen" descr="Complement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952" y="3806053"/>
            <a:ext cx="33623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Complemento de un conjunto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 </a:t>
                </a:r>
                <a:r>
                  <a:rPr lang="es-MX" altLang="es-CL" sz="2000" dirty="0"/>
                  <a:t>denota por el </a:t>
                </a:r>
                <a:r>
                  <a:rPr lang="es-MX" altLang="es-CL" sz="2000" dirty="0" smtClean="0"/>
                  <a:t>símbolo </a:t>
                </a:r>
                <a14:m>
                  <m:oMath xmlns:m="http://schemas.openxmlformats.org/officeDocument/2006/math">
                    <m:r>
                      <a:rPr lang="es-MX" altLang="es-CL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s-MX" altLang="es-CL" sz="2000" dirty="0" smtClean="0"/>
                  <a:t> o </a:t>
                </a:r>
                <a14:m>
                  <m:oMath xmlns:m="http://schemas.openxmlformats.org/officeDocument/2006/math">
                    <m:r>
                      <a:rPr lang="es-MX" altLang="es-CL" sz="2000" b="0" i="1" baseline="3000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MX" altLang="es-CL" sz="2000" dirty="0" smtClean="0"/>
                  <a:t>. </a:t>
                </a:r>
              </a:p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Sea A un conjunto definido dentro del conjunto universal U. El complemento del conjunto A (denotado por A</a:t>
                </a:r>
                <a:r>
                  <a:rPr lang="es-MX" altLang="es-CL" sz="2000" baseline="30000" dirty="0" smtClean="0"/>
                  <a:t>c</a:t>
                </a:r>
                <a:r>
                  <a:rPr lang="es-MX" altLang="es-CL" sz="2000" dirty="0" smtClean="0"/>
                  <a:t>) con respecto a U está representado por todos los elementos de U que no pertenecen a </a:t>
                </a:r>
                <a:r>
                  <a:rPr lang="es-MX" altLang="es-CL" sz="2000" dirty="0" err="1" smtClean="0"/>
                  <a:t>A</a:t>
                </a:r>
                <a:r>
                  <a:rPr lang="es-MX" altLang="es-CL" sz="2000" dirty="0" smtClean="0"/>
                  <a:t>.</a:t>
                </a:r>
              </a:p>
            </p:txBody>
          </p:sp>
        </mc:Choice>
        <mc:Fallback>
          <p:sp>
            <p:nvSpPr>
              <p:cNvPr id="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blipFill rotWithShape="0">
                <a:blip r:embed="rId3"/>
                <a:stretch>
                  <a:fillRect l="-523" t="-3125" r="-576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37961" y="3435823"/>
                <a:ext cx="6596934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altLang="es-C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Representación simbólica: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altLang="es-CL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s-MX" altLang="es-CL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altLang="es-CL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/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𝑝𝑒𝑟𝑜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1" y="3435823"/>
                <a:ext cx="6596934" cy="370230"/>
              </a:xfrm>
              <a:prstGeom prst="rect">
                <a:avLst/>
              </a:prstGeom>
              <a:blipFill rotWithShape="0">
                <a:blip r:embed="rId4"/>
                <a:stretch>
                  <a:fillRect l="-832" t="-10000" b="-3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0865782" y="3309073"/>
                <a:ext cx="510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782" y="3309073"/>
                <a:ext cx="5109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8081682" y="3993776"/>
                <a:ext cx="242047" cy="370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682" y="3993776"/>
                <a:ext cx="242047" cy="370230"/>
              </a:xfrm>
              <a:prstGeom prst="rect">
                <a:avLst/>
              </a:prstGeom>
              <a:blipFill rotWithShape="0">
                <a:blip r:embed="rId6"/>
                <a:stretch>
                  <a:fillRect r="-6410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9144000" y="4693024"/>
                <a:ext cx="4168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4693024"/>
                <a:ext cx="41685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2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 de conjuntos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13"/>
              <p:cNvSpPr txBox="1">
                <a:spLocks noChangeArrowheads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altLang="es-CL" sz="2000" dirty="0" smtClean="0"/>
                  <a:t>Se </a:t>
                </a:r>
                <a:r>
                  <a:rPr lang="es-MX" altLang="es-CL" sz="2000" dirty="0"/>
                  <a:t>denota por el </a:t>
                </a:r>
                <a:r>
                  <a:rPr lang="es-MX" altLang="es-CL" sz="2000" dirty="0" smtClean="0"/>
                  <a:t>símbolo </a:t>
                </a:r>
                <a14:m>
                  <m:oMath xmlns:m="http://schemas.openxmlformats.org/officeDocument/2006/math">
                    <m:r>
                      <a:rPr lang="es-MX" altLang="es-CL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MX" altLang="es-CL" sz="2000" dirty="0" smtClean="0"/>
                  <a:t>. </a:t>
                </a:r>
              </a:p>
              <a:p>
                <a:pPr algn="just" eaLnBrk="1" hangingPunct="1">
                  <a:spcBef>
                    <a:spcPct val="50000"/>
                  </a:spcBef>
                  <a:buNone/>
                </a:pPr>
                <a:r>
                  <a:rPr lang="es-MX" sz="2000" dirty="0" smtClean="0"/>
                  <a:t>Sean </a:t>
                </a:r>
                <a:r>
                  <a:rPr lang="es-MX" sz="2000" dirty="0"/>
                  <a:t>A y B dos conjuntos </a:t>
                </a:r>
                <a:r>
                  <a:rPr lang="es-MX" sz="2000" dirty="0" smtClean="0"/>
                  <a:t>definidos dentro del mismo U, la </a:t>
                </a:r>
                <a:r>
                  <a:rPr lang="es-MX" sz="2000" dirty="0"/>
                  <a:t>diferencia entre A y B (denotado por A-B), es el conjunto de los elementos que pertenecen a </a:t>
                </a:r>
                <a:r>
                  <a:rPr lang="es-MX" sz="2000" dirty="0" err="1"/>
                  <a:t>A</a:t>
                </a:r>
                <a:r>
                  <a:rPr lang="es-MX" sz="2000" dirty="0"/>
                  <a:t>, pero no a B</a:t>
                </a:r>
                <a:r>
                  <a:rPr lang="es-MX" sz="2000" dirty="0" smtClean="0"/>
                  <a:t>.</a:t>
                </a:r>
                <a:endParaRPr lang="es-MX" sz="2000" dirty="0"/>
              </a:p>
            </p:txBody>
          </p:sp>
        </mc:Choice>
        <mc:Fallback>
          <p:sp>
            <p:nvSpPr>
              <p:cNvPr id="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7961" y="1845208"/>
                <a:ext cx="11649238" cy="1169551"/>
              </a:xfrm>
              <a:prstGeom prst="rect">
                <a:avLst/>
              </a:prstGeom>
              <a:blipFill rotWithShape="0">
                <a:blip r:embed="rId2"/>
                <a:stretch>
                  <a:fillRect l="-523" t="-3125" r="-576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237961" y="3435823"/>
                <a:ext cx="6266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altLang="es-CL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Representación simbólica: </a:t>
                </a:r>
                <a14:m>
                  <m:oMath xmlns:m="http://schemas.openxmlformats.org/officeDocument/2006/math">
                    <m:r>
                      <a:rPr lang="es-MX" altLang="es-CL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altLang="es-CL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r>
                      <a:rPr lang="es-MX" altLang="es-CL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MX" altLang="es-CL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/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𝑝𝑒𝑟𝑜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MX" altLang="es-CL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s-MX" altLang="es-CL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s-MX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61" y="3435823"/>
                <a:ext cx="62669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875" t="-11667" b="-3333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/>
              <p:cNvSpPr txBox="1"/>
              <p:nvPr/>
            </p:nvSpPr>
            <p:spPr>
              <a:xfrm>
                <a:off x="10865782" y="3309073"/>
                <a:ext cx="510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𝐔</m:t>
                      </m:r>
                    </m:oMath>
                  </m:oMathPara>
                </a14:m>
                <a:endParaRPr lang="es-MX" b="1" dirty="0"/>
              </a:p>
            </p:txBody>
          </p:sp>
        </mc:Choice>
        <mc:Fallback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5782" y="3309073"/>
                <a:ext cx="5109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21 Imagen" descr="Diferencia A-B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693" y="3805155"/>
            <a:ext cx="3362325" cy="2257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8565773" y="3966882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</a:t>
            </a:r>
            <a:endParaRPr lang="es-MX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0264585" y="3966882"/>
            <a:ext cx="24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B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72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E10023"/>
      </a:accent1>
      <a:accent2>
        <a:srgbClr val="8A1E26"/>
      </a:accent2>
      <a:accent3>
        <a:srgbClr val="666666"/>
      </a:accent3>
      <a:accent4>
        <a:srgbClr val="999999"/>
      </a:accent4>
      <a:accent5>
        <a:srgbClr val="C1C1C1"/>
      </a:accent5>
      <a:accent6>
        <a:srgbClr val="FFC6CE"/>
      </a:accent6>
      <a:hlink>
        <a:srgbClr val="434343"/>
      </a:hlink>
      <a:folHlink>
        <a:srgbClr val="0097A7"/>
      </a:folHlink>
    </a:clrScheme>
    <a:fontScheme name="UPAEP fira">
      <a:majorFont>
        <a:latin typeface="Fira Sans Bold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476</Words>
  <Application>Microsoft Office PowerPoint</Application>
  <PresentationFormat>Panorámica</PresentationFormat>
  <Paragraphs>70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Fira Sans</vt:lpstr>
      <vt:lpstr>Fira Sans Bold</vt:lpstr>
      <vt:lpstr>Fira Sans ExtraBold</vt:lpstr>
      <vt:lpstr>Times New Roman</vt:lpstr>
      <vt:lpstr>Tema de Office</vt:lpstr>
      <vt:lpstr>Estadística Descriptiva e Inferencial</vt:lpstr>
      <vt:lpstr>Presentación de PowerPoint</vt:lpstr>
      <vt:lpstr>Presentación de PowerPoint</vt:lpstr>
      <vt:lpstr>Presentación de PowerPoint</vt:lpstr>
      <vt:lpstr>Unión de conjuntos</vt:lpstr>
      <vt:lpstr>Intersección de conjuntos</vt:lpstr>
      <vt:lpstr>Complemento de un conjunto</vt:lpstr>
      <vt:lpstr>Diferencia de conjuntos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TERESA GUZMAN SOLER</dc:creator>
  <cp:lastModifiedBy>Luis Irak</cp:lastModifiedBy>
  <cp:revision>116</cp:revision>
  <dcterms:created xsi:type="dcterms:W3CDTF">2020-10-29T20:37:34Z</dcterms:created>
  <dcterms:modified xsi:type="dcterms:W3CDTF">2021-03-03T23:48:26Z</dcterms:modified>
</cp:coreProperties>
</file>