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sldIdLst>
    <p:sldId id="256" r:id="rId2"/>
    <p:sldId id="260" r:id="rId3"/>
    <p:sldId id="261" r:id="rId4"/>
    <p:sldId id="262" r:id="rId5"/>
    <p:sldId id="263" r:id="rId6"/>
    <p:sldId id="264" r:id="rId7"/>
    <p:sldId id="259"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88"/>
    <p:restoredTop sz="96327"/>
  </p:normalViewPr>
  <p:slideViewPr>
    <p:cSldViewPr snapToGrid="0" snapToObjects="1">
      <p:cViewPr varScale="1">
        <p:scale>
          <a:sx n="114" d="100"/>
          <a:sy n="114" d="100"/>
        </p:scale>
        <p:origin x="20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6AA4E-9A64-4849-B216-D0A84327889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15EB2D5-C3E2-4F3B-9536-D39DDDEBA128}">
      <dgm:prSet/>
      <dgm:spPr/>
      <dgm:t>
        <a:bodyPr/>
        <a:lstStyle/>
        <a:p>
          <a:r>
            <a:rPr lang="en-US" dirty="0"/>
            <a:t>What is Electromyography ?</a:t>
          </a:r>
        </a:p>
      </dgm:t>
    </dgm:pt>
    <dgm:pt modelId="{44B067CA-339C-4244-9B32-45D878B2524A}" type="parTrans" cxnId="{E7DBE170-3605-4CE3-9742-B2181A58E429}">
      <dgm:prSet/>
      <dgm:spPr/>
      <dgm:t>
        <a:bodyPr/>
        <a:lstStyle/>
        <a:p>
          <a:endParaRPr lang="en-US"/>
        </a:p>
      </dgm:t>
    </dgm:pt>
    <dgm:pt modelId="{470620A9-D59C-4895-A104-7C7ED8D30D80}" type="sibTrans" cxnId="{E7DBE170-3605-4CE3-9742-B2181A58E429}">
      <dgm:prSet/>
      <dgm:spPr/>
      <dgm:t>
        <a:bodyPr/>
        <a:lstStyle/>
        <a:p>
          <a:endParaRPr lang="en-US"/>
        </a:p>
      </dgm:t>
    </dgm:pt>
    <dgm:pt modelId="{AC8459C9-B690-4327-AB76-1533244B68B7}">
      <dgm:prSet/>
      <dgm:spPr/>
      <dgm:t>
        <a:bodyPr/>
        <a:lstStyle/>
        <a:p>
          <a:endParaRPr lang="en-US" dirty="0"/>
        </a:p>
      </dgm:t>
    </dgm:pt>
    <dgm:pt modelId="{D611FDCD-2AB9-42E6-B717-D069E94E6ECE}" type="parTrans" cxnId="{9339B6DF-441D-4F37-A861-F89EDE063FF6}">
      <dgm:prSet/>
      <dgm:spPr/>
      <dgm:t>
        <a:bodyPr/>
        <a:lstStyle/>
        <a:p>
          <a:endParaRPr lang="en-US"/>
        </a:p>
      </dgm:t>
    </dgm:pt>
    <dgm:pt modelId="{8F6CF17C-0344-48C3-89B0-99CB0BDA4048}" type="sibTrans" cxnId="{9339B6DF-441D-4F37-A861-F89EDE063FF6}">
      <dgm:prSet/>
      <dgm:spPr/>
      <dgm:t>
        <a:bodyPr/>
        <a:lstStyle/>
        <a:p>
          <a:endParaRPr lang="en-US"/>
        </a:p>
      </dgm:t>
    </dgm:pt>
    <dgm:pt modelId="{3FAD75D0-5AE5-B846-B43E-B5553E2B903F}">
      <dgm:prSet/>
      <dgm:spPr/>
      <dgm:t>
        <a:bodyPr/>
        <a:lstStyle/>
        <a:p>
          <a:r>
            <a:rPr lang="en-US" dirty="0"/>
            <a:t>Electromyography (EMG) is the method of measuring the electrical activity within muscle fibers during activation.</a:t>
          </a:r>
        </a:p>
      </dgm:t>
    </dgm:pt>
    <dgm:pt modelId="{98DD179D-675E-A847-A04F-40EF84F591C6}" type="parTrans" cxnId="{F89114DA-C038-B942-87CA-A677143EBD3E}">
      <dgm:prSet/>
      <dgm:spPr/>
      <dgm:t>
        <a:bodyPr/>
        <a:lstStyle/>
        <a:p>
          <a:endParaRPr lang="en-US"/>
        </a:p>
      </dgm:t>
    </dgm:pt>
    <dgm:pt modelId="{B761AA06-9456-2E43-AB9C-C9C28FE1F937}" type="sibTrans" cxnId="{F89114DA-C038-B942-87CA-A677143EBD3E}">
      <dgm:prSet/>
      <dgm:spPr/>
      <dgm:t>
        <a:bodyPr/>
        <a:lstStyle/>
        <a:p>
          <a:endParaRPr lang="en-US"/>
        </a:p>
      </dgm:t>
    </dgm:pt>
    <dgm:pt modelId="{BAE41500-68B1-2240-B7C7-1E4AAA8B8B2F}">
      <dgm:prSet/>
      <dgm:spPr/>
      <dgm:t>
        <a:bodyPr/>
        <a:lstStyle/>
        <a:p>
          <a:r>
            <a:rPr lang="en-US" dirty="0"/>
            <a:t>Each time when the body muscle moves, the muscle fibers are activated with the signals passed down from the brain, through the central nervous system and motor neurons, to the muscle fibers. </a:t>
          </a:r>
        </a:p>
      </dgm:t>
    </dgm:pt>
    <dgm:pt modelId="{CC9CA69C-DC5E-8E41-A1E8-672F61EFCAE1}" type="parTrans" cxnId="{B73DD4A9-00F4-AE40-9CE9-793D1C45A5E3}">
      <dgm:prSet/>
      <dgm:spPr/>
      <dgm:t>
        <a:bodyPr/>
        <a:lstStyle/>
        <a:p>
          <a:endParaRPr lang="en-US"/>
        </a:p>
      </dgm:t>
    </dgm:pt>
    <dgm:pt modelId="{35A3DC50-CFD6-5A48-9554-0C3B04A4CFC4}" type="sibTrans" cxnId="{B73DD4A9-00F4-AE40-9CE9-793D1C45A5E3}">
      <dgm:prSet/>
      <dgm:spPr/>
      <dgm:t>
        <a:bodyPr/>
        <a:lstStyle/>
        <a:p>
          <a:endParaRPr lang="en-US"/>
        </a:p>
      </dgm:t>
    </dgm:pt>
    <dgm:pt modelId="{8AC14081-8F37-1E4E-BB15-0251746AD767}">
      <dgm:prSet/>
      <dgm:spPr/>
      <dgm:t>
        <a:bodyPr/>
        <a:lstStyle/>
        <a:p>
          <a:r>
            <a:rPr lang="en-US" dirty="0"/>
            <a:t>EMG involves measuring this signals travelling thought the muscle</a:t>
          </a:r>
        </a:p>
      </dgm:t>
    </dgm:pt>
    <dgm:pt modelId="{FFC535A6-36B4-9746-8931-4F37BE40693B}" type="parTrans" cxnId="{EA3D2985-AE0B-FA49-A707-52E03D8B1508}">
      <dgm:prSet/>
      <dgm:spPr/>
      <dgm:t>
        <a:bodyPr/>
        <a:lstStyle/>
        <a:p>
          <a:endParaRPr lang="en-US"/>
        </a:p>
      </dgm:t>
    </dgm:pt>
    <dgm:pt modelId="{B05C9DCB-B702-8E4C-84E1-E0D61A80E4EC}" type="sibTrans" cxnId="{EA3D2985-AE0B-FA49-A707-52E03D8B1508}">
      <dgm:prSet/>
      <dgm:spPr/>
      <dgm:t>
        <a:bodyPr/>
        <a:lstStyle/>
        <a:p>
          <a:endParaRPr lang="en-US"/>
        </a:p>
      </dgm:t>
    </dgm:pt>
    <dgm:pt modelId="{81E6921A-63DF-DA48-8124-67A5C976C68A}" type="pres">
      <dgm:prSet presAssocID="{1156AA4E-9A64-4849-B216-D0A84327889B}" presName="linear" presStyleCnt="0">
        <dgm:presLayoutVars>
          <dgm:animLvl val="lvl"/>
          <dgm:resizeHandles val="exact"/>
        </dgm:presLayoutVars>
      </dgm:prSet>
      <dgm:spPr/>
    </dgm:pt>
    <dgm:pt modelId="{975FE950-BAA9-9C4A-88F5-674248E1CC96}" type="pres">
      <dgm:prSet presAssocID="{D15EB2D5-C3E2-4F3B-9536-D39DDDEBA128}" presName="parentText" presStyleLbl="node1" presStyleIdx="0" presStyleCnt="1">
        <dgm:presLayoutVars>
          <dgm:chMax val="0"/>
          <dgm:bulletEnabled val="1"/>
        </dgm:presLayoutVars>
      </dgm:prSet>
      <dgm:spPr/>
    </dgm:pt>
    <dgm:pt modelId="{60990E43-BB1B-E34F-B727-192D10EB51B5}" type="pres">
      <dgm:prSet presAssocID="{D15EB2D5-C3E2-4F3B-9536-D39DDDEBA128}" presName="childText" presStyleLbl="revTx" presStyleIdx="0" presStyleCnt="1">
        <dgm:presLayoutVars>
          <dgm:bulletEnabled val="1"/>
        </dgm:presLayoutVars>
      </dgm:prSet>
      <dgm:spPr/>
    </dgm:pt>
  </dgm:ptLst>
  <dgm:cxnLst>
    <dgm:cxn modelId="{F3497314-6134-F342-BAB8-607A98AB5144}" type="presOf" srcId="{8AC14081-8F37-1E4E-BB15-0251746AD767}" destId="{60990E43-BB1B-E34F-B727-192D10EB51B5}" srcOrd="0" destOrd="3" presId="urn:microsoft.com/office/officeart/2005/8/layout/vList2"/>
    <dgm:cxn modelId="{FC80FB29-67B0-5940-9430-35404E47746D}" type="presOf" srcId="{AC8459C9-B690-4327-AB76-1533244B68B7}" destId="{60990E43-BB1B-E34F-B727-192D10EB51B5}" srcOrd="0" destOrd="0" presId="urn:microsoft.com/office/officeart/2005/8/layout/vList2"/>
    <dgm:cxn modelId="{E7DBE170-3605-4CE3-9742-B2181A58E429}" srcId="{1156AA4E-9A64-4849-B216-D0A84327889B}" destId="{D15EB2D5-C3E2-4F3B-9536-D39DDDEBA128}" srcOrd="0" destOrd="0" parTransId="{44B067CA-339C-4244-9B32-45D878B2524A}" sibTransId="{470620A9-D59C-4895-A104-7C7ED8D30D80}"/>
    <dgm:cxn modelId="{EA3D2985-AE0B-FA49-A707-52E03D8B1508}" srcId="{AC8459C9-B690-4327-AB76-1533244B68B7}" destId="{8AC14081-8F37-1E4E-BB15-0251746AD767}" srcOrd="2" destOrd="0" parTransId="{FFC535A6-36B4-9746-8931-4F37BE40693B}" sibTransId="{B05C9DCB-B702-8E4C-84E1-E0D61A80E4EC}"/>
    <dgm:cxn modelId="{79221DA0-55D6-F345-B846-C22F75D404AF}" type="presOf" srcId="{3FAD75D0-5AE5-B846-B43E-B5553E2B903F}" destId="{60990E43-BB1B-E34F-B727-192D10EB51B5}" srcOrd="0" destOrd="1" presId="urn:microsoft.com/office/officeart/2005/8/layout/vList2"/>
    <dgm:cxn modelId="{B73DD4A9-00F4-AE40-9CE9-793D1C45A5E3}" srcId="{AC8459C9-B690-4327-AB76-1533244B68B7}" destId="{BAE41500-68B1-2240-B7C7-1E4AAA8B8B2F}" srcOrd="1" destOrd="0" parTransId="{CC9CA69C-DC5E-8E41-A1E8-672F61EFCAE1}" sibTransId="{35A3DC50-CFD6-5A48-9554-0C3B04A4CFC4}"/>
    <dgm:cxn modelId="{A09C0EC9-C698-1049-ACDE-4CF50E1A1748}" type="presOf" srcId="{BAE41500-68B1-2240-B7C7-1E4AAA8B8B2F}" destId="{60990E43-BB1B-E34F-B727-192D10EB51B5}" srcOrd="0" destOrd="2" presId="urn:microsoft.com/office/officeart/2005/8/layout/vList2"/>
    <dgm:cxn modelId="{F89114DA-C038-B942-87CA-A677143EBD3E}" srcId="{AC8459C9-B690-4327-AB76-1533244B68B7}" destId="{3FAD75D0-5AE5-B846-B43E-B5553E2B903F}" srcOrd="0" destOrd="0" parTransId="{98DD179D-675E-A847-A04F-40EF84F591C6}" sibTransId="{B761AA06-9456-2E43-AB9C-C9C28FE1F937}"/>
    <dgm:cxn modelId="{D0A0CEDC-A40B-A645-B818-3BAD4CFF2B69}" type="presOf" srcId="{D15EB2D5-C3E2-4F3B-9536-D39DDDEBA128}" destId="{975FE950-BAA9-9C4A-88F5-674248E1CC96}" srcOrd="0" destOrd="0" presId="urn:microsoft.com/office/officeart/2005/8/layout/vList2"/>
    <dgm:cxn modelId="{9339B6DF-441D-4F37-A861-F89EDE063FF6}" srcId="{D15EB2D5-C3E2-4F3B-9536-D39DDDEBA128}" destId="{AC8459C9-B690-4327-AB76-1533244B68B7}" srcOrd="0" destOrd="0" parTransId="{D611FDCD-2AB9-42E6-B717-D069E94E6ECE}" sibTransId="{8F6CF17C-0344-48C3-89B0-99CB0BDA4048}"/>
    <dgm:cxn modelId="{B600A0E8-1377-F24B-8081-EE7EC7460C38}" type="presOf" srcId="{1156AA4E-9A64-4849-B216-D0A84327889B}" destId="{81E6921A-63DF-DA48-8124-67A5C976C68A}" srcOrd="0" destOrd="0" presId="urn:microsoft.com/office/officeart/2005/8/layout/vList2"/>
    <dgm:cxn modelId="{2E310129-868B-AC49-838F-ED484EF0D05F}" type="presParOf" srcId="{81E6921A-63DF-DA48-8124-67A5C976C68A}" destId="{975FE950-BAA9-9C4A-88F5-674248E1CC96}" srcOrd="0" destOrd="0" presId="urn:microsoft.com/office/officeart/2005/8/layout/vList2"/>
    <dgm:cxn modelId="{081AD3AB-CE9C-2642-BDED-FF2BAF72E736}" type="presParOf" srcId="{81E6921A-63DF-DA48-8124-67A5C976C68A}" destId="{60990E43-BB1B-E34F-B727-192D10EB51B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FE950-BAA9-9C4A-88F5-674248E1CC96}">
      <dsp:nvSpPr>
        <dsp:cNvPr id="0" name=""/>
        <dsp:cNvSpPr/>
      </dsp:nvSpPr>
      <dsp:spPr>
        <a:xfrm>
          <a:off x="0" y="210697"/>
          <a:ext cx="7012370" cy="710775"/>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What is Electromyography ?</a:t>
          </a:r>
        </a:p>
      </dsp:txBody>
      <dsp:txXfrm>
        <a:off x="34697" y="245394"/>
        <a:ext cx="6942976" cy="641381"/>
      </dsp:txXfrm>
    </dsp:sp>
    <dsp:sp modelId="{60990E43-BB1B-E34F-B727-192D10EB51B5}">
      <dsp:nvSpPr>
        <dsp:cNvPr id="0" name=""/>
        <dsp:cNvSpPr/>
      </dsp:nvSpPr>
      <dsp:spPr>
        <a:xfrm>
          <a:off x="0" y="921473"/>
          <a:ext cx="7012370" cy="35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US" sz="2100" kern="1200" dirty="0"/>
        </a:p>
        <a:p>
          <a:pPr marL="457200" lvl="2" indent="-228600" algn="l" defTabSz="933450">
            <a:lnSpc>
              <a:spcPct val="90000"/>
            </a:lnSpc>
            <a:spcBef>
              <a:spcPct val="0"/>
            </a:spcBef>
            <a:spcAft>
              <a:spcPct val="20000"/>
            </a:spcAft>
            <a:buChar char="•"/>
          </a:pPr>
          <a:r>
            <a:rPr lang="en-US" sz="2100" kern="1200" dirty="0"/>
            <a:t>Electromyography (EMG) is the method of measuring the electrical activity within muscle fibers during activation.</a:t>
          </a:r>
        </a:p>
        <a:p>
          <a:pPr marL="457200" lvl="2" indent="-228600" algn="l" defTabSz="933450">
            <a:lnSpc>
              <a:spcPct val="90000"/>
            </a:lnSpc>
            <a:spcBef>
              <a:spcPct val="0"/>
            </a:spcBef>
            <a:spcAft>
              <a:spcPct val="20000"/>
            </a:spcAft>
            <a:buChar char="•"/>
          </a:pPr>
          <a:r>
            <a:rPr lang="en-US" sz="2100" kern="1200" dirty="0"/>
            <a:t>Each time when the body muscle moves, the muscle fibers are activated with the signals passed down from the brain, through the central nervous system and motor neurons, to the muscle fibers. </a:t>
          </a:r>
        </a:p>
        <a:p>
          <a:pPr marL="457200" lvl="2" indent="-228600" algn="l" defTabSz="933450">
            <a:lnSpc>
              <a:spcPct val="90000"/>
            </a:lnSpc>
            <a:spcBef>
              <a:spcPct val="0"/>
            </a:spcBef>
            <a:spcAft>
              <a:spcPct val="20000"/>
            </a:spcAft>
            <a:buChar char="•"/>
          </a:pPr>
          <a:r>
            <a:rPr lang="en-US" sz="2100" kern="1200" dirty="0"/>
            <a:t>EMG involves measuring this signals travelling thought the muscle</a:t>
          </a:r>
        </a:p>
      </dsp:txBody>
      <dsp:txXfrm>
        <a:off x="0" y="921473"/>
        <a:ext cx="7012370" cy="3576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12/14/19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248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402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12/14/19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32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12/14/19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819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12/14/19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51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30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189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189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756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12/14/19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62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12/14/19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074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12/14/19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46583242"/>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53" r:id="rId6"/>
    <p:sldLayoutId id="2147483948" r:id="rId7"/>
    <p:sldLayoutId id="2147483949" r:id="rId8"/>
    <p:sldLayoutId id="2147483950" r:id="rId9"/>
    <p:sldLayoutId id="2147483952" r:id="rId10"/>
    <p:sldLayoutId id="214748395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rcuit board&#10;&#10;Description automatically generated">
            <a:extLst>
              <a:ext uri="{FF2B5EF4-FFF2-40B4-BE49-F238E27FC236}">
                <a16:creationId xmlns:a16="http://schemas.microsoft.com/office/drawing/2014/main" id="{6CECF731-9912-4A50-A7A4-4B64D6B3CF0A}"/>
              </a:ext>
            </a:extLst>
          </p:cNvPr>
          <p:cNvPicPr>
            <a:picLocks noChangeAspect="1"/>
          </p:cNvPicPr>
          <p:nvPr/>
        </p:nvPicPr>
        <p:blipFill rotWithShape="1">
          <a:blip r:embed="rId2"/>
          <a:srcRect t="15730"/>
          <a:stretch/>
        </p:blipFill>
        <p:spPr>
          <a:xfrm>
            <a:off x="20" y="0"/>
            <a:ext cx="12191980" cy="6857990"/>
          </a:xfrm>
          <a:prstGeom prst="rect">
            <a:avLst/>
          </a:prstGeom>
        </p:spPr>
      </p:pic>
      <p:sp>
        <p:nvSpPr>
          <p:cNvPr id="28" name="Rectangle 2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E04E0A-EB6A-AF42-BFE1-A02A3F0A6E91}"/>
              </a:ext>
            </a:extLst>
          </p:cNvPr>
          <p:cNvSpPr>
            <a:spLocks noGrp="1"/>
          </p:cNvSpPr>
          <p:nvPr>
            <p:ph type="ctrTitle"/>
          </p:nvPr>
        </p:nvSpPr>
        <p:spPr>
          <a:xfrm>
            <a:off x="899510" y="1993212"/>
            <a:ext cx="3412067" cy="1588698"/>
          </a:xfrm>
        </p:spPr>
        <p:txBody>
          <a:bodyPr>
            <a:noAutofit/>
          </a:bodyPr>
          <a:lstStyle/>
          <a:p>
            <a:pPr algn="ctr"/>
            <a:r>
              <a:rPr lang="en-US" sz="2800" b="1" dirty="0">
                <a:solidFill>
                  <a:schemeClr val="tx1"/>
                </a:solidFill>
              </a:rPr>
              <a:t>Algorithm of </a:t>
            </a:r>
            <a:r>
              <a:rPr lang="en-US" sz="2200" b="1" dirty="0"/>
              <a:t>Electromyography Signal Analysis </a:t>
            </a:r>
            <a:endParaRPr lang="en-US" sz="2200" dirty="0">
              <a:solidFill>
                <a:schemeClr val="tx1"/>
              </a:solidFill>
            </a:endParaRPr>
          </a:p>
        </p:txBody>
      </p:sp>
      <p:sp>
        <p:nvSpPr>
          <p:cNvPr id="3" name="Subtitle 2">
            <a:extLst>
              <a:ext uri="{FF2B5EF4-FFF2-40B4-BE49-F238E27FC236}">
                <a16:creationId xmlns:a16="http://schemas.microsoft.com/office/drawing/2014/main" id="{AEE534DB-F547-724E-9135-627AF695A40C}"/>
              </a:ext>
            </a:extLst>
          </p:cNvPr>
          <p:cNvSpPr>
            <a:spLocks noGrp="1"/>
          </p:cNvSpPr>
          <p:nvPr>
            <p:ph type="subTitle" idx="1"/>
          </p:nvPr>
        </p:nvSpPr>
        <p:spPr>
          <a:xfrm>
            <a:off x="899510" y="3945249"/>
            <a:ext cx="3412067" cy="738820"/>
          </a:xfrm>
        </p:spPr>
        <p:txBody>
          <a:bodyPr>
            <a:normAutofit lnSpcReduction="10000"/>
          </a:bodyPr>
          <a:lstStyle/>
          <a:p>
            <a:pPr algn="ctr"/>
            <a:r>
              <a:rPr lang="en-US"/>
              <a:t>By </a:t>
            </a:r>
          </a:p>
          <a:p>
            <a:pPr algn="ctr"/>
            <a:r>
              <a:rPr lang="en-US"/>
              <a:t>moses Peace Mccabe</a:t>
            </a:r>
            <a:endParaRPr lang="en-US" dirty="0"/>
          </a:p>
        </p:txBody>
      </p:sp>
    </p:spTree>
    <p:extLst>
      <p:ext uri="{BB962C8B-B14F-4D97-AF65-F5344CB8AC3E}">
        <p14:creationId xmlns:p14="http://schemas.microsoft.com/office/powerpoint/2010/main" val="6037055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ED3692A2-6367-BA4E-81F6-67067D62C4B9}"/>
              </a:ext>
            </a:extLst>
          </p:cNvPr>
          <p:cNvPicPr>
            <a:picLocks noChangeAspect="1"/>
          </p:cNvPicPr>
          <p:nvPr/>
        </p:nvPicPr>
        <p:blipFill>
          <a:blip r:embed="rId2"/>
          <a:stretch>
            <a:fillRect/>
          </a:stretch>
        </p:blipFill>
        <p:spPr>
          <a:xfrm>
            <a:off x="445008" y="1681069"/>
            <a:ext cx="11301984" cy="1864826"/>
          </a:xfrm>
          <a:prstGeom prst="rect">
            <a:avLst/>
          </a:prstGeom>
        </p:spPr>
      </p:pic>
      <p:sp>
        <p:nvSpPr>
          <p:cNvPr id="43" name="Rectangle 42">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C797D8-1005-EF4C-B422-CC04D571FBFB}"/>
              </a:ext>
            </a:extLst>
          </p:cNvPr>
          <p:cNvSpPr>
            <a:spLocks noGrp="1"/>
          </p:cNvSpPr>
          <p:nvPr>
            <p:ph type="title"/>
          </p:nvPr>
        </p:nvSpPr>
        <p:spPr>
          <a:xfrm>
            <a:off x="679600" y="4596992"/>
            <a:ext cx="3353432" cy="1607013"/>
          </a:xfrm>
        </p:spPr>
        <p:txBody>
          <a:bodyPr anchor="ctr">
            <a:normAutofit/>
          </a:bodyPr>
          <a:lstStyle/>
          <a:p>
            <a:r>
              <a:rPr lang="en-US">
                <a:solidFill>
                  <a:srgbClr val="FFFFFF"/>
                </a:solidFill>
              </a:rPr>
              <a:t>Find stopband and passband</a:t>
            </a:r>
          </a:p>
        </p:txBody>
      </p:sp>
      <p:sp>
        <p:nvSpPr>
          <p:cNvPr id="3" name="Content Placeholder 2">
            <a:extLst>
              <a:ext uri="{FF2B5EF4-FFF2-40B4-BE49-F238E27FC236}">
                <a16:creationId xmlns:a16="http://schemas.microsoft.com/office/drawing/2014/main" id="{9B4F5681-98F5-C443-BB1C-4CBF3FC0ABA0}"/>
              </a:ext>
            </a:extLst>
          </p:cNvPr>
          <p:cNvSpPr>
            <a:spLocks noGrp="1"/>
          </p:cNvSpPr>
          <p:nvPr>
            <p:ph idx="1"/>
          </p:nvPr>
        </p:nvSpPr>
        <p:spPr>
          <a:xfrm>
            <a:off x="4271491" y="4596992"/>
            <a:ext cx="7240909" cy="1607012"/>
          </a:xfrm>
        </p:spPr>
        <p:txBody>
          <a:bodyPr>
            <a:normAutofit fontScale="92500" lnSpcReduction="10000"/>
          </a:bodyPr>
          <a:lstStyle/>
          <a:p>
            <a:pPr>
              <a:lnSpc>
                <a:spcPct val="90000"/>
              </a:lnSpc>
            </a:pPr>
            <a:r>
              <a:rPr lang="en-US" sz="1500" dirty="0">
                <a:solidFill>
                  <a:srgbClr val="FFFFFF"/>
                </a:solidFill>
              </a:rPr>
              <a:t>Using  the two-sided spectrum produce by the </a:t>
            </a:r>
            <a:r>
              <a:rPr lang="en-US" sz="1500" dirty="0" err="1">
                <a:solidFill>
                  <a:srgbClr val="FFFFFF"/>
                </a:solidFill>
              </a:rPr>
              <a:t>fft</a:t>
            </a:r>
            <a:endParaRPr lang="en-US" sz="1500" dirty="0">
              <a:solidFill>
                <a:srgbClr val="FFFFFF"/>
              </a:solidFill>
            </a:endParaRPr>
          </a:p>
          <a:p>
            <a:pPr lvl="1">
              <a:lnSpc>
                <a:spcPct val="90000"/>
              </a:lnSpc>
            </a:pPr>
            <a:r>
              <a:rPr lang="en-US" dirty="0">
                <a:solidFill>
                  <a:srgbClr val="FFFFFF"/>
                </a:solidFill>
              </a:rPr>
              <a:t>I generate the signal-sided spectrum by dividing the two-sided spectrum in half</a:t>
            </a:r>
          </a:p>
          <a:p>
            <a:pPr lvl="1">
              <a:lnSpc>
                <a:spcPct val="90000"/>
              </a:lnSpc>
            </a:pPr>
            <a:r>
              <a:rPr lang="en-US" dirty="0">
                <a:solidFill>
                  <a:srgbClr val="FFFFFF"/>
                </a:solidFill>
              </a:rPr>
              <a:t>I compute the single-sided spectrum based on P2 and the even-valued signal length.</a:t>
            </a:r>
          </a:p>
          <a:p>
            <a:pPr marL="630000" lvl="2" indent="0">
              <a:lnSpc>
                <a:spcPct val="90000"/>
              </a:lnSpc>
              <a:buNone/>
            </a:pPr>
            <a:endParaRPr lang="en-US" sz="1500" dirty="0">
              <a:solidFill>
                <a:srgbClr val="FFFFFF"/>
              </a:solidFill>
            </a:endParaRPr>
          </a:p>
          <a:p>
            <a:pPr lvl="1">
              <a:lnSpc>
                <a:spcPct val="90000"/>
              </a:lnSpc>
            </a:pPr>
            <a:r>
              <a:rPr lang="en-US" dirty="0">
                <a:solidFill>
                  <a:srgbClr val="FFFFFF"/>
                </a:solidFill>
              </a:rPr>
              <a:t>I define the frequency domain f and plot the single-sided amplitude spectrum</a:t>
            </a:r>
          </a:p>
        </p:txBody>
      </p:sp>
      <p:pic>
        <p:nvPicPr>
          <p:cNvPr id="37" name="Picture 36">
            <a:extLst>
              <a:ext uri="{FF2B5EF4-FFF2-40B4-BE49-F238E27FC236}">
                <a16:creationId xmlns:a16="http://schemas.microsoft.com/office/drawing/2014/main" id="{BFA38717-0FE0-3148-A750-446FC2E21B39}"/>
              </a:ext>
            </a:extLst>
          </p:cNvPr>
          <p:cNvPicPr>
            <a:picLocks noChangeAspect="1"/>
          </p:cNvPicPr>
          <p:nvPr/>
        </p:nvPicPr>
        <p:blipFill>
          <a:blip r:embed="rId3"/>
          <a:stretch>
            <a:fillRect/>
          </a:stretch>
        </p:blipFill>
        <p:spPr>
          <a:xfrm>
            <a:off x="445008" y="516762"/>
            <a:ext cx="10426700" cy="736600"/>
          </a:xfrm>
          <a:prstGeom prst="rect">
            <a:avLst/>
          </a:prstGeom>
        </p:spPr>
      </p:pic>
      <p:cxnSp>
        <p:nvCxnSpPr>
          <p:cNvPr id="25" name="Straight Arrow Connector 24">
            <a:extLst>
              <a:ext uri="{FF2B5EF4-FFF2-40B4-BE49-F238E27FC236}">
                <a16:creationId xmlns:a16="http://schemas.microsoft.com/office/drawing/2014/main" id="{3467D096-9CF9-FB47-A97E-968D3FE68502}"/>
              </a:ext>
            </a:extLst>
          </p:cNvPr>
          <p:cNvCxnSpPr/>
          <p:nvPr/>
        </p:nvCxnSpPr>
        <p:spPr>
          <a:xfrm flipH="1" flipV="1">
            <a:off x="3033132" y="2118732"/>
            <a:ext cx="1627288" cy="3155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5E6866D-5B48-214D-ACFF-2B1DD62F5927}"/>
              </a:ext>
            </a:extLst>
          </p:cNvPr>
          <p:cNvCxnSpPr/>
          <p:nvPr/>
        </p:nvCxnSpPr>
        <p:spPr>
          <a:xfrm flipH="1" flipV="1">
            <a:off x="2609385" y="2513520"/>
            <a:ext cx="2051035" cy="35254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B5C7AC0A-0B4E-854A-B6D4-69B44027F006}"/>
              </a:ext>
            </a:extLst>
          </p:cNvPr>
          <p:cNvCxnSpPr/>
          <p:nvPr/>
        </p:nvCxnSpPr>
        <p:spPr>
          <a:xfrm flipV="1">
            <a:off x="5029968" y="2811592"/>
            <a:ext cx="2463848" cy="232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BFAD9AD3-B146-1147-9003-265273D1C956}"/>
              </a:ext>
            </a:extLst>
          </p:cNvPr>
          <p:cNvCxnSpPr/>
          <p:nvPr/>
        </p:nvCxnSpPr>
        <p:spPr>
          <a:xfrm flipH="1" flipV="1">
            <a:off x="3634902" y="1081668"/>
            <a:ext cx="1025518" cy="3824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00234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water, sitting, white, area&#10;&#10;Description automatically generated">
            <a:extLst>
              <a:ext uri="{FF2B5EF4-FFF2-40B4-BE49-F238E27FC236}">
                <a16:creationId xmlns:a16="http://schemas.microsoft.com/office/drawing/2014/main" id="{D390E202-162E-6F49-B81A-8140ECEF13FD}"/>
              </a:ext>
            </a:extLst>
          </p:cNvPr>
          <p:cNvPicPr>
            <a:picLocks noChangeAspect="1"/>
          </p:cNvPicPr>
          <p:nvPr/>
        </p:nvPicPr>
        <p:blipFill>
          <a:blip r:embed="rId2"/>
          <a:stretch>
            <a:fillRect/>
          </a:stretch>
        </p:blipFill>
        <p:spPr>
          <a:xfrm>
            <a:off x="411332" y="1313065"/>
            <a:ext cx="11496449" cy="3046558"/>
          </a:xfrm>
          <a:prstGeom prst="rect">
            <a:avLst/>
          </a:prstGeom>
        </p:spPr>
      </p:pic>
      <p:cxnSp>
        <p:nvCxnSpPr>
          <p:cNvPr id="59" name="Straight Connector 58">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screen, sitting, area, yellow&#10;&#10;Description automatically generated">
            <a:extLst>
              <a:ext uri="{FF2B5EF4-FFF2-40B4-BE49-F238E27FC236}">
                <a16:creationId xmlns:a16="http://schemas.microsoft.com/office/drawing/2014/main" id="{037B0D7B-F930-BF40-A257-17FCCF0C4543}"/>
              </a:ext>
            </a:extLst>
          </p:cNvPr>
          <p:cNvPicPr>
            <a:picLocks noChangeAspect="1"/>
          </p:cNvPicPr>
          <p:nvPr/>
        </p:nvPicPr>
        <p:blipFill>
          <a:blip r:embed="rId3"/>
          <a:stretch>
            <a:fillRect/>
          </a:stretch>
        </p:blipFill>
        <p:spPr>
          <a:xfrm>
            <a:off x="411332" y="1245512"/>
            <a:ext cx="11283552" cy="3046559"/>
          </a:xfrm>
          <a:prstGeom prst="rect">
            <a:avLst/>
          </a:prstGeom>
        </p:spPr>
      </p:pic>
      <p:sp>
        <p:nvSpPr>
          <p:cNvPr id="61" name="Rectangle 6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B945D1-6796-3C42-9F3F-6D94CF3A635E}"/>
              </a:ext>
            </a:extLst>
          </p:cNvPr>
          <p:cNvSpPr>
            <a:spLocks noGrp="1"/>
          </p:cNvSpPr>
          <p:nvPr>
            <p:ph type="title"/>
          </p:nvPr>
        </p:nvSpPr>
        <p:spPr>
          <a:xfrm>
            <a:off x="679600" y="4596992"/>
            <a:ext cx="3353432" cy="1607013"/>
          </a:xfrm>
        </p:spPr>
        <p:txBody>
          <a:bodyPr anchor="ctr">
            <a:normAutofit/>
          </a:bodyPr>
          <a:lstStyle/>
          <a:p>
            <a:r>
              <a:rPr lang="en-US" dirty="0">
                <a:solidFill>
                  <a:srgbClr val="FFFFFF"/>
                </a:solidFill>
              </a:rPr>
              <a:t>Finding stop and passband cont.</a:t>
            </a:r>
          </a:p>
        </p:txBody>
      </p:sp>
      <p:sp>
        <p:nvSpPr>
          <p:cNvPr id="3" name="Content Placeholder 2">
            <a:extLst>
              <a:ext uri="{FF2B5EF4-FFF2-40B4-BE49-F238E27FC236}">
                <a16:creationId xmlns:a16="http://schemas.microsoft.com/office/drawing/2014/main" id="{94FE1747-F21D-0448-9DF4-368EE6C14C36}"/>
              </a:ext>
            </a:extLst>
          </p:cNvPr>
          <p:cNvSpPr>
            <a:spLocks noGrp="1"/>
          </p:cNvSpPr>
          <p:nvPr>
            <p:ph idx="1"/>
          </p:nvPr>
        </p:nvSpPr>
        <p:spPr>
          <a:xfrm>
            <a:off x="4271491" y="4801630"/>
            <a:ext cx="7240909" cy="1607012"/>
          </a:xfrm>
        </p:spPr>
        <p:txBody>
          <a:bodyPr>
            <a:normAutofit fontScale="70000" lnSpcReduction="20000"/>
          </a:bodyPr>
          <a:lstStyle/>
          <a:p>
            <a:r>
              <a:rPr lang="en-US" dirty="0">
                <a:solidFill>
                  <a:srgbClr val="FFFFFF"/>
                </a:solidFill>
              </a:rPr>
              <a:t>From the single sided Amplitude </a:t>
            </a:r>
            <a:r>
              <a:rPr lang="en-US" dirty="0" err="1">
                <a:solidFill>
                  <a:srgbClr val="FFFFFF"/>
                </a:solidFill>
              </a:rPr>
              <a:t>Specture</a:t>
            </a:r>
            <a:r>
              <a:rPr lang="en-US" dirty="0">
                <a:solidFill>
                  <a:srgbClr val="FFFFFF"/>
                </a:solidFill>
              </a:rPr>
              <a:t> plot we can see that most of the data led between 0  to 0.5</a:t>
            </a:r>
          </a:p>
          <a:p>
            <a:r>
              <a:rPr lang="en-US" dirty="0">
                <a:solidFill>
                  <a:srgbClr val="FFFFFF"/>
                </a:solidFill>
              </a:rPr>
              <a:t>Zooming into 0 – 0.5 we found that most of the data led between 0 – 0.23</a:t>
            </a:r>
          </a:p>
          <a:p>
            <a:r>
              <a:rPr lang="en-US" dirty="0">
                <a:solidFill>
                  <a:srgbClr val="FFFFFF"/>
                </a:solidFill>
              </a:rPr>
              <a:t>Zooming int 0 – 0.24</a:t>
            </a:r>
          </a:p>
          <a:p>
            <a:pPr marL="324000" lvl="1" indent="0">
              <a:buNone/>
            </a:pPr>
            <a:r>
              <a:rPr lang="en-US" dirty="0">
                <a:solidFill>
                  <a:srgbClr val="FFFFFF"/>
                </a:solidFill>
              </a:rPr>
              <a:t>we defined:   passband = </a:t>
            </a:r>
            <a:r>
              <a:rPr lang="en-US" dirty="0">
                <a:solidFill>
                  <a:schemeClr val="bg1"/>
                </a:solidFill>
              </a:rPr>
              <a:t>7.13e-3 </a:t>
            </a:r>
          </a:p>
          <a:p>
            <a:pPr marL="324000" lvl="1" indent="0">
              <a:buNone/>
            </a:pPr>
            <a:r>
              <a:rPr lang="en-US" dirty="0">
                <a:solidFill>
                  <a:schemeClr val="bg1"/>
                </a:solidFill>
              </a:rPr>
              <a:t>		        stopband = 0.24</a:t>
            </a:r>
          </a:p>
          <a:p>
            <a:endParaRPr lang="en-US" dirty="0">
              <a:solidFill>
                <a:srgbClr val="FFFFFF"/>
              </a:solidFill>
            </a:endParaRPr>
          </a:p>
        </p:txBody>
      </p:sp>
      <p:pic>
        <p:nvPicPr>
          <p:cNvPr id="20" name="Picture 19" descr="A picture containing water, sitting, people, standing&#10;&#10;Description automatically generated">
            <a:extLst>
              <a:ext uri="{FF2B5EF4-FFF2-40B4-BE49-F238E27FC236}">
                <a16:creationId xmlns:a16="http://schemas.microsoft.com/office/drawing/2014/main" id="{F1C857AC-144E-1C4B-9E06-06E0D17C7AF8}"/>
              </a:ext>
            </a:extLst>
          </p:cNvPr>
          <p:cNvPicPr>
            <a:picLocks noChangeAspect="1"/>
          </p:cNvPicPr>
          <p:nvPr/>
        </p:nvPicPr>
        <p:blipFill>
          <a:blip r:embed="rId4"/>
          <a:stretch>
            <a:fillRect/>
          </a:stretch>
        </p:blipFill>
        <p:spPr>
          <a:xfrm>
            <a:off x="162774" y="1601665"/>
            <a:ext cx="11780667" cy="2981575"/>
          </a:xfrm>
          <a:prstGeom prst="rect">
            <a:avLst/>
          </a:prstGeom>
        </p:spPr>
      </p:pic>
    </p:spTree>
    <p:extLst>
      <p:ext uri="{BB962C8B-B14F-4D97-AF65-F5344CB8AC3E}">
        <p14:creationId xmlns:p14="http://schemas.microsoft.com/office/powerpoint/2010/main" val="16933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24062 -0.44537 L -0.24179 -0.28726 " pathEditMode="relative" rAng="0" ptsTypes="AA">
                                      <p:cBhvr>
                                        <p:cTn id="18" dur="2000" fill="hold"/>
                                        <p:tgtEl>
                                          <p:spTgt spid="5"/>
                                        </p:tgtEl>
                                        <p:attrNameLst>
                                          <p:attrName>ppt_x</p:attrName>
                                          <p:attrName>ppt_y</p:attrName>
                                        </p:attrNameLst>
                                      </p:cBhvr>
                                      <p:rCtr x="-65" y="7894"/>
                                    </p:animMotion>
                                  </p:childTnLst>
                                </p:cTn>
                              </p:par>
                              <p:par>
                                <p:cTn id="19" presetID="6" presetClass="emph" presetSubtype="0" fill="hold" nodeType="withEffect">
                                  <p:stCondLst>
                                    <p:cond delay="0"/>
                                  </p:stCondLst>
                                  <p:childTnLst>
                                    <p:animScale>
                                      <p:cBhvr>
                                        <p:cTn id="20" dur="2000" fill="hold"/>
                                        <p:tgtEl>
                                          <p:spTgt spid="5"/>
                                        </p:tgtEl>
                                      </p:cBhvr>
                                      <p:by x="43000" y="43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24114 -0.38264 L 0.24297 -0.29699 " pathEditMode="relative" rAng="0" ptsTypes="AA">
                                      <p:cBhvr>
                                        <p:cTn id="36" dur="2000" fill="hold"/>
                                        <p:tgtEl>
                                          <p:spTgt spid="7"/>
                                        </p:tgtEl>
                                        <p:attrNameLst>
                                          <p:attrName>ppt_x</p:attrName>
                                          <p:attrName>ppt_y</p:attrName>
                                        </p:attrNameLst>
                                      </p:cBhvr>
                                      <p:rCtr x="91" y="4282"/>
                                    </p:animMotion>
                                  </p:childTnLst>
                                </p:cTn>
                              </p:par>
                              <p:par>
                                <p:cTn id="37" presetID="6" presetClass="emph" presetSubtype="0" fill="hold" nodeType="withEffect">
                                  <p:stCondLst>
                                    <p:cond delay="0"/>
                                  </p:stCondLst>
                                  <p:childTnLst>
                                    <p:animScale>
                                      <p:cBhvr>
                                        <p:cTn id="38" dur="2000" fill="hold"/>
                                        <p:tgtEl>
                                          <p:spTgt spid="7"/>
                                        </p:tgtEl>
                                      </p:cBhvr>
                                      <p:by x="43000" y="43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additive="base">
                                        <p:cTn id="4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additive="base">
                                        <p:cTn id="5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E997D3B-4ECD-4397-A989-D5882BB32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A852E5D-96B2-47B5-AB0F-426F231FBD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1"/>
            <a:ext cx="3703320" cy="5935131"/>
            <a:chOff x="438068" y="457201"/>
            <a:chExt cx="3703320" cy="5935131"/>
          </a:xfrm>
        </p:grpSpPr>
        <p:sp>
          <p:nvSpPr>
            <p:cNvPr id="26" name="Rectangle 25">
              <a:extLst>
                <a:ext uri="{FF2B5EF4-FFF2-40B4-BE49-F238E27FC236}">
                  <a16:creationId xmlns:a16="http://schemas.microsoft.com/office/drawing/2014/main" id="{FBEA2C8A-CA20-494E-8DAA-985E842ED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41102"/>
              <a:ext cx="3702134" cy="5751230"/>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6" name="Rectangle 26">
              <a:extLst>
                <a:ext uri="{FF2B5EF4-FFF2-40B4-BE49-F238E27FC236}">
                  <a16:creationId xmlns:a16="http://schemas.microsoft.com/office/drawing/2014/main" id="{DBAE429C-3A94-4C39-B88C-596F1E4C0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1"/>
              <a:ext cx="370332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2013734-FDB0-E34D-8573-4C465DA9D3DF}"/>
              </a:ext>
            </a:extLst>
          </p:cNvPr>
          <p:cNvSpPr>
            <a:spLocks noGrp="1"/>
          </p:cNvSpPr>
          <p:nvPr>
            <p:ph type="title"/>
          </p:nvPr>
        </p:nvSpPr>
        <p:spPr>
          <a:xfrm>
            <a:off x="592160" y="1748421"/>
            <a:ext cx="3412067" cy="1797702"/>
          </a:xfrm>
        </p:spPr>
        <p:txBody>
          <a:bodyPr vert="horz" lIns="91440" tIns="45720" rIns="91440" bIns="45720" rtlCol="0" anchor="b">
            <a:normAutofit/>
          </a:bodyPr>
          <a:lstStyle/>
          <a:p>
            <a:r>
              <a:rPr lang="en-US" sz="3300" dirty="0">
                <a:solidFill>
                  <a:srgbClr val="FFFFFF"/>
                </a:solidFill>
              </a:rPr>
              <a:t>Butterworth filter code</a:t>
            </a:r>
          </a:p>
        </p:txBody>
      </p:sp>
      <p:pic>
        <p:nvPicPr>
          <p:cNvPr id="5" name="Content Placeholder 4">
            <a:extLst>
              <a:ext uri="{FF2B5EF4-FFF2-40B4-BE49-F238E27FC236}">
                <a16:creationId xmlns:a16="http://schemas.microsoft.com/office/drawing/2014/main" id="{8C338CA2-3920-3D46-B242-641A92358C47}"/>
              </a:ext>
            </a:extLst>
          </p:cNvPr>
          <p:cNvPicPr>
            <a:picLocks noGrp="1" noChangeAspect="1"/>
          </p:cNvPicPr>
          <p:nvPr>
            <p:ph idx="1"/>
          </p:nvPr>
        </p:nvPicPr>
        <p:blipFill>
          <a:blip r:embed="rId2"/>
          <a:stretch>
            <a:fillRect/>
          </a:stretch>
        </p:blipFill>
        <p:spPr>
          <a:xfrm>
            <a:off x="4913349" y="606105"/>
            <a:ext cx="6063602" cy="56088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340885F-0BFE-BD44-96A3-6F5A556A4ABB}"/>
              </a:ext>
            </a:extLst>
          </p:cNvPr>
          <p:cNvPicPr>
            <a:picLocks noChangeAspect="1"/>
          </p:cNvPicPr>
          <p:nvPr/>
        </p:nvPicPr>
        <p:blipFill>
          <a:blip r:embed="rId3"/>
          <a:stretch>
            <a:fillRect/>
          </a:stretch>
        </p:blipFill>
        <p:spPr>
          <a:xfrm>
            <a:off x="4878064" y="1598498"/>
            <a:ext cx="6232401" cy="3895250"/>
          </a:xfrm>
          <a:prstGeom prst="rect">
            <a:avLst/>
          </a:prstGeom>
        </p:spPr>
      </p:pic>
    </p:spTree>
    <p:extLst>
      <p:ext uri="{BB962C8B-B14F-4D97-AF65-F5344CB8AC3E}">
        <p14:creationId xmlns:p14="http://schemas.microsoft.com/office/powerpoint/2010/main" val="42503472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198AA4-D302-334F-8F10-D844EAA83BBB}"/>
              </a:ext>
            </a:extLst>
          </p:cNvPr>
          <p:cNvSpPr>
            <a:spLocks noGrp="1"/>
          </p:cNvSpPr>
          <p:nvPr>
            <p:ph type="title"/>
          </p:nvPr>
        </p:nvSpPr>
        <p:spPr>
          <a:xfrm>
            <a:off x="609906" y="702155"/>
            <a:ext cx="3568661" cy="1269713"/>
          </a:xfrm>
        </p:spPr>
        <p:txBody>
          <a:bodyPr>
            <a:normAutofit/>
          </a:bodyPr>
          <a:lstStyle/>
          <a:p>
            <a:r>
              <a:rPr lang="en-US"/>
              <a:t>Butterworth filter plot</a:t>
            </a:r>
          </a:p>
        </p:txBody>
      </p:sp>
      <p:sp>
        <p:nvSpPr>
          <p:cNvPr id="30"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lose up of a map&#10;&#10;Description automatically generated">
            <a:extLst>
              <a:ext uri="{FF2B5EF4-FFF2-40B4-BE49-F238E27FC236}">
                <a16:creationId xmlns:a16="http://schemas.microsoft.com/office/drawing/2014/main" id="{FC4B2E6C-E279-1345-A198-965777E6B3EC}"/>
              </a:ext>
            </a:extLst>
          </p:cNvPr>
          <p:cNvPicPr>
            <a:picLocks noGrp="1" noChangeAspect="1"/>
          </p:cNvPicPr>
          <p:nvPr>
            <p:ph idx="1"/>
          </p:nvPr>
        </p:nvPicPr>
        <p:blipFill>
          <a:blip r:embed="rId2"/>
          <a:stretch>
            <a:fillRect/>
          </a:stretch>
        </p:blipFill>
        <p:spPr>
          <a:xfrm>
            <a:off x="356839" y="2176886"/>
            <a:ext cx="4297457" cy="3657609"/>
          </a:xfrm>
        </p:spPr>
      </p:pic>
      <p:pic>
        <p:nvPicPr>
          <p:cNvPr id="5" name="Content Placeholder 4" descr="A screenshot of a social media post&#10;&#10;Description automatically generated">
            <a:extLst>
              <a:ext uri="{FF2B5EF4-FFF2-40B4-BE49-F238E27FC236}">
                <a16:creationId xmlns:a16="http://schemas.microsoft.com/office/drawing/2014/main" id="{63F69F83-F11F-B04E-8150-8F1F7EB932AE}"/>
              </a:ext>
            </a:extLst>
          </p:cNvPr>
          <p:cNvPicPr>
            <a:picLocks noChangeAspect="1"/>
          </p:cNvPicPr>
          <p:nvPr/>
        </p:nvPicPr>
        <p:blipFill>
          <a:blip r:embed="rId3"/>
          <a:stretch>
            <a:fillRect/>
          </a:stretch>
        </p:blipFill>
        <p:spPr>
          <a:xfrm>
            <a:off x="4654296" y="1023504"/>
            <a:ext cx="6735272" cy="4630498"/>
          </a:xfrm>
          <a:prstGeom prst="rect">
            <a:avLst/>
          </a:prstGeom>
        </p:spPr>
      </p:pic>
      <p:graphicFrame>
        <p:nvGraphicFramePr>
          <p:cNvPr id="9" name="Table 8">
            <a:extLst>
              <a:ext uri="{FF2B5EF4-FFF2-40B4-BE49-F238E27FC236}">
                <a16:creationId xmlns:a16="http://schemas.microsoft.com/office/drawing/2014/main" id="{923EF5E0-1ED9-9042-A165-4E8391A31D3C}"/>
              </a:ext>
            </a:extLst>
          </p:cNvPr>
          <p:cNvGraphicFramePr>
            <a:graphicFrameLocks noGrp="1"/>
          </p:cNvGraphicFramePr>
          <p:nvPr>
            <p:extLst>
              <p:ext uri="{D42A27DB-BD31-4B8C-83A1-F6EECF244321}">
                <p14:modId xmlns:p14="http://schemas.microsoft.com/office/powerpoint/2010/main" val="3841704800"/>
              </p:ext>
            </p:extLst>
          </p:nvPr>
        </p:nvGraphicFramePr>
        <p:xfrm>
          <a:off x="1504524" y="1971496"/>
          <a:ext cx="3075259" cy="640080"/>
        </p:xfrm>
        <a:graphic>
          <a:graphicData uri="http://schemas.openxmlformats.org/drawingml/2006/table">
            <a:tbl>
              <a:tblPr firstRow="1" bandRow="1">
                <a:tableStyleId>{5C22544A-7EE6-4342-B048-85BDC9FD1C3A}</a:tableStyleId>
              </a:tblPr>
              <a:tblGrid>
                <a:gridCol w="3075259">
                  <a:extLst>
                    <a:ext uri="{9D8B030D-6E8A-4147-A177-3AD203B41FA5}">
                      <a16:colId xmlns:a16="http://schemas.microsoft.com/office/drawing/2014/main" val="1383960031"/>
                    </a:ext>
                  </a:extLst>
                </a:gridCol>
              </a:tblGrid>
              <a:tr h="370840">
                <a:tc>
                  <a:txBody>
                    <a:bodyPr/>
                    <a:lstStyle/>
                    <a:p>
                      <a:r>
                        <a:rPr lang="en-US" dirty="0"/>
                        <a:t>Pole and zero plot </a:t>
                      </a:r>
                    </a:p>
                    <a:p>
                      <a:r>
                        <a:rPr lang="en-US" dirty="0"/>
                        <a:t>show order of the filter</a:t>
                      </a:r>
                    </a:p>
                  </a:txBody>
                  <a:tcPr/>
                </a:tc>
                <a:extLst>
                  <a:ext uri="{0D108BD9-81ED-4DB2-BD59-A6C34878D82A}">
                    <a16:rowId xmlns:a16="http://schemas.microsoft.com/office/drawing/2014/main" val="4170177753"/>
                  </a:ext>
                </a:extLst>
              </a:tr>
            </a:tbl>
          </a:graphicData>
        </a:graphic>
      </p:graphicFrame>
      <p:cxnSp>
        <p:nvCxnSpPr>
          <p:cNvPr id="12" name="Straight Arrow Connector 11">
            <a:extLst>
              <a:ext uri="{FF2B5EF4-FFF2-40B4-BE49-F238E27FC236}">
                <a16:creationId xmlns:a16="http://schemas.microsoft.com/office/drawing/2014/main" id="{3C1984CF-3CFB-394B-955C-E7A749500483}"/>
              </a:ext>
            </a:extLst>
          </p:cNvPr>
          <p:cNvCxnSpPr>
            <a:cxnSpLocks/>
            <a:endCxn id="9" idx="3"/>
          </p:cNvCxnSpPr>
          <p:nvPr/>
        </p:nvCxnSpPr>
        <p:spPr>
          <a:xfrm flipH="1" flipV="1">
            <a:off x="4579783" y="2291536"/>
            <a:ext cx="220226" cy="525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ED9E2BB-F9BE-FF4E-8B61-8F143A22453A}"/>
              </a:ext>
            </a:extLst>
          </p:cNvPr>
          <p:cNvCxnSpPr>
            <a:cxnSpLocks/>
          </p:cNvCxnSpPr>
          <p:nvPr/>
        </p:nvCxnSpPr>
        <p:spPr>
          <a:xfrm flipH="1">
            <a:off x="828637" y="2430966"/>
            <a:ext cx="67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1496E5C-6C68-CE49-8766-B353D811D1C7}"/>
              </a:ext>
            </a:extLst>
          </p:cNvPr>
          <p:cNvCxnSpPr/>
          <p:nvPr/>
        </p:nvCxnSpPr>
        <p:spPr>
          <a:xfrm flipH="1">
            <a:off x="3657600" y="2611576"/>
            <a:ext cx="194264" cy="113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descr="A close up of a map&#10;&#10;Description automatically generated">
            <a:extLst>
              <a:ext uri="{FF2B5EF4-FFF2-40B4-BE49-F238E27FC236}">
                <a16:creationId xmlns:a16="http://schemas.microsoft.com/office/drawing/2014/main" id="{E2539FD3-EC0D-334F-9B75-0410CBC81888}"/>
              </a:ext>
            </a:extLst>
          </p:cNvPr>
          <p:cNvPicPr>
            <a:picLocks noChangeAspect="1"/>
          </p:cNvPicPr>
          <p:nvPr/>
        </p:nvPicPr>
        <p:blipFill>
          <a:blip r:embed="rId4"/>
          <a:stretch>
            <a:fillRect/>
          </a:stretch>
        </p:blipFill>
        <p:spPr>
          <a:xfrm>
            <a:off x="211127" y="2778554"/>
            <a:ext cx="4588882" cy="3477447"/>
          </a:xfrm>
          <a:prstGeom prst="rect">
            <a:avLst/>
          </a:prstGeom>
        </p:spPr>
      </p:pic>
      <p:cxnSp>
        <p:nvCxnSpPr>
          <p:cNvPr id="36" name="Straight Arrow Connector 35">
            <a:extLst>
              <a:ext uri="{FF2B5EF4-FFF2-40B4-BE49-F238E27FC236}">
                <a16:creationId xmlns:a16="http://schemas.microsoft.com/office/drawing/2014/main" id="{A864B332-2E7F-334A-B937-E72EFCE3E196}"/>
              </a:ext>
            </a:extLst>
          </p:cNvPr>
          <p:cNvCxnSpPr>
            <a:cxnSpLocks/>
          </p:cNvCxnSpPr>
          <p:nvPr/>
        </p:nvCxnSpPr>
        <p:spPr>
          <a:xfrm flipH="1">
            <a:off x="4382430" y="3021612"/>
            <a:ext cx="495634" cy="7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A screenshot of a cell phone&#10;&#10;Description automatically generated">
            <a:extLst>
              <a:ext uri="{FF2B5EF4-FFF2-40B4-BE49-F238E27FC236}">
                <a16:creationId xmlns:a16="http://schemas.microsoft.com/office/drawing/2014/main" id="{3CF5EE87-5EB7-2941-ABF4-5A1C03F6ABCD}"/>
              </a:ext>
            </a:extLst>
          </p:cNvPr>
          <p:cNvPicPr>
            <a:picLocks noChangeAspect="1"/>
          </p:cNvPicPr>
          <p:nvPr/>
        </p:nvPicPr>
        <p:blipFill>
          <a:blip r:embed="rId5"/>
          <a:stretch>
            <a:fillRect/>
          </a:stretch>
        </p:blipFill>
        <p:spPr>
          <a:xfrm>
            <a:off x="4878064" y="1203998"/>
            <a:ext cx="6232401" cy="4289750"/>
          </a:xfrm>
          <a:prstGeom prst="rect">
            <a:avLst/>
          </a:prstGeom>
        </p:spPr>
      </p:pic>
      <p:pic>
        <p:nvPicPr>
          <p:cNvPr id="47" name="Picture 46" descr="A close up of a map&#10;&#10;Description automatically generated">
            <a:extLst>
              <a:ext uri="{FF2B5EF4-FFF2-40B4-BE49-F238E27FC236}">
                <a16:creationId xmlns:a16="http://schemas.microsoft.com/office/drawing/2014/main" id="{C9FD3D0A-B31D-8742-ACF4-1F706ABBD11E}"/>
              </a:ext>
            </a:extLst>
          </p:cNvPr>
          <p:cNvPicPr>
            <a:picLocks noChangeAspect="1"/>
          </p:cNvPicPr>
          <p:nvPr/>
        </p:nvPicPr>
        <p:blipFill>
          <a:blip r:embed="rId6"/>
          <a:stretch>
            <a:fillRect/>
          </a:stretch>
        </p:blipFill>
        <p:spPr>
          <a:xfrm>
            <a:off x="75837" y="2606155"/>
            <a:ext cx="4588883" cy="3890575"/>
          </a:xfrm>
          <a:prstGeom prst="rect">
            <a:avLst/>
          </a:prstGeom>
        </p:spPr>
      </p:pic>
      <p:cxnSp>
        <p:nvCxnSpPr>
          <p:cNvPr id="49" name="Straight Arrow Connector 48">
            <a:extLst>
              <a:ext uri="{FF2B5EF4-FFF2-40B4-BE49-F238E27FC236}">
                <a16:creationId xmlns:a16="http://schemas.microsoft.com/office/drawing/2014/main" id="{15E30582-6153-C543-B148-33B4D9C0B505}"/>
              </a:ext>
            </a:extLst>
          </p:cNvPr>
          <p:cNvCxnSpPr/>
          <p:nvPr/>
        </p:nvCxnSpPr>
        <p:spPr>
          <a:xfrm flipH="1">
            <a:off x="4382430" y="4041407"/>
            <a:ext cx="417579" cy="1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screenshot of a cell phone&#10;&#10;Description automatically generated">
            <a:extLst>
              <a:ext uri="{FF2B5EF4-FFF2-40B4-BE49-F238E27FC236}">
                <a16:creationId xmlns:a16="http://schemas.microsoft.com/office/drawing/2014/main" id="{AC619064-E03C-E247-A121-B45DB5597774}"/>
              </a:ext>
            </a:extLst>
          </p:cNvPr>
          <p:cNvPicPr>
            <a:picLocks noChangeAspect="1"/>
          </p:cNvPicPr>
          <p:nvPr/>
        </p:nvPicPr>
        <p:blipFill>
          <a:blip r:embed="rId7"/>
          <a:stretch>
            <a:fillRect/>
          </a:stretch>
        </p:blipFill>
        <p:spPr>
          <a:xfrm>
            <a:off x="185766" y="2458886"/>
            <a:ext cx="4504130" cy="3640324"/>
          </a:xfrm>
          <a:prstGeom prst="rect">
            <a:avLst/>
          </a:prstGeom>
        </p:spPr>
      </p:pic>
      <p:cxnSp>
        <p:nvCxnSpPr>
          <p:cNvPr id="53" name="Straight Arrow Connector 52">
            <a:extLst>
              <a:ext uri="{FF2B5EF4-FFF2-40B4-BE49-F238E27FC236}">
                <a16:creationId xmlns:a16="http://schemas.microsoft.com/office/drawing/2014/main" id="{F410B4EE-5073-B64A-A38C-95E80C596900}"/>
              </a:ext>
            </a:extLst>
          </p:cNvPr>
          <p:cNvCxnSpPr/>
          <p:nvPr/>
        </p:nvCxnSpPr>
        <p:spPr>
          <a:xfrm flipH="1">
            <a:off x="4149853" y="5037122"/>
            <a:ext cx="65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46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ppt_x"/>
                                          </p:val>
                                        </p:tav>
                                      </p:tavLst>
                                    </p:anim>
                                    <p:anim calcmode="lin" valueType="num">
                                      <p:cBhvr additive="base">
                                        <p:cTn id="35" dur="500"/>
                                        <p:tgtEl>
                                          <p:spTgt spid="7"/>
                                        </p:tgtEl>
                                        <p:attrNameLst>
                                          <p:attrName>ppt_y</p:attrName>
                                        </p:attrNameLst>
                                      </p:cBhvr>
                                      <p:tavLst>
                                        <p:tav tm="0">
                                          <p:val>
                                            <p:strVal val="ppt_y"/>
                                          </p:val>
                                        </p:tav>
                                        <p:tav tm="100000">
                                          <p:val>
                                            <p:strVal val="1+ppt_h/2"/>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9"/>
                                        </p:tgtEl>
                                        <p:attrNameLst>
                                          <p:attrName>ppt_x</p:attrName>
                                        </p:attrNameLst>
                                      </p:cBhvr>
                                      <p:tavLst>
                                        <p:tav tm="0">
                                          <p:val>
                                            <p:strVal val="ppt_x"/>
                                          </p:val>
                                        </p:tav>
                                        <p:tav tm="100000">
                                          <p:val>
                                            <p:strVal val="ppt_x"/>
                                          </p:val>
                                        </p:tav>
                                      </p:tavLst>
                                    </p:anim>
                                    <p:anim calcmode="lin" valueType="num">
                                      <p:cBhvr additive="base">
                                        <p:cTn id="39" dur="500"/>
                                        <p:tgtEl>
                                          <p:spTgt spid="9"/>
                                        </p:tgtEl>
                                        <p:attrNameLst>
                                          <p:attrName>ppt_y</p:attrName>
                                        </p:attrNameLst>
                                      </p:cBhvr>
                                      <p:tavLst>
                                        <p:tav tm="0">
                                          <p:val>
                                            <p:strVal val="ppt_y"/>
                                          </p:val>
                                        </p:tav>
                                        <p:tav tm="100000">
                                          <p:val>
                                            <p:strVal val="1+ppt_h/2"/>
                                          </p:val>
                                        </p:tav>
                                      </p:tavLst>
                                    </p:anim>
                                    <p:set>
                                      <p:cBhvr>
                                        <p:cTn id="40" dur="1" fill="hold">
                                          <p:stCondLst>
                                            <p:cond delay="499"/>
                                          </p:stCondLst>
                                        </p:cTn>
                                        <p:tgtEl>
                                          <p:spTgt spid="9"/>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20"/>
                                        </p:tgtEl>
                                        <p:attrNameLst>
                                          <p:attrName>ppt_x</p:attrName>
                                        </p:attrNameLst>
                                      </p:cBhvr>
                                      <p:tavLst>
                                        <p:tav tm="0">
                                          <p:val>
                                            <p:strVal val="ppt_x"/>
                                          </p:val>
                                        </p:tav>
                                        <p:tav tm="100000">
                                          <p:val>
                                            <p:strVal val="ppt_x"/>
                                          </p:val>
                                        </p:tav>
                                      </p:tavLst>
                                    </p:anim>
                                    <p:anim calcmode="lin" valueType="num">
                                      <p:cBhvr additive="base">
                                        <p:cTn id="43" dur="500"/>
                                        <p:tgtEl>
                                          <p:spTgt spid="20"/>
                                        </p:tgtEl>
                                        <p:attrNameLst>
                                          <p:attrName>ppt_y</p:attrName>
                                        </p:attrNameLst>
                                      </p:cBhvr>
                                      <p:tavLst>
                                        <p:tav tm="0">
                                          <p:val>
                                            <p:strVal val="ppt_y"/>
                                          </p:val>
                                        </p:tav>
                                        <p:tav tm="100000">
                                          <p:val>
                                            <p:strVal val="1+ppt_h/2"/>
                                          </p:val>
                                        </p:tav>
                                      </p:tavLst>
                                    </p:anim>
                                    <p:set>
                                      <p:cBhvr>
                                        <p:cTn id="44" dur="1" fill="hold">
                                          <p:stCondLst>
                                            <p:cond delay="499"/>
                                          </p:stCondLst>
                                        </p:cTn>
                                        <p:tgtEl>
                                          <p:spTgt spid="2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2"/>
                                        </p:tgtEl>
                                        <p:attrNameLst>
                                          <p:attrName>ppt_x</p:attrName>
                                        </p:attrNameLst>
                                      </p:cBhvr>
                                      <p:tavLst>
                                        <p:tav tm="0">
                                          <p:val>
                                            <p:strVal val="ppt_x"/>
                                          </p:val>
                                        </p:tav>
                                        <p:tav tm="100000">
                                          <p:val>
                                            <p:strVal val="ppt_x"/>
                                          </p:val>
                                        </p:tav>
                                      </p:tavLst>
                                    </p:anim>
                                    <p:anim calcmode="lin" valueType="num">
                                      <p:cBhvr additive="base">
                                        <p:cTn id="47" dur="500"/>
                                        <p:tgtEl>
                                          <p:spTgt spid="12"/>
                                        </p:tgtEl>
                                        <p:attrNameLst>
                                          <p:attrName>ppt_y</p:attrName>
                                        </p:attrNameLst>
                                      </p:cBhvr>
                                      <p:tavLst>
                                        <p:tav tm="0">
                                          <p:val>
                                            <p:strVal val="ppt_y"/>
                                          </p:val>
                                        </p:tav>
                                        <p:tav tm="100000">
                                          <p:val>
                                            <p:strVal val="1+ppt_h/2"/>
                                          </p:val>
                                        </p:tav>
                                      </p:tavLst>
                                    </p:anim>
                                    <p:set>
                                      <p:cBhvr>
                                        <p:cTn id="48" dur="1" fill="hold">
                                          <p:stCondLst>
                                            <p:cond delay="499"/>
                                          </p:stCondLst>
                                        </p:cTn>
                                        <p:tgtEl>
                                          <p:spTgt spid="12"/>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6"/>
                                        </p:tgtEl>
                                        <p:attrNameLst>
                                          <p:attrName>ppt_x</p:attrName>
                                        </p:attrNameLst>
                                      </p:cBhvr>
                                      <p:tavLst>
                                        <p:tav tm="0">
                                          <p:val>
                                            <p:strVal val="ppt_x"/>
                                          </p:val>
                                        </p:tav>
                                        <p:tav tm="100000">
                                          <p:val>
                                            <p:strVal val="ppt_x"/>
                                          </p:val>
                                        </p:tav>
                                      </p:tavLst>
                                    </p:anim>
                                    <p:anim calcmode="lin" valueType="num">
                                      <p:cBhvr additive="base">
                                        <p:cTn id="51" dur="500"/>
                                        <p:tgtEl>
                                          <p:spTgt spid="16"/>
                                        </p:tgtEl>
                                        <p:attrNameLst>
                                          <p:attrName>ppt_y</p:attrName>
                                        </p:attrNameLst>
                                      </p:cBhvr>
                                      <p:tavLst>
                                        <p:tav tm="0">
                                          <p:val>
                                            <p:strVal val="ppt_y"/>
                                          </p:val>
                                        </p:tav>
                                        <p:tav tm="100000">
                                          <p:val>
                                            <p:strVal val="1+ppt_h/2"/>
                                          </p:val>
                                        </p:tav>
                                      </p:tavLst>
                                    </p:anim>
                                    <p:set>
                                      <p:cBhvr>
                                        <p:cTn id="52" dur="1" fill="hold">
                                          <p:stCondLst>
                                            <p:cond delay="499"/>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37"/>
                                        </p:tgtEl>
                                        <p:attrNameLst>
                                          <p:attrName>ppt_x</p:attrName>
                                        </p:attrNameLst>
                                      </p:cBhvr>
                                      <p:tavLst>
                                        <p:tav tm="0">
                                          <p:val>
                                            <p:strVal val="ppt_x"/>
                                          </p:val>
                                        </p:tav>
                                        <p:tav tm="100000">
                                          <p:val>
                                            <p:strVal val="ppt_x"/>
                                          </p:val>
                                        </p:tav>
                                      </p:tavLst>
                                    </p:anim>
                                    <p:anim calcmode="lin" valueType="num">
                                      <p:cBhvr additive="base">
                                        <p:cTn id="57" dur="500"/>
                                        <p:tgtEl>
                                          <p:spTgt spid="37"/>
                                        </p:tgtEl>
                                        <p:attrNameLst>
                                          <p:attrName>ppt_y</p:attrName>
                                        </p:attrNameLst>
                                      </p:cBhvr>
                                      <p:tavLst>
                                        <p:tav tm="0">
                                          <p:val>
                                            <p:strVal val="ppt_y"/>
                                          </p:val>
                                        </p:tav>
                                        <p:tav tm="100000">
                                          <p:val>
                                            <p:strVal val="1+ppt_h/2"/>
                                          </p:val>
                                        </p:tav>
                                      </p:tavLst>
                                    </p:anim>
                                    <p:set>
                                      <p:cBhvr>
                                        <p:cTn id="58" dur="1" fill="hold">
                                          <p:stCondLst>
                                            <p:cond delay="499"/>
                                          </p:stCondLst>
                                        </p:cTn>
                                        <p:tgtEl>
                                          <p:spTgt spid="3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nodeType="clickEffect">
                                  <p:stCondLst>
                                    <p:cond delay="0"/>
                                  </p:stCondLst>
                                  <p:childTnLst>
                                    <p:anim calcmode="lin" valueType="num">
                                      <p:cBhvr additive="base">
                                        <p:cTn id="78" dur="500"/>
                                        <p:tgtEl>
                                          <p:spTgt spid="36"/>
                                        </p:tgtEl>
                                        <p:attrNameLst>
                                          <p:attrName>ppt_x</p:attrName>
                                        </p:attrNameLst>
                                      </p:cBhvr>
                                      <p:tavLst>
                                        <p:tav tm="0">
                                          <p:val>
                                            <p:strVal val="ppt_x"/>
                                          </p:val>
                                        </p:tav>
                                        <p:tav tm="100000">
                                          <p:val>
                                            <p:strVal val="ppt_x"/>
                                          </p:val>
                                        </p:tav>
                                      </p:tavLst>
                                    </p:anim>
                                    <p:anim calcmode="lin" valueType="num">
                                      <p:cBhvr additive="base">
                                        <p:cTn id="79" dur="500"/>
                                        <p:tgtEl>
                                          <p:spTgt spid="36"/>
                                        </p:tgtEl>
                                        <p:attrNameLst>
                                          <p:attrName>ppt_y</p:attrName>
                                        </p:attrNameLst>
                                      </p:cBhvr>
                                      <p:tavLst>
                                        <p:tav tm="0">
                                          <p:val>
                                            <p:strVal val="ppt_y"/>
                                          </p:val>
                                        </p:tav>
                                        <p:tav tm="100000">
                                          <p:val>
                                            <p:strVal val="1+ppt_h/2"/>
                                          </p:val>
                                        </p:tav>
                                      </p:tavLst>
                                    </p:anim>
                                    <p:set>
                                      <p:cBhvr>
                                        <p:cTn id="80" dur="1" fill="hold">
                                          <p:stCondLst>
                                            <p:cond delay="499"/>
                                          </p:stCondLst>
                                        </p:cTn>
                                        <p:tgtEl>
                                          <p:spTgt spid="36"/>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34"/>
                                        </p:tgtEl>
                                        <p:attrNameLst>
                                          <p:attrName>ppt_x</p:attrName>
                                        </p:attrNameLst>
                                      </p:cBhvr>
                                      <p:tavLst>
                                        <p:tav tm="0">
                                          <p:val>
                                            <p:strVal val="ppt_x"/>
                                          </p:val>
                                        </p:tav>
                                        <p:tav tm="100000">
                                          <p:val>
                                            <p:strVal val="ppt_x"/>
                                          </p:val>
                                        </p:tav>
                                      </p:tavLst>
                                    </p:anim>
                                    <p:anim calcmode="lin" valueType="num">
                                      <p:cBhvr additive="base">
                                        <p:cTn id="83" dur="500"/>
                                        <p:tgtEl>
                                          <p:spTgt spid="34"/>
                                        </p:tgtEl>
                                        <p:attrNameLst>
                                          <p:attrName>ppt_y</p:attrName>
                                        </p:attrNameLst>
                                      </p:cBhvr>
                                      <p:tavLst>
                                        <p:tav tm="0">
                                          <p:val>
                                            <p:strVal val="ppt_y"/>
                                          </p:val>
                                        </p:tav>
                                        <p:tav tm="100000">
                                          <p:val>
                                            <p:strVal val="1+ppt_h/2"/>
                                          </p:val>
                                        </p:tav>
                                      </p:tavLst>
                                    </p:anim>
                                    <p:set>
                                      <p:cBhvr>
                                        <p:cTn id="84" dur="1" fill="hold">
                                          <p:stCondLst>
                                            <p:cond delay="499"/>
                                          </p:stCondLst>
                                        </p:cTn>
                                        <p:tgtEl>
                                          <p:spTgt spid="3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additive="base">
                                        <p:cTn id="89" dur="500" fill="hold"/>
                                        <p:tgtEl>
                                          <p:spTgt spid="49"/>
                                        </p:tgtEl>
                                        <p:attrNameLst>
                                          <p:attrName>ppt_x</p:attrName>
                                        </p:attrNameLst>
                                      </p:cBhvr>
                                      <p:tavLst>
                                        <p:tav tm="0">
                                          <p:val>
                                            <p:strVal val="#ppt_x"/>
                                          </p:val>
                                        </p:tav>
                                        <p:tav tm="100000">
                                          <p:val>
                                            <p:strVal val="#ppt_x"/>
                                          </p:val>
                                        </p:tav>
                                      </p:tavLst>
                                    </p:anim>
                                    <p:anim calcmode="lin" valueType="num">
                                      <p:cBhvr additive="base">
                                        <p:cTn id="90" dur="500" fill="hold"/>
                                        <p:tgtEl>
                                          <p:spTgt spid="49"/>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xit" presetSubtype="4" fill="hold" nodeType="clickEffect">
                                  <p:stCondLst>
                                    <p:cond delay="0"/>
                                  </p:stCondLst>
                                  <p:childTnLst>
                                    <p:anim calcmode="lin" valueType="num">
                                      <p:cBhvr additive="base">
                                        <p:cTn id="98" dur="500"/>
                                        <p:tgtEl>
                                          <p:spTgt spid="49"/>
                                        </p:tgtEl>
                                        <p:attrNameLst>
                                          <p:attrName>ppt_x</p:attrName>
                                        </p:attrNameLst>
                                      </p:cBhvr>
                                      <p:tavLst>
                                        <p:tav tm="0">
                                          <p:val>
                                            <p:strVal val="ppt_x"/>
                                          </p:val>
                                        </p:tav>
                                        <p:tav tm="100000">
                                          <p:val>
                                            <p:strVal val="ppt_x"/>
                                          </p:val>
                                        </p:tav>
                                      </p:tavLst>
                                    </p:anim>
                                    <p:anim calcmode="lin" valueType="num">
                                      <p:cBhvr additive="base">
                                        <p:cTn id="99" dur="500"/>
                                        <p:tgtEl>
                                          <p:spTgt spid="49"/>
                                        </p:tgtEl>
                                        <p:attrNameLst>
                                          <p:attrName>ppt_y</p:attrName>
                                        </p:attrNameLst>
                                      </p:cBhvr>
                                      <p:tavLst>
                                        <p:tav tm="0">
                                          <p:val>
                                            <p:strVal val="ppt_y"/>
                                          </p:val>
                                        </p:tav>
                                        <p:tav tm="100000">
                                          <p:val>
                                            <p:strVal val="1+ppt_h/2"/>
                                          </p:val>
                                        </p:tav>
                                      </p:tavLst>
                                    </p:anim>
                                    <p:set>
                                      <p:cBhvr>
                                        <p:cTn id="100" dur="1" fill="hold">
                                          <p:stCondLst>
                                            <p:cond delay="499"/>
                                          </p:stCondLst>
                                        </p:cTn>
                                        <p:tgtEl>
                                          <p:spTgt spid="49"/>
                                        </p:tgtEl>
                                        <p:attrNameLst>
                                          <p:attrName>style.visibility</p:attrName>
                                        </p:attrNameLst>
                                      </p:cBhvr>
                                      <p:to>
                                        <p:strVal val="hidden"/>
                                      </p:to>
                                    </p:set>
                                  </p:childTnLst>
                                </p:cTn>
                              </p:par>
                              <p:par>
                                <p:cTn id="101" presetID="2" presetClass="exit" presetSubtype="4" fill="hold" nodeType="withEffect">
                                  <p:stCondLst>
                                    <p:cond delay="0"/>
                                  </p:stCondLst>
                                  <p:childTnLst>
                                    <p:anim calcmode="lin" valueType="num">
                                      <p:cBhvr additive="base">
                                        <p:cTn id="102" dur="500"/>
                                        <p:tgtEl>
                                          <p:spTgt spid="47"/>
                                        </p:tgtEl>
                                        <p:attrNameLst>
                                          <p:attrName>ppt_x</p:attrName>
                                        </p:attrNameLst>
                                      </p:cBhvr>
                                      <p:tavLst>
                                        <p:tav tm="0">
                                          <p:val>
                                            <p:strVal val="ppt_x"/>
                                          </p:val>
                                        </p:tav>
                                        <p:tav tm="100000">
                                          <p:val>
                                            <p:strVal val="ppt_x"/>
                                          </p:val>
                                        </p:tav>
                                      </p:tavLst>
                                    </p:anim>
                                    <p:anim calcmode="lin" valueType="num">
                                      <p:cBhvr additive="base">
                                        <p:cTn id="103" dur="500"/>
                                        <p:tgtEl>
                                          <p:spTgt spid="47"/>
                                        </p:tgtEl>
                                        <p:attrNameLst>
                                          <p:attrName>ppt_y</p:attrName>
                                        </p:attrNameLst>
                                      </p:cBhvr>
                                      <p:tavLst>
                                        <p:tav tm="0">
                                          <p:val>
                                            <p:strVal val="ppt_y"/>
                                          </p:val>
                                        </p:tav>
                                        <p:tav tm="100000">
                                          <p:val>
                                            <p:strVal val="1+ppt_h/2"/>
                                          </p:val>
                                        </p:tav>
                                      </p:tavLst>
                                    </p:anim>
                                    <p:set>
                                      <p:cBhvr>
                                        <p:cTn id="104" dur="1" fill="hold">
                                          <p:stCondLst>
                                            <p:cond delay="499"/>
                                          </p:stCondLst>
                                        </p:cTn>
                                        <p:tgtEl>
                                          <p:spTgt spid="4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3"/>
                                        </p:tgtEl>
                                        <p:attrNameLst>
                                          <p:attrName>style.visibility</p:attrName>
                                        </p:attrNameLst>
                                      </p:cBhvr>
                                      <p:to>
                                        <p:strVal val="visible"/>
                                      </p:to>
                                    </p:set>
                                    <p:anim calcmode="lin" valueType="num">
                                      <p:cBhvr additive="base">
                                        <p:cTn id="109" dur="500" fill="hold"/>
                                        <p:tgtEl>
                                          <p:spTgt spid="53"/>
                                        </p:tgtEl>
                                        <p:attrNameLst>
                                          <p:attrName>ppt_x</p:attrName>
                                        </p:attrNameLst>
                                      </p:cBhvr>
                                      <p:tavLst>
                                        <p:tav tm="0">
                                          <p:val>
                                            <p:strVal val="#ppt_x"/>
                                          </p:val>
                                        </p:tav>
                                        <p:tav tm="100000">
                                          <p:val>
                                            <p:strVal val="#ppt_x"/>
                                          </p:val>
                                        </p:tav>
                                      </p:tavLst>
                                    </p:anim>
                                    <p:anim calcmode="lin" valueType="num">
                                      <p:cBhvr additive="base">
                                        <p:cTn id="110" dur="500" fill="hold"/>
                                        <p:tgtEl>
                                          <p:spTgt spid="5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F1F7B-A8B5-EB41-B3C4-A4F15A999AE1}"/>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Filter our data</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84F1E3-1869-2249-9B60-DB8544A13D94}"/>
              </a:ext>
            </a:extLst>
          </p:cNvPr>
          <p:cNvSpPr>
            <a:spLocks noGrp="1"/>
          </p:cNvSpPr>
          <p:nvPr>
            <p:ph idx="1"/>
          </p:nvPr>
        </p:nvSpPr>
        <p:spPr>
          <a:xfrm>
            <a:off x="5117586" y="1124998"/>
            <a:ext cx="6493222" cy="4608003"/>
          </a:xfrm>
        </p:spPr>
        <p:txBody>
          <a:bodyPr>
            <a:normAutofit/>
          </a:bodyPr>
          <a:lstStyle/>
          <a:p>
            <a:r>
              <a:rPr lang="en-US" sz="2000" dirty="0"/>
              <a:t>I Used MATLAB “filter” function</a:t>
            </a:r>
          </a:p>
          <a:p>
            <a:endParaRPr lang="en-US" sz="2000" dirty="0"/>
          </a:p>
          <a:p>
            <a:pPr marL="0" indent="0">
              <a:buNone/>
            </a:pPr>
            <a:endParaRPr lang="en-US" sz="2000" dirty="0"/>
          </a:p>
          <a:p>
            <a:r>
              <a:rPr lang="en-US" dirty="0"/>
              <a:t>This function filters the input data </a:t>
            </a:r>
            <a:r>
              <a:rPr lang="en-US" dirty="0" err="1"/>
              <a:t>dataRaw</a:t>
            </a:r>
            <a:r>
              <a:rPr lang="en-US" dirty="0"/>
              <a:t> using a rational transfer function defined by the numerator and denominator coefficients num and den</a:t>
            </a:r>
          </a:p>
          <a:p>
            <a:pPr marL="0" indent="0">
              <a:buNone/>
            </a:pPr>
            <a:endParaRPr lang="en-US" sz="2000" dirty="0"/>
          </a:p>
          <a:p>
            <a:pPr lvl="1"/>
            <a:endParaRPr lang="en-US" sz="1800" dirty="0"/>
          </a:p>
        </p:txBody>
      </p:sp>
      <p:pic>
        <p:nvPicPr>
          <p:cNvPr id="5" name="Picture 4">
            <a:extLst>
              <a:ext uri="{FF2B5EF4-FFF2-40B4-BE49-F238E27FC236}">
                <a16:creationId xmlns:a16="http://schemas.microsoft.com/office/drawing/2014/main" id="{AF11AD24-45EF-9645-ABA1-38A0390B67A7}"/>
              </a:ext>
            </a:extLst>
          </p:cNvPr>
          <p:cNvPicPr>
            <a:picLocks noChangeAspect="1"/>
          </p:cNvPicPr>
          <p:nvPr/>
        </p:nvPicPr>
        <p:blipFill>
          <a:blip r:embed="rId2"/>
          <a:stretch>
            <a:fillRect/>
          </a:stretch>
        </p:blipFill>
        <p:spPr>
          <a:xfrm>
            <a:off x="5238533" y="2663624"/>
            <a:ext cx="5321300" cy="317500"/>
          </a:xfrm>
          <a:prstGeom prst="rect">
            <a:avLst/>
          </a:prstGeom>
        </p:spPr>
      </p:pic>
    </p:spTree>
    <p:extLst>
      <p:ext uri="{BB962C8B-B14F-4D97-AF65-F5344CB8AC3E}">
        <p14:creationId xmlns:p14="http://schemas.microsoft.com/office/powerpoint/2010/main" val="364890192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3F8B57-A284-7647-9149-12C1FB9372E7}"/>
              </a:ext>
            </a:extLst>
          </p:cNvPr>
          <p:cNvSpPr>
            <a:spLocks noGrp="1"/>
          </p:cNvSpPr>
          <p:nvPr>
            <p:ph type="title"/>
          </p:nvPr>
        </p:nvSpPr>
        <p:spPr>
          <a:xfrm>
            <a:off x="803189" y="1209184"/>
            <a:ext cx="3089189" cy="4734416"/>
          </a:xfrm>
        </p:spPr>
        <p:txBody>
          <a:bodyPr anchor="ctr">
            <a:normAutofit/>
          </a:bodyPr>
          <a:lstStyle/>
          <a:p>
            <a:r>
              <a:rPr lang="en-US" sz="2300" dirty="0">
                <a:solidFill>
                  <a:srgbClr val="FFFFFF"/>
                </a:solidFill>
              </a:rPr>
              <a:t>Plot the filtered data and Raw data</a:t>
            </a:r>
          </a:p>
        </p:txBody>
      </p:sp>
      <p:sp>
        <p:nvSpPr>
          <p:cNvPr id="44" name="Rectangle 43">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a map&#10;&#10;Description automatically generated">
            <a:extLst>
              <a:ext uri="{FF2B5EF4-FFF2-40B4-BE49-F238E27FC236}">
                <a16:creationId xmlns:a16="http://schemas.microsoft.com/office/drawing/2014/main" id="{AE37419F-58F3-154A-9F3A-C5DEFE7F23FF}"/>
              </a:ext>
            </a:extLst>
          </p:cNvPr>
          <p:cNvPicPr>
            <a:picLocks noChangeAspect="1"/>
          </p:cNvPicPr>
          <p:nvPr/>
        </p:nvPicPr>
        <p:blipFill>
          <a:blip r:embed="rId2"/>
          <a:stretch>
            <a:fillRect/>
          </a:stretch>
        </p:blipFill>
        <p:spPr>
          <a:xfrm>
            <a:off x="4382798" y="853313"/>
            <a:ext cx="3397924" cy="2022271"/>
          </a:xfrm>
          <a:prstGeom prst="rect">
            <a:avLst/>
          </a:prstGeom>
        </p:spPr>
      </p:pic>
      <p:pic>
        <p:nvPicPr>
          <p:cNvPr id="5" name="Content Placeholder 4" descr="A picture containing knife&#10;&#10;Description automatically generated">
            <a:extLst>
              <a:ext uri="{FF2B5EF4-FFF2-40B4-BE49-F238E27FC236}">
                <a16:creationId xmlns:a16="http://schemas.microsoft.com/office/drawing/2014/main" id="{F7405B41-D8AD-D042-88F9-CA5FD53D0C02}"/>
              </a:ext>
            </a:extLst>
          </p:cNvPr>
          <p:cNvPicPr>
            <a:picLocks noChangeAspect="1"/>
          </p:cNvPicPr>
          <p:nvPr/>
        </p:nvPicPr>
        <p:blipFill>
          <a:blip r:embed="rId3"/>
          <a:stretch>
            <a:fillRect/>
          </a:stretch>
        </p:blipFill>
        <p:spPr>
          <a:xfrm>
            <a:off x="8188827" y="1575605"/>
            <a:ext cx="3400442" cy="595077"/>
          </a:xfrm>
          <a:prstGeom prst="rect">
            <a:avLst/>
          </a:prstGeom>
        </p:spPr>
      </p:pic>
      <p:sp>
        <p:nvSpPr>
          <p:cNvPr id="46" name="Rectangle 45">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picture containing map, sitting, large, water&#10;&#10;Description automatically generated">
            <a:extLst>
              <a:ext uri="{FF2B5EF4-FFF2-40B4-BE49-F238E27FC236}">
                <a16:creationId xmlns:a16="http://schemas.microsoft.com/office/drawing/2014/main" id="{17B5CB77-A71F-B04A-B71F-1FD92A7B518C}"/>
              </a:ext>
            </a:extLst>
          </p:cNvPr>
          <p:cNvPicPr>
            <a:picLocks noGrp="1" noChangeAspect="1"/>
          </p:cNvPicPr>
          <p:nvPr>
            <p:ph idx="1"/>
          </p:nvPr>
        </p:nvPicPr>
        <p:blipFill>
          <a:blip r:embed="rId4"/>
          <a:stretch>
            <a:fillRect/>
          </a:stretch>
        </p:blipFill>
        <p:spPr>
          <a:xfrm>
            <a:off x="4217205" y="3291157"/>
            <a:ext cx="7943243" cy="2713530"/>
          </a:xfrm>
        </p:spPr>
      </p:pic>
    </p:spTree>
    <p:extLst>
      <p:ext uri="{BB962C8B-B14F-4D97-AF65-F5344CB8AC3E}">
        <p14:creationId xmlns:p14="http://schemas.microsoft.com/office/powerpoint/2010/main" val="3222873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1CCC6-AAC4-3F4C-AFD1-A0B2E663CE33}"/>
              </a:ext>
            </a:extLst>
          </p:cNvPr>
          <p:cNvSpPr>
            <a:spLocks noGrp="1"/>
          </p:cNvSpPr>
          <p:nvPr>
            <p:ph type="title"/>
          </p:nvPr>
        </p:nvSpPr>
        <p:spPr>
          <a:xfrm>
            <a:off x="1555733" y="1577340"/>
            <a:ext cx="4955798" cy="3703320"/>
          </a:xfrm>
        </p:spPr>
        <p:txBody>
          <a:bodyPr vert="horz" lIns="91440" tIns="45720" rIns="91440" bIns="45720" rtlCol="0" anchor="ctr">
            <a:normAutofit/>
          </a:bodyPr>
          <a:lstStyle/>
          <a:p>
            <a:pPr algn="r"/>
            <a:r>
              <a:rPr lang="en-US" sz="7200" dirty="0">
                <a:solidFill>
                  <a:srgbClr val="FFFFFF">
                    <a:alpha val="90000"/>
                  </a:srgbClr>
                </a:solidFill>
              </a:rPr>
              <a:t>Thanks </a:t>
            </a:r>
          </a:p>
        </p:txBody>
      </p:sp>
      <p:sp>
        <p:nvSpPr>
          <p:cNvPr id="3" name="Content Placeholder 2">
            <a:extLst>
              <a:ext uri="{FF2B5EF4-FFF2-40B4-BE49-F238E27FC236}">
                <a16:creationId xmlns:a16="http://schemas.microsoft.com/office/drawing/2014/main" id="{C7DEBE82-5673-A54D-8031-97022ECA3F91}"/>
              </a:ext>
            </a:extLst>
          </p:cNvPr>
          <p:cNvSpPr>
            <a:spLocks noGrp="1"/>
          </p:cNvSpPr>
          <p:nvPr>
            <p:ph idx="1"/>
          </p:nvPr>
        </p:nvSpPr>
        <p:spPr>
          <a:xfrm>
            <a:off x="7534655" y="1577340"/>
            <a:ext cx="2895067" cy="3703320"/>
          </a:xfrm>
          <a:ln w="57150">
            <a:noFill/>
          </a:ln>
        </p:spPr>
        <p:txBody>
          <a:bodyPr vert="horz" lIns="91440" tIns="45720" rIns="91440" bIns="45720" rtlCol="0" anchor="ctr">
            <a:normAutofit/>
          </a:bodyPr>
          <a:lstStyle/>
          <a:p>
            <a:pPr marL="0" indent="0">
              <a:buNone/>
            </a:pPr>
            <a:r>
              <a:rPr lang="en-US" sz="2800" cap="all" dirty="0">
                <a:solidFill>
                  <a:schemeClr val="accent1"/>
                </a:solidFill>
              </a:rPr>
              <a:t>Any Question?</a:t>
            </a:r>
          </a:p>
        </p:txBody>
      </p:sp>
      <p:sp>
        <p:nvSpPr>
          <p:cNvPr id="25"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83280"/>
            <a:ext cx="3703320" cy="9144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96200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0" name="Rectangle 7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1EA2B5-6C10-354B-B1D1-7932C6E2499B}"/>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300">
                <a:solidFill>
                  <a:schemeClr val="tx1"/>
                </a:solidFill>
              </a:rPr>
              <a:t>indroduction</a:t>
            </a:r>
            <a:br>
              <a:rPr lang="en-US" sz="3300">
                <a:solidFill>
                  <a:schemeClr val="tx1"/>
                </a:solidFill>
              </a:rPr>
            </a:br>
            <a:endParaRPr lang="en-US" sz="3300">
              <a:solidFill>
                <a:schemeClr val="tx1"/>
              </a:solidFill>
            </a:endParaRPr>
          </a:p>
        </p:txBody>
      </p:sp>
      <p:sp>
        <p:nvSpPr>
          <p:cNvPr id="82" name="Rectangle 8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5" name="Content Placeholder 2">
            <a:extLst>
              <a:ext uri="{FF2B5EF4-FFF2-40B4-BE49-F238E27FC236}">
                <a16:creationId xmlns:a16="http://schemas.microsoft.com/office/drawing/2014/main" id="{12DA9DAB-6B90-4C71-9B81-81464C6F05DA}"/>
              </a:ext>
            </a:extLst>
          </p:cNvPr>
          <p:cNvGraphicFramePr>
            <a:graphicFrameLocks noGrp="1"/>
          </p:cNvGraphicFramePr>
          <p:nvPr>
            <p:ph idx="1"/>
            <p:extLst>
              <p:ext uri="{D42A27DB-BD31-4B8C-83A1-F6EECF244321}">
                <p14:modId xmlns:p14="http://schemas.microsoft.com/office/powerpoint/2010/main" val="118664429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2235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5F014CBA-D05A-8A4B-AED8-25A9903EFCF2}"/>
              </a:ext>
            </a:extLst>
          </p:cNvPr>
          <p:cNvPicPr>
            <a:picLocks noChangeAspect="1"/>
          </p:cNvPicPr>
          <p:nvPr/>
        </p:nvPicPr>
        <p:blipFill rotWithShape="1">
          <a:blip r:embed="rId2"/>
          <a:srcRect l="9188" r="3" b="3"/>
          <a:stretch/>
        </p:blipFill>
        <p:spPr>
          <a:xfrm>
            <a:off x="20" y="2"/>
            <a:ext cx="4578252" cy="2608957"/>
          </a:xfrm>
          <a:prstGeom prst="rect">
            <a:avLst/>
          </a:prstGeom>
        </p:spPr>
      </p:pic>
      <p:sp>
        <p:nvSpPr>
          <p:cNvPr id="78" name="Rectangle 69">
            <a:extLst>
              <a:ext uri="{FF2B5EF4-FFF2-40B4-BE49-F238E27FC236}">
                <a16:creationId xmlns:a16="http://schemas.microsoft.com/office/drawing/2014/main" id="{2C2811D4-5347-4268-B736-DF29160D7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1819"/>
            <a:ext cx="4576634" cy="4235946"/>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0136AC-F3AF-2C47-B562-26C875A58748}"/>
              </a:ext>
            </a:extLst>
          </p:cNvPr>
          <p:cNvSpPr>
            <a:spLocks noGrp="1"/>
          </p:cNvSpPr>
          <p:nvPr>
            <p:ph type="title"/>
          </p:nvPr>
        </p:nvSpPr>
        <p:spPr>
          <a:xfrm>
            <a:off x="584200" y="3066617"/>
            <a:ext cx="3412067" cy="897047"/>
          </a:xfrm>
        </p:spPr>
        <p:txBody>
          <a:bodyPr anchor="ctr">
            <a:normAutofit/>
          </a:bodyPr>
          <a:lstStyle/>
          <a:p>
            <a:r>
              <a:rPr lang="en-US" dirty="0">
                <a:solidFill>
                  <a:srgbClr val="FFFFFF"/>
                </a:solidFill>
              </a:rPr>
              <a:t>Data collection</a:t>
            </a:r>
          </a:p>
        </p:txBody>
      </p:sp>
      <p:pic>
        <p:nvPicPr>
          <p:cNvPr id="7" name="Picture 6" descr="A close up of a device&#10;&#10;Description automatically generated">
            <a:extLst>
              <a:ext uri="{FF2B5EF4-FFF2-40B4-BE49-F238E27FC236}">
                <a16:creationId xmlns:a16="http://schemas.microsoft.com/office/drawing/2014/main" id="{0A3C59D7-9A30-2C44-B07D-A8E421E0E2AB}"/>
              </a:ext>
            </a:extLst>
          </p:cNvPr>
          <p:cNvPicPr>
            <a:picLocks noChangeAspect="1"/>
          </p:cNvPicPr>
          <p:nvPr/>
        </p:nvPicPr>
        <p:blipFill rotWithShape="1">
          <a:blip r:embed="rId3"/>
          <a:srcRect b="21176"/>
          <a:stretch/>
        </p:blipFill>
        <p:spPr>
          <a:xfrm rot="16200000">
            <a:off x="4956135" y="-377867"/>
            <a:ext cx="6858000" cy="7613730"/>
          </a:xfrm>
          <a:prstGeom prst="rect">
            <a:avLst/>
          </a:prstGeom>
        </p:spPr>
      </p:pic>
      <p:sp>
        <p:nvSpPr>
          <p:cNvPr id="79" name="Rectangle 71">
            <a:extLst>
              <a:ext uri="{FF2B5EF4-FFF2-40B4-BE49-F238E27FC236}">
                <a16:creationId xmlns:a16="http://schemas.microsoft.com/office/drawing/2014/main" id="{74EFA34C-3CB6-4E42-AA45-8B85EB878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3">
            <a:extLst>
              <a:ext uri="{FF2B5EF4-FFF2-40B4-BE49-F238E27FC236}">
                <a16:creationId xmlns:a16="http://schemas.microsoft.com/office/drawing/2014/main" id="{C9313C9E-0227-4919-B36E-DE3343267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AA265A-1909-5341-BF56-80F7B25D52D5}"/>
              </a:ext>
            </a:extLst>
          </p:cNvPr>
          <p:cNvSpPr>
            <a:spLocks noGrp="1"/>
          </p:cNvSpPr>
          <p:nvPr>
            <p:ph idx="1"/>
          </p:nvPr>
        </p:nvSpPr>
        <p:spPr>
          <a:xfrm>
            <a:off x="581193" y="4102059"/>
            <a:ext cx="3415074" cy="2273340"/>
          </a:xfrm>
        </p:spPr>
        <p:txBody>
          <a:bodyPr>
            <a:normAutofit/>
          </a:bodyPr>
          <a:lstStyle/>
          <a:p>
            <a:r>
              <a:rPr lang="en-US" b="1" dirty="0">
                <a:solidFill>
                  <a:srgbClr val="FFFFFF"/>
                </a:solidFill>
              </a:rPr>
              <a:t>We use a </a:t>
            </a:r>
            <a:r>
              <a:rPr lang="en-US" b="1" dirty="0" err="1">
                <a:solidFill>
                  <a:srgbClr val="FFFFFF"/>
                </a:solidFill>
              </a:rPr>
              <a:t>MyoWare</a:t>
            </a:r>
            <a:r>
              <a:rPr lang="en-US" b="1" dirty="0">
                <a:solidFill>
                  <a:srgbClr val="FFFFFF"/>
                </a:solidFill>
              </a:rPr>
              <a:t> Muscle Sensor</a:t>
            </a:r>
          </a:p>
          <a:p>
            <a:r>
              <a:rPr lang="en-US" b="1" dirty="0">
                <a:solidFill>
                  <a:srgbClr val="FFFFFF"/>
                </a:solidFill>
              </a:rPr>
              <a:t>We connected the Muscle Sensor to an Arduino </a:t>
            </a:r>
          </a:p>
          <a:p>
            <a:pPr marL="0" indent="0">
              <a:buNone/>
            </a:pPr>
            <a:endParaRPr lang="en-US" b="1" dirty="0">
              <a:solidFill>
                <a:srgbClr val="FFFFFF"/>
              </a:solidFill>
            </a:endParaRPr>
          </a:p>
          <a:p>
            <a:endParaRPr lang="en-US" b="1" dirty="0">
              <a:solidFill>
                <a:srgbClr val="FFFFFF"/>
              </a:solidFill>
            </a:endParaRPr>
          </a:p>
        </p:txBody>
      </p:sp>
    </p:spTree>
    <p:extLst>
      <p:ext uri="{BB962C8B-B14F-4D97-AF65-F5344CB8AC3E}">
        <p14:creationId xmlns:p14="http://schemas.microsoft.com/office/powerpoint/2010/main" val="35832754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1">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33845-4AD2-EF4B-8551-A937E89DE016}"/>
              </a:ext>
            </a:extLst>
          </p:cNvPr>
          <p:cNvSpPr>
            <a:spLocks noGrp="1"/>
          </p:cNvSpPr>
          <p:nvPr>
            <p:ph type="title"/>
          </p:nvPr>
        </p:nvSpPr>
        <p:spPr>
          <a:xfrm>
            <a:off x="581192" y="702156"/>
            <a:ext cx="3475915" cy="1234594"/>
          </a:xfrm>
        </p:spPr>
        <p:txBody>
          <a:bodyPr>
            <a:normAutofit/>
          </a:bodyPr>
          <a:lstStyle/>
          <a:p>
            <a:r>
              <a:rPr lang="en-US">
                <a:solidFill>
                  <a:schemeClr val="tx2"/>
                </a:solidFill>
              </a:rPr>
              <a:t>Data collection Cont.</a:t>
            </a:r>
          </a:p>
        </p:txBody>
      </p:sp>
      <p:sp>
        <p:nvSpPr>
          <p:cNvPr id="63" name="Rectangle 53">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55">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57">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66527D1-EF5E-4C4A-AC75-BA7B2684864E}"/>
              </a:ext>
            </a:extLst>
          </p:cNvPr>
          <p:cNvSpPr>
            <a:spLocks noGrp="1"/>
          </p:cNvSpPr>
          <p:nvPr>
            <p:ph idx="1"/>
          </p:nvPr>
        </p:nvSpPr>
        <p:spPr>
          <a:xfrm>
            <a:off x="581192" y="2180496"/>
            <a:ext cx="3475915" cy="3678303"/>
          </a:xfrm>
        </p:spPr>
        <p:txBody>
          <a:bodyPr>
            <a:normAutofit/>
          </a:bodyPr>
          <a:lstStyle/>
          <a:p>
            <a:pPr>
              <a:buClr>
                <a:srgbClr val="80DDF0"/>
              </a:buClr>
            </a:pPr>
            <a:r>
              <a:rPr lang="en-US" dirty="0"/>
              <a:t>Arduino Code use to collect Data</a:t>
            </a:r>
          </a:p>
          <a:p>
            <a:pPr>
              <a:buClr>
                <a:srgbClr val="80DDF0"/>
              </a:buClr>
            </a:pPr>
            <a:r>
              <a:rPr lang="en-US" dirty="0"/>
              <a:t>Copy the data from Arduino IDE to excel </a:t>
            </a:r>
          </a:p>
          <a:p>
            <a:pPr marL="0" indent="0">
              <a:buClr>
                <a:srgbClr val="80DDF0"/>
              </a:buClr>
              <a:buNone/>
            </a:pPr>
            <a:endParaRPr lang="en-US" dirty="0"/>
          </a:p>
        </p:txBody>
      </p:sp>
      <p:sp>
        <p:nvSpPr>
          <p:cNvPr id="60" name="Rectangle 59">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A5B405EA-6F3F-A34E-9B08-F961DE9E807F}"/>
              </a:ext>
            </a:extLst>
          </p:cNvPr>
          <p:cNvPicPr>
            <a:picLocks noChangeAspect="1"/>
          </p:cNvPicPr>
          <p:nvPr/>
        </p:nvPicPr>
        <p:blipFill rotWithShape="1">
          <a:blip r:embed="rId2"/>
          <a:srcRect r="6219" b="2"/>
          <a:stretch/>
        </p:blipFill>
        <p:spPr>
          <a:xfrm>
            <a:off x="4593247" y="796973"/>
            <a:ext cx="6817029" cy="3198338"/>
          </a:xfrm>
          <a:prstGeom prst="rect">
            <a:avLst/>
          </a:prstGeom>
        </p:spPr>
      </p:pic>
      <p:sp>
        <p:nvSpPr>
          <p:cNvPr id="62" name="Rectangle 61">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social media post&#10;&#10;Description automatically generated">
            <a:extLst>
              <a:ext uri="{FF2B5EF4-FFF2-40B4-BE49-F238E27FC236}">
                <a16:creationId xmlns:a16="http://schemas.microsoft.com/office/drawing/2014/main" id="{AD58D244-2050-F646-B983-A87BCA67447E}"/>
              </a:ext>
            </a:extLst>
          </p:cNvPr>
          <p:cNvPicPr>
            <a:picLocks noChangeAspect="1"/>
          </p:cNvPicPr>
          <p:nvPr/>
        </p:nvPicPr>
        <p:blipFill rotWithShape="1">
          <a:blip r:embed="rId3"/>
          <a:srcRect t="18051" r="-3" b="20411"/>
          <a:stretch/>
        </p:blipFill>
        <p:spPr>
          <a:xfrm>
            <a:off x="4525680" y="4401459"/>
            <a:ext cx="3131909" cy="1811621"/>
          </a:xfrm>
          <a:prstGeom prst="rect">
            <a:avLst/>
          </a:prstGeom>
        </p:spPr>
      </p:pic>
      <p:sp>
        <p:nvSpPr>
          <p:cNvPr id="64" name="Rectangle 63">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AFD239C8-56C5-B748-9842-9CC52E96DF1B}"/>
              </a:ext>
            </a:extLst>
          </p:cNvPr>
          <p:cNvPicPr>
            <a:picLocks noChangeAspect="1"/>
          </p:cNvPicPr>
          <p:nvPr/>
        </p:nvPicPr>
        <p:blipFill rotWithShape="1">
          <a:blip r:embed="rId4"/>
          <a:srcRect r="4925" b="5"/>
          <a:stretch/>
        </p:blipFill>
        <p:spPr>
          <a:xfrm>
            <a:off x="9264339" y="4401460"/>
            <a:ext cx="2203278" cy="1274512"/>
          </a:xfrm>
          <a:prstGeom prst="rect">
            <a:avLst/>
          </a:prstGeom>
        </p:spPr>
      </p:pic>
      <p:cxnSp>
        <p:nvCxnSpPr>
          <p:cNvPr id="14" name="Straight Arrow Connector 13">
            <a:extLst>
              <a:ext uri="{FF2B5EF4-FFF2-40B4-BE49-F238E27FC236}">
                <a16:creationId xmlns:a16="http://schemas.microsoft.com/office/drawing/2014/main" id="{AEF130DD-12DE-7E4B-AE30-695301E52936}"/>
              </a:ext>
            </a:extLst>
          </p:cNvPr>
          <p:cNvCxnSpPr/>
          <p:nvPr/>
        </p:nvCxnSpPr>
        <p:spPr>
          <a:xfrm flipH="1">
            <a:off x="7941443" y="5051502"/>
            <a:ext cx="122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20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ell phone&#10;&#10;Description automatically generated">
            <a:extLst>
              <a:ext uri="{FF2B5EF4-FFF2-40B4-BE49-F238E27FC236}">
                <a16:creationId xmlns:a16="http://schemas.microsoft.com/office/drawing/2014/main" id="{02EFE1BE-2C40-4C4D-8CAB-881DD6E48CB4}"/>
              </a:ext>
            </a:extLst>
          </p:cNvPr>
          <p:cNvPicPr>
            <a:picLocks noChangeAspect="1"/>
          </p:cNvPicPr>
          <p:nvPr/>
        </p:nvPicPr>
        <p:blipFill>
          <a:blip r:embed="rId2"/>
          <a:stretch>
            <a:fillRect/>
          </a:stretch>
        </p:blipFill>
        <p:spPr>
          <a:xfrm>
            <a:off x="447998" y="1344120"/>
            <a:ext cx="11297469" cy="2033545"/>
          </a:xfrm>
          <a:prstGeom prst="rect">
            <a:avLst/>
          </a:prstGeom>
        </p:spPr>
      </p:pic>
      <p:sp>
        <p:nvSpPr>
          <p:cNvPr id="27" name="Rectangle 2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4A3CBF-6A37-0043-9070-0401AF3289FE}"/>
              </a:ext>
            </a:extLst>
          </p:cNvPr>
          <p:cNvSpPr>
            <a:spLocks noGrp="1"/>
          </p:cNvSpPr>
          <p:nvPr>
            <p:ph type="title"/>
          </p:nvPr>
        </p:nvSpPr>
        <p:spPr>
          <a:xfrm>
            <a:off x="803189" y="4482548"/>
            <a:ext cx="3089189" cy="1461052"/>
          </a:xfrm>
        </p:spPr>
        <p:txBody>
          <a:bodyPr anchor="ctr">
            <a:normAutofit/>
          </a:bodyPr>
          <a:lstStyle/>
          <a:p>
            <a:r>
              <a:rPr lang="en-US" dirty="0">
                <a:solidFill>
                  <a:srgbClr val="FFFFFF"/>
                </a:solidFill>
              </a:rPr>
              <a:t>Import Data in MATLAB</a:t>
            </a:r>
            <a:br>
              <a:rPr lang="en-US" dirty="0">
                <a:solidFill>
                  <a:srgbClr val="FFFFFF"/>
                </a:solidFill>
              </a:rPr>
            </a:br>
            <a:endParaRPr lang="en-US" dirty="0">
              <a:solidFill>
                <a:srgbClr val="FFFFFF"/>
              </a:solidFill>
            </a:endParaRPr>
          </a:p>
        </p:txBody>
      </p:sp>
      <p:sp>
        <p:nvSpPr>
          <p:cNvPr id="16" name="Content Placeholder 15">
            <a:extLst>
              <a:ext uri="{FF2B5EF4-FFF2-40B4-BE49-F238E27FC236}">
                <a16:creationId xmlns:a16="http://schemas.microsoft.com/office/drawing/2014/main" id="{17BA8BC1-2AD4-40D6-8545-DED6C05A47F8}"/>
              </a:ext>
            </a:extLst>
          </p:cNvPr>
          <p:cNvSpPr>
            <a:spLocks noGrp="1"/>
          </p:cNvSpPr>
          <p:nvPr>
            <p:ph idx="1"/>
          </p:nvPr>
        </p:nvSpPr>
        <p:spPr>
          <a:xfrm>
            <a:off x="4561870" y="4149587"/>
            <a:ext cx="7183597" cy="2256390"/>
          </a:xfrm>
        </p:spPr>
        <p:txBody>
          <a:bodyPr>
            <a:normAutofit/>
          </a:bodyPr>
          <a:lstStyle/>
          <a:p>
            <a:pPr marL="342900" indent="-342900">
              <a:buFont typeface="+mj-lt"/>
              <a:buAutoNum type="arabicPeriod"/>
            </a:pPr>
            <a:r>
              <a:rPr lang="en-US" dirty="0"/>
              <a:t>Input into a variable</a:t>
            </a:r>
          </a:p>
          <a:p>
            <a:pPr marL="342900" indent="-342900">
              <a:buFont typeface="+mj-lt"/>
              <a:buAutoNum type="arabicPeriod"/>
            </a:pPr>
            <a:r>
              <a:rPr lang="en-US" dirty="0"/>
              <a:t>Using MATLAB Matrix operation </a:t>
            </a:r>
          </a:p>
          <a:p>
            <a:pPr marL="666900" lvl="1" indent="-342900">
              <a:buFont typeface="+mj-lt"/>
              <a:buAutoNum type="arabicPeriod"/>
            </a:pPr>
            <a:r>
              <a:rPr lang="en-US" dirty="0"/>
              <a:t>Input the time vector into “T1”</a:t>
            </a:r>
          </a:p>
          <a:p>
            <a:pPr marL="666900" lvl="1" indent="-342900">
              <a:buFont typeface="+mj-lt"/>
              <a:buAutoNum type="arabicPeriod"/>
            </a:pPr>
            <a:r>
              <a:rPr lang="en-US" dirty="0"/>
              <a:t>Input Raw data into “dataRaw1”</a:t>
            </a:r>
          </a:p>
          <a:p>
            <a:pPr marL="666900" lvl="1" indent="-342900">
              <a:buFont typeface="+mj-lt"/>
              <a:buAutoNum type="arabicPeriod"/>
            </a:pPr>
            <a:r>
              <a:rPr lang="en-US" dirty="0"/>
              <a:t>Input Filter data into “</a:t>
            </a:r>
            <a:r>
              <a:rPr lang="en-US" dirty="0" err="1"/>
              <a:t>dataFilter</a:t>
            </a:r>
            <a:r>
              <a:rPr lang="en-US" dirty="0"/>
              <a:t>”</a:t>
            </a:r>
          </a:p>
        </p:txBody>
      </p:sp>
    </p:spTree>
    <p:extLst>
      <p:ext uri="{BB962C8B-B14F-4D97-AF65-F5344CB8AC3E}">
        <p14:creationId xmlns:p14="http://schemas.microsoft.com/office/powerpoint/2010/main" val="392027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55">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57">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59">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61">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6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81A1288-028E-AF46-806A-31F24A05E06F}"/>
              </a:ext>
            </a:extLst>
          </p:cNvPr>
          <p:cNvPicPr>
            <a:picLocks noChangeAspect="1"/>
          </p:cNvPicPr>
          <p:nvPr/>
        </p:nvPicPr>
        <p:blipFill>
          <a:blip r:embed="rId2"/>
          <a:stretch>
            <a:fillRect/>
          </a:stretch>
        </p:blipFill>
        <p:spPr>
          <a:xfrm>
            <a:off x="441139" y="1532596"/>
            <a:ext cx="5331481" cy="1452828"/>
          </a:xfrm>
          <a:prstGeom prst="rect">
            <a:avLst/>
          </a:prstGeom>
        </p:spPr>
      </p:pic>
      <p:cxnSp>
        <p:nvCxnSpPr>
          <p:cNvPr id="79" name="Straight Connector 65">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A8C930CA-0465-1B49-8519-FA10EFEA265F}"/>
              </a:ext>
            </a:extLst>
          </p:cNvPr>
          <p:cNvPicPr>
            <a:picLocks noChangeAspect="1"/>
          </p:cNvPicPr>
          <p:nvPr/>
        </p:nvPicPr>
        <p:blipFill>
          <a:blip r:embed="rId3"/>
          <a:stretch>
            <a:fillRect/>
          </a:stretch>
        </p:blipFill>
        <p:spPr>
          <a:xfrm>
            <a:off x="6417735" y="541064"/>
            <a:ext cx="4264404" cy="3435892"/>
          </a:xfrm>
          <a:prstGeom prst="rect">
            <a:avLst/>
          </a:prstGeom>
        </p:spPr>
      </p:pic>
      <p:sp>
        <p:nvSpPr>
          <p:cNvPr id="80" name="Rectangle 67">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69">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D65723-31A5-0646-972F-2F5DE53115F7}"/>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dirty="0">
                <a:solidFill>
                  <a:schemeClr val="tx1"/>
                </a:solidFill>
              </a:rPr>
              <a:t>Import Data in MATLAB Cont.</a:t>
            </a:r>
          </a:p>
        </p:txBody>
      </p:sp>
      <p:cxnSp>
        <p:nvCxnSpPr>
          <p:cNvPr id="11" name="Straight Arrow Connector 10">
            <a:extLst>
              <a:ext uri="{FF2B5EF4-FFF2-40B4-BE49-F238E27FC236}">
                <a16:creationId xmlns:a16="http://schemas.microsoft.com/office/drawing/2014/main" id="{1DCCD536-420E-464E-A8F9-7D161483A4AE}"/>
              </a:ext>
            </a:extLst>
          </p:cNvPr>
          <p:cNvCxnSpPr>
            <a:cxnSpLocks/>
          </p:cNvCxnSpPr>
          <p:nvPr/>
        </p:nvCxnSpPr>
        <p:spPr>
          <a:xfrm flipV="1">
            <a:off x="2709747" y="1339505"/>
            <a:ext cx="4003287" cy="1063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C162F8-B0A6-9045-9D7F-7306BB67C230}"/>
              </a:ext>
            </a:extLst>
          </p:cNvPr>
          <p:cNvCxnSpPr/>
          <p:nvPr/>
        </p:nvCxnSpPr>
        <p:spPr>
          <a:xfrm>
            <a:off x="3088888" y="2638760"/>
            <a:ext cx="3423424" cy="346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9F6F823-3A47-9949-BCFB-133D39C0DBE9}"/>
              </a:ext>
            </a:extLst>
          </p:cNvPr>
          <p:cNvSpPr txBox="1"/>
          <p:nvPr/>
        </p:nvSpPr>
        <p:spPr>
          <a:xfrm>
            <a:off x="1981761" y="5569673"/>
            <a:ext cx="545925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 plot the data collected from the sensor </a:t>
            </a:r>
          </a:p>
        </p:txBody>
      </p:sp>
    </p:spTree>
    <p:extLst>
      <p:ext uri="{BB962C8B-B14F-4D97-AF65-F5344CB8AC3E}">
        <p14:creationId xmlns:p14="http://schemas.microsoft.com/office/powerpoint/2010/main" val="27907375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747D7E-9D1B-384C-B946-DE367D86399C}"/>
              </a:ext>
            </a:extLst>
          </p:cNvPr>
          <p:cNvSpPr>
            <a:spLocks noGrp="1"/>
          </p:cNvSpPr>
          <p:nvPr>
            <p:ph type="title"/>
          </p:nvPr>
        </p:nvSpPr>
        <p:spPr>
          <a:xfrm>
            <a:off x="771148" y="1037967"/>
            <a:ext cx="3054091" cy="4709131"/>
          </a:xfrm>
        </p:spPr>
        <p:txBody>
          <a:bodyPr anchor="ctr">
            <a:normAutofit/>
          </a:bodyPr>
          <a:lstStyle/>
          <a:p>
            <a:r>
              <a:rPr lang="en-US" sz="3200" dirty="0">
                <a:solidFill>
                  <a:srgbClr val="FFFEFF"/>
                </a:solidFill>
              </a:rPr>
              <a:t>Filter design</a:t>
            </a:r>
          </a:p>
        </p:txBody>
      </p:sp>
      <p:sp>
        <p:nvSpPr>
          <p:cNvPr id="3" name="Content Placeholder 2">
            <a:extLst>
              <a:ext uri="{FF2B5EF4-FFF2-40B4-BE49-F238E27FC236}">
                <a16:creationId xmlns:a16="http://schemas.microsoft.com/office/drawing/2014/main" id="{719BD7AB-8E95-0548-AF87-8811F0A6DC6E}"/>
              </a:ext>
            </a:extLst>
          </p:cNvPr>
          <p:cNvSpPr>
            <a:spLocks noGrp="1"/>
          </p:cNvSpPr>
          <p:nvPr>
            <p:ph idx="1"/>
          </p:nvPr>
        </p:nvSpPr>
        <p:spPr>
          <a:xfrm>
            <a:off x="4534935" y="1037968"/>
            <a:ext cx="7014423" cy="4820832"/>
          </a:xfrm>
        </p:spPr>
        <p:txBody>
          <a:bodyPr>
            <a:normAutofit/>
          </a:bodyPr>
          <a:lstStyle/>
          <a:p>
            <a:r>
              <a:rPr lang="en-US" sz="2000" dirty="0"/>
              <a:t>IIR Low Pass </a:t>
            </a:r>
            <a:r>
              <a:rPr lang="en-US" sz="2000" b="1" dirty="0"/>
              <a:t>Butterworth Filter</a:t>
            </a:r>
          </a:p>
          <a:p>
            <a:pPr lvl="1"/>
            <a:r>
              <a:rPr lang="en-US" sz="2000" dirty="0"/>
              <a:t>At the expense of steepness in transition medium from pass band to stop band this Butterworth filter will provide a flat response in the output signal.</a:t>
            </a:r>
          </a:p>
          <a:p>
            <a:pPr lvl="1"/>
            <a:r>
              <a:rPr lang="en-US" sz="2000" dirty="0"/>
              <a:t>The rate of falloff response of the filter is determined by the number of poles.</a:t>
            </a:r>
          </a:p>
        </p:txBody>
      </p:sp>
    </p:spTree>
    <p:extLst>
      <p:ext uri="{BB962C8B-B14F-4D97-AF65-F5344CB8AC3E}">
        <p14:creationId xmlns:p14="http://schemas.microsoft.com/office/powerpoint/2010/main" val="135834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89273E-503D-9B49-B280-67C3BAEE5A8F}"/>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Butterworth Filter Design</a:t>
            </a:r>
            <a:br>
              <a:rPr lang="en-US" b="1" dirty="0">
                <a:solidFill>
                  <a:srgbClr val="FFFEFF"/>
                </a:solidFill>
              </a:rPr>
            </a:br>
            <a:endParaRPr lang="en-US" dirty="0">
              <a:solidFill>
                <a:srgbClr val="FFFEFF"/>
              </a:solidFill>
            </a:endParaRPr>
          </a:p>
        </p:txBody>
      </p:sp>
      <p:sp>
        <p:nvSpPr>
          <p:cNvPr id="3" name="Content Placeholder 2">
            <a:extLst>
              <a:ext uri="{FF2B5EF4-FFF2-40B4-BE49-F238E27FC236}">
                <a16:creationId xmlns:a16="http://schemas.microsoft.com/office/drawing/2014/main" id="{37CF967A-86F6-9647-8D12-A67F74A58977}"/>
              </a:ext>
            </a:extLst>
          </p:cNvPr>
          <p:cNvSpPr>
            <a:spLocks noGrp="1"/>
          </p:cNvSpPr>
          <p:nvPr>
            <p:ph idx="1"/>
          </p:nvPr>
        </p:nvSpPr>
        <p:spPr>
          <a:xfrm>
            <a:off x="4534935" y="1037968"/>
            <a:ext cx="7014423" cy="4820832"/>
          </a:xfrm>
        </p:spPr>
        <p:txBody>
          <a:bodyPr>
            <a:normAutofit/>
          </a:bodyPr>
          <a:lstStyle/>
          <a:p>
            <a:r>
              <a:rPr lang="en-US" sz="2000" dirty="0"/>
              <a:t>I use the provided Butterworth filter which returns the transfer function coefficients of an nth-order lowpass digital </a:t>
            </a:r>
          </a:p>
          <a:p>
            <a:r>
              <a:rPr lang="en-US" sz="2000" dirty="0"/>
              <a:t>The provider Butterworth filter required stop and passband </a:t>
            </a:r>
          </a:p>
          <a:p>
            <a:pPr lvl="1"/>
            <a:r>
              <a:rPr lang="en-US" sz="1800" dirty="0"/>
              <a:t>My passband and stopband was determined for the Raw data </a:t>
            </a:r>
            <a:r>
              <a:rPr lang="en-US" sz="1800" dirty="0" err="1"/>
              <a:t>fft</a:t>
            </a:r>
            <a:r>
              <a:rPr lang="en-US" sz="1800" dirty="0"/>
              <a:t>  plot.</a:t>
            </a:r>
          </a:p>
        </p:txBody>
      </p:sp>
    </p:spTree>
    <p:extLst>
      <p:ext uri="{BB962C8B-B14F-4D97-AF65-F5344CB8AC3E}">
        <p14:creationId xmlns:p14="http://schemas.microsoft.com/office/powerpoint/2010/main" val="359184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CC7E83F-B792-5B4F-BBF7-B4C7B4D974FB}"/>
              </a:ext>
            </a:extLst>
          </p:cNvPr>
          <p:cNvPicPr>
            <a:picLocks noChangeAspect="1"/>
          </p:cNvPicPr>
          <p:nvPr/>
        </p:nvPicPr>
        <p:blipFill>
          <a:blip r:embed="rId2"/>
          <a:stretch>
            <a:fillRect/>
          </a:stretch>
        </p:blipFill>
        <p:spPr>
          <a:xfrm>
            <a:off x="447235" y="1338850"/>
            <a:ext cx="11282777" cy="1664208"/>
          </a:xfrm>
          <a:prstGeom prst="rect">
            <a:avLst/>
          </a:prstGeom>
        </p:spPr>
      </p:pic>
      <p:sp>
        <p:nvSpPr>
          <p:cNvPr id="17" name="Rectangle 1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5DE5E21-DC10-484A-AA22-29BA1A5B7D34}"/>
              </a:ext>
            </a:extLst>
          </p:cNvPr>
          <p:cNvSpPr>
            <a:spLocks noGrp="1"/>
          </p:cNvSpPr>
          <p:nvPr>
            <p:ph type="title"/>
          </p:nvPr>
        </p:nvSpPr>
        <p:spPr>
          <a:xfrm>
            <a:off x="679600" y="4596992"/>
            <a:ext cx="3353432" cy="1607013"/>
          </a:xfrm>
        </p:spPr>
        <p:txBody>
          <a:bodyPr anchor="ctr">
            <a:normAutofit/>
          </a:bodyPr>
          <a:lstStyle/>
          <a:p>
            <a:r>
              <a:rPr lang="en-US" dirty="0">
                <a:solidFill>
                  <a:srgbClr val="FFFFFF"/>
                </a:solidFill>
              </a:rPr>
              <a:t>Find stopband and passband</a:t>
            </a:r>
          </a:p>
        </p:txBody>
      </p:sp>
      <p:sp>
        <p:nvSpPr>
          <p:cNvPr id="3" name="Content Placeholder 2">
            <a:extLst>
              <a:ext uri="{FF2B5EF4-FFF2-40B4-BE49-F238E27FC236}">
                <a16:creationId xmlns:a16="http://schemas.microsoft.com/office/drawing/2014/main" id="{9BC66286-A789-2647-8044-F554E158F85A}"/>
              </a:ext>
            </a:extLst>
          </p:cNvPr>
          <p:cNvSpPr>
            <a:spLocks noGrp="1"/>
          </p:cNvSpPr>
          <p:nvPr>
            <p:ph idx="1"/>
          </p:nvPr>
        </p:nvSpPr>
        <p:spPr>
          <a:xfrm>
            <a:off x="4271491" y="4596992"/>
            <a:ext cx="7240909" cy="1607012"/>
          </a:xfrm>
        </p:spPr>
        <p:txBody>
          <a:bodyPr>
            <a:normAutofit/>
          </a:bodyPr>
          <a:lstStyle/>
          <a:p>
            <a:r>
              <a:rPr lang="en-US" dirty="0">
                <a:solidFill>
                  <a:srgbClr val="FFFFFF"/>
                </a:solidFill>
              </a:rPr>
              <a:t>I used MATLAB to compute the discrete Fourier Transfer (DFT of the Raw data using a </a:t>
            </a:r>
            <a:r>
              <a:rPr lang="en-US" b="1" u="sng" dirty="0">
                <a:solidFill>
                  <a:srgbClr val="FFFFFF"/>
                </a:solidFill>
              </a:rPr>
              <a:t>Fast Fourier Transform (FFT) algorithm</a:t>
            </a:r>
          </a:p>
          <a:p>
            <a:pPr lvl="1"/>
            <a:r>
              <a:rPr lang="en-US" b="1" u="sng" dirty="0" err="1">
                <a:solidFill>
                  <a:srgbClr val="FFFFFF"/>
                </a:solidFill>
              </a:rPr>
              <a:t>fft</a:t>
            </a:r>
            <a:r>
              <a:rPr lang="en-US" b="1" u="sng" dirty="0">
                <a:solidFill>
                  <a:srgbClr val="FFFFFF"/>
                </a:solidFill>
              </a:rPr>
              <a:t>  Algorithm </a:t>
            </a:r>
            <a:r>
              <a:rPr lang="en-US" dirty="0">
                <a:solidFill>
                  <a:srgbClr val="FFFFFF"/>
                </a:solidFill>
              </a:rPr>
              <a:t>find the frequency components of a signal buried in noise</a:t>
            </a:r>
          </a:p>
          <a:p>
            <a:pPr lvl="1"/>
            <a:r>
              <a:rPr lang="en-US" dirty="0">
                <a:solidFill>
                  <a:srgbClr val="FFFFFF"/>
                </a:solidFill>
              </a:rPr>
              <a:t>But MATLAB </a:t>
            </a:r>
            <a:r>
              <a:rPr lang="en-US" b="1" u="sng" dirty="0" err="1">
                <a:solidFill>
                  <a:srgbClr val="FFFFFF"/>
                </a:solidFill>
              </a:rPr>
              <a:t>fft</a:t>
            </a:r>
            <a:r>
              <a:rPr lang="en-US" b="1" u="sng" dirty="0">
                <a:solidFill>
                  <a:srgbClr val="FFFFFF"/>
                </a:solidFill>
              </a:rPr>
              <a:t> Algorithm</a:t>
            </a:r>
            <a:r>
              <a:rPr lang="en-US" b="1" dirty="0">
                <a:solidFill>
                  <a:srgbClr val="FFFFFF"/>
                </a:solidFill>
              </a:rPr>
              <a:t> </a:t>
            </a:r>
            <a:r>
              <a:rPr lang="en-US" dirty="0">
                <a:solidFill>
                  <a:srgbClr val="FFFFFF"/>
                </a:solidFill>
              </a:rPr>
              <a:t>product two two-sided spectrum</a:t>
            </a:r>
          </a:p>
          <a:p>
            <a:pPr lvl="1"/>
            <a:endParaRPr lang="en-US" b="1" dirty="0">
              <a:solidFill>
                <a:srgbClr val="FFFFFF"/>
              </a:solidFill>
            </a:endParaRPr>
          </a:p>
        </p:txBody>
      </p:sp>
      <p:cxnSp>
        <p:nvCxnSpPr>
          <p:cNvPr id="7" name="Straight Arrow Connector 6">
            <a:extLst>
              <a:ext uri="{FF2B5EF4-FFF2-40B4-BE49-F238E27FC236}">
                <a16:creationId xmlns:a16="http://schemas.microsoft.com/office/drawing/2014/main" id="{E2026641-35B0-1140-BFC8-6A97F1393A99}"/>
              </a:ext>
            </a:extLst>
          </p:cNvPr>
          <p:cNvCxnSpPr/>
          <p:nvPr/>
        </p:nvCxnSpPr>
        <p:spPr>
          <a:xfrm>
            <a:off x="4650059" y="2497873"/>
            <a:ext cx="30331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617D221-F0D1-F34B-9148-E055A724BA65}"/>
              </a:ext>
            </a:extLst>
          </p:cNvPr>
          <p:cNvCxnSpPr>
            <a:cxnSpLocks/>
          </p:cNvCxnSpPr>
          <p:nvPr/>
        </p:nvCxnSpPr>
        <p:spPr>
          <a:xfrm flipH="1" flipV="1">
            <a:off x="2319455" y="1984917"/>
            <a:ext cx="2330604" cy="36799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45352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941"/>
      </a:dk2>
      <a:lt2>
        <a:srgbClr val="E8E6E2"/>
      </a:lt2>
      <a:accent1>
        <a:srgbClr val="8FA1CD"/>
      </a:accent1>
      <a:accent2>
        <a:srgbClr val="77ABC2"/>
      </a:accent2>
      <a:accent3>
        <a:srgbClr val="78ACA6"/>
      </a:accent3>
      <a:accent4>
        <a:srgbClr val="6DB18D"/>
      </a:accent4>
      <a:accent5>
        <a:srgbClr val="77B07A"/>
      </a:accent5>
      <a:accent6>
        <a:srgbClr val="83AE6B"/>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TotalTime>
  <Words>469</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Gill Sans MT</vt:lpstr>
      <vt:lpstr>Wingdings 2</vt:lpstr>
      <vt:lpstr>DividendVTI</vt:lpstr>
      <vt:lpstr>Algorithm of Electromyography Signal Analysis </vt:lpstr>
      <vt:lpstr>indroduction </vt:lpstr>
      <vt:lpstr>Data collection</vt:lpstr>
      <vt:lpstr>Data collection Cont.</vt:lpstr>
      <vt:lpstr>Import Data in MATLAB </vt:lpstr>
      <vt:lpstr>Import Data in MATLAB Cont.</vt:lpstr>
      <vt:lpstr>Filter design</vt:lpstr>
      <vt:lpstr>Butterworth Filter Design </vt:lpstr>
      <vt:lpstr>Find stopband and passband</vt:lpstr>
      <vt:lpstr>Find stopband and passband</vt:lpstr>
      <vt:lpstr>Finding stop and passband cont.</vt:lpstr>
      <vt:lpstr>Butterworth filter code</vt:lpstr>
      <vt:lpstr>Butterworth filter plot</vt:lpstr>
      <vt:lpstr>Filter our data</vt:lpstr>
      <vt:lpstr>Plot the filtered data and Raw data</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of Electromyography Signal Analysis </dc:title>
  <dc:creator>Microsoft Office User</dc:creator>
  <cp:lastModifiedBy>Microsoft Office User</cp:lastModifiedBy>
  <cp:revision>1</cp:revision>
  <dcterms:created xsi:type="dcterms:W3CDTF">2019-12-15T00:51:31Z</dcterms:created>
  <dcterms:modified xsi:type="dcterms:W3CDTF">2019-12-15T00:54:52Z</dcterms:modified>
</cp:coreProperties>
</file>