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84" r:id="rId5"/>
    <p:sldId id="267" r:id="rId6"/>
    <p:sldId id="266" r:id="rId7"/>
    <p:sldId id="260" r:id="rId8"/>
    <p:sldId id="279" r:id="rId9"/>
    <p:sldId id="280" r:id="rId10"/>
    <p:sldId id="281" r:id="rId11"/>
    <p:sldId id="274" r:id="rId12"/>
    <p:sldId id="277" r:id="rId13"/>
    <p:sldId id="275" r:id="rId14"/>
    <p:sldId id="265" r:id="rId15"/>
    <p:sldId id="276" r:id="rId16"/>
    <p:sldId id="282" r:id="rId17"/>
    <p:sldId id="259" r:id="rId18"/>
    <p:sldId id="283" r:id="rId19"/>
    <p:sldId id="278" r:id="rId20"/>
    <p:sldId id="262" r:id="rId21"/>
    <p:sldId id="27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026" autoAdjust="0"/>
  </p:normalViewPr>
  <p:slideViewPr>
    <p:cSldViewPr snapToGrid="0" snapToObjects="1">
      <p:cViewPr varScale="1">
        <p:scale>
          <a:sx n="85" d="100"/>
          <a:sy n="85" d="100"/>
        </p:scale>
        <p:origin x="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17.png"/><Relationship Id="rId6" Type="http://schemas.openxmlformats.org/officeDocument/2006/relationships/image" Target="../media/image12.svg"/><Relationship Id="rId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2D8F6-03A1-4815-9059-2BE61639A2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A07295-6C48-40C0-A70E-EC92C7484E8C}">
      <dgm:prSet/>
      <dgm:spPr/>
      <dgm:t>
        <a:bodyPr/>
        <a:lstStyle/>
        <a:p>
          <a:r>
            <a:rPr lang="en-US" dirty="0"/>
            <a:t>The current immediate gap in care is in assessment of patient wishes around end-of-life priorities.</a:t>
          </a:r>
        </a:p>
      </dgm:t>
    </dgm:pt>
    <dgm:pt modelId="{1F4783C3-BAA9-4E12-AE64-57D9185A6AD0}" type="parTrans" cxnId="{C6FB2281-BEDB-45CF-B4B0-32645397B8F0}">
      <dgm:prSet/>
      <dgm:spPr/>
      <dgm:t>
        <a:bodyPr/>
        <a:lstStyle/>
        <a:p>
          <a:endParaRPr lang="en-US"/>
        </a:p>
      </dgm:t>
    </dgm:pt>
    <dgm:pt modelId="{A85B87E3-7BC8-4648-AD05-5FB138D5FDFD}" type="sibTrans" cxnId="{C6FB2281-BEDB-45CF-B4B0-32645397B8F0}">
      <dgm:prSet/>
      <dgm:spPr/>
      <dgm:t>
        <a:bodyPr/>
        <a:lstStyle/>
        <a:p>
          <a:endParaRPr lang="en-US"/>
        </a:p>
      </dgm:t>
    </dgm:pt>
    <dgm:pt modelId="{56B1299F-0D69-4948-BB11-73E9E4512D7A}">
      <dgm:prSet/>
      <dgm:spPr/>
      <dgm:t>
        <a:bodyPr/>
        <a:lstStyle/>
        <a:p>
          <a:r>
            <a:rPr lang="en-US" dirty="0"/>
            <a:t>The benefits associated with this assessment do not depend on the prediction; every patient arguably stands to benefit from such an intervention.</a:t>
          </a:r>
        </a:p>
      </dgm:t>
    </dgm:pt>
    <dgm:pt modelId="{4D26E110-C04D-4491-9A09-3452A2D47C3C}" type="parTrans" cxnId="{3A2A5563-AEFA-460D-915A-DA20497DE414}">
      <dgm:prSet/>
      <dgm:spPr/>
      <dgm:t>
        <a:bodyPr/>
        <a:lstStyle/>
        <a:p>
          <a:endParaRPr lang="en-US"/>
        </a:p>
      </dgm:t>
    </dgm:pt>
    <dgm:pt modelId="{D7DEA599-4637-461A-9DC1-09E3A7D22816}" type="sibTrans" cxnId="{3A2A5563-AEFA-460D-915A-DA20497DE414}">
      <dgm:prSet/>
      <dgm:spPr/>
      <dgm:t>
        <a:bodyPr/>
        <a:lstStyle/>
        <a:p>
          <a:endParaRPr lang="en-US"/>
        </a:p>
      </dgm:t>
    </dgm:pt>
    <dgm:pt modelId="{440D0E97-566F-4190-93AD-152A078D8855}">
      <dgm:prSet/>
      <dgm:spPr/>
      <dgm:t>
        <a:bodyPr/>
        <a:lstStyle/>
        <a:p>
          <a:r>
            <a:rPr lang="en-US" dirty="0"/>
            <a:t>Therefore the predictions are most like a </a:t>
          </a:r>
          <a:r>
            <a:rPr lang="en-US" i="1" dirty="0"/>
            <a:t>risk assessment</a:t>
          </a:r>
          <a:r>
            <a:rPr lang="en-US" dirty="0"/>
            <a:t> to prioritize patients for these conversations.</a:t>
          </a:r>
        </a:p>
      </dgm:t>
    </dgm:pt>
    <dgm:pt modelId="{1E559AB9-641E-4E0D-904C-C0F91B408425}" type="parTrans" cxnId="{980B3C3A-1CF9-47C2-9564-377E69815B92}">
      <dgm:prSet/>
      <dgm:spPr/>
      <dgm:t>
        <a:bodyPr/>
        <a:lstStyle/>
        <a:p>
          <a:endParaRPr lang="en-US"/>
        </a:p>
      </dgm:t>
    </dgm:pt>
    <dgm:pt modelId="{2A6E58BB-CEB9-4029-8D0D-CB709475BF60}" type="sibTrans" cxnId="{980B3C3A-1CF9-47C2-9564-377E69815B92}">
      <dgm:prSet/>
      <dgm:spPr/>
      <dgm:t>
        <a:bodyPr/>
        <a:lstStyle/>
        <a:p>
          <a:endParaRPr lang="en-US"/>
        </a:p>
      </dgm:t>
    </dgm:pt>
    <dgm:pt modelId="{863461FB-73B4-4EF2-BCC3-F65404E2B86E}">
      <dgm:prSet/>
      <dgm:spPr/>
      <dgm:t>
        <a:bodyPr/>
        <a:lstStyle/>
        <a:p>
          <a:r>
            <a:rPr lang="en-US" dirty="0"/>
            <a:t>The practical difference between an expected intervention for a true positive and false positive is that the latter may have a conversation about end-of-life care with their physician “too early” – in other words, a relatively benign error in prioritization.</a:t>
          </a:r>
        </a:p>
      </dgm:t>
    </dgm:pt>
    <dgm:pt modelId="{1062898D-6784-45CF-9DC8-6C836000C380}" type="parTrans" cxnId="{4D7A8EA5-3873-481D-9415-FDA86DE299EF}">
      <dgm:prSet/>
      <dgm:spPr/>
      <dgm:t>
        <a:bodyPr/>
        <a:lstStyle/>
        <a:p>
          <a:endParaRPr lang="en-US"/>
        </a:p>
      </dgm:t>
    </dgm:pt>
    <dgm:pt modelId="{C261ADB0-120A-474B-A845-0BB901DA958C}" type="sibTrans" cxnId="{4D7A8EA5-3873-481D-9415-FDA86DE299EF}">
      <dgm:prSet/>
      <dgm:spPr/>
      <dgm:t>
        <a:bodyPr/>
        <a:lstStyle/>
        <a:p>
          <a:endParaRPr lang="en-US"/>
        </a:p>
      </dgm:t>
    </dgm:pt>
    <dgm:pt modelId="{4129912D-1DD3-4140-B826-DEB16F5478E0}">
      <dgm:prSet/>
      <dgm:spPr/>
      <dgm:t>
        <a:bodyPr/>
        <a:lstStyle/>
        <a:p>
          <a:r>
            <a:rPr lang="en-US" dirty="0"/>
            <a:t>The real cost of an error is therefore attributable to the false negatives.</a:t>
          </a:r>
        </a:p>
      </dgm:t>
    </dgm:pt>
    <dgm:pt modelId="{3ED25573-A898-4FD2-B22F-A9E04925C383}" type="parTrans" cxnId="{68986392-B515-4712-A9C2-89A90176F38B}">
      <dgm:prSet/>
      <dgm:spPr/>
      <dgm:t>
        <a:bodyPr/>
        <a:lstStyle/>
        <a:p>
          <a:endParaRPr lang="en-US"/>
        </a:p>
      </dgm:t>
    </dgm:pt>
    <dgm:pt modelId="{966AD72E-B5B7-425B-A3B9-529EE1E3DF48}" type="sibTrans" cxnId="{68986392-B515-4712-A9C2-89A90176F38B}">
      <dgm:prSet/>
      <dgm:spPr/>
      <dgm:t>
        <a:bodyPr/>
        <a:lstStyle/>
        <a:p>
          <a:endParaRPr lang="en-US"/>
        </a:p>
      </dgm:t>
    </dgm:pt>
    <dgm:pt modelId="{65B4B2C6-5F69-4038-9476-188C49BF7EA7}" type="pres">
      <dgm:prSet presAssocID="{BC02D8F6-03A1-4815-9059-2BE61639A290}" presName="root" presStyleCnt="0">
        <dgm:presLayoutVars>
          <dgm:dir/>
          <dgm:resizeHandles val="exact"/>
        </dgm:presLayoutVars>
      </dgm:prSet>
      <dgm:spPr/>
    </dgm:pt>
    <dgm:pt modelId="{C39FBA94-FD39-460D-8490-D0895135D412}" type="pres">
      <dgm:prSet presAssocID="{C2A07295-6C48-40C0-A70E-EC92C7484E8C}" presName="compNode" presStyleCnt="0"/>
      <dgm:spPr/>
    </dgm:pt>
    <dgm:pt modelId="{8158DA5D-FC0D-41C0-853A-1D1F515A363D}" type="pres">
      <dgm:prSet presAssocID="{C2A07295-6C48-40C0-A70E-EC92C7484E8C}" presName="bgRect" presStyleLbl="bgShp" presStyleIdx="0" presStyleCnt="5"/>
      <dgm:spPr/>
    </dgm:pt>
    <dgm:pt modelId="{414ACACB-F857-4C7A-A051-47931BE5C7B9}" type="pres">
      <dgm:prSet presAssocID="{C2A07295-6C48-40C0-A70E-EC92C7484E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4CED653-509F-47EC-A4B0-318495FFFE0C}" type="pres">
      <dgm:prSet presAssocID="{C2A07295-6C48-40C0-A70E-EC92C7484E8C}" presName="spaceRect" presStyleCnt="0"/>
      <dgm:spPr/>
    </dgm:pt>
    <dgm:pt modelId="{98048603-0B98-4133-9BD1-000150E628A2}" type="pres">
      <dgm:prSet presAssocID="{C2A07295-6C48-40C0-A70E-EC92C7484E8C}" presName="parTx" presStyleLbl="revTx" presStyleIdx="0" presStyleCnt="5">
        <dgm:presLayoutVars>
          <dgm:chMax val="0"/>
          <dgm:chPref val="0"/>
        </dgm:presLayoutVars>
      </dgm:prSet>
      <dgm:spPr/>
    </dgm:pt>
    <dgm:pt modelId="{498895F5-BA2D-4A17-90B6-37EB945AF572}" type="pres">
      <dgm:prSet presAssocID="{A85B87E3-7BC8-4648-AD05-5FB138D5FDFD}" presName="sibTrans" presStyleCnt="0"/>
      <dgm:spPr/>
    </dgm:pt>
    <dgm:pt modelId="{9D4757B6-9591-49B0-9338-1D3CC1FE1F04}" type="pres">
      <dgm:prSet presAssocID="{56B1299F-0D69-4948-BB11-73E9E4512D7A}" presName="compNode" presStyleCnt="0"/>
      <dgm:spPr/>
    </dgm:pt>
    <dgm:pt modelId="{6707C6CC-CA56-4A62-9654-190D1F748C16}" type="pres">
      <dgm:prSet presAssocID="{56B1299F-0D69-4948-BB11-73E9E4512D7A}" presName="bgRect" presStyleLbl="bgShp" presStyleIdx="1" presStyleCnt="5"/>
      <dgm:spPr/>
    </dgm:pt>
    <dgm:pt modelId="{BAE3E498-32B4-4B9B-9937-D27B711B14AB}" type="pres">
      <dgm:prSet presAssocID="{56B1299F-0D69-4948-BB11-73E9E4512D7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10B40B0-9A3E-4C95-8CDE-57FE149BC42E}" type="pres">
      <dgm:prSet presAssocID="{56B1299F-0D69-4948-BB11-73E9E4512D7A}" presName="spaceRect" presStyleCnt="0"/>
      <dgm:spPr/>
    </dgm:pt>
    <dgm:pt modelId="{2CB5EC41-E2D3-4767-A81B-4269ADCA0C1A}" type="pres">
      <dgm:prSet presAssocID="{56B1299F-0D69-4948-BB11-73E9E4512D7A}" presName="parTx" presStyleLbl="revTx" presStyleIdx="1" presStyleCnt="5">
        <dgm:presLayoutVars>
          <dgm:chMax val="0"/>
          <dgm:chPref val="0"/>
        </dgm:presLayoutVars>
      </dgm:prSet>
      <dgm:spPr/>
    </dgm:pt>
    <dgm:pt modelId="{05FDAAA7-6210-4EA5-ACFF-9EFB5E007A36}" type="pres">
      <dgm:prSet presAssocID="{D7DEA599-4637-461A-9DC1-09E3A7D22816}" presName="sibTrans" presStyleCnt="0"/>
      <dgm:spPr/>
    </dgm:pt>
    <dgm:pt modelId="{4D96B923-D385-4909-A013-FD6832246C32}" type="pres">
      <dgm:prSet presAssocID="{440D0E97-566F-4190-93AD-152A078D8855}" presName="compNode" presStyleCnt="0"/>
      <dgm:spPr/>
    </dgm:pt>
    <dgm:pt modelId="{941543E0-7F88-4617-AF4E-851E2F8EA96D}" type="pres">
      <dgm:prSet presAssocID="{440D0E97-566F-4190-93AD-152A078D8855}" presName="bgRect" presStyleLbl="bgShp" presStyleIdx="2" presStyleCnt="5"/>
      <dgm:spPr/>
    </dgm:pt>
    <dgm:pt modelId="{FCEC1129-F53A-44E9-8929-8294708ACEC6}" type="pres">
      <dgm:prSet presAssocID="{440D0E97-566F-4190-93AD-152A078D88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11D2AC4-87DF-4278-83FC-617C2BCE2973}" type="pres">
      <dgm:prSet presAssocID="{440D0E97-566F-4190-93AD-152A078D8855}" presName="spaceRect" presStyleCnt="0"/>
      <dgm:spPr/>
    </dgm:pt>
    <dgm:pt modelId="{DD7CBF51-1210-4BB8-B428-AA0ED4492FC5}" type="pres">
      <dgm:prSet presAssocID="{440D0E97-566F-4190-93AD-152A078D8855}" presName="parTx" presStyleLbl="revTx" presStyleIdx="2" presStyleCnt="5">
        <dgm:presLayoutVars>
          <dgm:chMax val="0"/>
          <dgm:chPref val="0"/>
        </dgm:presLayoutVars>
      </dgm:prSet>
      <dgm:spPr/>
    </dgm:pt>
    <dgm:pt modelId="{5E276F28-06FC-4552-ACF8-1E41E2E61910}" type="pres">
      <dgm:prSet presAssocID="{2A6E58BB-CEB9-4029-8D0D-CB709475BF60}" presName="sibTrans" presStyleCnt="0"/>
      <dgm:spPr/>
    </dgm:pt>
    <dgm:pt modelId="{5ACBC66C-E479-4753-B2C9-3CC76A9CF133}" type="pres">
      <dgm:prSet presAssocID="{863461FB-73B4-4EF2-BCC3-F65404E2B86E}" presName="compNode" presStyleCnt="0"/>
      <dgm:spPr/>
    </dgm:pt>
    <dgm:pt modelId="{842ECF97-951E-4FF9-B1B0-7A20CD4B9094}" type="pres">
      <dgm:prSet presAssocID="{863461FB-73B4-4EF2-BCC3-F65404E2B86E}" presName="bgRect" presStyleLbl="bgShp" presStyleIdx="3" presStyleCnt="5"/>
      <dgm:spPr/>
    </dgm:pt>
    <dgm:pt modelId="{39DF93CF-A68C-4E17-95BB-0477C745B098}" type="pres">
      <dgm:prSet presAssocID="{863461FB-73B4-4EF2-BCC3-F65404E2B8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97CC4FB-62A9-493E-9C7F-A359540F6876}" type="pres">
      <dgm:prSet presAssocID="{863461FB-73B4-4EF2-BCC3-F65404E2B86E}" presName="spaceRect" presStyleCnt="0"/>
      <dgm:spPr/>
    </dgm:pt>
    <dgm:pt modelId="{188F504D-9826-4FFC-993C-2E4BC4149656}" type="pres">
      <dgm:prSet presAssocID="{863461FB-73B4-4EF2-BCC3-F65404E2B86E}" presName="parTx" presStyleLbl="revTx" presStyleIdx="3" presStyleCnt="5">
        <dgm:presLayoutVars>
          <dgm:chMax val="0"/>
          <dgm:chPref val="0"/>
        </dgm:presLayoutVars>
      </dgm:prSet>
      <dgm:spPr/>
    </dgm:pt>
    <dgm:pt modelId="{56C941C8-4F67-43E3-A120-326F23FFEBB1}" type="pres">
      <dgm:prSet presAssocID="{C261ADB0-120A-474B-A845-0BB901DA958C}" presName="sibTrans" presStyleCnt="0"/>
      <dgm:spPr/>
    </dgm:pt>
    <dgm:pt modelId="{41408D5D-A88D-4930-A744-D5EE4D9982E4}" type="pres">
      <dgm:prSet presAssocID="{4129912D-1DD3-4140-B826-DEB16F5478E0}" presName="compNode" presStyleCnt="0"/>
      <dgm:spPr/>
    </dgm:pt>
    <dgm:pt modelId="{9CDF8608-A870-4EF5-97FB-BC165FEAAA44}" type="pres">
      <dgm:prSet presAssocID="{4129912D-1DD3-4140-B826-DEB16F5478E0}" presName="bgRect" presStyleLbl="bgShp" presStyleIdx="4" presStyleCnt="5"/>
      <dgm:spPr/>
    </dgm:pt>
    <dgm:pt modelId="{E22B826C-7D1F-484B-A9C9-0559544FF393}" type="pres">
      <dgm:prSet presAssocID="{4129912D-1DD3-4140-B826-DEB16F5478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C6C5344-8CE8-4CB3-8EEB-BF39FC6468AB}" type="pres">
      <dgm:prSet presAssocID="{4129912D-1DD3-4140-B826-DEB16F5478E0}" presName="spaceRect" presStyleCnt="0"/>
      <dgm:spPr/>
    </dgm:pt>
    <dgm:pt modelId="{B5C550EE-64F0-4289-84F4-95B7603C46BB}" type="pres">
      <dgm:prSet presAssocID="{4129912D-1DD3-4140-B826-DEB16F5478E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9EFFC1E-F12A-4FCD-86E7-FDD1EA9A7EEA}" type="presOf" srcId="{56B1299F-0D69-4948-BB11-73E9E4512D7A}" destId="{2CB5EC41-E2D3-4767-A81B-4269ADCA0C1A}" srcOrd="0" destOrd="0" presId="urn:microsoft.com/office/officeart/2018/2/layout/IconVerticalSolidList"/>
    <dgm:cxn modelId="{980B3C3A-1CF9-47C2-9564-377E69815B92}" srcId="{BC02D8F6-03A1-4815-9059-2BE61639A290}" destId="{440D0E97-566F-4190-93AD-152A078D8855}" srcOrd="2" destOrd="0" parTransId="{1E559AB9-641E-4E0D-904C-C0F91B408425}" sibTransId="{2A6E58BB-CEB9-4029-8D0D-CB709475BF60}"/>
    <dgm:cxn modelId="{DA997E41-24E1-459F-B5A7-2ADC7B397236}" type="presOf" srcId="{C2A07295-6C48-40C0-A70E-EC92C7484E8C}" destId="{98048603-0B98-4133-9BD1-000150E628A2}" srcOrd="0" destOrd="0" presId="urn:microsoft.com/office/officeart/2018/2/layout/IconVerticalSolidList"/>
    <dgm:cxn modelId="{3A2A5563-AEFA-460D-915A-DA20497DE414}" srcId="{BC02D8F6-03A1-4815-9059-2BE61639A290}" destId="{56B1299F-0D69-4948-BB11-73E9E4512D7A}" srcOrd="1" destOrd="0" parTransId="{4D26E110-C04D-4491-9A09-3452A2D47C3C}" sibTransId="{D7DEA599-4637-461A-9DC1-09E3A7D22816}"/>
    <dgm:cxn modelId="{C6FB2281-BEDB-45CF-B4B0-32645397B8F0}" srcId="{BC02D8F6-03A1-4815-9059-2BE61639A290}" destId="{C2A07295-6C48-40C0-A70E-EC92C7484E8C}" srcOrd="0" destOrd="0" parTransId="{1F4783C3-BAA9-4E12-AE64-57D9185A6AD0}" sibTransId="{A85B87E3-7BC8-4648-AD05-5FB138D5FDFD}"/>
    <dgm:cxn modelId="{58B7C18C-21CC-461F-A27E-9012FA024EF0}" type="presOf" srcId="{440D0E97-566F-4190-93AD-152A078D8855}" destId="{DD7CBF51-1210-4BB8-B428-AA0ED4492FC5}" srcOrd="0" destOrd="0" presId="urn:microsoft.com/office/officeart/2018/2/layout/IconVerticalSolidList"/>
    <dgm:cxn modelId="{68986392-B515-4712-A9C2-89A90176F38B}" srcId="{BC02D8F6-03A1-4815-9059-2BE61639A290}" destId="{4129912D-1DD3-4140-B826-DEB16F5478E0}" srcOrd="4" destOrd="0" parTransId="{3ED25573-A898-4FD2-B22F-A9E04925C383}" sibTransId="{966AD72E-B5B7-425B-A3B9-529EE1E3DF48}"/>
    <dgm:cxn modelId="{4D7A8EA5-3873-481D-9415-FDA86DE299EF}" srcId="{BC02D8F6-03A1-4815-9059-2BE61639A290}" destId="{863461FB-73B4-4EF2-BCC3-F65404E2B86E}" srcOrd="3" destOrd="0" parTransId="{1062898D-6784-45CF-9DC8-6C836000C380}" sibTransId="{C261ADB0-120A-474B-A845-0BB901DA958C}"/>
    <dgm:cxn modelId="{944084BC-8483-4E6E-9ED0-AAF6431FFE62}" type="presOf" srcId="{863461FB-73B4-4EF2-BCC3-F65404E2B86E}" destId="{188F504D-9826-4FFC-993C-2E4BC4149656}" srcOrd="0" destOrd="0" presId="urn:microsoft.com/office/officeart/2018/2/layout/IconVerticalSolidList"/>
    <dgm:cxn modelId="{561103C2-1731-4A92-983F-37ED1FD19E07}" type="presOf" srcId="{4129912D-1DD3-4140-B826-DEB16F5478E0}" destId="{B5C550EE-64F0-4289-84F4-95B7603C46BB}" srcOrd="0" destOrd="0" presId="urn:microsoft.com/office/officeart/2018/2/layout/IconVerticalSolidList"/>
    <dgm:cxn modelId="{EC0E7EFB-746D-48EB-A79D-858EA0773215}" type="presOf" srcId="{BC02D8F6-03A1-4815-9059-2BE61639A290}" destId="{65B4B2C6-5F69-4038-9476-188C49BF7EA7}" srcOrd="0" destOrd="0" presId="urn:microsoft.com/office/officeart/2018/2/layout/IconVerticalSolidList"/>
    <dgm:cxn modelId="{A752345F-2461-456A-BF74-B64F08026C89}" type="presParOf" srcId="{65B4B2C6-5F69-4038-9476-188C49BF7EA7}" destId="{C39FBA94-FD39-460D-8490-D0895135D412}" srcOrd="0" destOrd="0" presId="urn:microsoft.com/office/officeart/2018/2/layout/IconVerticalSolidList"/>
    <dgm:cxn modelId="{18BB5210-241F-4CC8-A742-7A24397A0724}" type="presParOf" srcId="{C39FBA94-FD39-460D-8490-D0895135D412}" destId="{8158DA5D-FC0D-41C0-853A-1D1F515A363D}" srcOrd="0" destOrd="0" presId="urn:microsoft.com/office/officeart/2018/2/layout/IconVerticalSolidList"/>
    <dgm:cxn modelId="{B0EB42E6-3161-435A-BD73-45581719D6BD}" type="presParOf" srcId="{C39FBA94-FD39-460D-8490-D0895135D412}" destId="{414ACACB-F857-4C7A-A051-47931BE5C7B9}" srcOrd="1" destOrd="0" presId="urn:microsoft.com/office/officeart/2018/2/layout/IconVerticalSolidList"/>
    <dgm:cxn modelId="{508ABA11-DEF2-4FDD-AB7C-7A8CB3A2D2F7}" type="presParOf" srcId="{C39FBA94-FD39-460D-8490-D0895135D412}" destId="{04CED653-509F-47EC-A4B0-318495FFFE0C}" srcOrd="2" destOrd="0" presId="urn:microsoft.com/office/officeart/2018/2/layout/IconVerticalSolidList"/>
    <dgm:cxn modelId="{3A1FCA7C-3182-486C-B533-5E7FCDB06DEE}" type="presParOf" srcId="{C39FBA94-FD39-460D-8490-D0895135D412}" destId="{98048603-0B98-4133-9BD1-000150E628A2}" srcOrd="3" destOrd="0" presId="urn:microsoft.com/office/officeart/2018/2/layout/IconVerticalSolidList"/>
    <dgm:cxn modelId="{994B4033-3AEE-45BB-89B8-F71D18329E15}" type="presParOf" srcId="{65B4B2C6-5F69-4038-9476-188C49BF7EA7}" destId="{498895F5-BA2D-4A17-90B6-37EB945AF572}" srcOrd="1" destOrd="0" presId="urn:microsoft.com/office/officeart/2018/2/layout/IconVerticalSolidList"/>
    <dgm:cxn modelId="{B5F73677-68BB-4F91-83C3-0C06145826E4}" type="presParOf" srcId="{65B4B2C6-5F69-4038-9476-188C49BF7EA7}" destId="{9D4757B6-9591-49B0-9338-1D3CC1FE1F04}" srcOrd="2" destOrd="0" presId="urn:microsoft.com/office/officeart/2018/2/layout/IconVerticalSolidList"/>
    <dgm:cxn modelId="{CEF5E621-9E00-4ED5-A15C-D0E826147EBF}" type="presParOf" srcId="{9D4757B6-9591-49B0-9338-1D3CC1FE1F04}" destId="{6707C6CC-CA56-4A62-9654-190D1F748C16}" srcOrd="0" destOrd="0" presId="urn:microsoft.com/office/officeart/2018/2/layout/IconVerticalSolidList"/>
    <dgm:cxn modelId="{DA3AB7A8-A05A-4330-B9FD-8762B144B8EF}" type="presParOf" srcId="{9D4757B6-9591-49B0-9338-1D3CC1FE1F04}" destId="{BAE3E498-32B4-4B9B-9937-D27B711B14AB}" srcOrd="1" destOrd="0" presId="urn:microsoft.com/office/officeart/2018/2/layout/IconVerticalSolidList"/>
    <dgm:cxn modelId="{7ECAEA6B-8FA0-4CB2-8D61-5D99EC75C443}" type="presParOf" srcId="{9D4757B6-9591-49B0-9338-1D3CC1FE1F04}" destId="{010B40B0-9A3E-4C95-8CDE-57FE149BC42E}" srcOrd="2" destOrd="0" presId="urn:microsoft.com/office/officeart/2018/2/layout/IconVerticalSolidList"/>
    <dgm:cxn modelId="{5722D44C-F5D4-427E-B9D8-355A21368411}" type="presParOf" srcId="{9D4757B6-9591-49B0-9338-1D3CC1FE1F04}" destId="{2CB5EC41-E2D3-4767-A81B-4269ADCA0C1A}" srcOrd="3" destOrd="0" presId="urn:microsoft.com/office/officeart/2018/2/layout/IconVerticalSolidList"/>
    <dgm:cxn modelId="{A1D8A2FA-3F6E-47A3-AC6C-B71F67C01B80}" type="presParOf" srcId="{65B4B2C6-5F69-4038-9476-188C49BF7EA7}" destId="{05FDAAA7-6210-4EA5-ACFF-9EFB5E007A36}" srcOrd="3" destOrd="0" presId="urn:microsoft.com/office/officeart/2018/2/layout/IconVerticalSolidList"/>
    <dgm:cxn modelId="{EE344EDD-6D08-467F-B581-A1FFCBC3E861}" type="presParOf" srcId="{65B4B2C6-5F69-4038-9476-188C49BF7EA7}" destId="{4D96B923-D385-4909-A013-FD6832246C32}" srcOrd="4" destOrd="0" presId="urn:microsoft.com/office/officeart/2018/2/layout/IconVerticalSolidList"/>
    <dgm:cxn modelId="{C6E935A8-BEB6-4465-B03A-79B800984C40}" type="presParOf" srcId="{4D96B923-D385-4909-A013-FD6832246C32}" destId="{941543E0-7F88-4617-AF4E-851E2F8EA96D}" srcOrd="0" destOrd="0" presId="urn:microsoft.com/office/officeart/2018/2/layout/IconVerticalSolidList"/>
    <dgm:cxn modelId="{6E516658-9348-4196-B47F-DB7839EA36E8}" type="presParOf" srcId="{4D96B923-D385-4909-A013-FD6832246C32}" destId="{FCEC1129-F53A-44E9-8929-8294708ACEC6}" srcOrd="1" destOrd="0" presId="urn:microsoft.com/office/officeart/2018/2/layout/IconVerticalSolidList"/>
    <dgm:cxn modelId="{D55104AB-2749-4070-973E-0C3C5CCD5560}" type="presParOf" srcId="{4D96B923-D385-4909-A013-FD6832246C32}" destId="{D11D2AC4-87DF-4278-83FC-617C2BCE2973}" srcOrd="2" destOrd="0" presId="urn:microsoft.com/office/officeart/2018/2/layout/IconVerticalSolidList"/>
    <dgm:cxn modelId="{F91739FD-6E34-4178-8601-0DE20AAFBEB7}" type="presParOf" srcId="{4D96B923-D385-4909-A013-FD6832246C32}" destId="{DD7CBF51-1210-4BB8-B428-AA0ED4492FC5}" srcOrd="3" destOrd="0" presId="urn:microsoft.com/office/officeart/2018/2/layout/IconVerticalSolidList"/>
    <dgm:cxn modelId="{87DB2004-3638-48A8-92E7-C2C077B4241E}" type="presParOf" srcId="{65B4B2C6-5F69-4038-9476-188C49BF7EA7}" destId="{5E276F28-06FC-4552-ACF8-1E41E2E61910}" srcOrd="5" destOrd="0" presId="urn:microsoft.com/office/officeart/2018/2/layout/IconVerticalSolidList"/>
    <dgm:cxn modelId="{A2D8EA7B-70BF-4366-A588-9A961358F6D1}" type="presParOf" srcId="{65B4B2C6-5F69-4038-9476-188C49BF7EA7}" destId="{5ACBC66C-E479-4753-B2C9-3CC76A9CF133}" srcOrd="6" destOrd="0" presId="urn:microsoft.com/office/officeart/2018/2/layout/IconVerticalSolidList"/>
    <dgm:cxn modelId="{30510580-885B-407C-900A-C8F7B4BD9A42}" type="presParOf" srcId="{5ACBC66C-E479-4753-B2C9-3CC76A9CF133}" destId="{842ECF97-951E-4FF9-B1B0-7A20CD4B9094}" srcOrd="0" destOrd="0" presId="urn:microsoft.com/office/officeart/2018/2/layout/IconVerticalSolidList"/>
    <dgm:cxn modelId="{952A848E-C335-4D4A-8245-7152887E10EF}" type="presParOf" srcId="{5ACBC66C-E479-4753-B2C9-3CC76A9CF133}" destId="{39DF93CF-A68C-4E17-95BB-0477C745B098}" srcOrd="1" destOrd="0" presId="urn:microsoft.com/office/officeart/2018/2/layout/IconVerticalSolidList"/>
    <dgm:cxn modelId="{5C399407-3EC7-4C07-B4CE-F579FF73DEAD}" type="presParOf" srcId="{5ACBC66C-E479-4753-B2C9-3CC76A9CF133}" destId="{D97CC4FB-62A9-493E-9C7F-A359540F6876}" srcOrd="2" destOrd="0" presId="urn:microsoft.com/office/officeart/2018/2/layout/IconVerticalSolidList"/>
    <dgm:cxn modelId="{556217FA-B2B3-4BC3-B851-6887D0D47544}" type="presParOf" srcId="{5ACBC66C-E479-4753-B2C9-3CC76A9CF133}" destId="{188F504D-9826-4FFC-993C-2E4BC4149656}" srcOrd="3" destOrd="0" presId="urn:microsoft.com/office/officeart/2018/2/layout/IconVerticalSolidList"/>
    <dgm:cxn modelId="{EAE67551-1AA0-4F7F-BA2D-475EA7C6DEFA}" type="presParOf" srcId="{65B4B2C6-5F69-4038-9476-188C49BF7EA7}" destId="{56C941C8-4F67-43E3-A120-326F23FFEBB1}" srcOrd="7" destOrd="0" presId="urn:microsoft.com/office/officeart/2018/2/layout/IconVerticalSolidList"/>
    <dgm:cxn modelId="{747C4469-67D7-40E8-ADB2-C3BD6607E564}" type="presParOf" srcId="{65B4B2C6-5F69-4038-9476-188C49BF7EA7}" destId="{41408D5D-A88D-4930-A744-D5EE4D9982E4}" srcOrd="8" destOrd="0" presId="urn:microsoft.com/office/officeart/2018/2/layout/IconVerticalSolidList"/>
    <dgm:cxn modelId="{D018010B-2D52-495E-A9E4-A9DCBC93ACE7}" type="presParOf" srcId="{41408D5D-A88D-4930-A744-D5EE4D9982E4}" destId="{9CDF8608-A870-4EF5-97FB-BC165FEAAA44}" srcOrd="0" destOrd="0" presId="urn:microsoft.com/office/officeart/2018/2/layout/IconVerticalSolidList"/>
    <dgm:cxn modelId="{8953BFE7-E325-49BA-92D6-A66DCB2C5E15}" type="presParOf" srcId="{41408D5D-A88D-4930-A744-D5EE4D9982E4}" destId="{E22B826C-7D1F-484B-A9C9-0559544FF393}" srcOrd="1" destOrd="0" presId="urn:microsoft.com/office/officeart/2018/2/layout/IconVerticalSolidList"/>
    <dgm:cxn modelId="{B2C1585A-6978-4CEB-B41C-E503F9665047}" type="presParOf" srcId="{41408D5D-A88D-4930-A744-D5EE4D9982E4}" destId="{5C6C5344-8CE8-4CB3-8EEB-BF39FC6468AB}" srcOrd="2" destOrd="0" presId="urn:microsoft.com/office/officeart/2018/2/layout/IconVerticalSolidList"/>
    <dgm:cxn modelId="{381095DB-E80B-41F3-AA7A-C80770BBA5C5}" type="presParOf" srcId="{41408D5D-A88D-4930-A744-D5EE4D9982E4}" destId="{B5C550EE-64F0-4289-84F4-95B7603C46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8DA5D-FC0D-41C0-853A-1D1F515A363D}">
      <dsp:nvSpPr>
        <dsp:cNvPr id="0" name=""/>
        <dsp:cNvSpPr/>
      </dsp:nvSpPr>
      <dsp:spPr>
        <a:xfrm>
          <a:off x="0" y="7467"/>
          <a:ext cx="6513603" cy="948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ACACB-F857-4C7A-A051-47931BE5C7B9}">
      <dsp:nvSpPr>
        <dsp:cNvPr id="0" name=""/>
        <dsp:cNvSpPr/>
      </dsp:nvSpPr>
      <dsp:spPr>
        <a:xfrm>
          <a:off x="287001" y="220939"/>
          <a:ext cx="522331" cy="521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48603-0B98-4133-9BD1-000150E628A2}">
      <dsp:nvSpPr>
        <dsp:cNvPr id="0" name=""/>
        <dsp:cNvSpPr/>
      </dsp:nvSpPr>
      <dsp:spPr>
        <a:xfrm>
          <a:off x="1096335" y="7467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current immediate gap in care is in assessment of patient wishes around end-of-life priorities.</a:t>
          </a:r>
        </a:p>
      </dsp:txBody>
      <dsp:txXfrm>
        <a:off x="1096335" y="7467"/>
        <a:ext cx="5400384" cy="978415"/>
      </dsp:txXfrm>
    </dsp:sp>
    <dsp:sp modelId="{6707C6CC-CA56-4A62-9654-190D1F748C16}">
      <dsp:nvSpPr>
        <dsp:cNvPr id="0" name=""/>
        <dsp:cNvSpPr/>
      </dsp:nvSpPr>
      <dsp:spPr>
        <a:xfrm>
          <a:off x="0" y="1230486"/>
          <a:ext cx="6513603" cy="948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3E498-32B4-4B9B-9937-D27B711B14AB}">
      <dsp:nvSpPr>
        <dsp:cNvPr id="0" name=""/>
        <dsp:cNvSpPr/>
      </dsp:nvSpPr>
      <dsp:spPr>
        <a:xfrm>
          <a:off x="287001" y="1443958"/>
          <a:ext cx="522331" cy="521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5EC41-E2D3-4767-A81B-4269ADCA0C1A}">
      <dsp:nvSpPr>
        <dsp:cNvPr id="0" name=""/>
        <dsp:cNvSpPr/>
      </dsp:nvSpPr>
      <dsp:spPr>
        <a:xfrm>
          <a:off x="1096335" y="1230486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benefits associated with this assessment do not depend on the prediction; every patient arguably stands to benefit from such an intervention.</a:t>
          </a:r>
        </a:p>
      </dsp:txBody>
      <dsp:txXfrm>
        <a:off x="1096335" y="1230486"/>
        <a:ext cx="5400384" cy="978415"/>
      </dsp:txXfrm>
    </dsp:sp>
    <dsp:sp modelId="{941543E0-7F88-4617-AF4E-851E2F8EA96D}">
      <dsp:nvSpPr>
        <dsp:cNvPr id="0" name=""/>
        <dsp:cNvSpPr/>
      </dsp:nvSpPr>
      <dsp:spPr>
        <a:xfrm>
          <a:off x="0" y="2453505"/>
          <a:ext cx="6513603" cy="9487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C1129-F53A-44E9-8929-8294708ACEC6}">
      <dsp:nvSpPr>
        <dsp:cNvPr id="0" name=""/>
        <dsp:cNvSpPr/>
      </dsp:nvSpPr>
      <dsp:spPr>
        <a:xfrm>
          <a:off x="287001" y="2666977"/>
          <a:ext cx="522331" cy="521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CBF51-1210-4BB8-B428-AA0ED4492FC5}">
      <dsp:nvSpPr>
        <dsp:cNvPr id="0" name=""/>
        <dsp:cNvSpPr/>
      </dsp:nvSpPr>
      <dsp:spPr>
        <a:xfrm>
          <a:off x="1096335" y="2453505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Therefore the predictions are most like a </a:t>
          </a:r>
          <a:r>
            <a:rPr lang="en-US" sz="1400" i="1" kern="1200" dirty="0"/>
            <a:t>risk assessment</a:t>
          </a:r>
          <a:r>
            <a:rPr lang="en-US" sz="1400" kern="1200" dirty="0"/>
            <a:t> to prioritize patients for these conversations.</a:t>
          </a:r>
        </a:p>
      </dsp:txBody>
      <dsp:txXfrm>
        <a:off x="1096335" y="2453505"/>
        <a:ext cx="5400384" cy="978415"/>
      </dsp:txXfrm>
    </dsp:sp>
    <dsp:sp modelId="{842ECF97-951E-4FF9-B1B0-7A20CD4B9094}">
      <dsp:nvSpPr>
        <dsp:cNvPr id="0" name=""/>
        <dsp:cNvSpPr/>
      </dsp:nvSpPr>
      <dsp:spPr>
        <a:xfrm>
          <a:off x="0" y="3676524"/>
          <a:ext cx="6513603" cy="948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F93CF-A68C-4E17-95BB-0477C745B098}">
      <dsp:nvSpPr>
        <dsp:cNvPr id="0" name=""/>
        <dsp:cNvSpPr/>
      </dsp:nvSpPr>
      <dsp:spPr>
        <a:xfrm>
          <a:off x="287001" y="3889996"/>
          <a:ext cx="522331" cy="521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F504D-9826-4FFC-993C-2E4BC4149656}">
      <dsp:nvSpPr>
        <dsp:cNvPr id="0" name=""/>
        <dsp:cNvSpPr/>
      </dsp:nvSpPr>
      <dsp:spPr>
        <a:xfrm>
          <a:off x="1096335" y="3676524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practical difference between an expected intervention for a true positive and false positive is that the latter may have a conversation about end-of-life care with their physician “too early” – in other words, a relatively benign error in prioritization.</a:t>
          </a:r>
        </a:p>
      </dsp:txBody>
      <dsp:txXfrm>
        <a:off x="1096335" y="3676524"/>
        <a:ext cx="5400384" cy="978415"/>
      </dsp:txXfrm>
    </dsp:sp>
    <dsp:sp modelId="{9CDF8608-A870-4EF5-97FB-BC165FEAAA44}">
      <dsp:nvSpPr>
        <dsp:cNvPr id="0" name=""/>
        <dsp:cNvSpPr/>
      </dsp:nvSpPr>
      <dsp:spPr>
        <a:xfrm>
          <a:off x="0" y="4899543"/>
          <a:ext cx="6513603" cy="9487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B826C-7D1F-484B-A9C9-0559544FF393}">
      <dsp:nvSpPr>
        <dsp:cNvPr id="0" name=""/>
        <dsp:cNvSpPr/>
      </dsp:nvSpPr>
      <dsp:spPr>
        <a:xfrm>
          <a:off x="287001" y="5113015"/>
          <a:ext cx="522331" cy="5218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550EE-64F0-4289-84F4-95B7603C46BB}">
      <dsp:nvSpPr>
        <dsp:cNvPr id="0" name=""/>
        <dsp:cNvSpPr/>
      </dsp:nvSpPr>
      <dsp:spPr>
        <a:xfrm>
          <a:off x="1096335" y="4899543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real cost of an error is therefore attributable to the false negatives.</a:t>
          </a:r>
        </a:p>
      </dsp:txBody>
      <dsp:txXfrm>
        <a:off x="1096335" y="4899543"/>
        <a:ext cx="5400384" cy="97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72871-FA71-9C4B-B94A-21A2A2B9980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91DD9-9245-DB4B-BF7C-8C1CA44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1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1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Training labels leak information about snapshots taken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𝑦𝑒𝑎𝑟𝑠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𝑦𝑒𝑎𝑟</m:t>
                    </m:r>
                  </m:oMath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(i.e. so that models performing better on more recent data are preferred) 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Training labels leak information about snapshots taken between </a:t>
                </a:r>
                <a:r>
                  <a:rPr lang="en-US" i="0">
                    <a:latin typeface="Cambria Math" panose="02040503050406030204" pitchFamily="18" charset="0"/>
                  </a:rPr>
                  <a:t>𝑑_𝑖−2 𝑦𝑒𝑎𝑟𝑠</a:t>
                </a:r>
                <a:r>
                  <a:rPr lang="en-US" b="0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𝑑_𝑖−</a:t>
                </a:r>
                <a:r>
                  <a:rPr lang="en-US" b="0" i="0">
                    <a:latin typeface="Cambria Math" panose="02040503050406030204" pitchFamily="18" charset="0"/>
                  </a:rPr>
                  <a:t>1</a:t>
                </a:r>
                <a:r>
                  <a:rPr lang="en-US" i="0">
                    <a:latin typeface="Cambria Math" panose="02040503050406030204" pitchFamily="18" charset="0"/>
                  </a:rPr>
                  <a:t> 𝑦𝑒𝑎𝑟</a:t>
                </a: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(i.e. so that models performing better on more recent data are preferred) </a:t>
                </a:r>
                <a:endParaRPr lang="en-US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2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the training data to look as much as possible like the patients who will be consulting the model in the future AT THE TIME they will be consulting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Assumes linear trend between measurements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Future: </a:t>
            </a:r>
          </a:p>
          <a:p>
            <a:pPr lvl="1"/>
            <a:r>
              <a:rPr lang="en-US" dirty="0"/>
              <a:t>	Multiclass classification: What mode of RRT will patient eventually begin?</a:t>
            </a:r>
          </a:p>
          <a:p>
            <a:pPr lvl="2"/>
            <a:r>
              <a:rPr lang="en-US" dirty="0"/>
              <a:t>	fistula, graft, peritoneal dialysis, central venous catheter, death before dialysis 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Future: </a:t>
            </a:r>
          </a:p>
          <a:p>
            <a:pPr lvl="1"/>
            <a:r>
              <a:rPr lang="en-US" dirty="0"/>
              <a:t>	Multiclass classification: What mode of RRT will patient eventually begin?</a:t>
            </a:r>
          </a:p>
          <a:p>
            <a:pPr lvl="2"/>
            <a:r>
              <a:rPr lang="en-US" dirty="0"/>
              <a:t>	fistula, graft, peritoneal dialysis, central venous catheter, death before dialysis 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0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1DD9-9245-DB4B-BF7C-8C1CA44FE9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D32C-5923-F143-B378-F20ED1657D9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79BC-6CAB-444C-A811-6482E6B3D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github.com/microsoft/interpr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E1DC-0447-E949-BD32-28B8464B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7811412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 month outpatient mortality prediction for CKD Stage IV and V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7F19F-9382-E14A-83E3-5159BF73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Mose Wintner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Kaiser Permanente Health Innovation Studio</a:t>
            </a:r>
          </a:p>
        </p:txBody>
      </p:sp>
    </p:spTree>
    <p:extLst>
      <p:ext uri="{BB962C8B-B14F-4D97-AF65-F5344CB8AC3E}">
        <p14:creationId xmlns:p14="http://schemas.microsoft.com/office/powerpoint/2010/main" val="409908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1DE-8E32-334B-BA47-EE6A8C1F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Missing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D789-E93E-1B44-8923-2E4DC0A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133" y="963877"/>
            <a:ext cx="7021238" cy="493024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Simple imputation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months_since</a:t>
            </a:r>
            <a:r>
              <a:rPr lang="en-US" dirty="0"/>
              <a:t>_* was imputed as 15 if missing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only 12 months of utilization and lab/vitals history were used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missForest</a:t>
            </a:r>
            <a:r>
              <a:rPr lang="en-US" dirty="0"/>
              <a:t> (CRAN)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want to reflect high uncertainty in missing values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few trees, large min node size to encourage high variance in imputed values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multiple imputation</a:t>
            </a:r>
          </a:p>
        </p:txBody>
      </p:sp>
    </p:spTree>
    <p:extLst>
      <p:ext uri="{BB962C8B-B14F-4D97-AF65-F5344CB8AC3E}">
        <p14:creationId xmlns:p14="http://schemas.microsoft.com/office/powerpoint/2010/main" val="141305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019D-66EC-6F43-AF57-FE5F9FDA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Missing data imputation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19C8-C6EC-9740-8B07-27B2B359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90688"/>
            <a:ext cx="11497550" cy="48905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Regression </a:t>
            </a:r>
            <a:r>
              <a:rPr lang="en-US" dirty="0" err="1"/>
              <a:t>submodel</a:t>
            </a:r>
            <a:r>
              <a:rPr lang="en-US" dirty="0"/>
              <a:t>: How many months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until patient will begin dialysis?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Itself of interest to clinicians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Partially known for training data; completely unknown for prediction data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Trained during mortality model training 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Trained on bootstrapped, weighted subset of concatenated, imputed training data consisting of patient snapshots who began dialysis at least 3 days after snapshot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Predicted on missing data in training set, i.e. snapshots of patients who have not begun dialysis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Predicted on missing data in prediction set, i.e. snapshots of patients who have not begun dialysis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3BEB4B13-10E3-EF45-850E-A63371B7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88180" y="365125"/>
            <a:ext cx="4226304" cy="27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019D-66EC-6F43-AF57-FE5F9FDA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Missing data imputation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19C8-C6EC-9740-8B07-27B2B359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60"/>
            <a:ext cx="10515600" cy="48654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Competing risks of death and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planned-no-dialysis (ignored)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Alternative “months until dialysis start or planned no dialysis date or death” problematic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Patients rarely (and inadvisably) choose definitively to decline dialysis in perpetuity, so “planned no dialysis date” is hard to measure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Including death date in label leaks information to subsequent mortality prediction task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Goal is to increase regionwide incidence of “planned no dialysis therapy”, therefore target would shift earlier over time as patients elected “planned no dialysis”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Factors associated with these three outcomes are probably not common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E589AA23-8587-F348-8220-2AA2569C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88180" y="365125"/>
            <a:ext cx="4226304" cy="27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1DE-8E32-334B-BA47-EE6A8C1F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Globally explainable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dialysis arrival and mortality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5D789-E93E-1B44-8923-2E4DC0AFC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700" dirty="0"/>
                  <a:t>Clinicians are often more interested in the factors driving a prediction than the prediction itself, especially </a:t>
                </a:r>
                <a:r>
                  <a:rPr lang="en-US" sz="1700" i="1" dirty="0"/>
                  <a:t>modifiable </a:t>
                </a:r>
                <a:r>
                  <a:rPr lang="en-US" sz="1700" dirty="0"/>
                  <a:t>factors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 algn="ctr">
                  <a:buNone/>
                </a:pPr>
                <a:r>
                  <a:rPr lang="en-US" sz="1700" dirty="0"/>
                  <a:t>Generalized additive model (GAM):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700" dirty="0"/>
                  <a:t> </a:t>
                </a:r>
              </a:p>
              <a:p>
                <a:pPr marL="0" indent="0" algn="ctr">
                  <a:buNone/>
                </a:pPr>
                <a:endParaRPr lang="en-US" sz="1700" dirty="0"/>
              </a:p>
              <a:p>
                <a:r>
                  <a:rPr lang="en-US" sz="17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700" dirty="0"/>
                  <a:t> fit to piecewise constant function via boosting method</a:t>
                </a:r>
              </a:p>
              <a:p>
                <a:r>
                  <a:rPr lang="en-US" sz="1700" dirty="0"/>
                  <a:t>Graphs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700" dirty="0"/>
                  <a:t> make risk associated to each input transparent</a:t>
                </a:r>
              </a:p>
              <a:p>
                <a:r>
                  <a:rPr lang="en-US" sz="1700" dirty="0"/>
                  <a:t>GA</a:t>
                </a:r>
                <a:r>
                  <a:rPr lang="en-US" sz="1700" baseline="30000" dirty="0"/>
                  <a:t>2</a:t>
                </a:r>
                <a:r>
                  <a:rPr lang="en-US" sz="1700" dirty="0"/>
                  <a:t>M model</a:t>
                </a:r>
              </a:p>
              <a:p>
                <a:pPr lvl="2"/>
                <a:r>
                  <a:rPr lang="en-US" sz="1700" dirty="0"/>
                  <a:t>Generalized additive model with (greedily forward-selected) pairwise interactions</a:t>
                </a:r>
                <a:endParaRPr lang="en-US" sz="1700" dirty="0">
                  <a:hlinkClick r:id="rId2"/>
                </a:endParaRPr>
              </a:p>
              <a:p>
                <a:pPr lvl="2"/>
                <a:r>
                  <a:rPr lang="en-US" sz="1700" dirty="0">
                    <a:hlinkClick r:id="rId2"/>
                  </a:rPr>
                  <a:t>https://github.com/microsoft/interpret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5D789-E93E-1B44-8923-2E4DC0AFC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3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67B-E1DB-0E45-859B-B8202BE8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5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Validation readout for developer/data expert and clinician-in-the-loop (in progress)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338C-D667-FC4B-BD2F-C5650C51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97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After merge</a:t>
            </a:r>
          </a:p>
          <a:p>
            <a:pPr lvl="1"/>
            <a:r>
              <a:rPr lang="en-US" sz="1400" dirty="0"/>
              <a:t>summary/histograms of data</a:t>
            </a:r>
          </a:p>
          <a:p>
            <a:pPr lvl="1"/>
            <a:r>
              <a:rPr lang="en-US" sz="1400" dirty="0">
                <a:solidFill>
                  <a:schemeClr val="accent4"/>
                </a:solidFill>
              </a:rPr>
              <a:t>variable descriptions: normal ranges, details of data collection and measurement, what abnormal values indicate, links to online resources</a:t>
            </a:r>
          </a:p>
          <a:p>
            <a:pPr lvl="1"/>
            <a:r>
              <a:rPr lang="en-US" sz="1400" dirty="0"/>
              <a:t>summary of differences between new training data and previous training data</a:t>
            </a:r>
          </a:p>
          <a:p>
            <a:pPr lvl="1"/>
            <a:r>
              <a:rPr lang="en-US" sz="1400" dirty="0"/>
              <a:t>description of feature selection method and variables excluded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outlier detection</a:t>
            </a:r>
            <a:endParaRPr lang="en-US" sz="1400" dirty="0"/>
          </a:p>
          <a:p>
            <a:r>
              <a:rPr lang="en-US" sz="1800" dirty="0"/>
              <a:t>After imputation</a:t>
            </a:r>
          </a:p>
          <a:p>
            <a:pPr lvl="1"/>
            <a:r>
              <a:rPr lang="en-US" sz="1400" dirty="0"/>
              <a:t>summary of imputed data</a:t>
            </a:r>
          </a:p>
          <a:p>
            <a:pPr lvl="1"/>
            <a:r>
              <a:rPr lang="en-US" sz="1400" dirty="0"/>
              <a:t>summary of differences between imputed data and measured data</a:t>
            </a:r>
          </a:p>
          <a:p>
            <a:pPr lvl="1"/>
            <a:r>
              <a:rPr lang="en-US" sz="1400" dirty="0"/>
              <a:t>details of imputation fit/transform</a:t>
            </a:r>
          </a:p>
          <a:p>
            <a:pPr lvl="1"/>
            <a:r>
              <a:rPr lang="en-US" sz="1400" dirty="0"/>
              <a:t>RRT arrival model training performance statistics: loss metric(s), sample of model predictions vs. actual and local explanations, feature attributions, model explanations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outlier detection</a:t>
            </a:r>
          </a:p>
          <a:p>
            <a:r>
              <a:rPr lang="en-US" sz="1800" dirty="0"/>
              <a:t>After training</a:t>
            </a:r>
          </a:p>
          <a:p>
            <a:pPr lvl="1"/>
            <a:r>
              <a:rPr lang="en-US" sz="1400" dirty="0"/>
              <a:t>training performance: confusion matrix and summaries, calibration plot, PR curve, ROC</a:t>
            </a:r>
          </a:p>
          <a:p>
            <a:pPr lvl="1"/>
            <a:r>
              <a:rPr lang="en-US" sz="1400" dirty="0"/>
              <a:t>comparison of training performance to previous training performance</a:t>
            </a:r>
          </a:p>
          <a:p>
            <a:pPr lvl="1"/>
            <a:r>
              <a:rPr lang="en-US" sz="1400" dirty="0"/>
              <a:t>global explanations: averaged feature attributions, 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local explanations: sample of model training error cases and corresponding local explanations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09D3E-C848-E04F-8726-FF06918B0819}"/>
              </a:ext>
            </a:extLst>
          </p:cNvPr>
          <p:cNvSpPr txBox="1"/>
          <p:nvPr/>
        </p:nvSpPr>
        <p:spPr>
          <a:xfrm>
            <a:off x="8571470" y="5466050"/>
            <a:ext cx="2995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included in prediction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50D53-81A7-A84A-A904-4BB00F49D35E}"/>
              </a:ext>
            </a:extLst>
          </p:cNvPr>
          <p:cNvSpPr/>
          <p:nvPr/>
        </p:nvSpPr>
        <p:spPr>
          <a:xfrm>
            <a:off x="8377555" y="5496224"/>
            <a:ext cx="252989" cy="2166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CE5FC-3053-0D44-8576-F475BF0222BE}"/>
              </a:ext>
            </a:extLst>
          </p:cNvPr>
          <p:cNvSpPr/>
          <p:nvPr/>
        </p:nvSpPr>
        <p:spPr>
          <a:xfrm>
            <a:off x="8377555" y="5148059"/>
            <a:ext cx="252989" cy="216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C7831-885B-8940-8A49-3B119E4D1E29}"/>
              </a:ext>
            </a:extLst>
          </p:cNvPr>
          <p:cNvSpPr txBox="1"/>
          <p:nvPr/>
        </p:nvSpPr>
        <p:spPr>
          <a:xfrm>
            <a:off x="8571470" y="5117885"/>
            <a:ext cx="392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elevated to clinician partner at training/prediction time</a:t>
            </a:r>
          </a:p>
        </p:txBody>
      </p:sp>
    </p:spTree>
    <p:extLst>
      <p:ext uri="{BB962C8B-B14F-4D97-AF65-F5344CB8AC3E}">
        <p14:creationId xmlns:p14="http://schemas.microsoft.com/office/powerpoint/2010/main" val="1774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67B-E1DB-0E45-859B-B8202BE8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5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Validation readout for developer/data expert and clinician-in-the-loop (in progress)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338C-D667-FC4B-BD2F-C5650C51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94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Before prediction</a:t>
            </a:r>
          </a:p>
          <a:p>
            <a:pPr lvl="1"/>
            <a:r>
              <a:rPr lang="en-US" sz="1400" dirty="0"/>
              <a:t>test for distribution shift: repeated K-S tests (with randomly selected training/testing imputed datasets) on hypothesis that group comprising training data is not same as group comprising prediction data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outlier detection</a:t>
            </a:r>
          </a:p>
          <a:p>
            <a:r>
              <a:rPr lang="en-US" sz="1800" dirty="0"/>
              <a:t>After prediction</a:t>
            </a:r>
          </a:p>
          <a:p>
            <a:pPr lvl="1"/>
            <a:r>
              <a:rPr lang="en-US" sz="1400" dirty="0"/>
              <a:t>sample of prediction cases and predictions</a:t>
            </a:r>
          </a:p>
          <a:p>
            <a:pPr lvl="1"/>
            <a:r>
              <a:rPr lang="en-US" sz="1400" dirty="0">
                <a:solidFill>
                  <a:schemeClr val="accent4"/>
                </a:solidFill>
              </a:rPr>
              <a:t>(local) explanations for each 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032D94-2E64-B441-8D4B-E87C2F4C1508}"/>
              </a:ext>
            </a:extLst>
          </p:cNvPr>
          <p:cNvSpPr/>
          <p:nvPr/>
        </p:nvSpPr>
        <p:spPr>
          <a:xfrm>
            <a:off x="8377555" y="5148059"/>
            <a:ext cx="252989" cy="216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3CED5-EAC9-F44A-9836-428D87314AF9}"/>
              </a:ext>
            </a:extLst>
          </p:cNvPr>
          <p:cNvSpPr txBox="1"/>
          <p:nvPr/>
        </p:nvSpPr>
        <p:spPr>
          <a:xfrm>
            <a:off x="8571470" y="5117885"/>
            <a:ext cx="492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elevated to clinician partner at training/prediction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1C316-BE09-AA49-8CB4-39BF5931C734}"/>
              </a:ext>
            </a:extLst>
          </p:cNvPr>
          <p:cNvSpPr txBox="1"/>
          <p:nvPr/>
        </p:nvSpPr>
        <p:spPr>
          <a:xfrm>
            <a:off x="8571470" y="5466050"/>
            <a:ext cx="2995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included in prediction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C9AEA-248E-7646-9173-8FA76E104314}"/>
              </a:ext>
            </a:extLst>
          </p:cNvPr>
          <p:cNvSpPr/>
          <p:nvPr/>
        </p:nvSpPr>
        <p:spPr>
          <a:xfrm>
            <a:off x="8377555" y="5496224"/>
            <a:ext cx="252989" cy="2166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1DE-8E32-334B-BA47-EE6A8C1F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5466"/>
            <a:ext cx="3494362" cy="151983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Validation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027BA0-DC45-1A4C-812A-E983889803A7}"/>
                  </a:ext>
                </a:extLst>
              </p:cNvPr>
              <p:cNvSpPr/>
              <p:nvPr/>
            </p:nvSpPr>
            <p:spPr>
              <a:xfrm>
                <a:off x="4857846" y="1155381"/>
                <a:ext cx="7383019" cy="4632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i="1" dirty="0"/>
                  <a:t>Months to dialysis arrival</a:t>
                </a:r>
                <a:endParaRPr lang="en-US" sz="2000" dirty="0"/>
              </a:p>
              <a:p>
                <a:pPr>
                  <a:spcAft>
                    <a:spcPts val="600"/>
                  </a:spcAft>
                </a:pPr>
                <a:r>
                  <a:rPr lang="en-US" sz="2000" dirty="0"/>
                  <a:t>Trained on all females in training dataset; validated on males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/>
                  <a:t>2-sample KS test on full training set found no evidence of difference in outcome by gender</a:t>
                </a:r>
              </a:p>
              <a:p>
                <a:pPr lvl="1">
                  <a:spcAft>
                    <a:spcPts val="600"/>
                  </a:spcAft>
                </a:pPr>
                <a:endParaRPr lang="en-US" sz="2000" dirty="0"/>
              </a:p>
              <a:p>
                <a:pPr lvl="1">
                  <a:spcAft>
                    <a:spcPts val="600"/>
                  </a:spcAft>
                </a:pPr>
                <a:endParaRPr lang="en-US" sz="2000" dirty="0"/>
              </a:p>
              <a:p>
                <a:pPr>
                  <a:spcAft>
                    <a:spcPts val="600"/>
                  </a:spcAft>
                </a:pPr>
                <a:r>
                  <a:rPr lang="en-US" sz="2000" i="1" dirty="0"/>
                  <a:t>12-month mortality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/>
                  <a:t>To simulate model degradation over time, take 4 training/prediction split dates {January 1, 201{4-7}}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where</a:t>
                </a:r>
              </a:p>
              <a:p>
                <a:r>
                  <a:rPr lang="en-US" sz="2000" dirty="0"/>
                  <a:t>Training: all encounters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year</a:t>
                </a:r>
              </a:p>
              <a:p>
                <a:r>
                  <a:rPr lang="en-US" sz="2000" dirty="0"/>
                  <a:t>Prediction: all encounters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Training labels leak information about prediction outcomes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year,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027BA0-DC45-1A4C-812A-E98388980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46" y="1155381"/>
                <a:ext cx="7383019" cy="4632037"/>
              </a:xfrm>
              <a:prstGeom prst="rect">
                <a:avLst/>
              </a:prstGeom>
              <a:blipFill>
                <a:blip r:embed="rId2"/>
                <a:stretch>
                  <a:fillRect l="-859" t="-546" r="-687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A866E800-898F-D44B-9B21-224939D81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02597" y="1915297"/>
            <a:ext cx="4421262" cy="4405184"/>
          </a:xfrm>
        </p:spPr>
      </p:pic>
    </p:spTree>
    <p:extLst>
      <p:ext uri="{BB962C8B-B14F-4D97-AF65-F5344CB8AC3E}">
        <p14:creationId xmlns:p14="http://schemas.microsoft.com/office/powerpoint/2010/main" val="251961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>
            <a:extLst>
              <a:ext uri="{FF2B5EF4-FFF2-40B4-BE49-F238E27FC236}">
                <a16:creationId xmlns:a16="http://schemas.microsoft.com/office/drawing/2014/main" id="{90C11478-545B-B047-B3DE-39F109B80E4B}"/>
              </a:ext>
            </a:extLst>
          </p:cNvPr>
          <p:cNvSpPr/>
          <p:nvPr/>
        </p:nvSpPr>
        <p:spPr>
          <a:xfrm>
            <a:off x="3012220" y="2095917"/>
            <a:ext cx="2700259" cy="4243359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8A59A3B-60D3-BE47-AC8C-B353D84744CB}"/>
              </a:ext>
            </a:extLst>
          </p:cNvPr>
          <p:cNvSpPr/>
          <p:nvPr/>
        </p:nvSpPr>
        <p:spPr>
          <a:xfrm>
            <a:off x="3499010" y="341395"/>
            <a:ext cx="4678499" cy="1551415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49D3972-61FC-D34C-8849-FF6CC5E2CCFE}"/>
              </a:ext>
            </a:extLst>
          </p:cNvPr>
          <p:cNvSpPr/>
          <p:nvPr/>
        </p:nvSpPr>
        <p:spPr>
          <a:xfrm>
            <a:off x="383208" y="413806"/>
            <a:ext cx="2141383" cy="5925469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31C76E4-BC1E-9745-AB9C-D62E69A21B72}"/>
              </a:ext>
            </a:extLst>
          </p:cNvPr>
          <p:cNvSpPr/>
          <p:nvPr/>
        </p:nvSpPr>
        <p:spPr>
          <a:xfrm>
            <a:off x="649712" y="5298547"/>
            <a:ext cx="1608377" cy="5140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Merged input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621FB-706A-1248-AE27-8FA10BE464E0}"/>
              </a:ext>
            </a:extLst>
          </p:cNvPr>
          <p:cNvSpPr/>
          <p:nvPr/>
        </p:nvSpPr>
        <p:spPr>
          <a:xfrm>
            <a:off x="3481404" y="2193773"/>
            <a:ext cx="1778317" cy="597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Multiple imputation of missing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7B071-6DAD-E94C-B3CE-8DD694E52263}"/>
              </a:ext>
            </a:extLst>
          </p:cNvPr>
          <p:cNvSpPr/>
          <p:nvPr/>
        </p:nvSpPr>
        <p:spPr>
          <a:xfrm>
            <a:off x="3114160" y="5249555"/>
            <a:ext cx="2511899" cy="553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Regression: How many months until patient will begin dialysis?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FD4C2B-A393-A24F-A3DC-49CA6E2B37AC}"/>
              </a:ext>
            </a:extLst>
          </p:cNvPr>
          <p:cNvSpPr/>
          <p:nvPr/>
        </p:nvSpPr>
        <p:spPr>
          <a:xfrm>
            <a:off x="10128129" y="3001864"/>
            <a:ext cx="1223043" cy="128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Classification: will patient pass away in the next 12 months?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6D9C7E48-EF19-2649-AEE5-11EBAD450646}"/>
              </a:ext>
            </a:extLst>
          </p:cNvPr>
          <p:cNvSpPr/>
          <p:nvPr/>
        </p:nvSpPr>
        <p:spPr>
          <a:xfrm>
            <a:off x="814888" y="531273"/>
            <a:ext cx="1280093" cy="5090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Extracted data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BC04F9C6-728A-1243-9FCC-51FB19AB52F1}"/>
              </a:ext>
            </a:extLst>
          </p:cNvPr>
          <p:cNvSpPr/>
          <p:nvPr/>
        </p:nvSpPr>
        <p:spPr>
          <a:xfrm>
            <a:off x="3862973" y="920305"/>
            <a:ext cx="1016982" cy="637443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Validation readout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048B84-C5BB-A64E-B9AE-03F1178E6B85}"/>
              </a:ext>
            </a:extLst>
          </p:cNvPr>
          <p:cNvSpPr/>
          <p:nvPr/>
        </p:nvSpPr>
        <p:spPr>
          <a:xfrm>
            <a:off x="652353" y="1236078"/>
            <a:ext cx="1608874" cy="558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Cleaning and de-identification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61F4EB-F0A4-4C4B-8910-5BC471BEBAEF}"/>
              </a:ext>
            </a:extLst>
          </p:cNvPr>
          <p:cNvSpPr/>
          <p:nvPr/>
        </p:nvSpPr>
        <p:spPr>
          <a:xfrm>
            <a:off x="652353" y="2019159"/>
            <a:ext cx="1608874" cy="558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D07F47-3E03-9042-90E9-978FCA1BD8B0}"/>
              </a:ext>
            </a:extLst>
          </p:cNvPr>
          <p:cNvSpPr/>
          <p:nvPr/>
        </p:nvSpPr>
        <p:spPr>
          <a:xfrm>
            <a:off x="611089" y="2762518"/>
            <a:ext cx="1690162" cy="558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Engineer features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F7400B-81C0-9D42-9C05-88A6F64FCC70}"/>
              </a:ext>
            </a:extLst>
          </p:cNvPr>
          <p:cNvSpPr/>
          <p:nvPr/>
        </p:nvSpPr>
        <p:spPr>
          <a:xfrm>
            <a:off x="611089" y="3467344"/>
            <a:ext cx="1690162" cy="1604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selection:</a:t>
            </a:r>
          </a:p>
          <a:p>
            <a:pPr algn="ctr"/>
            <a:r>
              <a:rPr lang="en-US" sz="1400" dirty="0"/>
              <a:t>clinical validity, missingness, variance and correlation analysis,</a:t>
            </a:r>
          </a:p>
          <a:p>
            <a:pPr algn="ctr"/>
            <a:r>
              <a:rPr lang="en-US" sz="1400" dirty="0"/>
              <a:t>feature attribution in pilot models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524C6A-E6BE-4C4F-9708-628FF793D514}"/>
              </a:ext>
            </a:extLst>
          </p:cNvPr>
          <p:cNvCxnSpPr>
            <a:cxnSpLocks/>
            <a:stCxn id="26" idx="3"/>
            <a:endCxn id="38" idx="0"/>
          </p:cNvCxnSpPr>
          <p:nvPr/>
        </p:nvCxnSpPr>
        <p:spPr>
          <a:xfrm>
            <a:off x="1454935" y="1040331"/>
            <a:ext cx="1855" cy="19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176E01-C57E-5745-BF91-E6295F51B90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1456790" y="1794248"/>
            <a:ext cx="0" cy="22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96A80-69EC-CF4C-BA74-4D555FC36C7A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1456170" y="2577329"/>
            <a:ext cx="620" cy="18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C892DC-3CB9-5F4A-9793-B350E06BB9F7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456170" y="3320688"/>
            <a:ext cx="0" cy="14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6906B63-C082-9644-AC58-0FD66CA9CF02}"/>
              </a:ext>
            </a:extLst>
          </p:cNvPr>
          <p:cNvSpPr/>
          <p:nvPr/>
        </p:nvSpPr>
        <p:spPr>
          <a:xfrm>
            <a:off x="7029981" y="983415"/>
            <a:ext cx="853625" cy="5005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clinician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F4B686-D5BA-8C46-B002-E9FF16B54C4F}"/>
              </a:ext>
            </a:extLst>
          </p:cNvPr>
          <p:cNvSpPr/>
          <p:nvPr/>
        </p:nvSpPr>
        <p:spPr>
          <a:xfrm>
            <a:off x="5431225" y="986245"/>
            <a:ext cx="1016965" cy="5063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developer/data expert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D52E5E-CDF8-3840-B7EE-7D6C510062B4}"/>
              </a:ext>
            </a:extLst>
          </p:cNvPr>
          <p:cNvCxnSpPr>
            <a:cxnSpLocks/>
          </p:cNvCxnSpPr>
          <p:nvPr/>
        </p:nvCxnSpPr>
        <p:spPr>
          <a:xfrm>
            <a:off x="4879955" y="1239027"/>
            <a:ext cx="551270" cy="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61EFB71-D7D2-F747-BA2A-83CA6A00D51A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V="1">
            <a:off x="6448190" y="1233701"/>
            <a:ext cx="581791" cy="571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89FAE30-458B-734E-9CCD-06964B14D630}"/>
              </a:ext>
            </a:extLst>
          </p:cNvPr>
          <p:cNvSpPr/>
          <p:nvPr/>
        </p:nvSpPr>
        <p:spPr>
          <a:xfrm>
            <a:off x="7633005" y="4269878"/>
            <a:ext cx="1915081" cy="1340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task=prediction,</a:t>
            </a:r>
          </a:p>
          <a:p>
            <a:pPr algn="ctr"/>
            <a:r>
              <a:rPr lang="en-US" sz="1400" dirty="0"/>
              <a:t>test for distribution shift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9D00B4-379A-814A-86C6-610C78D3267F}"/>
              </a:ext>
            </a:extLst>
          </p:cNvPr>
          <p:cNvCxnSpPr>
            <a:cxnSpLocks/>
            <a:stCxn id="46" idx="2"/>
            <a:endCxn id="4" idx="1"/>
          </p:cNvCxnSpPr>
          <p:nvPr/>
        </p:nvCxnSpPr>
        <p:spPr>
          <a:xfrm flipH="1">
            <a:off x="1453901" y="5071794"/>
            <a:ext cx="2269" cy="22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B8ED5B61-D770-5D41-8F30-3A78D0FB6E21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 flipV="1">
            <a:off x="2258089" y="2492634"/>
            <a:ext cx="1223315" cy="30629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73782688-5A03-A24C-86D4-769EB60990BE}"/>
              </a:ext>
            </a:extLst>
          </p:cNvPr>
          <p:cNvCxnSpPr>
            <a:cxnSpLocks/>
            <a:stCxn id="244" idx="2"/>
            <a:endCxn id="363" idx="2"/>
          </p:cNvCxnSpPr>
          <p:nvPr/>
        </p:nvCxnSpPr>
        <p:spPr>
          <a:xfrm rot="5400000" flipH="1" flipV="1">
            <a:off x="3651419" y="3941977"/>
            <a:ext cx="3108229" cy="1686369"/>
          </a:xfrm>
          <a:prstGeom prst="bentConnector4">
            <a:avLst>
              <a:gd name="adj1" fmla="val -7355"/>
              <a:gd name="adj2" fmla="val 90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D01C7AEB-5ACA-374C-AD68-93964FC986EC}"/>
              </a:ext>
            </a:extLst>
          </p:cNvPr>
          <p:cNvCxnSpPr>
            <a:cxnSpLocks/>
            <a:stCxn id="244" idx="2"/>
            <a:endCxn id="362" idx="2"/>
          </p:cNvCxnSpPr>
          <p:nvPr/>
        </p:nvCxnSpPr>
        <p:spPr>
          <a:xfrm rot="5400000" flipH="1" flipV="1">
            <a:off x="4631628" y="4922185"/>
            <a:ext cx="1147812" cy="1686369"/>
          </a:xfrm>
          <a:prstGeom prst="bentConnector4">
            <a:avLst>
              <a:gd name="adj1" fmla="val -19916"/>
              <a:gd name="adj2" fmla="val 90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FF4A4823-697D-5544-854A-56D4235351A9}"/>
              </a:ext>
            </a:extLst>
          </p:cNvPr>
          <p:cNvSpPr txBox="1"/>
          <p:nvPr/>
        </p:nvSpPr>
        <p:spPr>
          <a:xfrm>
            <a:off x="574091" y="5837481"/>
            <a:ext cx="18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data preparation</a:t>
            </a: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A60AE47D-E02C-BC4C-A10F-85A8DB25C66E}"/>
              </a:ext>
            </a:extLst>
          </p:cNvPr>
          <p:cNvCxnSpPr>
            <a:cxnSpLocks/>
            <a:stCxn id="46" idx="3"/>
            <a:endCxn id="28" idx="1"/>
          </p:cNvCxnSpPr>
          <p:nvPr/>
        </p:nvCxnSpPr>
        <p:spPr>
          <a:xfrm flipV="1">
            <a:off x="2301251" y="1239027"/>
            <a:ext cx="1561722" cy="3030542"/>
          </a:xfrm>
          <a:prstGeom prst="bentConnector3">
            <a:avLst>
              <a:gd name="adj1" fmla="val 24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708C9039-0E38-4047-92C3-000AC70B7E02}"/>
              </a:ext>
            </a:extLst>
          </p:cNvPr>
          <p:cNvSpPr txBox="1"/>
          <p:nvPr/>
        </p:nvSpPr>
        <p:spPr>
          <a:xfrm>
            <a:off x="3126340" y="5832020"/>
            <a:ext cx="248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missing data imputation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29F2EA32-3AC5-934E-9E06-84C5216AFFDF}"/>
              </a:ext>
            </a:extLst>
          </p:cNvPr>
          <p:cNvSpPr txBox="1"/>
          <p:nvPr/>
        </p:nvSpPr>
        <p:spPr>
          <a:xfrm>
            <a:off x="5026828" y="413806"/>
            <a:ext cx="18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validation module</a:t>
            </a:r>
          </a:p>
        </p:txBody>
      </p: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E35683C3-30CB-2B49-B2B8-CC042014C9ED}"/>
              </a:ext>
            </a:extLst>
          </p:cNvPr>
          <p:cNvCxnSpPr>
            <a:cxnSpLocks/>
            <a:stCxn id="244" idx="2"/>
            <a:endCxn id="361" idx="2"/>
          </p:cNvCxnSpPr>
          <p:nvPr/>
        </p:nvCxnSpPr>
        <p:spPr>
          <a:xfrm rot="5400000" flipH="1" flipV="1">
            <a:off x="3902326" y="4192883"/>
            <a:ext cx="2606417" cy="1686370"/>
          </a:xfrm>
          <a:prstGeom prst="bentConnector4">
            <a:avLst>
              <a:gd name="adj1" fmla="val -8771"/>
              <a:gd name="adj2" fmla="val 90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 341">
            <a:extLst>
              <a:ext uri="{FF2B5EF4-FFF2-40B4-BE49-F238E27FC236}">
                <a16:creationId xmlns:a16="http://schemas.microsoft.com/office/drawing/2014/main" id="{D972ADC8-F567-194F-A258-1D20010113F3}"/>
              </a:ext>
            </a:extLst>
          </p:cNvPr>
          <p:cNvSpPr/>
          <p:nvPr/>
        </p:nvSpPr>
        <p:spPr>
          <a:xfrm>
            <a:off x="6634911" y="4150063"/>
            <a:ext cx="96629" cy="6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B7CDBC21-1CC3-794F-A272-BE0C70E70768}"/>
              </a:ext>
            </a:extLst>
          </p:cNvPr>
          <p:cNvSpPr/>
          <p:nvPr/>
        </p:nvSpPr>
        <p:spPr>
          <a:xfrm>
            <a:off x="6629903" y="4478645"/>
            <a:ext cx="96629" cy="6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682187D2-472F-2949-B68A-E4C908CC440D}"/>
              </a:ext>
            </a:extLst>
          </p:cNvPr>
          <p:cNvSpPr/>
          <p:nvPr/>
        </p:nvSpPr>
        <p:spPr>
          <a:xfrm>
            <a:off x="6629903" y="4762763"/>
            <a:ext cx="96629" cy="6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1" name="Can 360">
            <a:extLst>
              <a:ext uri="{FF2B5EF4-FFF2-40B4-BE49-F238E27FC236}">
                <a16:creationId xmlns:a16="http://schemas.microsoft.com/office/drawing/2014/main" id="{A8536CFD-3DC9-544E-9442-D752EDD32954}"/>
              </a:ext>
            </a:extLst>
          </p:cNvPr>
          <p:cNvSpPr/>
          <p:nvPr/>
        </p:nvSpPr>
        <p:spPr>
          <a:xfrm>
            <a:off x="6048720" y="3549048"/>
            <a:ext cx="1374765" cy="3676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imputed dataset</a:t>
            </a:r>
          </a:p>
        </p:txBody>
      </p:sp>
      <p:sp>
        <p:nvSpPr>
          <p:cNvPr id="362" name="Can 361">
            <a:extLst>
              <a:ext uri="{FF2B5EF4-FFF2-40B4-BE49-F238E27FC236}">
                <a16:creationId xmlns:a16="http://schemas.microsoft.com/office/drawing/2014/main" id="{F0B00877-2807-C342-8F6E-DA638D4D933C}"/>
              </a:ext>
            </a:extLst>
          </p:cNvPr>
          <p:cNvSpPr/>
          <p:nvPr/>
        </p:nvSpPr>
        <p:spPr>
          <a:xfrm>
            <a:off x="6048719" y="5007653"/>
            <a:ext cx="1374765" cy="3676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imputed dataset</a:t>
            </a:r>
          </a:p>
        </p:txBody>
      </p:sp>
      <p:sp>
        <p:nvSpPr>
          <p:cNvPr id="363" name="Can 362">
            <a:extLst>
              <a:ext uri="{FF2B5EF4-FFF2-40B4-BE49-F238E27FC236}">
                <a16:creationId xmlns:a16="http://schemas.microsoft.com/office/drawing/2014/main" id="{24570945-106C-8043-BF33-12764B6A49B7}"/>
              </a:ext>
            </a:extLst>
          </p:cNvPr>
          <p:cNvSpPr/>
          <p:nvPr/>
        </p:nvSpPr>
        <p:spPr>
          <a:xfrm>
            <a:off x="6048719" y="3047236"/>
            <a:ext cx="1374765" cy="3676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imputed dataset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F5B09CC-6B92-9F40-B4E4-CBDDBAC57E3A}"/>
              </a:ext>
            </a:extLst>
          </p:cNvPr>
          <p:cNvSpPr/>
          <p:nvPr/>
        </p:nvSpPr>
        <p:spPr>
          <a:xfrm>
            <a:off x="7633006" y="3017770"/>
            <a:ext cx="1915080" cy="1252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task=training,</a:t>
            </a:r>
          </a:p>
          <a:p>
            <a:pPr algn="ctr"/>
            <a:r>
              <a:rPr lang="en-US" sz="1400" dirty="0"/>
              <a:t>sequential/time series validation split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ACAD5F6D-14FC-5541-9E00-F97C89D7BFDD}"/>
              </a:ext>
            </a:extLst>
          </p:cNvPr>
          <p:cNvCxnSpPr>
            <a:cxnSpLocks/>
            <a:stCxn id="244" idx="0"/>
            <a:endCxn id="28" idx="2"/>
          </p:cNvCxnSpPr>
          <p:nvPr/>
        </p:nvCxnSpPr>
        <p:spPr>
          <a:xfrm flipV="1">
            <a:off x="4362350" y="1557748"/>
            <a:ext cx="9114" cy="5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Folded Corner 392">
            <a:extLst>
              <a:ext uri="{FF2B5EF4-FFF2-40B4-BE49-F238E27FC236}">
                <a16:creationId xmlns:a16="http://schemas.microsoft.com/office/drawing/2014/main" id="{A3E65A09-C47C-3E41-98A0-E7F75F156150}"/>
              </a:ext>
            </a:extLst>
          </p:cNvPr>
          <p:cNvSpPr/>
          <p:nvPr/>
        </p:nvSpPr>
        <p:spPr>
          <a:xfrm>
            <a:off x="10178373" y="4749528"/>
            <a:ext cx="1122554" cy="1340224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12-month mortality prediction dashboard</a:t>
            </a:r>
          </a:p>
        </p:txBody>
      </p: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BF623A7A-DF9B-6B45-AAC6-1880D24DA25A}"/>
              </a:ext>
            </a:extLst>
          </p:cNvPr>
          <p:cNvCxnSpPr>
            <a:cxnSpLocks/>
            <a:stCxn id="372" idx="3"/>
            <a:endCxn id="18" idx="1"/>
          </p:cNvCxnSpPr>
          <p:nvPr/>
        </p:nvCxnSpPr>
        <p:spPr>
          <a:xfrm flipV="1">
            <a:off x="9548086" y="3643460"/>
            <a:ext cx="580043" cy="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8A584C21-1163-E641-B92E-E5114A021F90}"/>
              </a:ext>
            </a:extLst>
          </p:cNvPr>
          <p:cNvCxnSpPr>
            <a:cxnSpLocks/>
            <a:stCxn id="372" idx="0"/>
            <a:endCxn id="28" idx="2"/>
          </p:cNvCxnSpPr>
          <p:nvPr/>
        </p:nvCxnSpPr>
        <p:spPr>
          <a:xfrm rot="16200000" flipV="1">
            <a:off x="5750994" y="178218"/>
            <a:ext cx="1460022" cy="4219082"/>
          </a:xfrm>
          <a:prstGeom prst="bentConnector3">
            <a:avLst>
              <a:gd name="adj1" fmla="val 68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D65CD8EF-B988-AD43-81D8-040CD3A630A3}"/>
              </a:ext>
            </a:extLst>
          </p:cNvPr>
          <p:cNvCxnSpPr>
            <a:cxnSpLocks/>
            <a:stCxn id="363" idx="4"/>
          </p:cNvCxnSpPr>
          <p:nvPr/>
        </p:nvCxnSpPr>
        <p:spPr>
          <a:xfrm>
            <a:off x="7423484" y="3231047"/>
            <a:ext cx="209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67E3FB09-D400-F146-BBFD-00770DB68BD2}"/>
              </a:ext>
            </a:extLst>
          </p:cNvPr>
          <p:cNvCxnSpPr>
            <a:cxnSpLocks/>
            <a:stCxn id="361" idx="4"/>
          </p:cNvCxnSpPr>
          <p:nvPr/>
        </p:nvCxnSpPr>
        <p:spPr>
          <a:xfrm>
            <a:off x="7423485" y="3732859"/>
            <a:ext cx="20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1BC1CCF-E314-504A-9BBA-8A88962D1D26}"/>
              </a:ext>
            </a:extLst>
          </p:cNvPr>
          <p:cNvCxnSpPr/>
          <p:nvPr/>
        </p:nvCxnSpPr>
        <p:spPr>
          <a:xfrm>
            <a:off x="7328812" y="5191464"/>
            <a:ext cx="304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angle 448">
            <a:extLst>
              <a:ext uri="{FF2B5EF4-FFF2-40B4-BE49-F238E27FC236}">
                <a16:creationId xmlns:a16="http://schemas.microsoft.com/office/drawing/2014/main" id="{70612D1D-738E-B84F-9F6F-A9E3D66D444C}"/>
              </a:ext>
            </a:extLst>
          </p:cNvPr>
          <p:cNvSpPr/>
          <p:nvPr/>
        </p:nvSpPr>
        <p:spPr>
          <a:xfrm>
            <a:off x="3012220" y="4320021"/>
            <a:ext cx="2711209" cy="7221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mostly imputed data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9EA26AAA-3E95-8748-9A62-168595291E25}"/>
              </a:ext>
            </a:extLst>
          </p:cNvPr>
          <p:cNvCxnSpPr>
            <a:cxnSpLocks/>
            <a:stCxn id="5" idx="2"/>
            <a:endCxn id="82" idx="1"/>
          </p:cNvCxnSpPr>
          <p:nvPr/>
        </p:nvCxnSpPr>
        <p:spPr>
          <a:xfrm>
            <a:off x="4370563" y="2791494"/>
            <a:ext cx="7280" cy="12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n 79">
            <a:extLst>
              <a:ext uri="{FF2B5EF4-FFF2-40B4-BE49-F238E27FC236}">
                <a16:creationId xmlns:a16="http://schemas.microsoft.com/office/drawing/2014/main" id="{D01FFBAC-29EE-9445-8526-08027A9B7C9C}"/>
              </a:ext>
            </a:extLst>
          </p:cNvPr>
          <p:cNvSpPr/>
          <p:nvPr/>
        </p:nvSpPr>
        <p:spPr>
          <a:xfrm>
            <a:off x="3696910" y="3796232"/>
            <a:ext cx="1341671" cy="3676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mostly imputed</a:t>
            </a: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66AFE3F8-A3EF-E045-892E-12844B644976}"/>
              </a:ext>
            </a:extLst>
          </p:cNvPr>
          <p:cNvSpPr/>
          <p:nvPr/>
        </p:nvSpPr>
        <p:spPr>
          <a:xfrm>
            <a:off x="3707009" y="3217996"/>
            <a:ext cx="1341669" cy="3676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mostly imputed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DD478D54-7ECF-D143-807B-7D66DB0FE01E}"/>
              </a:ext>
            </a:extLst>
          </p:cNvPr>
          <p:cNvSpPr/>
          <p:nvPr/>
        </p:nvSpPr>
        <p:spPr>
          <a:xfrm>
            <a:off x="3707008" y="2920722"/>
            <a:ext cx="1341670" cy="3676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mostly imputed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892BA3-752F-6046-9EA7-DFD65742FADF}"/>
              </a:ext>
            </a:extLst>
          </p:cNvPr>
          <p:cNvSpPr txBox="1"/>
          <p:nvPr/>
        </p:nvSpPr>
        <p:spPr>
          <a:xfrm>
            <a:off x="4421367" y="4686631"/>
            <a:ext cx="127936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predict</a:t>
            </a:r>
            <a:r>
              <a:rPr lang="en-US" sz="1100" dirty="0">
                <a:solidFill>
                  <a:schemeClr val="bg1"/>
                </a:solidFill>
              </a:rPr>
              <a:t>: did not begin RRT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81864E-3A73-6341-B996-43102020D1EA}"/>
              </a:ext>
            </a:extLst>
          </p:cNvPr>
          <p:cNvSpPr txBox="1"/>
          <p:nvPr/>
        </p:nvSpPr>
        <p:spPr>
          <a:xfrm>
            <a:off x="3022880" y="4690639"/>
            <a:ext cx="138217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train</a:t>
            </a:r>
            <a:r>
              <a:rPr lang="en-US" sz="1100" dirty="0">
                <a:solidFill>
                  <a:schemeClr val="bg1"/>
                </a:solidFill>
              </a:rPr>
              <a:t>: began RRT after snapshot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1D94623-435B-0244-8710-ABB404618546}"/>
              </a:ext>
            </a:extLst>
          </p:cNvPr>
          <p:cNvSpPr/>
          <p:nvPr/>
        </p:nvSpPr>
        <p:spPr>
          <a:xfrm>
            <a:off x="4317251" y="3673073"/>
            <a:ext cx="96629" cy="6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87A835-0660-0D4E-AEC9-E6DBCEEA1230}"/>
              </a:ext>
            </a:extLst>
          </p:cNvPr>
          <p:cNvCxnSpPr>
            <a:cxnSpLocks/>
            <a:stCxn id="80" idx="3"/>
            <a:endCxn id="449" idx="0"/>
          </p:cNvCxnSpPr>
          <p:nvPr/>
        </p:nvCxnSpPr>
        <p:spPr>
          <a:xfrm>
            <a:off x="4367746" y="4163854"/>
            <a:ext cx="79" cy="15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55B3223-9AD4-9C4C-BB54-DA22EC451B86}"/>
              </a:ext>
            </a:extLst>
          </p:cNvPr>
          <p:cNvCxnSpPr>
            <a:cxnSpLocks/>
            <a:stCxn id="18" idx="2"/>
            <a:endCxn id="393" idx="0"/>
          </p:cNvCxnSpPr>
          <p:nvPr/>
        </p:nvCxnSpPr>
        <p:spPr>
          <a:xfrm flipH="1">
            <a:off x="10739650" y="4285055"/>
            <a:ext cx="1" cy="4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F01D08-8542-414E-98C4-1994D817D9BE}"/>
              </a:ext>
            </a:extLst>
          </p:cNvPr>
          <p:cNvCxnSpPr>
            <a:cxnSpLocks/>
          </p:cNvCxnSpPr>
          <p:nvPr/>
        </p:nvCxnSpPr>
        <p:spPr>
          <a:xfrm>
            <a:off x="3696910" y="5044222"/>
            <a:ext cx="0" cy="20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7774B9-CA1D-084C-A241-258086F261C6}"/>
              </a:ext>
            </a:extLst>
          </p:cNvPr>
          <p:cNvCxnSpPr>
            <a:cxnSpLocks/>
          </p:cNvCxnSpPr>
          <p:nvPr/>
        </p:nvCxnSpPr>
        <p:spPr>
          <a:xfrm>
            <a:off x="5054419" y="5037217"/>
            <a:ext cx="4044" cy="19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DE39C57A-CD6B-F242-8236-99B6E65BF8BF}"/>
              </a:ext>
            </a:extLst>
          </p:cNvPr>
          <p:cNvCxnSpPr>
            <a:cxnSpLocks/>
            <a:stCxn id="83" idx="3"/>
            <a:endCxn id="18" idx="0"/>
          </p:cNvCxnSpPr>
          <p:nvPr/>
        </p:nvCxnSpPr>
        <p:spPr>
          <a:xfrm flipV="1">
            <a:off x="9548086" y="3001864"/>
            <a:ext cx="1191565" cy="1938126"/>
          </a:xfrm>
          <a:prstGeom prst="bentConnector4">
            <a:avLst>
              <a:gd name="adj1" fmla="val 24340"/>
              <a:gd name="adj2" fmla="val 111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E5A487E0-A3C2-6B42-A7DB-2479921F21F0}"/>
              </a:ext>
            </a:extLst>
          </p:cNvPr>
          <p:cNvCxnSpPr>
            <a:cxnSpLocks/>
            <a:stCxn id="18" idx="3"/>
            <a:endCxn id="28" idx="2"/>
          </p:cNvCxnSpPr>
          <p:nvPr/>
        </p:nvCxnSpPr>
        <p:spPr>
          <a:xfrm flipH="1" flipV="1">
            <a:off x="4371464" y="1557748"/>
            <a:ext cx="6979708" cy="2085712"/>
          </a:xfrm>
          <a:prstGeom prst="bentConnector4">
            <a:avLst>
              <a:gd name="adj1" fmla="val -3275"/>
              <a:gd name="adj2" fmla="val 77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E431AFD4-613D-9949-BC06-71E015F37C4B}"/>
              </a:ext>
            </a:extLst>
          </p:cNvPr>
          <p:cNvCxnSpPr>
            <a:cxnSpLocks/>
            <a:stCxn id="4" idx="4"/>
            <a:endCxn id="28" idx="1"/>
          </p:cNvCxnSpPr>
          <p:nvPr/>
        </p:nvCxnSpPr>
        <p:spPr>
          <a:xfrm flipV="1">
            <a:off x="2258089" y="1239027"/>
            <a:ext cx="1604884" cy="4316537"/>
          </a:xfrm>
          <a:prstGeom prst="bentConnector3">
            <a:avLst>
              <a:gd name="adj1" fmla="val 26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1D3FE6-F72A-204F-8772-50B824EF4A0E}"/>
              </a:ext>
            </a:extLst>
          </p:cNvPr>
          <p:cNvSpPr txBox="1"/>
          <p:nvPr/>
        </p:nvSpPr>
        <p:spPr>
          <a:xfrm>
            <a:off x="8433757" y="698139"/>
            <a:ext cx="342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Composite of training and prediction pipelines</a:t>
            </a:r>
          </a:p>
        </p:txBody>
      </p:sp>
    </p:spTree>
    <p:extLst>
      <p:ext uri="{BB962C8B-B14F-4D97-AF65-F5344CB8AC3E}">
        <p14:creationId xmlns:p14="http://schemas.microsoft.com/office/powerpoint/2010/main" val="121597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21EE46-C588-554C-841A-A0277FD0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39192"/>
              </p:ext>
            </p:extLst>
          </p:nvPr>
        </p:nvGraphicFramePr>
        <p:xfrm>
          <a:off x="282742" y="1737360"/>
          <a:ext cx="1162651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395">
                  <a:extLst>
                    <a:ext uri="{9D8B030D-6E8A-4147-A177-3AD203B41FA5}">
                      <a16:colId xmlns:a16="http://schemas.microsoft.com/office/drawing/2014/main" val="1542559434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2695146510"/>
                    </a:ext>
                  </a:extLst>
                </a:gridCol>
                <a:gridCol w="1732548">
                  <a:extLst>
                    <a:ext uri="{9D8B030D-6E8A-4147-A177-3AD203B41FA5}">
                      <a16:colId xmlns:a16="http://schemas.microsoft.com/office/drawing/2014/main" val="3395789092"/>
                    </a:ext>
                  </a:extLst>
                </a:gridCol>
                <a:gridCol w="3956383">
                  <a:extLst>
                    <a:ext uri="{9D8B030D-6E8A-4147-A177-3AD203B41FA5}">
                      <a16:colId xmlns:a16="http://schemas.microsoft.com/office/drawing/2014/main" val="529965062"/>
                    </a:ext>
                  </a:extLst>
                </a:gridCol>
              </a:tblGrid>
              <a:tr h="482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 of evidence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Explanation of evidence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406739"/>
                  </a:ext>
                </a:extLst>
              </a:tr>
              <a:tr h="805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12-month mortality risk is estimable from observational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published research; panel of KPSC nephrologists.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Many published, validated, used, trusted mortality models exist for subpopulations of ESRD patients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831367"/>
                  </a:ext>
                </a:extLst>
              </a:tr>
              <a:tr h="689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months until dialysis start is estimable from observational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internal (KPSC) 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(Random forest) model is already validated and in 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044454"/>
                  </a:ext>
                </a:extLst>
              </a:tr>
              <a:tr h="689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Missing data are missing at random, i.e. estimable from other variables in the model.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Nephrologist co-lead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Moderate/Weak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Clinician judgment; unsure about selection bias. Future research needed.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374074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23CE05E3-914B-2E49-A59D-A0846C0D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988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9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51520-6A2B-8947-99BE-F73D6376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83253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Choosing an operating point: savings and cost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063011-0512-4890-B292-224C2B826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9450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5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1254-1B86-9249-A45C-767BE28F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4DD0-957E-BD45-A157-2EBA679F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Advanced CKD (chronic kidney disease) patients will need renal replacement therapy (RRT; e.g. dialysis or transplant).</a:t>
            </a:r>
          </a:p>
          <a:p>
            <a:r>
              <a:rPr lang="en-US" sz="2400" dirty="0"/>
              <a:t>Dialysis is not a cure; it replaces kidney function in filtering blood.</a:t>
            </a:r>
          </a:p>
          <a:p>
            <a:r>
              <a:rPr lang="en-US" sz="2400" dirty="0"/>
              <a:t>Kidney transplant is associated with the best outcomes among RRTs.</a:t>
            </a:r>
          </a:p>
          <a:p>
            <a:r>
              <a:rPr lang="en-US" sz="2400" dirty="0"/>
              <a:t>Mortality risk of CKD Stage IV and V patients is high: ~8% of nephrology encounters for CKD Stage IV or V patients from 2005-2017 occurred 1 year or less before the patient’s death.</a:t>
            </a:r>
          </a:p>
        </p:txBody>
      </p:sp>
    </p:spTree>
    <p:extLst>
      <p:ext uri="{BB962C8B-B14F-4D97-AF65-F5344CB8AC3E}">
        <p14:creationId xmlns:p14="http://schemas.microsoft.com/office/powerpoint/2010/main" val="417181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A849-9671-754E-958D-7DEC2B03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086"/>
          </a:xfrm>
        </p:spPr>
        <p:txBody>
          <a:bodyPr>
            <a:normAutofit/>
          </a:bodyPr>
          <a:lstStyle/>
          <a:p>
            <a:r>
              <a:rPr lang="en-US" sz="2400" dirty="0"/>
              <a:t>Sequential cross-validation algorithm for old </a:t>
            </a:r>
            <a:r>
              <a:rPr lang="en-US" sz="2400" dirty="0" err="1"/>
              <a:t>xgboost</a:t>
            </a:r>
            <a:r>
              <a:rPr lang="en-US" sz="240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F44F0-738C-704C-83BA-2DF16D0D2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8462"/>
                <a:ext cx="10515600" cy="579922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Inputs: </a:t>
                </a:r>
              </a:p>
              <a:p>
                <a:pPr lvl="1"/>
                <a:r>
                  <a:rPr lang="en-US" dirty="0"/>
                  <a:t>set of 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where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date of first observation(s) + 2 years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 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date of most recent mortality observation(s) – 1 year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imputed training datasets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labels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iterations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hyperparameter distribution(s)</a:t>
                </a:r>
              </a:p>
              <a:p>
                <a:r>
                  <a:rPr lang="en-US" dirty="0"/>
                  <a:t>Algorithm:</a:t>
                </a:r>
              </a:p>
              <a:p>
                <a:pPr lvl="1"/>
                <a:r>
                  <a:rPr lang="en-US" dirty="0"/>
                  <a:t>Initialize empty </a:t>
                </a:r>
                <a:r>
                  <a:rPr lang="en-US" dirty="0" err="1"/>
                  <a:t>arrays</a:t>
                </a:r>
                <a:endParaRPr lang="en-US" dirty="0"/>
              </a:p>
              <a:p>
                <a:pPr lvl="2"/>
                <a:r>
                  <a:rPr lang="en-US" i="1" dirty="0"/>
                  <a:t>candidate</a:t>
                </a:r>
                <a:r>
                  <a:rPr lang="en-US" dirty="0"/>
                  <a:t>, shape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i="1" dirty="0"/>
                  <a:t>results</a:t>
                </a:r>
                <a:r>
                  <a:rPr lang="en-US" dirty="0"/>
                  <a:t>, shape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i="1" dirty="0" err="1"/>
                  <a:t>ewmresults</a:t>
                </a:r>
                <a:r>
                  <a:rPr lang="en-US" i="1" dirty="0"/>
                  <a:t>, </a:t>
                </a:r>
                <a:r>
                  <a:rPr lang="en-US" dirty="0"/>
                  <a:t>shape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i="1" dirty="0"/>
                  <a:t>b, </a:t>
                </a:r>
                <a:r>
                  <a:rPr lang="en-US" dirty="0"/>
                  <a:t>shape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Load labels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Sample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hyperparameters and store in </a:t>
                </a:r>
                <a:r>
                  <a:rPr lang="en-US" i="1" dirty="0"/>
                  <a:t>candidate[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].</a:t>
                </a:r>
              </a:p>
              <a:p>
                <a:pPr lvl="2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Load imputed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4"/>
                <a:r>
                  <a:rPr lang="en-US" dirty="0"/>
                  <a:t>Train candidate model on all patient snapshots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taken prior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𝑦𝑒𝑎𝑟𝑠</m:t>
                    </m:r>
                  </m:oMath>
                </a14:m>
                <a:r>
                  <a:rPr lang="en-US" b="0" dirty="0"/>
                  <a:t>, i.e. with outcomes 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𝑦𝑒𝑎𝑟</m:t>
                    </m:r>
                  </m:oMath>
                </a14:m>
                <a:r>
                  <a:rPr lang="en-US" dirty="0"/>
                  <a:t>] .</a:t>
                </a:r>
                <a:endParaRPr lang="en-US" b="0" dirty="0"/>
              </a:p>
              <a:p>
                <a:pPr lvl="4"/>
                <a:r>
                  <a:rPr lang="en-US" dirty="0"/>
                  <a:t>Compute Brier score of candidate model on all patient snapshots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taken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i.e. with outcomes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𝑦𝑒𝑎𝑟</m:t>
                    </m:r>
                  </m:oMath>
                </a14:m>
                <a:r>
                  <a:rPr lang="en-US" dirty="0"/>
                  <a:t>].</a:t>
                </a:r>
              </a:p>
              <a:p>
                <a:pPr lvl="4"/>
                <a:r>
                  <a:rPr lang="en-US" dirty="0"/>
                  <a:t>Store evaluation result in </a:t>
                </a:r>
                <a:r>
                  <a:rPr lang="en-US" i="1" dirty="0"/>
                  <a:t>results[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].</a:t>
                </a:r>
              </a:p>
              <a:p>
                <a:pPr lvl="1"/>
                <a:r>
                  <a:rPr lang="en-US" dirty="0"/>
                  <a:t>Calculate (exponentially) weighted averages of </a:t>
                </a:r>
                <a:r>
                  <a:rPr lang="en-US" i="1" dirty="0"/>
                  <a:t>results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with (log)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and store in </a:t>
                </a:r>
                <a:r>
                  <a:rPr lang="en-US" b="0" i="1" dirty="0" err="1"/>
                  <a:t>ewmresults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US" dirty="0"/>
                  <a:t>Calculate averages of </a:t>
                </a:r>
                <a:r>
                  <a:rPr lang="en-US" i="1" dirty="0" err="1"/>
                  <a:t>ewmresults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store in </a:t>
                </a:r>
                <a:r>
                  <a:rPr lang="en-US" i="1" dirty="0"/>
                  <a:t>b[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].</a:t>
                </a:r>
              </a:p>
              <a:p>
                <a:r>
                  <a:rPr lang="en-US" dirty="0"/>
                  <a:t>Output:</a:t>
                </a:r>
              </a:p>
              <a:p>
                <a:pPr lvl="1"/>
                <a:r>
                  <a:rPr lang="en-US" i="1" dirty="0"/>
                  <a:t>candidate</a:t>
                </a:r>
                <a:r>
                  <a:rPr lang="en-US" dirty="0"/>
                  <a:t>[</a:t>
                </a:r>
                <a:r>
                  <a:rPr lang="en-US" dirty="0" err="1"/>
                  <a:t>argmin</a:t>
                </a:r>
                <a:r>
                  <a:rPr lang="en-US" dirty="0"/>
                  <a:t>(</a:t>
                </a:r>
                <a:r>
                  <a:rPr lang="en-US" i="1" dirty="0"/>
                  <a:t>b</a:t>
                </a:r>
                <a:r>
                  <a:rPr lang="en-US" dirty="0"/>
                  <a:t>)].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F44F0-738C-704C-83BA-2DF16D0D2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8462"/>
                <a:ext cx="10515600" cy="5799222"/>
              </a:xfrm>
              <a:blipFill>
                <a:blip r:embed="rId3"/>
                <a:stretch>
                  <a:fillRect l="-121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05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1DE-8E32-334B-BA47-EE6A8C1F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Globally explainable </a:t>
            </a:r>
            <a:br>
              <a:rPr lang="en-US" dirty="0"/>
            </a:br>
            <a:r>
              <a:rPr lang="en-US" dirty="0"/>
              <a:t>dialysis arrival and mortality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D789-E93E-1B44-8923-2E4DC0AF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Why?</a:t>
            </a:r>
          </a:p>
          <a:p>
            <a:r>
              <a:rPr lang="en-US" dirty="0"/>
              <a:t>Model debugging - Why did my model make this mistake?</a:t>
            </a:r>
          </a:p>
          <a:p>
            <a:r>
              <a:rPr lang="en-US" dirty="0"/>
              <a:t>Detecting bias - Does my model discriminate [inappropriately]?</a:t>
            </a:r>
          </a:p>
          <a:p>
            <a:r>
              <a:rPr lang="en-US" dirty="0"/>
              <a:t>Human-AI cooperation - How can I understand and trust the model's decisions?</a:t>
            </a:r>
          </a:p>
          <a:p>
            <a:r>
              <a:rPr lang="en-US" dirty="0"/>
              <a:t>Simpler sensitivity analysis - How might the model’s decision change if one of the inputs changes?</a:t>
            </a:r>
          </a:p>
          <a:p>
            <a:r>
              <a:rPr lang="en-US" dirty="0"/>
              <a:t>Regulatory compliance - Does my model satisfy legal requirements?</a:t>
            </a:r>
          </a:p>
          <a:p>
            <a:r>
              <a:rPr lang="en-US" dirty="0"/>
              <a:t>High-risk applications - Healthcare, finance, judicial, ...</a:t>
            </a:r>
          </a:p>
        </p:txBody>
      </p:sp>
    </p:spTree>
    <p:extLst>
      <p:ext uri="{BB962C8B-B14F-4D97-AF65-F5344CB8AC3E}">
        <p14:creationId xmlns:p14="http://schemas.microsoft.com/office/powerpoint/2010/main" val="250944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21EE46-C588-554C-841A-A0277FD0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19163"/>
              </p:ext>
            </p:extLst>
          </p:nvPr>
        </p:nvGraphicFramePr>
        <p:xfrm>
          <a:off x="282742" y="1171184"/>
          <a:ext cx="1162651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395">
                  <a:extLst>
                    <a:ext uri="{9D8B030D-6E8A-4147-A177-3AD203B41FA5}">
                      <a16:colId xmlns:a16="http://schemas.microsoft.com/office/drawing/2014/main" val="1542559434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2695146510"/>
                    </a:ext>
                  </a:extLst>
                </a:gridCol>
                <a:gridCol w="1732548">
                  <a:extLst>
                    <a:ext uri="{9D8B030D-6E8A-4147-A177-3AD203B41FA5}">
                      <a16:colId xmlns:a16="http://schemas.microsoft.com/office/drawing/2014/main" val="3395789092"/>
                    </a:ext>
                  </a:extLst>
                </a:gridCol>
                <a:gridCol w="3956383">
                  <a:extLst>
                    <a:ext uri="{9D8B030D-6E8A-4147-A177-3AD203B41FA5}">
                      <a16:colId xmlns:a16="http://schemas.microsoft.com/office/drawing/2014/main" val="529965062"/>
                    </a:ext>
                  </a:extLst>
                </a:gridCol>
              </a:tblGrid>
              <a:tr h="482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 of evidence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Explanation of evidence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406739"/>
                  </a:ext>
                </a:extLst>
              </a:tr>
              <a:tr h="805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12-month mortality risk is estimable from observational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published research; panel of KPSC nephrologists.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Many published, validated, used, trusted mortality models exist for subpopulations of ESRD patients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831367"/>
                  </a:ext>
                </a:extLst>
              </a:tr>
              <a:tr h="689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months until dialysis start is estimable from observational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internal (KPSC) 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(Random forest) model is validated, used, and trusted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044454"/>
                  </a:ext>
                </a:extLst>
              </a:tr>
              <a:tr h="689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Missing data are missing at random, i.e. estimable from other variables in the model.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Nephrologist co-lead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Moderate/Weak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Clinician judgment; unsure about selection bias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374074"/>
                  </a:ext>
                </a:extLst>
              </a:tr>
              <a:tr h="1516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Accurate prediction of 12-month mortality risk will empower nephrologists and their support staff to initiate a more </a:t>
                      </a:r>
                      <a:r>
                        <a:rPr lang="en-US" i="1" dirty="0"/>
                        <a:t>palliative approach to dialysis care</a:t>
                      </a:r>
                      <a:r>
                        <a:rPr lang="en-US" dirty="0"/>
                        <a:t>, i.e. to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initiate and maintain end-of-life discussions with high-risk patients.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Nephrologist co-lead, panel of KPSC nephrologists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/>
                        <a:t>- Palliative care referral rates among nephrologists are very low regionwide.</a:t>
                      </a:r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sz="1200" i="0" dirty="0"/>
                        <a:t>Medicare does not reimburse based on palliative metrics; health systems do not have financial incentive to assess patient end-of-life wishes.</a:t>
                      </a:r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sz="1200" i="0" dirty="0"/>
                        <a:t>External research suggests clinicians are generally loath to begin these serious conversations; some see it as akin to giving up on their patients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114813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23CE05E3-914B-2E49-A59D-A0846C0D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988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1254-1B86-9249-A45C-767BE28F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877"/>
            <a:ext cx="40658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4DD0-957E-BD45-A157-2EBA679F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5" y="963877"/>
            <a:ext cx="6638925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Dialysis prep includes elective surgery (vascular access) and a period for the surgery to “take” (3-9mo).</a:t>
            </a:r>
          </a:p>
          <a:p>
            <a:pPr lvl="1"/>
            <a:r>
              <a:rPr lang="en-US" sz="2000" dirty="0"/>
              <a:t>Can be long, risky, and/or unwanted, especially for frail patients.</a:t>
            </a:r>
          </a:p>
          <a:p>
            <a:r>
              <a:rPr lang="en-US" sz="2000" dirty="0"/>
              <a:t>Avoiding dialysis prep leads to a “crash start,” (central venous catheter), which is associated with poor outcomes.</a:t>
            </a:r>
          </a:p>
          <a:p>
            <a:r>
              <a:rPr lang="en-US" sz="2000" dirty="0"/>
              <a:t>“Optimal Start” program seeks to decrease incidence of central venous catheters.</a:t>
            </a:r>
          </a:p>
          <a:p>
            <a:r>
              <a:rPr lang="en-US" sz="2000" b="1" dirty="0"/>
              <a:t>Patients may pass away after beginning prep but before receiving treatment benefit from dialysis.</a:t>
            </a:r>
          </a:p>
          <a:p>
            <a:r>
              <a:rPr lang="en-US" sz="2000" b="1" dirty="0"/>
              <a:t>Patients on dialysis may want to transition off of dialysis at some point.</a:t>
            </a:r>
          </a:p>
        </p:txBody>
      </p:sp>
    </p:spTree>
    <p:extLst>
      <p:ext uri="{BB962C8B-B14F-4D97-AF65-F5344CB8AC3E}">
        <p14:creationId xmlns:p14="http://schemas.microsoft.com/office/powerpoint/2010/main" val="23473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1254-1B86-9249-A45C-767BE28F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877"/>
            <a:ext cx="40658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Problem: Encouraging “Optimal Start” of Dialysis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4DD0-957E-BD45-A157-2EBA679F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5" y="963877"/>
            <a:ext cx="6638925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Patients may pass away after beginning dialysis prep but before receiving treatment benefit.</a:t>
            </a:r>
          </a:p>
          <a:p>
            <a:r>
              <a:rPr lang="en-US" sz="2000" dirty="0"/>
              <a:t>Patients on dialysis may want to transition off of dialysis at some point.</a:t>
            </a:r>
          </a:p>
        </p:txBody>
      </p:sp>
    </p:spTree>
    <p:extLst>
      <p:ext uri="{BB962C8B-B14F-4D97-AF65-F5344CB8AC3E}">
        <p14:creationId xmlns:p14="http://schemas.microsoft.com/office/powerpoint/2010/main" val="427086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1DE-8E32-334B-BA47-EE6A8C1F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D789-E93E-1B44-8923-2E4DC0A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Assuming patient does not get a transplant in the next 12 months, what is the probability they will die in the next 12 months?</a:t>
            </a:r>
          </a:p>
        </p:txBody>
      </p:sp>
    </p:spTree>
    <p:extLst>
      <p:ext uri="{BB962C8B-B14F-4D97-AF65-F5344CB8AC3E}">
        <p14:creationId xmlns:p14="http://schemas.microsoft.com/office/powerpoint/2010/main" val="276024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5DCA-B3FC-BF40-A01A-289C5344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Base table logic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1F7265-5B56-024A-A0F6-54C048D10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1400"/>
              </p:ext>
            </p:extLst>
          </p:nvPr>
        </p:nvGraphicFramePr>
        <p:xfrm>
          <a:off x="1000874" y="2461234"/>
          <a:ext cx="10190252" cy="34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624">
                  <a:extLst>
                    <a:ext uri="{9D8B030D-6E8A-4147-A177-3AD203B41FA5}">
                      <a16:colId xmlns:a16="http://schemas.microsoft.com/office/drawing/2014/main" val="842318045"/>
                    </a:ext>
                  </a:extLst>
                </a:gridCol>
                <a:gridCol w="4042842">
                  <a:extLst>
                    <a:ext uri="{9D8B030D-6E8A-4147-A177-3AD203B41FA5}">
                      <a16:colId xmlns:a16="http://schemas.microsoft.com/office/drawing/2014/main" val="503226742"/>
                    </a:ext>
                  </a:extLst>
                </a:gridCol>
                <a:gridCol w="3453786">
                  <a:extLst>
                    <a:ext uri="{9D8B030D-6E8A-4147-A177-3AD203B41FA5}">
                      <a16:colId xmlns:a16="http://schemas.microsoft.com/office/drawing/2014/main" val="2134520726"/>
                    </a:ext>
                  </a:extLst>
                </a:gridCol>
              </a:tblGrid>
              <a:tr h="24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>
                          <a:effectLst/>
                        </a:rPr>
                        <a:t>Definition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>
                          <a:effectLst/>
                        </a:rPr>
                        <a:t>Measurement/proxy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extLst>
                  <a:ext uri="{0D108BD9-81ED-4DB2-BD59-A6C34878D82A}">
                    <a16:rowId xmlns:a16="http://schemas.microsoft.com/office/drawing/2014/main" val="3547137242"/>
                  </a:ext>
                </a:extLst>
              </a:tr>
              <a:tr h="652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</a:rPr>
                        <a:t>patients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 dirty="0">
                          <a:effectLst/>
                        </a:rPr>
                        <a:t>patients most likely to consult prediction in the past if it had been available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 dirty="0">
                          <a:effectLst/>
                        </a:rPr>
                        <a:t>patients with chronic GFR ≤ 30 </a:t>
                      </a:r>
                    </a:p>
                    <a:p>
                      <a:pPr algn="l" rtl="0" fontAlgn="b"/>
                      <a:r>
                        <a:rPr lang="en-US" sz="1300" u="none" strike="noStrike" dirty="0">
                          <a:effectLst/>
                        </a:rPr>
                        <a:t>(i.e. CKD Stage IV/V)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extLst>
                  <a:ext uri="{0D108BD9-81ED-4DB2-BD59-A6C34878D82A}">
                    <a16:rowId xmlns:a16="http://schemas.microsoft.com/office/drawing/2014/main" val="1152691051"/>
                  </a:ext>
                </a:extLst>
              </a:tr>
              <a:tr h="652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</a:rPr>
                        <a:t>initial prediction consultation date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 dirty="0">
                          <a:effectLst/>
                        </a:rPr>
                        <a:t>for given patient, </a:t>
                      </a:r>
                      <a:r>
                        <a:rPr lang="en-US" sz="1300" b="0" u="none" strike="noStrike" dirty="0">
                          <a:effectLst/>
                        </a:rPr>
                        <a:t>first time </a:t>
                      </a:r>
                      <a:r>
                        <a:rPr lang="en-US" sz="1300" u="none" strike="noStrike" dirty="0">
                          <a:effectLst/>
                        </a:rPr>
                        <a:t>prediction would have most likely been consulted in the past if it had been available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first nephrology appointment </a:t>
                      </a:r>
                    </a:p>
                    <a:p>
                      <a:pPr algn="l" rtl="0" fontAlgn="ctr"/>
                      <a:r>
                        <a:rPr lang="en-US" sz="1300" u="none" strike="noStrike" dirty="0">
                          <a:effectLst/>
                        </a:rPr>
                        <a:t>after chronic GFR ≤ 30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extLst>
                  <a:ext uri="{0D108BD9-81ED-4DB2-BD59-A6C34878D82A}">
                    <a16:rowId xmlns:a16="http://schemas.microsoft.com/office/drawing/2014/main" val="689222274"/>
                  </a:ext>
                </a:extLst>
              </a:tr>
              <a:tr h="10586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</a:rPr>
                        <a:t>terminus date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 dirty="0">
                          <a:effectLst/>
                        </a:rPr>
                        <a:t>for given patient, </a:t>
                      </a:r>
                      <a:r>
                        <a:rPr lang="en-US" sz="1300" b="0" u="none" strike="noStrike" dirty="0">
                          <a:effectLst/>
                        </a:rPr>
                        <a:t>last time </a:t>
                      </a:r>
                      <a:r>
                        <a:rPr lang="en-US" sz="1300" u="none" strike="noStrike" dirty="0">
                          <a:effectLst/>
                        </a:rPr>
                        <a:t>prediction would have most likely been consulted in the past if it had been available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date among:</a:t>
                      </a:r>
                    </a:p>
                    <a:p>
                      <a:pPr marL="285750" indent="-2857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GFR ≤ 10</a:t>
                      </a:r>
                    </a:p>
                    <a:p>
                      <a:pPr marL="285750" indent="-2857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nephrology appointment 12 months before transplant</a:t>
                      </a:r>
                    </a:p>
                    <a:p>
                      <a:pPr marL="285750" indent="-2857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 date</a:t>
                      </a:r>
                    </a:p>
                  </a:txBody>
                  <a:tcPr marL="6119" marR="6119" marT="6119" marB="0" anchor="ctr"/>
                </a:tc>
                <a:extLst>
                  <a:ext uri="{0D108BD9-81ED-4DB2-BD59-A6C34878D82A}">
                    <a16:rowId xmlns:a16="http://schemas.microsoft.com/office/drawing/2014/main" val="2241828398"/>
                  </a:ext>
                </a:extLst>
              </a:tr>
              <a:tr h="855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</a:rPr>
                        <a:t>prediction consultations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 dirty="0">
                          <a:effectLst/>
                        </a:rPr>
                        <a:t>for given patient, </a:t>
                      </a:r>
                      <a:r>
                        <a:rPr lang="en-US" sz="1300" b="0" u="none" strike="noStrike" dirty="0">
                          <a:effectLst/>
                        </a:rPr>
                        <a:t>snapshots of patient features </a:t>
                      </a:r>
                      <a:r>
                        <a:rPr lang="en-US" sz="1300" u="none" strike="noStrike" dirty="0">
                          <a:effectLst/>
                        </a:rPr>
                        <a:t>when prediction would have most likely been consulted in the past if it had been available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 dirty="0">
                          <a:effectLst/>
                        </a:rPr>
                        <a:t>non-dialysis inpatient / outpatient encounters in nephrology departments between initial prediction consultation date and terminus date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9" marR="6119" marT="6119" marB="0" anchor="ctr"/>
                </a:tc>
                <a:extLst>
                  <a:ext uri="{0D108BD9-81ED-4DB2-BD59-A6C34878D82A}">
                    <a16:rowId xmlns:a16="http://schemas.microsoft.com/office/drawing/2014/main" val="144973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41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C308-1794-9E42-BBEA-C3A136CC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297" y="27662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Input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C2915-69FC-B541-873F-C507BE9F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25" y="68679"/>
            <a:ext cx="8663864" cy="67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8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1DE-8E32-334B-BA47-EE6A8C1F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Engineered features: longitudinal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1B8416-F3B0-3D44-ADF1-227A16158C53}"/>
                  </a:ext>
                </a:extLst>
              </p:cNvPr>
              <p:cNvSpPr txBox="1"/>
              <p:nvPr/>
            </p:nvSpPr>
            <p:spPr>
              <a:xfrm>
                <a:off x="3781168" y="1118490"/>
                <a:ext cx="822959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Fix a patient snapshot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lab component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and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Suppose patient has had prior lab/vital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number of months (days, hours, etc.) in the past these readings were taken.</a:t>
                </a:r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 err="1"/>
                  <a:t>expwavglab</a:t>
                </a:r>
                <a:r>
                  <a:rPr lang="en-US" i="1" dirty="0"/>
                  <a:t>: </a:t>
                </a:r>
                <a:r>
                  <a:rPr lang="en-US" dirty="0" err="1"/>
                  <a:t>EXPonentially</a:t>
                </a:r>
                <a:r>
                  <a:rPr lang="en-US" dirty="0"/>
                  <a:t> Weighted </a:t>
                </a:r>
                <a:r>
                  <a:rPr lang="en-US" dirty="0" err="1"/>
                  <a:t>AVeraGe</a:t>
                </a:r>
                <a:r>
                  <a:rPr lang="en-US" dirty="0"/>
                  <a:t> LAB value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 err="1"/>
                  <a:t>iexpwd</a:t>
                </a:r>
                <a:r>
                  <a:rPr lang="en-US" i="1" dirty="0"/>
                  <a:t>: </a:t>
                </a:r>
                <a:r>
                  <a:rPr lang="en-US" dirty="0"/>
                  <a:t>Integral of </a:t>
                </a:r>
                <a:r>
                  <a:rPr lang="en-US" dirty="0" err="1"/>
                  <a:t>EXPonentially</a:t>
                </a:r>
                <a:r>
                  <a:rPr lang="en-US" dirty="0"/>
                  <a:t> Weighted Difference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Contribution </a:t>
                </a:r>
                <a:r>
                  <a:rPr lang="en-US" dirty="0"/>
                  <a:t>of one difference to a feature exponentially decays to 0 as it gets older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1B8416-F3B0-3D44-ADF1-227A16158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168" y="1118490"/>
                <a:ext cx="8229599" cy="3970318"/>
              </a:xfrm>
              <a:prstGeom prst="rect">
                <a:avLst/>
              </a:prstGeom>
              <a:blipFill>
                <a:blip r:embed="rId3"/>
                <a:stretch>
                  <a:fillRect l="-593" t="-767" r="-370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5D7ABAD-A624-9443-9C26-26B9C8ECC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550" y="5162950"/>
            <a:ext cx="4806740" cy="773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FFCB0-F5C9-1F42-9246-E938BAB9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36" y="3103649"/>
            <a:ext cx="3908855" cy="6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1DE-8E32-334B-BA47-EE6A8C1F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D789-E93E-1B44-8923-2E4DC0A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Clinically valid</a:t>
            </a:r>
          </a:p>
          <a:p>
            <a:pPr lvl="1"/>
            <a:r>
              <a:rPr lang="en-US" sz="1900" dirty="0"/>
              <a:t>Checked only with one clinician (more scheduled)</a:t>
            </a:r>
          </a:p>
          <a:p>
            <a:r>
              <a:rPr lang="en-US" sz="1900" dirty="0"/>
              <a:t>Missingness</a:t>
            </a:r>
          </a:p>
          <a:p>
            <a:pPr lvl="1"/>
            <a:r>
              <a:rPr lang="en-US" sz="1900" dirty="0"/>
              <a:t>Drop all variables which are too highly missing </a:t>
            </a:r>
          </a:p>
          <a:p>
            <a:pPr lvl="1"/>
            <a:r>
              <a:rPr lang="en-US" sz="1900" dirty="0"/>
              <a:t>Check missing at random assumptions</a:t>
            </a:r>
          </a:p>
          <a:p>
            <a:r>
              <a:rPr lang="en-US" sz="1900" dirty="0"/>
              <a:t>Variance analysis</a:t>
            </a:r>
          </a:p>
          <a:p>
            <a:pPr lvl="1"/>
            <a:r>
              <a:rPr lang="en-US" sz="1900" dirty="0"/>
              <a:t>Drop all variables which appear to completely determine 12-month mortality outcome</a:t>
            </a:r>
          </a:p>
          <a:p>
            <a:r>
              <a:rPr lang="en-US" sz="1900" dirty="0"/>
              <a:t>Feature attribution in pilot models</a:t>
            </a:r>
          </a:p>
          <a:p>
            <a:pPr lvl="1"/>
            <a:r>
              <a:rPr lang="en-US" sz="1900" dirty="0"/>
              <a:t>Train </a:t>
            </a:r>
            <a:r>
              <a:rPr lang="en-US" sz="1900" dirty="0" err="1"/>
              <a:t>xgboost</a:t>
            </a:r>
            <a:r>
              <a:rPr lang="en-US" sz="1900" dirty="0"/>
              <a:t> (with internal missing data support) on several random train sets and drop all variables which were never chosen for splits</a:t>
            </a:r>
          </a:p>
          <a:p>
            <a:r>
              <a:rPr lang="en-US" sz="1900" dirty="0"/>
              <a:t>Correlation analysis</a:t>
            </a:r>
          </a:p>
          <a:p>
            <a:pPr lvl="1"/>
            <a:r>
              <a:rPr lang="en-US" sz="1900" dirty="0"/>
              <a:t>Examine correlations between remaining variables and drop highly correlated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26608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2104</Words>
  <Application>Microsoft Office PowerPoint</Application>
  <PresentationFormat>Widescreen</PresentationFormat>
  <Paragraphs>277</Paragraphs>
  <Slides>22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12 month outpatient mortality prediction for CKD Stage IV and V patients</vt:lpstr>
      <vt:lpstr>Background</vt:lpstr>
      <vt:lpstr>Background</vt:lpstr>
      <vt:lpstr>Problem: Encouraging “Optimal Start” of Dialysis</vt:lpstr>
      <vt:lpstr>Research question</vt:lpstr>
      <vt:lpstr>Base table logic</vt:lpstr>
      <vt:lpstr>Input data</vt:lpstr>
      <vt:lpstr>Engineered features: longitudinal data</vt:lpstr>
      <vt:lpstr>Feature selection</vt:lpstr>
      <vt:lpstr>Missing data imputation</vt:lpstr>
      <vt:lpstr>Missing data imputation</vt:lpstr>
      <vt:lpstr>Missing data imputation</vt:lpstr>
      <vt:lpstr>Globally explainable  dialysis arrival and mortality models</vt:lpstr>
      <vt:lpstr>Validation readout for developer/data expert and clinician-in-the-loop (in progress)</vt:lpstr>
      <vt:lpstr>Validation readout for developer/data expert and clinician-in-the-loop (in progress)</vt:lpstr>
      <vt:lpstr>Validation results</vt:lpstr>
      <vt:lpstr>PowerPoint Presentation</vt:lpstr>
      <vt:lpstr>Assumptions</vt:lpstr>
      <vt:lpstr>Choosing an operating point: savings and cost</vt:lpstr>
      <vt:lpstr>Sequential cross-validation algorithm for old xgboost model</vt:lpstr>
      <vt:lpstr>Globally explainable  dialysis arrival and mortality models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month mortality prediction for CKD Stage IV and V patients</dc:title>
  <dc:creator>Mose Wintner</dc:creator>
  <cp:lastModifiedBy>Wintner, Moses</cp:lastModifiedBy>
  <cp:revision>92</cp:revision>
  <dcterms:created xsi:type="dcterms:W3CDTF">2019-08-25T17:36:32Z</dcterms:created>
  <dcterms:modified xsi:type="dcterms:W3CDTF">2020-08-28T00:22:24Z</dcterms:modified>
</cp:coreProperties>
</file>