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9" r:id="rId4"/>
    <p:sldId id="290" r:id="rId5"/>
    <p:sldId id="257" r:id="rId6"/>
    <p:sldId id="258" r:id="rId7"/>
    <p:sldId id="259" r:id="rId8"/>
    <p:sldId id="291" r:id="rId9"/>
    <p:sldId id="292" r:id="rId10"/>
    <p:sldId id="260" r:id="rId11"/>
    <p:sldId id="296" r:id="rId12"/>
    <p:sldId id="295" r:id="rId13"/>
    <p:sldId id="297" r:id="rId14"/>
    <p:sldId id="298" r:id="rId15"/>
    <p:sldId id="299" r:id="rId16"/>
    <p:sldId id="300" r:id="rId17"/>
    <p:sldId id="301" r:id="rId18"/>
    <p:sldId id="302" r:id="rId19"/>
    <p:sldId id="273" r:id="rId20"/>
    <p:sldId id="303" r:id="rId21"/>
    <p:sldId id="272" r:id="rId22"/>
    <p:sldId id="305" r:id="rId23"/>
    <p:sldId id="306" r:id="rId24"/>
    <p:sldId id="307" r:id="rId25"/>
    <p:sldId id="309" r:id="rId26"/>
    <p:sldId id="311" r:id="rId27"/>
    <p:sldId id="310" r:id="rId28"/>
    <p:sldId id="312" r:id="rId29"/>
    <p:sldId id="313" r:id="rId30"/>
    <p:sldId id="277" r:id="rId31"/>
    <p:sldId id="285" r:id="rId32"/>
    <p:sldId id="27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E4E"/>
    <a:srgbClr val="F9E89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8EAC-8017-4CE3-B3DC-21EF4EC29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B5FB1-8F59-46DB-9E41-073754531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B2401-7CB2-4003-BE8D-7E5EF54C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EF2C4-3820-4AC0-9B6D-42DE6D43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5B53C-BCEF-40BD-B95E-F7589CC1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6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3DB6-7018-4D33-B988-FDFC593A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2530A-A7F3-4B1A-8B82-19743A551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ECBAE-6496-4416-A514-5B48A8D5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20F6F-D4AD-462E-BFEF-4963C015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DE8D-27B8-4D62-853E-932351E5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C9CD31-D18B-4994-B013-9462B4C36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37D9C-1515-4A24-AD5D-55B9BD4A9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59817-3DAE-4EE4-BCB6-F36FFA14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4AAF-539E-43C0-8225-C5BDC4B3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436CC-B808-41D6-9AB2-743FD21F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0DC9-6DE6-4F90-8166-4ACC1777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96D82-8287-4182-8FCA-13F961BF0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AE756-EBA9-49A6-86C1-3613C358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3783A-8947-4393-81F8-43EEC6A3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A8BE-39FD-4495-ABB1-C14F5D36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9BBF-30B8-42A6-A1D4-DAE85B9C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CAD04-8C4C-4B33-870B-950181AD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065D1-73D6-447D-8CB0-6410DF2E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4EFC4-F7CA-4BAB-873B-A9737971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270C0-D3A2-43D4-89EE-9EC5B16F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4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D349-F026-4317-900F-0B655718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B7053-53EA-42C9-A855-F22D420EF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9BEC6-E7E7-422C-BC7B-75E32FB3B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E5418-CCEF-4374-B8E8-3AE8BB52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15B01-EE34-4C6D-AF5E-466C3259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3ED06-1423-473D-850C-3CEC0E9C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0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2F7E-D408-4F49-A4B3-7C322F8D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2BE4C-D7BD-4212-A646-1339BDC4E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5281D-9C51-4C02-810D-11ECA216D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77221-42F3-42A1-9E8A-61FC47065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3D407-CD5C-4F56-B8B0-FF499DFF3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D7091-7778-4711-900C-46713BC8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DC9A2-9C9B-42B0-8C5D-268C3056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3BAC7-F628-48CA-B726-8FC2900A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4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A483-C2DC-4BE2-B7E9-832E68B5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F14EC-5F03-4D0B-8386-AD21E8BE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AE225-F475-45D0-82A7-D660707D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A5D6F-05AC-4DE8-B30E-E84341C6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1DE06-FC21-484E-97E0-8FDD9166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E5EDC-8623-493F-A576-97537EB1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712DC-56E6-44EE-933D-BDDB538F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3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42FE-61F4-4383-8F36-D41EF5F5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A252-C5CC-4B6C-8273-A71D97FAF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D1F62-6F92-47B2-A2D2-AA80A8827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BFD6A-84F0-4501-AED0-4347504C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D5F9F-5730-4B09-9251-B1A5EDED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71163-FFC2-4937-ACC1-A2234413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12B4-9F0D-49B7-BD80-CEEFFB77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75590-BDEE-4E89-B103-FDC1AAC64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1EBD8-27FB-40CB-A4E0-84A6F4DD4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69DD4-A0AA-4E3E-B468-ACF7419F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2344E-F0CC-4C8C-BAA9-C4D0B88F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37A25-CC9A-4FD5-8413-C3FAD5EA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9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4836F-C99A-434A-A3E2-8D7E1550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1F481-11A7-49AC-9149-7A166CDF1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2DE8C-76E8-4A30-8C30-99E415C1C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4CAE5-FC23-4A44-AD74-93805061EC9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7DC8D-A663-4B3C-B3C1-A06ED2F9A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53CBB-C1E7-482C-962E-8743E6BF6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5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5E57-A901-46C5-975F-65C0C4004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048" y="1606858"/>
            <a:ext cx="9513903" cy="179328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Predicting 2000 Presidential Election Results</a:t>
            </a:r>
            <a:br>
              <a:rPr lang="en-US" sz="4000" dirty="0">
                <a:latin typeface="Gill Sans MT" panose="020B0502020104020203" pitchFamily="34" charset="0"/>
              </a:rPr>
            </a:br>
            <a:r>
              <a:rPr lang="en-US" sz="4000" dirty="0">
                <a:latin typeface="Gill Sans MT" panose="020B0502020104020203" pitchFamily="34" charset="0"/>
              </a:rPr>
              <a:t>At the County Level</a:t>
            </a:r>
            <a:br>
              <a:rPr lang="en-US" sz="4000" dirty="0">
                <a:latin typeface="Gill Sans MT" panose="020B0502020104020203" pitchFamily="34" charset="0"/>
              </a:rPr>
            </a:br>
            <a:r>
              <a:rPr lang="en-US" sz="4000" dirty="0">
                <a:latin typeface="Gill Sans MT" panose="020B0502020104020203" pitchFamily="34" charset="0"/>
              </a:rPr>
              <a:t>Using Census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22650-DE61-418C-8F49-B8DF19C70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32806"/>
            <a:ext cx="9144000" cy="1926456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>
                <a:latin typeface="Gill Sans MT" panose="020B0502020104020203" pitchFamily="34" charset="0"/>
              </a:rPr>
              <a:t>Mose </a:t>
            </a:r>
            <a:r>
              <a:rPr lang="en-US" dirty="0" err="1">
                <a:latin typeface="Gill Sans MT" panose="020B0502020104020203" pitchFamily="34" charset="0"/>
              </a:rPr>
              <a:t>Wintner</a:t>
            </a:r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mose.wintner@gmail.com</a:t>
            </a:r>
          </a:p>
          <a:p>
            <a:r>
              <a:rPr lang="en-US" dirty="0">
                <a:latin typeface="Gill Sans MT" panose="020B0502020104020203" pitchFamily="34" charset="0"/>
              </a:rPr>
              <a:t>Kaiser Permanente Health Innovation Studio</a:t>
            </a:r>
          </a:p>
          <a:p>
            <a:r>
              <a:rPr lang="en-US" dirty="0">
                <a:latin typeface="Gill Sans MT" panose="020B0502020104020203" pitchFamily="34" charset="0"/>
              </a:rPr>
              <a:t>April 6, 2018</a:t>
            </a:r>
          </a:p>
          <a:p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495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93485F-14D3-4B13-BC4F-CCF10B11B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319209"/>
              </p:ext>
            </p:extLst>
          </p:nvPr>
        </p:nvGraphicFramePr>
        <p:xfrm>
          <a:off x="248574" y="248574"/>
          <a:ext cx="11756996" cy="63527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6648">
                  <a:extLst>
                    <a:ext uri="{9D8B030D-6E8A-4147-A177-3AD203B41FA5}">
                      <a16:colId xmlns:a16="http://schemas.microsoft.com/office/drawing/2014/main" val="2498457518"/>
                    </a:ext>
                  </a:extLst>
                </a:gridCol>
                <a:gridCol w="4854041">
                  <a:extLst>
                    <a:ext uri="{9D8B030D-6E8A-4147-A177-3AD203B41FA5}">
                      <a16:colId xmlns:a16="http://schemas.microsoft.com/office/drawing/2014/main" val="2958733128"/>
                    </a:ext>
                  </a:extLst>
                </a:gridCol>
                <a:gridCol w="2088864">
                  <a:extLst>
                    <a:ext uri="{9D8B030D-6E8A-4147-A177-3AD203B41FA5}">
                      <a16:colId xmlns:a16="http://schemas.microsoft.com/office/drawing/2014/main" val="4114155411"/>
                    </a:ext>
                  </a:extLst>
                </a:gridCol>
                <a:gridCol w="3247443">
                  <a:extLst>
                    <a:ext uri="{9D8B030D-6E8A-4147-A177-3AD203B41FA5}">
                      <a16:colId xmlns:a16="http://schemas.microsoft.com/office/drawing/2014/main" val="3461743944"/>
                    </a:ext>
                  </a:extLst>
                </a:gridCol>
              </a:tblGrid>
              <a:tr h="2638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Gill Sans MT" panose="020B0502020104020203" pitchFamily="34" charset="0"/>
                        </a:rPr>
                        <a:t>Variable</a:t>
                      </a:r>
                    </a:p>
                  </a:txBody>
                  <a:tcPr marL="76143" marR="76143" marT="38072" marB="380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Gill Sans MT" panose="020B0502020104020203" pitchFamily="34" charset="0"/>
                        </a:rPr>
                        <a:t>Description</a:t>
                      </a:r>
                    </a:p>
                  </a:txBody>
                  <a:tcPr marL="76143" marR="76143" marT="38072" marB="380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Gill Sans MT" panose="020B0502020104020203" pitchFamily="34" charset="0"/>
                        </a:rPr>
                        <a:t>Variable</a:t>
                      </a:r>
                    </a:p>
                  </a:txBody>
                  <a:tcPr marL="76143" marR="76143" marT="38072" marB="380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Gill Sans MT" panose="020B0502020104020203" pitchFamily="34" charset="0"/>
                        </a:rPr>
                        <a:t>Description</a:t>
                      </a:r>
                    </a:p>
                  </a:txBody>
                  <a:tcPr marL="76143" marR="76143" marT="38072" marB="38072" anchor="ctr"/>
                </a:tc>
                <a:extLst>
                  <a:ext uri="{0D108BD9-81ED-4DB2-BD59-A6C34878D82A}">
                    <a16:rowId xmlns:a16="http://schemas.microsoft.com/office/drawing/2014/main" val="4267446486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b="1" dirty="0" err="1">
                          <a:effectLst/>
                          <a:latin typeface="Gill Sans MT" panose="020B0502020104020203" pitchFamily="34" charset="0"/>
                        </a:rPr>
                        <a:t>rpct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b="1" dirty="0">
                          <a:effectLst/>
                          <a:latin typeface="Gill Sans MT" panose="020B0502020104020203" pitchFamily="34" charset="0"/>
                        </a:rPr>
                        <a:t>% vote for Bush in 2000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20 age20_34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aged 20-34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4106156025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hs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of county with HS diploma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21 age35_54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aged 35-54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2005537230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nohealthinsurance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without health insurance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22 age55_ov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aged 55+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71079163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vehperhouse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avg. # vehicles per house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23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vcperpop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# known violent crimes per 1000 population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4210709471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4 poverty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below poverty line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24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homeaffordability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per capita income / median home value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210329703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5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bluecollaroccs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farming, fishing, forestry, construction, maintenance, production, transportation, extraction occupations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25 urban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living in urban areas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441851646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6 flow10yr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population change 1990-2000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26 farm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>
                          <a:effectLst/>
                          <a:latin typeface="Gill Sans MT" panose="020B0502020104020203" pitchFamily="34" charset="0"/>
                        </a:rPr>
                        <a:t>% living in rural farm areas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4243662225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7 white1nh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white only and non-Hispanic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27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voterparticip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voter participation rate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422392402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8 afam1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African-American only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28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houseperpop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# houses per population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387462693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9 asian1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Asian only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29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logincollege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of county in college)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32505253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10 other1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other race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30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logba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of county with Bachelor's degree)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288806742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11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multirace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multiracial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31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logpctmultiunitdwelling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of houses w/2+ units)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977395040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12 Hispanic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Hispanic of any race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32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logmedianhvalue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log(median home value)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341740770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13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lat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latitude of county centroid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33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logmediangrossrent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log(median gross rent)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4007656893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14 long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longitude of county centroid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34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logunemployed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of civilian labor force unemployed)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38177651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15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nevermarried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never married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35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logpci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log(per capita income)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340296140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16 married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currently married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36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logforeignborn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of county born outside US)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69096826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17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sepdiv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separated or divorced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37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lognonenglish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speaking non-English language at home)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37626187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18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logpop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log(population in 2000)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38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loglandsqmi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log(land area in square miles)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3187651711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19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logpoppersqmi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log(population density in 2000)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39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loghomeless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homeless in county)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2502580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324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AA888-E625-4532-AD00-735D779A7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06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3721A9-806B-4861-843A-F4AC04548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95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D09DF2-EE6D-486A-8417-2F37FEC861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3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85AA33-A1C2-443A-B9C8-63E41BEF8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56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9483F-BF69-4F04-A51D-9BAF0A4EA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781642"/>
            <a:ext cx="5294715" cy="52947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03D71C-B20F-43B9-915C-1DA5E03A0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1641"/>
            <a:ext cx="5294716" cy="529471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151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1179A-BAF7-4624-B419-B252A75F7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781642"/>
            <a:ext cx="5294715" cy="52947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797193-CF12-428E-9CEA-3FBF0FFF8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1641"/>
            <a:ext cx="5294716" cy="529471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52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987C4-108E-433F-B404-BC575DE85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781642"/>
            <a:ext cx="5294715" cy="52947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22D9EF-A072-4A8C-9D78-8ECD42956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1641"/>
            <a:ext cx="5294716" cy="529471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04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912422-9DA2-48AE-84B3-5A72C2A2B385}"/>
              </a:ext>
            </a:extLst>
          </p:cNvPr>
          <p:cNvSpPr txBox="1"/>
          <p:nvPr/>
        </p:nvSpPr>
        <p:spPr>
          <a:xfrm>
            <a:off x="303044" y="719183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Gill Sans MT" panose="020B0502020104020203" pitchFamily="34" charset="0"/>
              </a:rPr>
              <a:t>Correlation</a:t>
            </a:r>
          </a:p>
          <a:p>
            <a:r>
              <a:rPr lang="en-US" sz="5400" dirty="0">
                <a:latin typeface="Gill Sans MT" panose="020B0502020104020203" pitchFamily="34" charset="0"/>
              </a:rPr>
              <a:t>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90D99-5E05-46A7-B161-C6CD65B8E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978" y="0"/>
            <a:ext cx="7836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24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9C8F-CBB8-456F-94A0-AE421065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40842-7C4B-4A44-B36C-7B30FA7B2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>
              <a:latin typeface="Gill Sans MT" panose="020B0502020104020203" pitchFamily="34" charset="0"/>
            </a:endParaRP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Chose algorithmically from several candidate models</a:t>
            </a:r>
          </a:p>
          <a:p>
            <a:pPr lvl="1"/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48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D039-D690-4DA9-B74D-73F4F5FB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E12D-BDB2-4C19-87A7-E254D38F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latin typeface="Gill Sans MT" panose="020B0502020104020203" pitchFamily="34" charset="0"/>
            </a:endParaRPr>
          </a:p>
          <a:p>
            <a:r>
              <a:rPr lang="en-US" b="1" dirty="0">
                <a:latin typeface="Gill Sans MT" panose="020B0502020104020203" pitchFamily="34" charset="0"/>
              </a:rPr>
              <a:t>Question</a:t>
            </a:r>
            <a:r>
              <a:rPr lang="en-US" dirty="0">
                <a:latin typeface="Gill Sans MT" panose="020B0502020104020203" pitchFamily="34" charset="0"/>
              </a:rPr>
              <a:t>: Can we use 2000 census data to predict county-level results of the 2000 presidential election?</a:t>
            </a:r>
          </a:p>
          <a:p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198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9C8F-CBB8-456F-94A0-AE421065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40842-7C4B-4A44-B36C-7B30FA7B2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>
              <a:latin typeface="Gill Sans MT" panose="020B0502020104020203" pitchFamily="34" charset="0"/>
            </a:endParaRP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Chose algorithmically from several candidate models.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Goodness of fit measure:</a:t>
            </a:r>
          </a:p>
          <a:p>
            <a:pPr marL="914400" lvl="2" indent="0">
              <a:buNone/>
            </a:pPr>
            <a:r>
              <a:rPr lang="en-US" dirty="0">
                <a:latin typeface="Gill Sans MT" panose="020B0502020104020203" pitchFamily="34" charset="0"/>
              </a:rPr>
              <a:t>		     </a:t>
            </a:r>
          </a:p>
          <a:p>
            <a:pPr marL="914400" lvl="2" indent="0">
              <a:buNone/>
            </a:pPr>
            <a:r>
              <a:rPr lang="en-US" i="1" dirty="0">
                <a:latin typeface="Gill Sans MT" panose="020B0502020104020203" pitchFamily="34" charset="0"/>
              </a:rPr>
              <a:t>		     R²</a:t>
            </a:r>
            <a:r>
              <a:rPr lang="en-US" dirty="0">
                <a:latin typeface="Gill Sans MT" panose="020B0502020104020203" pitchFamily="34" charset="0"/>
              </a:rPr>
              <a:t>=</a:t>
            </a:r>
            <a:r>
              <a:rPr lang="en-US" sz="2200" dirty="0">
                <a:latin typeface="Gill Sans MT" panose="020B0502020104020203" pitchFamily="34" charset="0"/>
              </a:rPr>
              <a:t>correlation(</a:t>
            </a:r>
            <a:r>
              <a:rPr lang="en-US" sz="2200" b="1" dirty="0" err="1">
                <a:latin typeface="Gill Sans MT" panose="020B0502020104020203" pitchFamily="34" charset="0"/>
              </a:rPr>
              <a:t>rpct</a:t>
            </a:r>
            <a:r>
              <a:rPr lang="en-US" sz="2200" dirty="0">
                <a:latin typeface="Gill Sans MT" panose="020B0502020104020203" pitchFamily="34" charset="0"/>
              </a:rPr>
              <a:t>, </a:t>
            </a:r>
            <a:r>
              <a:rPr lang="en-US" sz="2200" b="1" dirty="0">
                <a:latin typeface="Gill Sans MT" panose="020B0502020104020203" pitchFamily="34" charset="0"/>
              </a:rPr>
              <a:t>prediction</a:t>
            </a:r>
            <a:r>
              <a:rPr lang="en-US" sz="2200" dirty="0">
                <a:latin typeface="Gill Sans MT" panose="020B0502020104020203" pitchFamily="34" charset="0"/>
              </a:rPr>
              <a:t>)²</a:t>
            </a:r>
          </a:p>
          <a:p>
            <a:pPr marL="914400" lvl="2" indent="0">
              <a:buNone/>
            </a:pPr>
            <a:r>
              <a:rPr lang="en-US" sz="2200" dirty="0">
                <a:latin typeface="Gill Sans MT" panose="020B0502020104020203" pitchFamily="34" charset="0"/>
              </a:rPr>
              <a:t>		       </a:t>
            </a:r>
          </a:p>
        </p:txBody>
      </p:sp>
    </p:spTree>
    <p:extLst>
      <p:ext uri="{BB962C8B-B14F-4D97-AF65-F5344CB8AC3E}">
        <p14:creationId xmlns:p14="http://schemas.microsoft.com/office/powerpoint/2010/main" val="656128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Randomly divide set of all counties into 10 equally sized groups</a:t>
            </a:r>
            <a:r>
              <a:rPr lang="en-US" sz="2000" i="1" dirty="0">
                <a:latin typeface="Gill Sans MT" panose="020B0502020104020203" pitchFamily="34" charset="0"/>
              </a:rPr>
              <a:t>.</a:t>
            </a:r>
          </a:p>
          <a:p>
            <a:pPr marL="457200" indent="-457200"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890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Randomly divide set of all counties into 10 equally sized groups</a:t>
            </a:r>
            <a:r>
              <a:rPr lang="en-US" sz="2000" i="1" dirty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For each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</a:p>
          <a:p>
            <a:pPr marL="914400" lvl="1" indent="-457200">
              <a:buAutoNum type="alphaLcPeriod"/>
            </a:pPr>
            <a:r>
              <a:rPr lang="en-US" sz="2000" dirty="0">
                <a:latin typeface="Gill Sans MT" panose="020B0502020104020203" pitchFamily="34" charset="0"/>
              </a:rPr>
              <a:t>For each group of counties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,</a:t>
            </a:r>
          </a:p>
          <a:p>
            <a:pPr marL="914400" lvl="1" indent="-457200">
              <a:buAutoNum type="alphaL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endParaRPr lang="en-US" sz="2000" i="1" dirty="0">
              <a:latin typeface="Gill Sans MT" panose="020B0502020104020203" pitchFamily="34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06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Randomly divide set of all counties into 10 equally sized groups</a:t>
            </a:r>
            <a:r>
              <a:rPr lang="en-US" sz="2000" i="1" dirty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For each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</a:p>
          <a:p>
            <a:pPr marL="914400" lvl="1" indent="-457200">
              <a:buAutoNum type="alphaLcPeriod"/>
            </a:pPr>
            <a:r>
              <a:rPr lang="en-US" sz="2000" dirty="0">
                <a:latin typeface="Gill Sans MT" panose="020B0502020104020203" pitchFamily="34" charset="0"/>
              </a:rPr>
              <a:t>For each group of counties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,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</a:t>
            </a:r>
            <a:r>
              <a:rPr lang="en-US" sz="2000" dirty="0" err="1">
                <a:latin typeface="Gill Sans MT" panose="020B0502020104020203" pitchFamily="34" charset="0"/>
              </a:rPr>
              <a:t>i</a:t>
            </a:r>
            <a:r>
              <a:rPr lang="en-US" sz="2000" dirty="0">
                <a:latin typeface="Gill Sans MT" panose="020B0502020104020203" pitchFamily="34" charset="0"/>
              </a:rPr>
              <a:t>.      “Train” an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by observing relationships between census data and vote split in the other 9 groups, setting</a:t>
            </a:r>
            <a:r>
              <a:rPr lang="en-US" sz="2000" i="1" dirty="0">
                <a:latin typeface="Gill Sans MT" panose="020B0502020104020203" pitchFamily="34" charset="0"/>
              </a:rPr>
              <a:t> g </a:t>
            </a:r>
            <a:r>
              <a:rPr lang="en-US" sz="2000" dirty="0">
                <a:latin typeface="Gill Sans MT" panose="020B0502020104020203" pitchFamily="34" charset="0"/>
              </a:rPr>
              <a:t>aside.</a:t>
            </a:r>
          </a:p>
          <a:p>
            <a:pPr marL="914400" lvl="1" indent="-457200">
              <a:buAutoNum type="alphaL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914400" lvl="1" indent="-457200">
              <a:buAutoNum type="alphaL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endParaRPr lang="en-US" sz="2000" i="1" dirty="0">
              <a:latin typeface="Gill Sans MT" panose="020B0502020104020203" pitchFamily="34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912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Randomly divide set of all counties into 10 equally sized groups</a:t>
            </a:r>
            <a:r>
              <a:rPr lang="en-US" sz="2000" i="1" dirty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For each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</a:p>
          <a:p>
            <a:pPr marL="914400" lvl="1" indent="-457200">
              <a:buAutoNum type="alphaLcPeriod"/>
            </a:pPr>
            <a:r>
              <a:rPr lang="en-US" sz="2000" dirty="0">
                <a:latin typeface="Gill Sans MT" panose="020B0502020104020203" pitchFamily="34" charset="0"/>
              </a:rPr>
              <a:t>For each group of counties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,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</a:t>
            </a:r>
            <a:r>
              <a:rPr lang="en-US" sz="2000" dirty="0" err="1">
                <a:latin typeface="Gill Sans MT" panose="020B0502020104020203" pitchFamily="34" charset="0"/>
              </a:rPr>
              <a:t>i</a:t>
            </a:r>
            <a:r>
              <a:rPr lang="en-US" sz="2000" dirty="0">
                <a:latin typeface="Gill Sans MT" panose="020B0502020104020203" pitchFamily="34" charset="0"/>
              </a:rPr>
              <a:t>.      “Train” an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by observing relationships between census data and vote split in the other 9 groups, setting</a:t>
            </a:r>
            <a:r>
              <a:rPr lang="en-US" sz="2000" i="1" dirty="0">
                <a:latin typeface="Gill Sans MT" panose="020B0502020104020203" pitchFamily="34" charset="0"/>
              </a:rPr>
              <a:t> g </a:t>
            </a:r>
            <a:r>
              <a:rPr lang="en-US" sz="2000" dirty="0">
                <a:latin typeface="Gill Sans MT" panose="020B0502020104020203" pitchFamily="34" charset="0"/>
              </a:rPr>
              <a:t>aside.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ii.     Use this trained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to predict county vote for each county in group </a:t>
            </a:r>
            <a:r>
              <a:rPr lang="en-US" sz="2000" i="1" dirty="0">
                <a:latin typeface="Gill Sans MT" panose="020B0502020104020203" pitchFamily="34" charset="0"/>
              </a:rPr>
              <a:t>g.</a:t>
            </a:r>
          </a:p>
          <a:p>
            <a:pPr lvl="1"/>
            <a:endParaRPr lang="en-US" sz="2000" dirty="0">
              <a:latin typeface="Gill Sans MT" panose="020B0502020104020203" pitchFamily="34" charset="0"/>
            </a:endParaRPr>
          </a:p>
          <a:p>
            <a:pPr marL="914400" lvl="1" indent="-457200">
              <a:buAutoNum type="alphaL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914400" lvl="1" indent="-457200">
              <a:buAutoNum type="alphaL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endParaRPr lang="en-US" sz="2000" i="1" dirty="0">
              <a:latin typeface="Gill Sans MT" panose="020B0502020104020203" pitchFamily="34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26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Randomly divide set of all counties into 10 equally sized groups</a:t>
            </a:r>
            <a:r>
              <a:rPr lang="en-US" sz="2000" i="1" dirty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For each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</a:p>
          <a:p>
            <a:pPr marL="914400" lvl="1" indent="-457200">
              <a:buAutoNum type="alphaLcPeriod"/>
            </a:pPr>
            <a:r>
              <a:rPr lang="en-US" sz="2000" dirty="0">
                <a:latin typeface="Gill Sans MT" panose="020B0502020104020203" pitchFamily="34" charset="0"/>
              </a:rPr>
              <a:t>For each group of counties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,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</a:t>
            </a:r>
            <a:r>
              <a:rPr lang="en-US" sz="2000" dirty="0" err="1">
                <a:latin typeface="Gill Sans MT" panose="020B0502020104020203" pitchFamily="34" charset="0"/>
              </a:rPr>
              <a:t>i</a:t>
            </a:r>
            <a:r>
              <a:rPr lang="en-US" sz="2000" dirty="0">
                <a:latin typeface="Gill Sans MT" panose="020B0502020104020203" pitchFamily="34" charset="0"/>
              </a:rPr>
              <a:t>.      “Train” an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by observing relationships between census data and vote split in the other 9 groups, setting</a:t>
            </a:r>
            <a:r>
              <a:rPr lang="en-US" sz="2000" i="1" dirty="0">
                <a:latin typeface="Gill Sans MT" panose="020B0502020104020203" pitchFamily="34" charset="0"/>
              </a:rPr>
              <a:t> g </a:t>
            </a:r>
            <a:r>
              <a:rPr lang="en-US" sz="2000" dirty="0">
                <a:latin typeface="Gill Sans MT" panose="020B0502020104020203" pitchFamily="34" charset="0"/>
              </a:rPr>
              <a:t>aside.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ii.     Use this trained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to predict county vote for each county in group </a:t>
            </a:r>
            <a:r>
              <a:rPr lang="en-US" sz="2000" i="1" dirty="0">
                <a:latin typeface="Gill Sans MT" panose="020B0502020104020203" pitchFamily="34" charset="0"/>
              </a:rPr>
              <a:t>g.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iii.    Record the goodness of fit of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 on the counties in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  <a:p>
            <a:pPr lvl="1"/>
            <a:endParaRPr lang="en-US" sz="2000" i="1" dirty="0">
              <a:latin typeface="Gill Sans MT" panose="020B0502020104020203" pitchFamily="34" charset="0"/>
            </a:endParaRPr>
          </a:p>
          <a:p>
            <a:pPr lvl="1"/>
            <a:endParaRPr lang="en-US" sz="2000" dirty="0">
              <a:latin typeface="Gill Sans MT" panose="020B0502020104020203" pitchFamily="34" charset="0"/>
            </a:endParaRPr>
          </a:p>
          <a:p>
            <a:pPr marL="914400" lvl="1" indent="-457200">
              <a:buAutoNum type="alphaL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914400" lvl="1" indent="-457200">
              <a:buAutoNum type="alphaL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endParaRPr lang="en-US" sz="2000" i="1" dirty="0">
              <a:latin typeface="Gill Sans MT" panose="020B0502020104020203" pitchFamily="34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767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Randomly divide set of all counties into 10 equally sized groups</a:t>
            </a:r>
            <a:r>
              <a:rPr lang="en-US" sz="2000" i="1" dirty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For each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</a:p>
          <a:p>
            <a:pPr marL="914400" lvl="1" indent="-457200">
              <a:buAutoNum type="alphaLcPeriod"/>
            </a:pPr>
            <a:r>
              <a:rPr lang="en-US" sz="2000" dirty="0">
                <a:latin typeface="Gill Sans MT" panose="020B0502020104020203" pitchFamily="34" charset="0"/>
              </a:rPr>
              <a:t>For each group of counties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,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</a:t>
            </a:r>
            <a:r>
              <a:rPr lang="en-US" sz="2000" dirty="0" err="1">
                <a:latin typeface="Gill Sans MT" panose="020B0502020104020203" pitchFamily="34" charset="0"/>
              </a:rPr>
              <a:t>i</a:t>
            </a:r>
            <a:r>
              <a:rPr lang="en-US" sz="2000" dirty="0">
                <a:latin typeface="Gill Sans MT" panose="020B0502020104020203" pitchFamily="34" charset="0"/>
              </a:rPr>
              <a:t>.      “Train” an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by observing relationships between census data and vote split in the other 9 groups, setting</a:t>
            </a:r>
            <a:r>
              <a:rPr lang="en-US" sz="2000" i="1" dirty="0">
                <a:latin typeface="Gill Sans MT" panose="020B0502020104020203" pitchFamily="34" charset="0"/>
              </a:rPr>
              <a:t> g </a:t>
            </a:r>
            <a:r>
              <a:rPr lang="en-US" sz="2000" dirty="0">
                <a:latin typeface="Gill Sans MT" panose="020B0502020104020203" pitchFamily="34" charset="0"/>
              </a:rPr>
              <a:t>aside.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ii.     Use this trained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to predict county vote for each county in group </a:t>
            </a:r>
            <a:r>
              <a:rPr lang="en-US" sz="2000" i="1" dirty="0">
                <a:latin typeface="Gill Sans MT" panose="020B0502020104020203" pitchFamily="34" charset="0"/>
              </a:rPr>
              <a:t>g.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iii.    Record the goodness of fit of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 on the counties in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b. 	Take the average goodness of fit of the candidate model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across all groups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1610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Randomly divide set of all counties into 10 equally sized groups</a:t>
            </a:r>
            <a:r>
              <a:rPr lang="en-US" sz="2000" i="1" dirty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For each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</a:p>
          <a:p>
            <a:pPr marL="914400" lvl="1" indent="-457200">
              <a:buAutoNum type="alphaLcPeriod"/>
            </a:pPr>
            <a:r>
              <a:rPr lang="en-US" sz="2000" dirty="0">
                <a:latin typeface="Gill Sans MT" panose="020B0502020104020203" pitchFamily="34" charset="0"/>
              </a:rPr>
              <a:t>For each group of counties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,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</a:t>
            </a:r>
            <a:r>
              <a:rPr lang="en-US" sz="2000" dirty="0" err="1">
                <a:latin typeface="Gill Sans MT" panose="020B0502020104020203" pitchFamily="34" charset="0"/>
              </a:rPr>
              <a:t>i</a:t>
            </a:r>
            <a:r>
              <a:rPr lang="en-US" sz="2000" dirty="0">
                <a:latin typeface="Gill Sans MT" panose="020B0502020104020203" pitchFamily="34" charset="0"/>
              </a:rPr>
              <a:t>.      “Train” an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by observing relationships between census data and vote split in the other 9 groups, setting</a:t>
            </a:r>
            <a:r>
              <a:rPr lang="en-US" sz="2000" i="1" dirty="0">
                <a:latin typeface="Gill Sans MT" panose="020B0502020104020203" pitchFamily="34" charset="0"/>
              </a:rPr>
              <a:t> g </a:t>
            </a:r>
            <a:r>
              <a:rPr lang="en-US" sz="2000" dirty="0">
                <a:latin typeface="Gill Sans MT" panose="020B0502020104020203" pitchFamily="34" charset="0"/>
              </a:rPr>
              <a:t>aside.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ii.     Use this trained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to predict county vote for each county in group </a:t>
            </a:r>
            <a:r>
              <a:rPr lang="en-US" sz="2000" i="1" dirty="0">
                <a:latin typeface="Gill Sans MT" panose="020B0502020104020203" pitchFamily="34" charset="0"/>
              </a:rPr>
              <a:t>g.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iii.    Record the goodness of fit of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 on the counties in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  <a:p>
            <a:pPr marL="914400" lvl="1" indent="-457200">
              <a:buAutoNum type="alphaLcPeriod" startAt="2"/>
            </a:pPr>
            <a:r>
              <a:rPr lang="en-US" sz="2000" dirty="0">
                <a:latin typeface="Gill Sans MT" panose="020B0502020104020203" pitchFamily="34" charset="0"/>
              </a:rPr>
              <a:t>Take the average goodness of fit of the candidate model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across all groups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Choose the best-performing candidate model.</a:t>
            </a:r>
          </a:p>
        </p:txBody>
      </p:sp>
    </p:spTree>
    <p:extLst>
      <p:ext uri="{BB962C8B-B14F-4D97-AF65-F5344CB8AC3E}">
        <p14:creationId xmlns:p14="http://schemas.microsoft.com/office/powerpoint/2010/main" val="548956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EA05C12-C3BC-45CE-94AB-E0F49AF8D3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B40FAE-3A20-479C-994E-769EE2A3669B}"/>
              </a:ext>
            </a:extLst>
          </p:cNvPr>
          <p:cNvSpPr txBox="1"/>
          <p:nvPr/>
        </p:nvSpPr>
        <p:spPr>
          <a:xfrm>
            <a:off x="9436963" y="4776186"/>
            <a:ext cx="2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Goodness of fit = 0.77</a:t>
            </a:r>
          </a:p>
        </p:txBody>
      </p:sp>
    </p:spTree>
    <p:extLst>
      <p:ext uri="{BB962C8B-B14F-4D97-AF65-F5344CB8AC3E}">
        <p14:creationId xmlns:p14="http://schemas.microsoft.com/office/powerpoint/2010/main" val="3155053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B07BFA-01F6-4222-AD26-526343997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56" y="24967"/>
            <a:ext cx="12147612" cy="68330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280FA4-AFCF-4D0F-A8C3-CF73C6625D03}"/>
              </a:ext>
            </a:extLst>
          </p:cNvPr>
          <p:cNvSpPr txBox="1"/>
          <p:nvPr/>
        </p:nvSpPr>
        <p:spPr>
          <a:xfrm>
            <a:off x="9436963" y="4776186"/>
            <a:ext cx="2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Goodness of fit = 0.77</a:t>
            </a:r>
          </a:p>
        </p:txBody>
      </p:sp>
    </p:spTree>
    <p:extLst>
      <p:ext uri="{BB962C8B-B14F-4D97-AF65-F5344CB8AC3E}">
        <p14:creationId xmlns:p14="http://schemas.microsoft.com/office/powerpoint/2010/main" val="364626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D039-D690-4DA9-B74D-73F4F5FB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E12D-BDB2-4C19-87A7-E254D38F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latin typeface="Gill Sans MT" panose="020B0502020104020203" pitchFamily="34" charset="0"/>
            </a:endParaRPr>
          </a:p>
          <a:p>
            <a:r>
              <a:rPr lang="en-US" b="1" dirty="0">
                <a:latin typeface="Gill Sans MT" panose="020B0502020104020203" pitchFamily="34" charset="0"/>
              </a:rPr>
              <a:t>Question</a:t>
            </a:r>
            <a:r>
              <a:rPr lang="en-US" dirty="0">
                <a:latin typeface="Gill Sans MT" panose="020B0502020104020203" pitchFamily="34" charset="0"/>
              </a:rPr>
              <a:t>: Can we use 2000 census data to predict county-level results of the 2000 presidential election?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en-US" b="1" dirty="0">
                <a:latin typeface="Gill Sans MT" panose="020B0502020104020203" pitchFamily="34" charset="0"/>
              </a:rPr>
              <a:t>Bonus question:</a:t>
            </a:r>
            <a:r>
              <a:rPr lang="en-US" dirty="0">
                <a:latin typeface="Gill Sans MT" panose="020B0502020104020203" pitchFamily="34" charset="0"/>
              </a:rPr>
              <a:t> How well do our models generalize to the 2004 and 2008 elections?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90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0618178-4B5C-46A4-9E68-052C31FA6E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6FD40B-09C1-46D7-9E32-CC9BD7629FD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5093074-7B93-44D6-BC77-61915AFF3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788" y="299363"/>
            <a:ext cx="3548721" cy="30081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5D5236-66CB-465C-9110-688D4819D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9" y="127977"/>
            <a:ext cx="3560345" cy="3271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ED71FA-EE90-47C9-A004-46900BD26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479" y="291132"/>
            <a:ext cx="3499696" cy="29666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86100-90BA-4936-B2AD-92AA63E05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4408370"/>
            <a:ext cx="6465287" cy="9205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Gill Sans MT" panose="020B0502020104020203" pitchFamily="34" charset="0"/>
              </a:rPr>
              <a:t>Predictions: Florida, 2000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9385C9-B7B7-4582-BC9C-3CB0C78A78F3}"/>
              </a:ext>
            </a:extLst>
          </p:cNvPr>
          <p:cNvSpPr/>
          <p:nvPr/>
        </p:nvSpPr>
        <p:spPr>
          <a:xfrm>
            <a:off x="4952090" y="2029578"/>
            <a:ext cx="916284" cy="1100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6241C4-8A9A-42FB-B807-15162A456F2E}"/>
              </a:ext>
            </a:extLst>
          </p:cNvPr>
          <p:cNvSpPr/>
          <p:nvPr/>
        </p:nvSpPr>
        <p:spPr>
          <a:xfrm>
            <a:off x="8442664" y="2015231"/>
            <a:ext cx="878889" cy="1180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1AF3E-A8E7-4F87-851D-0BB32187409C}"/>
              </a:ext>
            </a:extLst>
          </p:cNvPr>
          <p:cNvSpPr/>
          <p:nvPr/>
        </p:nvSpPr>
        <p:spPr>
          <a:xfrm>
            <a:off x="1109709" y="5328968"/>
            <a:ext cx="976543" cy="1071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22D7C4-CA8F-4A13-9DF2-045CE66892A4}"/>
              </a:ext>
            </a:extLst>
          </p:cNvPr>
          <p:cNvSpPr/>
          <p:nvPr/>
        </p:nvSpPr>
        <p:spPr>
          <a:xfrm>
            <a:off x="1029513" y="2066752"/>
            <a:ext cx="970096" cy="1191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0156D02-DA01-40F3-B195-31B3532784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6" y="3509963"/>
            <a:ext cx="3653977" cy="30974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C782F69-1394-4086-B89D-82F467156B69}"/>
              </a:ext>
            </a:extLst>
          </p:cNvPr>
          <p:cNvSpPr txBox="1"/>
          <p:nvPr/>
        </p:nvSpPr>
        <p:spPr>
          <a:xfrm>
            <a:off x="5066443" y="5645499"/>
            <a:ext cx="425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Models trained on all non-Florida counties</a:t>
            </a:r>
          </a:p>
        </p:txBody>
      </p:sp>
    </p:spTree>
    <p:extLst>
      <p:ext uri="{BB962C8B-B14F-4D97-AF65-F5344CB8AC3E}">
        <p14:creationId xmlns:p14="http://schemas.microsoft.com/office/powerpoint/2010/main" val="2330896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E1750109-3B91-4506-B997-0CD8E35A14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C8C21F-9484-4A71-ABFA-6C10682FAC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444748-5A8D-4B53-89FE-42B455DFA2D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72D8D1B-59F6-4FF3-8547-9BBB6129F2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044C96-7CFD-44DB-A579-D77B0D37C6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524" y="487090"/>
            <a:ext cx="3588174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2E77B4-779E-41D3-AAE6-B1A6ED1B4B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1676" y="1658487"/>
            <a:ext cx="3252903" cy="35550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25905D-10BE-4B4E-8675-2CC35B753B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0729" y="1676246"/>
            <a:ext cx="3457763" cy="35550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F8AEED-C25D-435E-8889-086122E7E3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9680" y="3696507"/>
            <a:ext cx="2531159" cy="2602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CB9FD-02DB-4500-A567-E0D173690F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9680" y="643467"/>
            <a:ext cx="2407881" cy="24756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860FD8-0E60-4D19-9C0E-7B1C348691CA}"/>
              </a:ext>
            </a:extLst>
          </p:cNvPr>
          <p:cNvSpPr txBox="1"/>
          <p:nvPr/>
        </p:nvSpPr>
        <p:spPr>
          <a:xfrm>
            <a:off x="7800938" y="487089"/>
            <a:ext cx="4253603" cy="553998"/>
          </a:xfrm>
          <a:prstGeom prst="rect">
            <a:avLst/>
          </a:prstGeom>
          <a:solidFill>
            <a:srgbClr val="4E4E4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Gill Sans MT" panose="020B0502020104020203" pitchFamily="34" charset="0"/>
              </a:rPr>
              <a:t>California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D43180-9806-44BF-8684-F65594584349}"/>
              </a:ext>
            </a:extLst>
          </p:cNvPr>
          <p:cNvSpPr txBox="1"/>
          <p:nvPr/>
        </p:nvSpPr>
        <p:spPr>
          <a:xfrm>
            <a:off x="3902163" y="487089"/>
            <a:ext cx="4211927" cy="553998"/>
          </a:xfrm>
          <a:prstGeom prst="rect">
            <a:avLst/>
          </a:prstGeom>
          <a:solidFill>
            <a:srgbClr val="4E4E4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Gill Sans MT" panose="020B0502020104020203" pitchFamily="34" charset="0"/>
              </a:rPr>
              <a:t>Predictions:</a:t>
            </a:r>
          </a:p>
        </p:txBody>
      </p:sp>
    </p:spTree>
    <p:extLst>
      <p:ext uri="{BB962C8B-B14F-4D97-AF65-F5344CB8AC3E}">
        <p14:creationId xmlns:p14="http://schemas.microsoft.com/office/powerpoint/2010/main" val="2892521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A040-0ED6-4CB9-94FF-0815BF47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C20F89-340C-44A6-8BF4-3821B6D6B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152455"/>
              </p:ext>
            </p:extLst>
          </p:nvPr>
        </p:nvGraphicFramePr>
        <p:xfrm>
          <a:off x="1176106" y="1783302"/>
          <a:ext cx="9401175" cy="32943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7307">
                  <a:extLst>
                    <a:ext uri="{9D8B030D-6E8A-4147-A177-3AD203B41FA5}">
                      <a16:colId xmlns:a16="http://schemas.microsoft.com/office/drawing/2014/main" val="3347781496"/>
                    </a:ext>
                  </a:extLst>
                </a:gridCol>
                <a:gridCol w="2068498">
                  <a:extLst>
                    <a:ext uri="{9D8B030D-6E8A-4147-A177-3AD203B41FA5}">
                      <a16:colId xmlns:a16="http://schemas.microsoft.com/office/drawing/2014/main" val="392291638"/>
                    </a:ext>
                  </a:extLst>
                </a:gridCol>
                <a:gridCol w="1899821">
                  <a:extLst>
                    <a:ext uri="{9D8B030D-6E8A-4147-A177-3AD203B41FA5}">
                      <a16:colId xmlns:a16="http://schemas.microsoft.com/office/drawing/2014/main" val="899575352"/>
                    </a:ext>
                  </a:extLst>
                </a:gridCol>
                <a:gridCol w="3155549">
                  <a:extLst>
                    <a:ext uri="{9D8B030D-6E8A-4147-A177-3AD203B41FA5}">
                      <a16:colId xmlns:a16="http://schemas.microsoft.com/office/drawing/2014/main" val="847904471"/>
                    </a:ext>
                  </a:extLst>
                </a:gridCol>
              </a:tblGrid>
              <a:tr h="388652">
                <a:tc>
                  <a:txBody>
                    <a:bodyPr/>
                    <a:lstStyle/>
                    <a:p>
                      <a:pPr algn="ctr"/>
                      <a:r>
                        <a:rPr lang="en-US" i="1" u="none" dirty="0">
                          <a:latin typeface="Gill Sans MT" panose="020B0502020104020203" pitchFamily="34" charset="0"/>
                        </a:rPr>
                        <a:t>Metric   \   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Gill Sans MT" panose="020B0502020104020203" pitchFamily="34" charset="0"/>
                        </a:rPr>
                        <a:t>Generalized 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Gill Sans MT" panose="020B0502020104020203" pitchFamily="34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Gill Sans MT" panose="020B0502020104020203" pitchFamily="34" charset="0"/>
                        </a:rPr>
                        <a:t>Stochastic gradient boosting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29843"/>
                  </a:ext>
                </a:extLst>
              </a:tr>
              <a:tr h="4469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Goodness of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0.631</a:t>
                      </a:r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0.744</a:t>
                      </a:r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0.772</a:t>
                      </a:r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72715"/>
                  </a:ext>
                </a:extLst>
              </a:tr>
              <a:tr h="2458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Most predictive/</a:t>
                      </a:r>
                    </a:p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important variables, in descending order of importance</a:t>
                      </a:r>
                    </a:p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(model-dependent)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white1nh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vehperhouse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rgbClr val="0070C0"/>
                          </a:solidFill>
                          <a:effectLst/>
                          <a:latin typeface="Gill Sans MT" panose="020B0502020104020203" pitchFamily="34" charset="0"/>
                        </a:rPr>
                        <a:t>lat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nohealthinsurance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married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</a:rPr>
                        <a:t>age55_ov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logba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</a:rPr>
                        <a:t>logpoppersqmi</a:t>
                      </a:r>
                      <a:endParaRPr lang="en-US" dirty="0"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long </a:t>
                      </a:r>
                    </a:p>
                    <a:p>
                      <a:pPr algn="ctr"/>
                      <a:r>
                        <a:rPr lang="en-US" dirty="0" err="1">
                          <a:effectLst/>
                          <a:latin typeface="Gill Sans MT" panose="020B0502020104020203" pitchFamily="34" charset="0"/>
                        </a:rPr>
                        <a:t>lat</a:t>
                      </a:r>
                      <a:endParaRPr lang="en-US" dirty="0"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white1nh</a:t>
                      </a:r>
                    </a:p>
                    <a:p>
                      <a:pPr algn="ctr"/>
                      <a:r>
                        <a:rPr lang="en-US" dirty="0" err="1">
                          <a:effectLst/>
                          <a:latin typeface="Gill Sans MT" panose="020B0502020104020203" pitchFamily="34" charset="0"/>
                        </a:rPr>
                        <a:t>nevermarried</a:t>
                      </a:r>
                      <a:endParaRPr lang="en-US" dirty="0"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effectLst/>
                          <a:latin typeface="Gill Sans MT" panose="020B0502020104020203" pitchFamily="34" charset="0"/>
                        </a:rPr>
                        <a:t>voterparticip</a:t>
                      </a:r>
                      <a:endParaRPr lang="en-US" dirty="0"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effectLst/>
                          <a:latin typeface="Gill Sans MT" panose="020B0502020104020203" pitchFamily="34" charset="0"/>
                        </a:rPr>
                        <a:t>sepdiv</a:t>
                      </a:r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dirty="0" err="1">
                          <a:effectLst/>
                          <a:latin typeface="Gill Sans MT" panose="020B0502020104020203" pitchFamily="34" charset="0"/>
                        </a:rPr>
                        <a:t>vehperhouse</a:t>
                      </a:r>
                      <a:endParaRPr lang="en-US" dirty="0"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effectLst/>
                          <a:latin typeface="Gill Sans MT" panose="020B0502020104020203" pitchFamily="34" charset="0"/>
                        </a:rPr>
                        <a:t>medianhvalue</a:t>
                      </a:r>
                      <a:endParaRPr lang="en-US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Gill Sans MT" panose="020B0502020104020203" pitchFamily="34" charset="0"/>
                        </a:rPr>
                        <a:t>nevermarried</a:t>
                      </a:r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long</a:t>
                      </a:r>
                    </a:p>
                    <a:p>
                      <a:pPr algn="ctr"/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white1nh</a:t>
                      </a:r>
                    </a:p>
                    <a:p>
                      <a:pPr algn="ctr"/>
                      <a:r>
                        <a:rPr lang="en-US" dirty="0" err="1">
                          <a:effectLst/>
                          <a:latin typeface="Gill Sans MT" panose="020B0502020104020203" pitchFamily="34" charset="0"/>
                        </a:rPr>
                        <a:t>vehperhouse</a:t>
                      </a:r>
                      <a:endParaRPr lang="en-US" dirty="0"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effectLst/>
                          <a:latin typeface="Gill Sans MT" panose="020B0502020104020203" pitchFamily="34" charset="0"/>
                        </a:rPr>
                        <a:t>lat</a:t>
                      </a:r>
                      <a:endParaRPr lang="en-US" dirty="0"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effectLst/>
                          <a:latin typeface="Gill Sans MT" panose="020B0502020104020203" pitchFamily="34" charset="0"/>
                        </a:rPr>
                        <a:t>logpoppersqmi</a:t>
                      </a:r>
                      <a:endParaRPr lang="en-US" dirty="0"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married</a:t>
                      </a:r>
                    </a:p>
                    <a:p>
                      <a:pPr algn="ctr"/>
                      <a:r>
                        <a:rPr lang="en-US" dirty="0" err="1">
                          <a:latin typeface="Gill Sans MT" panose="020B0502020104020203" pitchFamily="34" charset="0"/>
                        </a:rPr>
                        <a:t>sepdiv</a:t>
                      </a:r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36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69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D039-D690-4DA9-B74D-73F4F5FB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E12D-BDB2-4C19-87A7-E254D38F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>
              <a:latin typeface="Gill Sans MT" panose="020B0502020104020203" pitchFamily="34" charset="0"/>
            </a:endParaRPr>
          </a:p>
          <a:p>
            <a:r>
              <a:rPr lang="en-US" b="1" dirty="0">
                <a:latin typeface="Gill Sans MT" panose="020B0502020104020203" pitchFamily="34" charset="0"/>
              </a:rPr>
              <a:t>Question</a:t>
            </a:r>
            <a:r>
              <a:rPr lang="en-US" dirty="0">
                <a:latin typeface="Gill Sans MT" panose="020B0502020104020203" pitchFamily="34" charset="0"/>
              </a:rPr>
              <a:t>: Can we use 2000 census data to predict county-level results of the 2000 presidential election?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en-US" b="1" dirty="0">
                <a:latin typeface="Gill Sans MT" panose="020B0502020104020203" pitchFamily="34" charset="0"/>
              </a:rPr>
              <a:t>Bonus question:</a:t>
            </a:r>
            <a:r>
              <a:rPr lang="en-US" dirty="0">
                <a:latin typeface="Gill Sans MT" panose="020B0502020104020203" pitchFamily="34" charset="0"/>
              </a:rPr>
              <a:t> How well do our models generalize to the 2004 and 2008 elections?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en-US" b="1" dirty="0">
                <a:latin typeface="Gill Sans MT" panose="020B0502020104020203" pitchFamily="34" charset="0"/>
              </a:rPr>
              <a:t>Even more interesting bonus question</a:t>
            </a:r>
            <a:r>
              <a:rPr lang="en-US" dirty="0">
                <a:latin typeface="Gill Sans MT" panose="020B0502020104020203" pitchFamily="34" charset="0"/>
              </a:rPr>
              <a:t>:  Which variables collected by the census are </a:t>
            </a:r>
            <a:r>
              <a:rPr lang="en-US" i="1" dirty="0">
                <a:latin typeface="Gill Sans MT" panose="020B0502020104020203" pitchFamily="34" charset="0"/>
              </a:rPr>
              <a:t>most predictive </a:t>
            </a:r>
            <a:r>
              <a:rPr lang="en-US" dirty="0">
                <a:latin typeface="Gill Sans MT" panose="020B0502020104020203" pitchFamily="34" charset="0"/>
              </a:rPr>
              <a:t>of the presidential election vote in a given county?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01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699379-3A5A-41F8-B894-5E88E0B24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71" y="156706"/>
            <a:ext cx="10621857" cy="65445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A48E103-DEF6-4507-B027-25188B66D42B}"/>
              </a:ext>
            </a:extLst>
          </p:cNvPr>
          <p:cNvSpPr/>
          <p:nvPr/>
        </p:nvSpPr>
        <p:spPr>
          <a:xfrm>
            <a:off x="4003829" y="5379868"/>
            <a:ext cx="1207363" cy="683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E44147-80DF-4E9B-9A00-1B432EAE0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47" y="1137914"/>
            <a:ext cx="5048955" cy="46393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B88961-1DF5-4021-B51A-26E444F3A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6" y="862706"/>
            <a:ext cx="4737467" cy="51775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1C56504-DB70-4235-BC5E-3FD021B2F3E6}"/>
              </a:ext>
            </a:extLst>
          </p:cNvPr>
          <p:cNvSpPr/>
          <p:nvPr/>
        </p:nvSpPr>
        <p:spPr>
          <a:xfrm>
            <a:off x="6372225" y="1137914"/>
            <a:ext cx="1504950" cy="243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9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1B66-9F78-4A26-AFEF-1F2E901A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3AC-A7D9-48B9-9C59-5448EF1BC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Gill Sans MT" panose="020B0502020104020203" pitchFamily="34" charset="0"/>
              </a:rPr>
              <a:t>After cleaning data, </a:t>
            </a:r>
            <a:r>
              <a:rPr lang="en-US" sz="2400" b="1" dirty="0">
                <a:latin typeface="Gill Sans MT" panose="020B0502020104020203" pitchFamily="34" charset="0"/>
              </a:rPr>
              <a:t>3125</a:t>
            </a:r>
            <a:r>
              <a:rPr lang="en-US" sz="2400" dirty="0">
                <a:latin typeface="Gill Sans MT" panose="020B0502020104020203" pitchFamily="34" charset="0"/>
              </a:rPr>
              <a:t> counties.</a:t>
            </a:r>
          </a:p>
        </p:txBody>
      </p:sp>
    </p:spTree>
    <p:extLst>
      <p:ext uri="{BB962C8B-B14F-4D97-AF65-F5344CB8AC3E}">
        <p14:creationId xmlns:p14="http://schemas.microsoft.com/office/powerpoint/2010/main" val="84077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1B66-9F78-4A26-AFEF-1F2E901A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3AC-A7D9-48B9-9C59-5448EF1BC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Gill Sans MT" panose="020B0502020104020203" pitchFamily="34" charset="0"/>
              </a:rPr>
              <a:t>After cleaning data, </a:t>
            </a:r>
            <a:r>
              <a:rPr lang="en-US" sz="2400" b="1" dirty="0">
                <a:latin typeface="Gill Sans MT" panose="020B0502020104020203" pitchFamily="34" charset="0"/>
              </a:rPr>
              <a:t>3125</a:t>
            </a:r>
            <a:r>
              <a:rPr lang="en-US" sz="2400" dirty="0">
                <a:latin typeface="Gill Sans MT" panose="020B0502020104020203" pitchFamily="34" charset="0"/>
              </a:rPr>
              <a:t> counties.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panose="020B0502020104020203" pitchFamily="34" charset="0"/>
              </a:rPr>
              <a:t>Used </a:t>
            </a:r>
            <a:r>
              <a:rPr lang="en-US" sz="2400" b="1" dirty="0">
                <a:latin typeface="Gill Sans MT" panose="020B0502020104020203" pitchFamily="34" charset="0"/>
              </a:rPr>
              <a:t>39</a:t>
            </a:r>
            <a:r>
              <a:rPr lang="en-US" sz="2400" dirty="0">
                <a:latin typeface="Gill Sans MT" panose="020B0502020104020203" pitchFamily="34" charset="0"/>
              </a:rPr>
              <a:t> total variables/predictors consisting of demographic data, housing data, labor data, public data (i.e. data about government activities) and features engineered from those.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1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1B66-9F78-4A26-AFEF-1F2E901A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3AC-A7D9-48B9-9C59-5448EF1BC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Gill Sans MT" panose="020B0502020104020203" pitchFamily="34" charset="0"/>
              </a:rPr>
              <a:t>After cleaning data, </a:t>
            </a:r>
            <a:r>
              <a:rPr lang="en-US" sz="2400" b="1" dirty="0">
                <a:latin typeface="Gill Sans MT" panose="020B0502020104020203" pitchFamily="34" charset="0"/>
              </a:rPr>
              <a:t>3125</a:t>
            </a:r>
            <a:r>
              <a:rPr lang="en-US" sz="2400" dirty="0">
                <a:latin typeface="Gill Sans MT" panose="020B0502020104020203" pitchFamily="34" charset="0"/>
              </a:rPr>
              <a:t> counties.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panose="020B0502020104020203" pitchFamily="34" charset="0"/>
              </a:rPr>
              <a:t>Used </a:t>
            </a:r>
            <a:r>
              <a:rPr lang="en-US" sz="2400" b="1" dirty="0">
                <a:latin typeface="Gill Sans MT" panose="020B0502020104020203" pitchFamily="34" charset="0"/>
              </a:rPr>
              <a:t>39</a:t>
            </a:r>
            <a:r>
              <a:rPr lang="en-US" sz="2400" dirty="0">
                <a:latin typeface="Gill Sans MT" panose="020B0502020104020203" pitchFamily="34" charset="0"/>
              </a:rPr>
              <a:t> total variables/predictors consisting of demographic data, housing data, labor data, public data (i.e. data about government activities) and features engineered from those.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panose="020B0502020104020203" pitchFamily="34" charset="0"/>
              </a:rPr>
              <a:t>All data except latitude and longitude came from the U.S. Census Bureau's (unmaintained) Counties Database at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http://www.census.gov/support/USACdataDownloads.html.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18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6802</TotalTime>
  <Words>914</Words>
  <Application>Microsoft Office PowerPoint</Application>
  <PresentationFormat>Widescreen</PresentationFormat>
  <Paragraphs>241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Gill Sans MT</vt:lpstr>
      <vt:lpstr>Office Theme</vt:lpstr>
      <vt:lpstr>Predicting 2000 Presidential Election Results At the County Level Using Census Data</vt:lpstr>
      <vt:lpstr>Problem</vt:lpstr>
      <vt:lpstr>Problem</vt:lpstr>
      <vt:lpstr>Problem</vt:lpstr>
      <vt:lpstr>PowerPoint Presentation</vt:lpstr>
      <vt:lpstr>PowerPoint Presentation</vt:lpstr>
      <vt:lpstr>The data</vt:lpstr>
      <vt:lpstr>The data</vt:lpstr>
      <vt:lpstr>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Predicting election results: Model selection</vt:lpstr>
      <vt:lpstr>Predicting election results: Model selection</vt:lpstr>
      <vt:lpstr>Predicting election results: Model selection</vt:lpstr>
      <vt:lpstr>Predicting election results: Model selection</vt:lpstr>
      <vt:lpstr>Predicting election results: Model selection</vt:lpstr>
      <vt:lpstr>Predicting election results: Model selection</vt:lpstr>
      <vt:lpstr>Predicting election results: Model selection</vt:lpstr>
      <vt:lpstr>Predicting election results: Model selection</vt:lpstr>
      <vt:lpstr>Predicting election results: Model selection</vt:lpstr>
      <vt:lpstr>PowerPoint Presentation</vt:lpstr>
      <vt:lpstr>PowerPoint Presentation</vt:lpstr>
      <vt:lpstr>Predictions: Florida, 2000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2000 Presidential Election Results At the County Level Using Census Data</dc:title>
  <dc:creator>mose</dc:creator>
  <cp:lastModifiedBy>mose</cp:lastModifiedBy>
  <cp:revision>334</cp:revision>
  <dcterms:created xsi:type="dcterms:W3CDTF">2018-03-29T16:16:22Z</dcterms:created>
  <dcterms:modified xsi:type="dcterms:W3CDTF">2018-04-03T09:38:23Z</dcterms:modified>
</cp:coreProperties>
</file>