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7" r:id="rId3"/>
    <p:sldId id="324" r:id="rId4"/>
    <p:sldId id="323" r:id="rId5"/>
    <p:sldId id="257" r:id="rId6"/>
    <p:sldId id="258" r:id="rId7"/>
    <p:sldId id="259" r:id="rId8"/>
    <p:sldId id="291" r:id="rId9"/>
    <p:sldId id="292" r:id="rId10"/>
    <p:sldId id="331" r:id="rId11"/>
    <p:sldId id="330" r:id="rId12"/>
    <p:sldId id="296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273" r:id="rId21"/>
    <p:sldId id="303" r:id="rId22"/>
    <p:sldId id="272" r:id="rId23"/>
    <p:sldId id="325" r:id="rId24"/>
    <p:sldId id="305" r:id="rId25"/>
    <p:sldId id="326" r:id="rId26"/>
    <p:sldId id="306" r:id="rId27"/>
    <p:sldId id="307" r:id="rId28"/>
    <p:sldId id="309" r:id="rId29"/>
    <p:sldId id="311" r:id="rId30"/>
    <p:sldId id="310" r:id="rId31"/>
    <p:sldId id="327" r:id="rId32"/>
    <p:sldId id="332" r:id="rId33"/>
    <p:sldId id="333" r:id="rId34"/>
    <p:sldId id="334" r:id="rId35"/>
    <p:sldId id="312" r:id="rId36"/>
    <p:sldId id="313" r:id="rId37"/>
    <p:sldId id="314" r:id="rId38"/>
    <p:sldId id="317" r:id="rId39"/>
    <p:sldId id="318" r:id="rId40"/>
    <p:sldId id="32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F9E89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C8493-5CCF-47E8-87D2-BB1CDFC1B7E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D788-2E1A-493F-A183-2B3F740B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8EAC-8017-4CE3-B3DC-21EF4EC2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5FB1-8F59-46DB-9E41-07375453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2401-7CB2-4003-BE8D-7E5EF54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F2C4-3820-4AC0-9B6D-42DE6D43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B53C-BCEF-40BD-B95E-F7589CC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3DB6-7018-4D33-B988-FDFC593A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2530A-A7F3-4B1A-8B82-19743A55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CBAE-6496-4416-A514-5B48A8D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0F6F-D4AD-462E-BFEF-4963C015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E8D-27B8-4D62-853E-932351E5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9CD31-D18B-4994-B013-9462B4C3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37D9C-1515-4A24-AD5D-55B9BD4A9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9817-3DAE-4EE4-BCB6-F36FFA14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4AAF-539E-43C0-8225-C5BDC4B3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36CC-B808-41D6-9AB2-743FD21F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DC9-6DE6-4F90-8166-4ACC177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6D82-8287-4182-8FCA-13F961BF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E756-EBA9-49A6-86C1-3613C35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783A-8947-4393-81F8-43EEC6A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8BE-39FD-4495-ABB1-C14F5D36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BBF-30B8-42A6-A1D4-DAE85B9C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AD04-8C4C-4B33-870B-950181AD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65D1-73D6-447D-8CB0-6410DF2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EFC4-F7CA-4BAB-873B-A973797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70C0-D3A2-43D4-89EE-9EC5B16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D349-F026-4317-900F-0B65571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7053-53EA-42C9-A855-F22D420E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9BEC6-E7E7-422C-BC7B-75E32FB3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5418-CCEF-4374-B8E8-3AE8BB52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5B01-EE34-4C6D-AF5E-466C3259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ED06-1423-473D-850C-3CEC0E9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2F7E-D408-4F49-A4B3-7C322F8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2BE4C-D7BD-4212-A646-1339BDC4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281D-9C51-4C02-810D-11ECA216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77221-42F3-42A1-9E8A-61FC47065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3D407-CD5C-4F56-B8B0-FF499DFF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D7091-7778-4711-900C-46713BC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C9A2-9C9B-42B0-8C5D-268C3056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3BAC7-F628-48CA-B726-8FC2900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483-C2DC-4BE2-B7E9-832E68B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14EC-5F03-4D0B-8386-AD21E8BE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AE225-F475-45D0-82A7-D660707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A5D6F-05AC-4DE8-B30E-E84341C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1DE06-FC21-484E-97E0-8FDD9166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E5EDC-8623-493F-A576-97537EB1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12DC-56E6-44EE-933D-BDDB538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42FE-61F4-4383-8F36-D41EF5F5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A252-C5CC-4B6C-8273-A71D97FA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D1F62-6F92-47B2-A2D2-AA80A882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FD6A-84F0-4501-AED0-4347504C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5F9F-5730-4B09-9251-B1A5EDED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1163-FFC2-4937-ACC1-A2234413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12B4-9F0D-49B7-BD80-CEEFFB77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75590-BDEE-4E89-B103-FDC1AAC6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1EBD8-27FB-40CB-A4E0-84A6F4DD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9DD4-A0AA-4E3E-B468-ACF7419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344E-F0CC-4C8C-BAA9-C4D0B88F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37A25-CC9A-4FD5-8413-C3FAD5EA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4836F-C99A-434A-A3E2-8D7E1550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1F481-11A7-49AC-9149-7A166CDF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E8C-76E8-4A30-8C30-99E415C1C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CAE5-FC23-4A44-AD74-93805061EC92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DC8D-A663-4B3C-B3C1-A06ED2F9A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3CBB-C1E7-482C-962E-8743E6BF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4351-1798-45C0-ADA5-CF095032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5E57-A901-46C5-975F-65C0C400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048" y="1606858"/>
            <a:ext cx="9513903" cy="17932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Predicting 2000 Presidential Election Results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At the County Level</a:t>
            </a:r>
            <a:br>
              <a:rPr lang="en-US" sz="4000" dirty="0">
                <a:latin typeface="Gill Sans MT" panose="020B0502020104020203" pitchFamily="34" charset="0"/>
              </a:rPr>
            </a:br>
            <a:r>
              <a:rPr lang="en-US" sz="4000" dirty="0">
                <a:latin typeface="Gill Sans MT" panose="020B0502020104020203" pitchFamily="34" charset="0"/>
              </a:rPr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2650-DE61-418C-8F49-B8DF19C7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32806"/>
            <a:ext cx="9144000" cy="192645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>
                <a:latin typeface="Gill Sans MT" panose="020B0502020104020203" pitchFamily="34" charset="0"/>
              </a:rPr>
              <a:t>Mose </a:t>
            </a:r>
            <a:r>
              <a:rPr lang="en-US" dirty="0" err="1">
                <a:latin typeface="Gill Sans MT" panose="020B0502020104020203" pitchFamily="34" charset="0"/>
              </a:rPr>
              <a:t>Wintner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mose.wintner@gmail.com</a:t>
            </a:r>
          </a:p>
          <a:p>
            <a:r>
              <a:rPr lang="en-US" dirty="0">
                <a:latin typeface="Gill Sans MT" panose="020B0502020104020203" pitchFamily="34" charset="0"/>
              </a:rPr>
              <a:t>Kaiser Permanente Health Innovation Studio</a:t>
            </a:r>
          </a:p>
          <a:p>
            <a:r>
              <a:rPr lang="en-US" dirty="0">
                <a:latin typeface="Gill Sans MT" panose="020B0502020104020203" pitchFamily="34" charset="0"/>
              </a:rPr>
              <a:t>April 6, 2018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9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3485F-14D3-4B13-BC4F-CCF10B11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2071"/>
              </p:ext>
            </p:extLst>
          </p:nvPr>
        </p:nvGraphicFramePr>
        <p:xfrm>
          <a:off x="248574" y="248574"/>
          <a:ext cx="11756996" cy="6352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648">
                  <a:extLst>
                    <a:ext uri="{9D8B030D-6E8A-4147-A177-3AD203B41FA5}">
                      <a16:colId xmlns:a16="http://schemas.microsoft.com/office/drawing/2014/main" val="2498457518"/>
                    </a:ext>
                  </a:extLst>
                </a:gridCol>
                <a:gridCol w="4603333">
                  <a:extLst>
                    <a:ext uri="{9D8B030D-6E8A-4147-A177-3AD203B41FA5}">
                      <a16:colId xmlns:a16="http://schemas.microsoft.com/office/drawing/2014/main" val="2958733128"/>
                    </a:ext>
                  </a:extLst>
                </a:gridCol>
                <a:gridCol w="2139519">
                  <a:extLst>
                    <a:ext uri="{9D8B030D-6E8A-4147-A177-3AD203B41FA5}">
                      <a16:colId xmlns:a16="http://schemas.microsoft.com/office/drawing/2014/main" val="4114155411"/>
                    </a:ext>
                  </a:extLst>
                </a:gridCol>
                <a:gridCol w="3447496">
                  <a:extLst>
                    <a:ext uri="{9D8B030D-6E8A-4147-A177-3AD203B41FA5}">
                      <a16:colId xmlns:a16="http://schemas.microsoft.com/office/drawing/2014/main" val="3461743944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extLst>
                  <a:ext uri="{0D108BD9-81ED-4DB2-BD59-A6C34878D82A}">
                    <a16:rowId xmlns:a16="http://schemas.microsoft.com/office/drawing/2014/main" val="426744648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 err="1">
                          <a:effectLst/>
                          <a:latin typeface="Gill Sans MT" panose="020B0502020104020203" pitchFamily="34" charset="0"/>
                        </a:rPr>
                        <a:t>rpct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>
                          <a:effectLst/>
                          <a:latin typeface="Gill Sans MT" panose="020B0502020104020203" pitchFamily="34" charset="0"/>
                        </a:rPr>
                        <a:t>% (of voters in county) that voted for Bush in 2000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endParaRPr lang="en-US" sz="1300" b="1" i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endParaRPr lang="en-US" sz="1300" b="1" i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1061560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(of county) with HS diploma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20 age35_54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35-54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00553723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without health insurance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21 age55_ov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55+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71079163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avg. # vehicles per house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vcperpop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known violent crimes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1070947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4 poverty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below poverty line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homeaffordability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per capita income / median home value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21032970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bluecollaroccs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farming, fishing, forestry, construction, maintenance, production, transportation, extraction occupations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24 urban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living in urban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44185164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6 flow10yr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population change 1990-2000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25 farm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effectLst/>
                          <a:latin typeface="Gill Sans MT" panose="020B0502020104020203" pitchFamily="34" charset="0"/>
                        </a:rPr>
                        <a:t>% living in rural farm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436622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7 white1nh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white only and non-Hispanic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voterparticip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voter participation rate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239240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8 asian1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Asian only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houseperpop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houses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874626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9 other1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other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logincollege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in college)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250525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multirace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multiracial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with Bachelor's degree)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8880674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hispanic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Hispanic of any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logpctmultiunitdwelling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houses w/2+ units)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97739504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latitude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logmedianhvalue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home value)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174077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13 long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longitude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logmediangrossrent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gross rent)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0076568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never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logunemployed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civilian labor force unemployed)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8177651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15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currently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log(per capita income)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029614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sepdiv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separated or divorced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logforeignborn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born outside US)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69096826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lognonenglish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speaking non-English language at home)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7626187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density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loglandsqmi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log(land area in square miles)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18765171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19 age20_34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20-34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loghomeless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homeless in county)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5025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1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3485F-14D3-4B13-BC4F-CCF10B11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28746"/>
              </p:ext>
            </p:extLst>
          </p:nvPr>
        </p:nvGraphicFramePr>
        <p:xfrm>
          <a:off x="248574" y="248574"/>
          <a:ext cx="11756996" cy="6352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6648">
                  <a:extLst>
                    <a:ext uri="{9D8B030D-6E8A-4147-A177-3AD203B41FA5}">
                      <a16:colId xmlns:a16="http://schemas.microsoft.com/office/drawing/2014/main" val="2498457518"/>
                    </a:ext>
                  </a:extLst>
                </a:gridCol>
                <a:gridCol w="4603333">
                  <a:extLst>
                    <a:ext uri="{9D8B030D-6E8A-4147-A177-3AD203B41FA5}">
                      <a16:colId xmlns:a16="http://schemas.microsoft.com/office/drawing/2014/main" val="2958733128"/>
                    </a:ext>
                  </a:extLst>
                </a:gridCol>
                <a:gridCol w="2139519">
                  <a:extLst>
                    <a:ext uri="{9D8B030D-6E8A-4147-A177-3AD203B41FA5}">
                      <a16:colId xmlns:a16="http://schemas.microsoft.com/office/drawing/2014/main" val="4114155411"/>
                    </a:ext>
                  </a:extLst>
                </a:gridCol>
                <a:gridCol w="3447496">
                  <a:extLst>
                    <a:ext uri="{9D8B030D-6E8A-4147-A177-3AD203B41FA5}">
                      <a16:colId xmlns:a16="http://schemas.microsoft.com/office/drawing/2014/main" val="3461743944"/>
                    </a:ext>
                  </a:extLst>
                </a:gridCol>
              </a:tblGrid>
              <a:tr h="26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Variable</a:t>
                      </a:r>
                    </a:p>
                  </a:txBody>
                  <a:tcPr marL="76143" marR="76143" marT="38072" marB="38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Description</a:t>
                      </a:r>
                    </a:p>
                  </a:txBody>
                  <a:tcPr marL="76143" marR="76143" marT="38072" marB="38072" anchor="ctr"/>
                </a:tc>
                <a:extLst>
                  <a:ext uri="{0D108BD9-81ED-4DB2-BD59-A6C34878D82A}">
                    <a16:rowId xmlns:a16="http://schemas.microsoft.com/office/drawing/2014/main" val="426744648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 err="1">
                          <a:effectLst/>
                          <a:latin typeface="Gill Sans MT" panose="020B0502020104020203" pitchFamily="34" charset="0"/>
                        </a:rPr>
                        <a:t>rpct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b="1" dirty="0">
                          <a:effectLst/>
                          <a:latin typeface="Gill Sans MT" panose="020B0502020104020203" pitchFamily="34" charset="0"/>
                        </a:rPr>
                        <a:t>% (of voters in county) that voted for Bush in 2000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Which do you think will be</a:t>
                      </a:r>
                    </a:p>
                  </a:txBody>
                  <a:tcPr marL="95898" marR="95898" marT="47949" marB="479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most predictive?</a:t>
                      </a:r>
                    </a:p>
                  </a:txBody>
                  <a:tcPr marL="95898" marR="95898" marT="47949" marB="47949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560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(of county) with HS diploma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20 age35_54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35-54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00553723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without health insurance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21 age55_ov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55+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71079163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avg. # vehicles per house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vcperpop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known violent crimes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1070947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4 poverty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below poverty line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homeaffordability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per capita income / median home value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21032970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bluecollaroccs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farming, fishing, forestry, construction, maintenance, production, transportation, extraction occupations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24 urban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living in urban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44185164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6 flow10yr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population change 1990-2000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25 farm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>
                          <a:effectLst/>
                          <a:latin typeface="Gill Sans MT" panose="020B0502020104020203" pitchFamily="34" charset="0"/>
                        </a:rPr>
                        <a:t>% living in rural farm areas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43662225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7 white1nh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white only and non-Hispanic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voterparticip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voter participation rate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2239240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8 asian1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Asian only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houseperpop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# houses per population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874626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9 other1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other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logincollege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in college)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250525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multirace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multiracial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29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with Bachelor's degree)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88806742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hispanic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Hispanic of any race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30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logpctmultiunitdwelling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houses w/2+ units)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977395040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latitude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31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logmedianhvalue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home value)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174077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13 long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longitude of county centroid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32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logmediangrossrent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log(median gross rent)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4007656893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never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33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logunemployed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civilian labor force unemployed)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8177651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15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currently married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34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logpci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log(per capita income)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40296140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sepdiv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separated or divorced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35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logforeignborn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of county born outside US)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69096826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36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lognonenglish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speaking non-English language at home)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1376261874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log(population density in 2000)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37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loglandsqmi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log(land area in square miles)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3187651711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19 age20_34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% aged 20-34</a:t>
                      </a: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38 </a:t>
                      </a:r>
                      <a:r>
                        <a:rPr lang="en-US" sz="1300" dirty="0" err="1">
                          <a:effectLst/>
                          <a:latin typeface="Gill Sans MT" panose="020B0502020104020203" pitchFamily="34" charset="0"/>
                        </a:rPr>
                        <a:t>loghomeless</a:t>
                      </a:r>
                      <a:endParaRPr lang="en-US" sz="1300" dirty="0"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898" marR="95898" marT="47949" marB="4794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300" dirty="0">
                          <a:effectLst/>
                          <a:latin typeface="Gill Sans MT" panose="020B0502020104020203" pitchFamily="34" charset="0"/>
                        </a:rPr>
                        <a:t>log(% homeless in county)</a:t>
                      </a:r>
                    </a:p>
                  </a:txBody>
                  <a:tcPr marL="95898" marR="95898" marT="47949" marB="47949" anchor="ctr"/>
                </a:tc>
                <a:extLst>
                  <a:ext uri="{0D108BD9-81ED-4DB2-BD59-A6C34878D82A}">
                    <a16:rowId xmlns:a16="http://schemas.microsoft.com/office/drawing/2014/main" val="250258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3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AA888-E625-4532-AD00-735D779A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721A9-806B-4861-843A-F4AC0454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9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09DF2-EE6D-486A-8417-2F37FEC86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5AA33-A1C2-443A-B9C8-63E41BEF8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9483F-BF69-4F04-A51D-9BAF0A4E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03D71C-B20F-43B9-915C-1DA5E03A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1179A-BAF7-4624-B419-B252A75F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797193-CF12-428E-9CEA-3FBF0FFF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87C4-108E-433F-B404-BC575DE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2D9EF-A072-4A8C-9D78-8ECD4295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912422-9DA2-48AE-84B3-5A72C2A2B385}"/>
              </a:ext>
            </a:extLst>
          </p:cNvPr>
          <p:cNvSpPr txBox="1"/>
          <p:nvPr/>
        </p:nvSpPr>
        <p:spPr>
          <a:xfrm>
            <a:off x="303044" y="71918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Gill Sans MT" panose="020B0502020104020203" pitchFamily="34" charset="0"/>
              </a:rPr>
              <a:t>Correlation</a:t>
            </a:r>
          </a:p>
          <a:p>
            <a:r>
              <a:rPr lang="en-US" sz="5400">
                <a:latin typeface="Gill Sans MT" panose="020B0502020104020203" pitchFamily="34" charset="0"/>
              </a:rPr>
              <a:t>plot</a:t>
            </a:r>
            <a:endParaRPr lang="en-US" sz="5400" dirty="0">
              <a:latin typeface="Gill Sans MT" panose="020B05020201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7A8E30-BCB0-46D4-A44E-68F6A2CC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69" y="0"/>
            <a:ext cx="7559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9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9C8F-CBB8-456F-94A0-AE42106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0842-7C4B-4A44-B36C-7B30FA7B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Chose algorithmically from several candidate models.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Goodness of fit measure:</a:t>
            </a:r>
          </a:p>
          <a:p>
            <a:pPr marL="914400" lvl="2" indent="0">
              <a:buNone/>
            </a:pPr>
            <a:r>
              <a:rPr lang="en-US" dirty="0">
                <a:latin typeface="Gill Sans MT" panose="020B0502020104020203" pitchFamily="34" charset="0"/>
              </a:rPr>
              <a:t>		     </a:t>
            </a:r>
          </a:p>
          <a:p>
            <a:pPr marL="914400" lvl="2" indent="0">
              <a:buNone/>
            </a:pPr>
            <a:r>
              <a:rPr lang="en-US" i="1" dirty="0">
                <a:latin typeface="Gill Sans MT" panose="020B0502020104020203" pitchFamily="34" charset="0"/>
              </a:rPr>
              <a:t>		     R² </a:t>
            </a:r>
            <a:r>
              <a:rPr lang="en-US" dirty="0">
                <a:latin typeface="Gill Sans MT" panose="020B0502020104020203" pitchFamily="34" charset="0"/>
              </a:rPr>
              <a:t>= </a:t>
            </a:r>
            <a:r>
              <a:rPr lang="en-US" sz="2200" dirty="0">
                <a:latin typeface="Gill Sans MT" panose="020B0502020104020203" pitchFamily="34" charset="0"/>
              </a:rPr>
              <a:t>correlation(</a:t>
            </a:r>
            <a:r>
              <a:rPr lang="en-US" sz="2200" b="1" dirty="0" err="1">
                <a:latin typeface="Gill Sans MT" panose="020B0502020104020203" pitchFamily="34" charset="0"/>
              </a:rPr>
              <a:t>rpct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  <a:r>
              <a:rPr lang="en-US" sz="2200" b="1" dirty="0">
                <a:latin typeface="Gill Sans MT" panose="020B0502020104020203" pitchFamily="34" charset="0"/>
              </a:rPr>
              <a:t>prediction</a:t>
            </a:r>
            <a:r>
              <a:rPr lang="en-US" sz="2200" dirty="0">
                <a:latin typeface="Gill Sans MT" panose="020B0502020104020203" pitchFamily="34" charset="0"/>
              </a:rPr>
              <a:t>)²</a:t>
            </a:r>
          </a:p>
          <a:p>
            <a:pPr marL="914400" lvl="2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		       </a:t>
            </a:r>
          </a:p>
        </p:txBody>
      </p:sp>
    </p:spTree>
    <p:extLst>
      <p:ext uri="{BB962C8B-B14F-4D97-AF65-F5344CB8AC3E}">
        <p14:creationId xmlns:p14="http://schemas.microsoft.com/office/powerpoint/2010/main" val="65612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9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0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0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63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	      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1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	      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6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	      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endParaRPr lang="en-US" sz="2000" i="1" dirty="0">
              <a:latin typeface="Gill Sans MT" panose="020B0502020104020203" pitchFamily="34" charset="0"/>
            </a:endParaRPr>
          </a:p>
          <a:p>
            <a:pPr lvl="1"/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914400" lvl="1" indent="-457200">
              <a:buAutoNum type="alphaL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endParaRPr lang="en-US" sz="2000" i="1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6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vote 	       split 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b. 	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61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  <a:p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7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C659-94D9-4DA4-A45B-7F1250CD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498476"/>
            <a:ext cx="10458449" cy="1044574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02C9B-096C-4AF3-B21F-14C319B3E3D5}"/>
              </a:ext>
            </a:extLst>
          </p:cNvPr>
          <p:cNvSpPr txBox="1"/>
          <p:nvPr/>
        </p:nvSpPr>
        <p:spPr>
          <a:xfrm>
            <a:off x="1032396" y="1834997"/>
            <a:ext cx="100891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Gill Sans MT" panose="020B0502020104020203" pitchFamily="34" charset="0"/>
              </a:rPr>
              <a:t>10-fold cross validation</a:t>
            </a:r>
          </a:p>
          <a:p>
            <a:endParaRPr lang="en-US" sz="2000" i="1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Randomly divide set of all counties into 10 equally sized groups</a:t>
            </a:r>
            <a:r>
              <a:rPr lang="en-US" sz="2000" i="1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For each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</a:p>
          <a:p>
            <a:pPr marL="914400" lvl="1" indent="-457200">
              <a:buAutoNum type="alphaLcPeriod"/>
            </a:pPr>
            <a:r>
              <a:rPr lang="en-US" sz="2000" dirty="0">
                <a:latin typeface="Gill Sans MT" panose="020B0502020104020203" pitchFamily="34" charset="0"/>
              </a:rPr>
              <a:t>For each group of counties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en-US" sz="2000" dirty="0" err="1">
                <a:latin typeface="Gill Sans MT" panose="020B0502020104020203" pitchFamily="34" charset="0"/>
              </a:rPr>
              <a:t>i</a:t>
            </a:r>
            <a:r>
              <a:rPr lang="en-US" sz="2000" dirty="0">
                <a:latin typeface="Gill Sans MT" panose="020B0502020104020203" pitchFamily="34" charset="0"/>
              </a:rPr>
              <a:t>.      “Train” an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by observing relationships between census data and </a:t>
            </a:r>
            <a:r>
              <a:rPr lang="en-US" sz="2000">
                <a:latin typeface="Gill Sans MT" panose="020B0502020104020203" pitchFamily="34" charset="0"/>
              </a:rPr>
              <a:t>vote 	       split </a:t>
            </a:r>
            <a:r>
              <a:rPr lang="en-US" sz="2000" dirty="0">
                <a:latin typeface="Gill Sans MT" panose="020B0502020104020203" pitchFamily="34" charset="0"/>
              </a:rPr>
              <a:t>in the other 9 groups, setting</a:t>
            </a:r>
            <a:r>
              <a:rPr lang="en-US" sz="2000" i="1" dirty="0">
                <a:latin typeface="Gill Sans MT" panose="020B0502020104020203" pitchFamily="34" charset="0"/>
              </a:rPr>
              <a:t> g </a:t>
            </a:r>
            <a:r>
              <a:rPr lang="en-US" sz="2000" dirty="0">
                <a:latin typeface="Gill Sans MT" panose="020B0502020104020203" pitchFamily="34" charset="0"/>
              </a:rPr>
              <a:t>aside.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ii.     Use this trained instance of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to predict county vote for each county in group </a:t>
            </a:r>
            <a:r>
              <a:rPr lang="en-US" sz="2000" i="1" dirty="0">
                <a:latin typeface="Gill Sans MT" panose="020B0502020104020203" pitchFamily="34" charset="0"/>
              </a:rPr>
              <a:t>g.</a:t>
            </a:r>
          </a:p>
          <a:p>
            <a:pPr lvl="1"/>
            <a:r>
              <a:rPr lang="en-US" sz="2000" dirty="0">
                <a:latin typeface="Gill Sans MT" panose="020B0502020104020203" pitchFamily="34" charset="0"/>
              </a:rPr>
              <a:t>	iii.    Record the goodness of fit of candidate model </a:t>
            </a:r>
            <a:r>
              <a:rPr lang="en-US" sz="2000" i="1" dirty="0">
                <a:latin typeface="Gill Sans MT" panose="020B0502020104020203" pitchFamily="34" charset="0"/>
              </a:rPr>
              <a:t>m</a:t>
            </a:r>
            <a:r>
              <a:rPr lang="en-US" sz="2000" dirty="0">
                <a:latin typeface="Gill Sans MT" panose="020B0502020104020203" pitchFamily="34" charset="0"/>
              </a:rPr>
              <a:t> on the counties in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914400" lvl="1" indent="-457200">
              <a:buAutoNum type="alphaLcPeriod" startAt="2"/>
            </a:pPr>
            <a:r>
              <a:rPr lang="en-US" sz="2000" dirty="0">
                <a:latin typeface="Gill Sans MT" panose="020B0502020104020203" pitchFamily="34" charset="0"/>
              </a:rPr>
              <a:t>Take the average goodness of fit of the candidate model </a:t>
            </a:r>
            <a:r>
              <a:rPr lang="en-US" sz="2000" i="1" dirty="0">
                <a:latin typeface="Gill Sans MT" panose="020B0502020104020203" pitchFamily="34" charset="0"/>
              </a:rPr>
              <a:t>m </a:t>
            </a:r>
            <a:r>
              <a:rPr lang="en-US" sz="2000" dirty="0">
                <a:latin typeface="Gill Sans MT" panose="020B0502020104020203" pitchFamily="34" charset="0"/>
              </a:rPr>
              <a:t>across all groups </a:t>
            </a:r>
            <a:r>
              <a:rPr lang="en-US" sz="2000" i="1" dirty="0">
                <a:latin typeface="Gill Sans MT" panose="020B0502020104020203" pitchFamily="34" charset="0"/>
              </a:rPr>
              <a:t>g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Gill Sans MT" panose="020B0502020104020203" pitchFamily="34" charset="0"/>
              </a:rPr>
              <a:t>Choose the best-performing candidate model.</a:t>
            </a:r>
          </a:p>
        </p:txBody>
      </p:sp>
    </p:spTree>
    <p:extLst>
      <p:ext uri="{BB962C8B-B14F-4D97-AF65-F5344CB8AC3E}">
        <p14:creationId xmlns:p14="http://schemas.microsoft.com/office/powerpoint/2010/main" val="54895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FC2-4488-45CD-AC62-ADBBE30B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355600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Predicting election results: Model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371707-8FB8-4CC7-A206-97FD3DF68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23361"/>
              </p:ext>
            </p:extLst>
          </p:nvPr>
        </p:nvGraphicFramePr>
        <p:xfrm>
          <a:off x="2085512" y="2277924"/>
          <a:ext cx="802097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7735">
                  <a:extLst>
                    <a:ext uri="{9D8B030D-6E8A-4147-A177-3AD203B41FA5}">
                      <a16:colId xmlns:a16="http://schemas.microsoft.com/office/drawing/2014/main" val="3348360950"/>
                    </a:ext>
                  </a:extLst>
                </a:gridCol>
                <a:gridCol w="3883240">
                  <a:extLst>
                    <a:ext uri="{9D8B030D-6E8A-4147-A177-3AD203B41FA5}">
                      <a16:colId xmlns:a16="http://schemas.microsoft.com/office/drawing/2014/main" val="48947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Average goodness of 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Generalized 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0.6222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0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(linear kernel)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k</a:t>
                      </a:r>
                      <a:r>
                        <a:rPr lang="en-US" i="0" dirty="0"/>
                        <a:t>-nearest neighbors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0.6798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(CART)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8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0.7401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91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Stochastic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0.7686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60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07722"/>
              </p:ext>
            </p:extLst>
          </p:nvPr>
        </p:nvGraphicFramePr>
        <p:xfrm>
          <a:off x="1046409" y="1996366"/>
          <a:ext cx="9947387" cy="3294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269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531847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4507271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07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66614"/>
              </p:ext>
            </p:extLst>
          </p:nvPr>
        </p:nvGraphicFramePr>
        <p:xfrm>
          <a:off x="1046409" y="1996366"/>
          <a:ext cx="9947387" cy="3294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269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531847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4507271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1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040-0ED6-4CB9-94FF-0815BF47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predictive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20F89-340C-44A6-8BF4-3821B6D6B743}"/>
              </a:ext>
            </a:extLst>
          </p:cNvPr>
          <p:cNvGraphicFramePr>
            <a:graphicFrameLocks noGrp="1"/>
          </p:cNvGraphicFramePr>
          <p:nvPr/>
        </p:nvGraphicFramePr>
        <p:xfrm>
          <a:off x="1046409" y="1996366"/>
          <a:ext cx="9947387" cy="3294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8269">
                  <a:extLst>
                    <a:ext uri="{9D8B030D-6E8A-4147-A177-3AD203B41FA5}">
                      <a16:colId xmlns:a16="http://schemas.microsoft.com/office/drawing/2014/main" val="3347781496"/>
                    </a:ext>
                  </a:extLst>
                </a:gridCol>
                <a:gridCol w="2531847">
                  <a:extLst>
                    <a:ext uri="{9D8B030D-6E8A-4147-A177-3AD203B41FA5}">
                      <a16:colId xmlns:a16="http://schemas.microsoft.com/office/drawing/2014/main" val="392291638"/>
                    </a:ext>
                  </a:extLst>
                </a:gridCol>
                <a:gridCol w="4507271">
                  <a:extLst>
                    <a:ext uri="{9D8B030D-6E8A-4147-A177-3AD203B41FA5}">
                      <a16:colId xmlns:a16="http://schemas.microsoft.com/office/drawing/2014/main" val="899575352"/>
                    </a:ext>
                  </a:extLst>
                </a:gridCol>
              </a:tblGrid>
              <a:tr h="388652"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>
                          <a:latin typeface="Gill Sans MT" panose="020B0502020104020203" pitchFamily="34" charset="0"/>
                        </a:rPr>
                        <a:t>Metric   \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Generalized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Gill Sans MT" panose="020B0502020104020203" pitchFamily="34" charset="0"/>
                        </a:rPr>
                        <a:t>Stochastic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9843"/>
                  </a:ext>
                </a:extLst>
              </a:tr>
              <a:tr h="4469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0.631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0.772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72715"/>
                  </a:ext>
                </a:extLst>
              </a:tr>
              <a:tr h="2458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Most predictive/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important variables, in descending order of importance</a:t>
                      </a:r>
                    </a:p>
                    <a:p>
                      <a:pPr algn="ctr"/>
                      <a:r>
                        <a:rPr lang="en-US" dirty="0">
                          <a:latin typeface="Gill Sans MT" panose="020B0502020104020203" pitchFamily="34" charset="0"/>
                        </a:rPr>
                        <a:t>(model-dependent)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nohealthinsurance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age55_ov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logba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nevermarried</a:t>
                      </a:r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long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white1nh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vehperhouse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lat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Gill Sans MT" panose="020B0502020104020203" pitchFamily="34" charset="0"/>
                        </a:rPr>
                        <a:t>logpoppersqmi</a:t>
                      </a:r>
                      <a:endParaRPr lang="en-US" dirty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Gill Sans MT" panose="020B0502020104020203" pitchFamily="34" charset="0"/>
                        </a:rPr>
                        <a:t>married</a:t>
                      </a:r>
                    </a:p>
                    <a:p>
                      <a:pPr algn="ctr"/>
                      <a:r>
                        <a:rPr lang="en-US" dirty="0" err="1">
                          <a:latin typeface="Gill Sans MT" panose="020B0502020104020203" pitchFamily="34" charset="0"/>
                        </a:rPr>
                        <a:t>sepdiv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3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03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5C12-C3BC-45CE-94AB-E0F49AF8D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E0F905-AF08-4A87-9867-A605E3E13018}"/>
              </a:ext>
            </a:extLst>
          </p:cNvPr>
          <p:cNvSpPr/>
          <p:nvPr/>
        </p:nvSpPr>
        <p:spPr>
          <a:xfrm>
            <a:off x="79899" y="0"/>
            <a:ext cx="1491449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C156C2-63E0-4088-971A-A88B032DBB40}"/>
              </a:ext>
            </a:extLst>
          </p:cNvPr>
          <p:cNvSpPr txBox="1"/>
          <p:nvPr/>
        </p:nvSpPr>
        <p:spPr>
          <a:xfrm>
            <a:off x="8234038" y="541538"/>
            <a:ext cx="239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Actual vote, 2000</a:t>
            </a:r>
          </a:p>
        </p:txBody>
      </p:sp>
    </p:spTree>
    <p:extLst>
      <p:ext uri="{BB962C8B-B14F-4D97-AF65-F5344CB8AC3E}">
        <p14:creationId xmlns:p14="http://schemas.microsoft.com/office/powerpoint/2010/main" val="3155053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07BFA-01F6-4222-AD26-526343997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6" y="24967"/>
            <a:ext cx="12147612" cy="6833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FF5A6-7411-4DEE-84A4-AC0802EF6995}"/>
              </a:ext>
            </a:extLst>
          </p:cNvPr>
          <p:cNvSpPr txBox="1"/>
          <p:nvPr/>
        </p:nvSpPr>
        <p:spPr>
          <a:xfrm>
            <a:off x="8234038" y="541538"/>
            <a:ext cx="273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Predicted vote, 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0980-C94E-4FE8-AF5F-A48967A50B4A}"/>
              </a:ext>
            </a:extLst>
          </p:cNvPr>
          <p:cNvSpPr txBox="1"/>
          <p:nvPr/>
        </p:nvSpPr>
        <p:spPr>
          <a:xfrm>
            <a:off x="6726315" y="5708341"/>
            <a:ext cx="11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0.769</a:t>
            </a:r>
          </a:p>
        </p:txBody>
      </p:sp>
    </p:spTree>
    <p:extLst>
      <p:ext uri="{BB962C8B-B14F-4D97-AF65-F5344CB8AC3E}">
        <p14:creationId xmlns:p14="http://schemas.microsoft.com/office/powerpoint/2010/main" val="3646269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644D3E-0C64-4F4E-A8D2-B9DDA8A1A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" b="5"/>
          <a:stretch/>
        </p:blipFill>
        <p:spPr>
          <a:xfrm>
            <a:off x="527408" y="643467"/>
            <a:ext cx="5372099" cy="5571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42AED-15C7-4464-A1DD-35B98F51D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" b="5"/>
          <a:stretch/>
        </p:blipFill>
        <p:spPr>
          <a:xfrm>
            <a:off x="6078775" y="643467"/>
            <a:ext cx="5372099" cy="5571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3A8BB4-C936-4821-821A-AD80F63C5DD1}"/>
              </a:ext>
            </a:extLst>
          </p:cNvPr>
          <p:cNvSpPr txBox="1"/>
          <p:nvPr/>
        </p:nvSpPr>
        <p:spPr>
          <a:xfrm>
            <a:off x="1020932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1D79F-58A7-4B30-9CB3-10DD10D00E11}"/>
              </a:ext>
            </a:extLst>
          </p:cNvPr>
          <p:cNvSpPr txBox="1"/>
          <p:nvPr/>
        </p:nvSpPr>
        <p:spPr>
          <a:xfrm>
            <a:off x="6541066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non-California county patterns, 2000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403DC-338A-4480-9B7B-8911302BF580}"/>
              </a:ext>
            </a:extLst>
          </p:cNvPr>
          <p:cNvSpPr/>
          <p:nvPr/>
        </p:nvSpPr>
        <p:spPr>
          <a:xfrm>
            <a:off x="1020932" y="643467"/>
            <a:ext cx="1198485" cy="20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7F566-4055-4039-9583-320806A8C83D}"/>
              </a:ext>
            </a:extLst>
          </p:cNvPr>
          <p:cNvSpPr/>
          <p:nvPr/>
        </p:nvSpPr>
        <p:spPr>
          <a:xfrm>
            <a:off x="6541066" y="643467"/>
            <a:ext cx="1198485" cy="20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42821-FC38-4044-B7F5-0BF4F5A88078}"/>
              </a:ext>
            </a:extLst>
          </p:cNvPr>
          <p:cNvSpPr txBox="1"/>
          <p:nvPr/>
        </p:nvSpPr>
        <p:spPr>
          <a:xfrm>
            <a:off x="9268286" y="1890944"/>
            <a:ext cx="120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0.707</a:t>
            </a:r>
          </a:p>
        </p:txBody>
      </p:sp>
    </p:spTree>
    <p:extLst>
      <p:ext uri="{BB962C8B-B14F-4D97-AF65-F5344CB8AC3E}">
        <p14:creationId xmlns:p14="http://schemas.microsoft.com/office/powerpoint/2010/main" val="944886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216AB-64E3-4B24-8B07-04B241ED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92" y="773641"/>
            <a:ext cx="5291666" cy="529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A76F-A406-418B-8162-8DE3D86B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5" y="773641"/>
            <a:ext cx="5291667" cy="5291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D3E7E-D4BF-47CE-AA2D-2D7FCA203384}"/>
              </a:ext>
            </a:extLst>
          </p:cNvPr>
          <p:cNvSpPr txBox="1"/>
          <p:nvPr/>
        </p:nvSpPr>
        <p:spPr>
          <a:xfrm>
            <a:off x="727971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C0BD6-9631-422C-8EC6-3E5121D37005}"/>
              </a:ext>
            </a:extLst>
          </p:cNvPr>
          <p:cNvSpPr txBox="1"/>
          <p:nvPr/>
        </p:nvSpPr>
        <p:spPr>
          <a:xfrm>
            <a:off x="6248105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non-Florida county patterns, 2000</a:t>
            </a:r>
          </a:p>
        </p:txBody>
      </p:sp>
    </p:spTree>
    <p:extLst>
      <p:ext uri="{BB962C8B-B14F-4D97-AF65-F5344CB8AC3E}">
        <p14:creationId xmlns:p14="http://schemas.microsoft.com/office/powerpoint/2010/main" val="1015787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216AB-64E3-4B24-8B07-04B241ED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92" y="773641"/>
            <a:ext cx="5291666" cy="529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A76F-A406-418B-8162-8DE3D86B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5" y="773641"/>
            <a:ext cx="5291667" cy="5291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8D3E7E-D4BF-47CE-AA2D-2D7FCA203384}"/>
              </a:ext>
            </a:extLst>
          </p:cNvPr>
          <p:cNvSpPr txBox="1"/>
          <p:nvPr/>
        </p:nvSpPr>
        <p:spPr>
          <a:xfrm>
            <a:off x="727971" y="28194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Actual vote, 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C0BD6-9631-422C-8EC6-3E5121D37005}"/>
              </a:ext>
            </a:extLst>
          </p:cNvPr>
          <p:cNvSpPr txBox="1"/>
          <p:nvPr/>
        </p:nvSpPr>
        <p:spPr>
          <a:xfrm>
            <a:off x="6248105" y="281940"/>
            <a:ext cx="565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Vote predicted from non-Florida county patterns, 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6582B-08E8-4B6C-B00D-5D47D8EF1F29}"/>
              </a:ext>
            </a:extLst>
          </p:cNvPr>
          <p:cNvSpPr txBox="1"/>
          <p:nvPr/>
        </p:nvSpPr>
        <p:spPr>
          <a:xfrm>
            <a:off x="7137646" y="4172504"/>
            <a:ext cx="11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R²</a:t>
            </a:r>
            <a:r>
              <a:rPr lang="en-US" dirty="0">
                <a:latin typeface="Gill Sans MT" panose="020B0502020104020203" pitchFamily="34" charset="0"/>
              </a:rPr>
              <a:t> = 0.196</a:t>
            </a:r>
          </a:p>
        </p:txBody>
      </p:sp>
    </p:spTree>
    <p:extLst>
      <p:ext uri="{BB962C8B-B14F-4D97-AF65-F5344CB8AC3E}">
        <p14:creationId xmlns:p14="http://schemas.microsoft.com/office/powerpoint/2010/main" val="140342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039-D690-4DA9-B74D-73F4F5FB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E12D-BDB2-4C19-87A7-E254D38F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Gill Sans MT" panose="020B0502020104020203" pitchFamily="34" charset="0"/>
              </a:rPr>
              <a:t>“One of the big lessons from behavioral economics is that we make decisions as a function of the environment that we're in.”</a:t>
            </a:r>
            <a:endParaRPr lang="en-US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								--Dan </a:t>
            </a:r>
            <a:r>
              <a:rPr lang="en-US" dirty="0" err="1">
                <a:latin typeface="Gill Sans MT" panose="020B0502020104020203" pitchFamily="34" charset="0"/>
              </a:rPr>
              <a:t>Ariely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b="1" dirty="0">
              <a:latin typeface="Gill Sans MT" panose="020B0502020104020203" pitchFamily="34" charset="0"/>
            </a:endParaRPr>
          </a:p>
          <a:p>
            <a:endParaRPr lang="en-US" b="1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Question</a:t>
            </a:r>
            <a:r>
              <a:rPr lang="en-US" dirty="0">
                <a:latin typeface="Gill Sans MT" panose="020B0502020104020203" pitchFamily="34" charset="0"/>
              </a:rPr>
              <a:t>: Can we use 2000 census data to predict county-level results of the 2000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b="1" dirty="0">
                <a:latin typeface="Gill Sans MT" panose="020B0502020104020203" pitchFamily="34" charset="0"/>
              </a:rPr>
              <a:t>Bonus question</a:t>
            </a:r>
            <a:r>
              <a:rPr lang="en-US" dirty="0">
                <a:latin typeface="Gill Sans MT" panose="020B0502020104020203" pitchFamily="34" charset="0"/>
              </a:rPr>
              <a:t>:  Which variables collected by the census are </a:t>
            </a:r>
            <a:r>
              <a:rPr lang="en-US" i="1" dirty="0">
                <a:latin typeface="Gill Sans MT" panose="020B0502020104020203" pitchFamily="34" charset="0"/>
              </a:rPr>
              <a:t>most predictive </a:t>
            </a:r>
            <a:r>
              <a:rPr lang="en-US" dirty="0">
                <a:latin typeface="Gill Sans MT" panose="020B0502020104020203" pitchFamily="34" charset="0"/>
              </a:rPr>
              <a:t>of the way counties voted in the presidential election?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40C1A2-671E-494C-884B-39035A734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F9AF47-A00D-4BFD-BBE3-308D836A5DCA}"/>
              </a:ext>
            </a:extLst>
          </p:cNvPr>
          <p:cNvSpPr txBox="1"/>
          <p:nvPr/>
        </p:nvSpPr>
        <p:spPr>
          <a:xfrm>
            <a:off x="144780" y="4248150"/>
            <a:ext cx="2425290" cy="2387330"/>
          </a:xfrm>
          <a:prstGeom prst="ellipse">
            <a:avLst/>
          </a:prstGeom>
          <a:solidFill>
            <a:srgbClr val="FFFFFF">
              <a:alpha val="75000"/>
            </a:srgbClr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262626"/>
                </a:solidFill>
                <a:latin typeface="Gill Sans MT" panose="020B0502020104020203" pitchFamily="34" charset="0"/>
                <a:ea typeface="+mj-ea"/>
                <a:cs typeface="+mj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392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699379-3A5A-41F8-B894-5E88E0B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1" y="156706"/>
            <a:ext cx="10621857" cy="654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48E103-DEF6-4507-B027-25188B66D42B}"/>
              </a:ext>
            </a:extLst>
          </p:cNvPr>
          <p:cNvSpPr/>
          <p:nvPr/>
        </p:nvSpPr>
        <p:spPr>
          <a:xfrm>
            <a:off x="4003829" y="5379868"/>
            <a:ext cx="1207363" cy="683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B88961-1DF5-4021-B51A-26E444F3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6" y="862706"/>
            <a:ext cx="4737467" cy="5177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C56504-DB70-4235-BC5E-3FD021B2F3E6}"/>
              </a:ext>
            </a:extLst>
          </p:cNvPr>
          <p:cNvSpPr/>
          <p:nvPr/>
        </p:nvSpPr>
        <p:spPr>
          <a:xfrm>
            <a:off x="6372225" y="1137914"/>
            <a:ext cx="1504950" cy="24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FEE54-F289-4DD5-9668-9670D3A10D11}"/>
              </a:ext>
            </a:extLst>
          </p:cNvPr>
          <p:cNvSpPr/>
          <p:nvPr/>
        </p:nvSpPr>
        <p:spPr>
          <a:xfrm>
            <a:off x="1638300" y="4314825"/>
            <a:ext cx="933450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B52342-869A-4DF0-A6D0-26294C73F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919856"/>
            <a:ext cx="5153023" cy="51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there are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</p:txBody>
      </p:sp>
    </p:spTree>
    <p:extLst>
      <p:ext uri="{BB962C8B-B14F-4D97-AF65-F5344CB8AC3E}">
        <p14:creationId xmlns:p14="http://schemas.microsoft.com/office/powerpoint/2010/main" val="84077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there are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38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1B66-9F78-4A26-AFEF-1F2E901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3AC-A7D9-48B9-9C59-5448EF1B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After cleaning data, there are </a:t>
            </a:r>
            <a:r>
              <a:rPr lang="en-US" sz="2400" b="1" dirty="0">
                <a:latin typeface="Gill Sans MT" panose="020B0502020104020203" pitchFamily="34" charset="0"/>
              </a:rPr>
              <a:t>3125</a:t>
            </a:r>
            <a:r>
              <a:rPr lang="en-US" sz="2400" dirty="0">
                <a:latin typeface="Gill Sans MT" panose="020B0502020104020203" pitchFamily="34" charset="0"/>
              </a:rPr>
              <a:t> counties.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Used </a:t>
            </a:r>
            <a:r>
              <a:rPr lang="en-US" sz="2400" b="1" dirty="0">
                <a:latin typeface="Gill Sans MT" panose="020B0502020104020203" pitchFamily="34" charset="0"/>
              </a:rPr>
              <a:t>38</a:t>
            </a:r>
            <a:r>
              <a:rPr lang="en-US" sz="2400" dirty="0">
                <a:latin typeface="Gill Sans MT" panose="020B0502020104020203" pitchFamily="34" charset="0"/>
              </a:rPr>
              <a:t> total variables/predictors consisting of demographic data, housing data, labor data, public data (i.e. data about government activities) and features engineered from those.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panose="020B0502020104020203" pitchFamily="34" charset="0"/>
              </a:rPr>
              <a:t>All data except latitude and longitude came from the U.S. Census Bureau's (unmaintained) Counties Database 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http://www.census.gov/support/USACdataDownloads.html.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1371</Words>
  <Application>Microsoft Office PowerPoint</Application>
  <PresentationFormat>Widescreen</PresentationFormat>
  <Paragraphs>367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Gill Sans MT</vt:lpstr>
      <vt:lpstr>Office Theme</vt:lpstr>
      <vt:lpstr>Predicting 2000 Presidential Election Results At the County Level Using Census Data</vt:lpstr>
      <vt:lpstr>Motivation</vt:lpstr>
      <vt:lpstr>Motivation</vt:lpstr>
      <vt:lpstr>Motivation</vt:lpstr>
      <vt:lpstr>PowerPoint Presentation</vt:lpstr>
      <vt:lpstr>PowerPoint Presentation</vt:lpstr>
      <vt:lpstr>The data</vt:lpstr>
      <vt:lpstr>The data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Predicting election results: Model selection</vt:lpstr>
      <vt:lpstr>Most predictive variables</vt:lpstr>
      <vt:lpstr>Most predictive variables</vt:lpstr>
      <vt:lpstr>Most predictive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2000 Presidential Election Results At the County Level Using Census Data</dc:title>
  <dc:creator>mose</dc:creator>
  <cp:lastModifiedBy>mose</cp:lastModifiedBy>
  <cp:revision>445</cp:revision>
  <dcterms:created xsi:type="dcterms:W3CDTF">2018-03-29T16:16:22Z</dcterms:created>
  <dcterms:modified xsi:type="dcterms:W3CDTF">2018-04-05T07:28:25Z</dcterms:modified>
</cp:coreProperties>
</file>