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7"/>
  </p:notesMasterIdLst>
  <p:sldIdLst>
    <p:sldId id="256" r:id="rId2"/>
    <p:sldId id="325" r:id="rId3"/>
    <p:sldId id="356" r:id="rId4"/>
    <p:sldId id="351" r:id="rId5"/>
    <p:sldId id="352" r:id="rId6"/>
    <p:sldId id="353" r:id="rId7"/>
    <p:sldId id="354" r:id="rId8"/>
    <p:sldId id="355" r:id="rId9"/>
    <p:sldId id="359" r:id="rId10"/>
    <p:sldId id="357" r:id="rId11"/>
    <p:sldId id="383" r:id="rId12"/>
    <p:sldId id="358" r:id="rId13"/>
    <p:sldId id="306" r:id="rId14"/>
    <p:sldId id="360" r:id="rId15"/>
    <p:sldId id="384" r:id="rId16"/>
    <p:sldId id="385" r:id="rId17"/>
    <p:sldId id="386" r:id="rId18"/>
    <p:sldId id="387" r:id="rId19"/>
    <p:sldId id="388" r:id="rId20"/>
    <p:sldId id="389" r:id="rId21"/>
    <p:sldId id="390" r:id="rId22"/>
    <p:sldId id="391" r:id="rId23"/>
    <p:sldId id="392" r:id="rId24"/>
    <p:sldId id="393" r:id="rId25"/>
    <p:sldId id="395" r:id="rId26"/>
    <p:sldId id="396" r:id="rId27"/>
    <p:sldId id="400" r:id="rId28"/>
    <p:sldId id="394" r:id="rId29"/>
    <p:sldId id="397" r:id="rId30"/>
    <p:sldId id="398" r:id="rId31"/>
    <p:sldId id="399"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307" r:id="rId46"/>
    <p:sldId id="305" r:id="rId47"/>
    <p:sldId id="308" r:id="rId48"/>
    <p:sldId id="309" r:id="rId49"/>
    <p:sldId id="317" r:id="rId50"/>
    <p:sldId id="310" r:id="rId51"/>
    <p:sldId id="311" r:id="rId52"/>
    <p:sldId id="312" r:id="rId53"/>
    <p:sldId id="313" r:id="rId54"/>
    <p:sldId id="314" r:id="rId55"/>
    <p:sldId id="315" r:id="rId56"/>
    <p:sldId id="316" r:id="rId57"/>
    <p:sldId id="318" r:id="rId58"/>
    <p:sldId id="361" r:id="rId59"/>
    <p:sldId id="373" r:id="rId60"/>
    <p:sldId id="374" r:id="rId61"/>
    <p:sldId id="375" r:id="rId62"/>
    <p:sldId id="376" r:id="rId63"/>
    <p:sldId id="320" r:id="rId64"/>
    <p:sldId id="326" r:id="rId65"/>
    <p:sldId id="321" r:id="rId66"/>
    <p:sldId id="322" r:id="rId67"/>
    <p:sldId id="323" r:id="rId68"/>
    <p:sldId id="324" r:id="rId69"/>
    <p:sldId id="327" r:id="rId70"/>
    <p:sldId id="328" r:id="rId71"/>
    <p:sldId id="329" r:id="rId72"/>
    <p:sldId id="330" r:id="rId73"/>
    <p:sldId id="331" r:id="rId74"/>
    <p:sldId id="332" r:id="rId75"/>
    <p:sldId id="377" r:id="rId76"/>
    <p:sldId id="333" r:id="rId77"/>
    <p:sldId id="378" r:id="rId78"/>
    <p:sldId id="379" r:id="rId79"/>
    <p:sldId id="380" r:id="rId80"/>
    <p:sldId id="381" r:id="rId81"/>
    <p:sldId id="382" r:id="rId82"/>
    <p:sldId id="334" r:id="rId83"/>
    <p:sldId id="335" r:id="rId84"/>
    <p:sldId id="336" r:id="rId85"/>
    <p:sldId id="337" r:id="rId86"/>
    <p:sldId id="338" r:id="rId87"/>
    <p:sldId id="340" r:id="rId88"/>
    <p:sldId id="341" r:id="rId89"/>
    <p:sldId id="342" r:id="rId90"/>
    <p:sldId id="343" r:id="rId91"/>
    <p:sldId id="344" r:id="rId92"/>
    <p:sldId id="345" r:id="rId93"/>
    <p:sldId id="349" r:id="rId94"/>
    <p:sldId id="350" r:id="rId95"/>
    <p:sldId id="365" r:id="rId96"/>
    <p:sldId id="366" r:id="rId97"/>
    <p:sldId id="367" r:id="rId98"/>
    <p:sldId id="368" r:id="rId99"/>
    <p:sldId id="369" r:id="rId100"/>
    <p:sldId id="370" r:id="rId101"/>
    <p:sldId id="371" r:id="rId102"/>
    <p:sldId id="372" r:id="rId103"/>
    <p:sldId id="362" r:id="rId104"/>
    <p:sldId id="363" r:id="rId105"/>
    <p:sldId id="364"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04ED34-2990-481C-AC5E-A01CC07B9A26}" type="datetimeFigureOut">
              <a:rPr lang="en-US" smtClean="0"/>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0BDBE6-F431-41B2-A33C-4068234B1112}" type="slidenum">
              <a:rPr lang="en-US" smtClean="0"/>
              <a:pPr/>
              <a:t>‹#›</a:t>
            </a:fld>
            <a:endParaRPr lang="en-US"/>
          </a:p>
        </p:txBody>
      </p:sp>
    </p:spTree>
    <p:extLst>
      <p:ext uri="{BB962C8B-B14F-4D97-AF65-F5344CB8AC3E}">
        <p14:creationId xmlns:p14="http://schemas.microsoft.com/office/powerpoint/2010/main" xmlns="" val="266655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3DD708BF-A8A3-4528-A1CF-E25F45D1FB15}" type="slidenum">
              <a:rPr lang="fa-IR" smtClean="0"/>
              <a:pPr/>
              <a:t>59</a:t>
            </a:fld>
            <a:endParaRPr lang="fa-IR"/>
          </a:p>
        </p:txBody>
      </p:sp>
    </p:spTree>
    <p:extLst>
      <p:ext uri="{BB962C8B-B14F-4D97-AF65-F5344CB8AC3E}">
        <p14:creationId xmlns:p14="http://schemas.microsoft.com/office/powerpoint/2010/main" xmlns="" val="200621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3DD708BF-A8A3-4528-A1CF-E25F45D1FB15}" type="slidenum">
              <a:rPr lang="fa-IR" smtClean="0"/>
              <a:pPr/>
              <a:t>60</a:t>
            </a:fld>
            <a:endParaRPr lang="fa-IR"/>
          </a:p>
        </p:txBody>
      </p:sp>
    </p:spTree>
    <p:extLst>
      <p:ext uri="{BB962C8B-B14F-4D97-AF65-F5344CB8AC3E}">
        <p14:creationId xmlns:p14="http://schemas.microsoft.com/office/powerpoint/2010/main" xmlns="" val="200621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3DD708BF-A8A3-4528-A1CF-E25F45D1FB15}" type="slidenum">
              <a:rPr lang="fa-IR" smtClean="0"/>
              <a:pPr/>
              <a:t>61</a:t>
            </a:fld>
            <a:endParaRPr lang="fa-IR"/>
          </a:p>
        </p:txBody>
      </p:sp>
    </p:spTree>
    <p:extLst>
      <p:ext uri="{BB962C8B-B14F-4D97-AF65-F5344CB8AC3E}">
        <p14:creationId xmlns:p14="http://schemas.microsoft.com/office/powerpoint/2010/main" xmlns="" val="200621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3DD708BF-A8A3-4528-A1CF-E25F45D1FB15}" type="slidenum">
              <a:rPr lang="fa-IR" smtClean="0"/>
              <a:pPr/>
              <a:t>62</a:t>
            </a:fld>
            <a:endParaRPr lang="fa-IR"/>
          </a:p>
        </p:txBody>
      </p:sp>
    </p:spTree>
    <p:extLst>
      <p:ext uri="{BB962C8B-B14F-4D97-AF65-F5344CB8AC3E}">
        <p14:creationId xmlns:p14="http://schemas.microsoft.com/office/powerpoint/2010/main" xmlns="" val="200621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DAF66444-66A8-45C1-874E-542E100AAAB1}" type="datetime1">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4A848485-001C-4BD6-BB21-C86253992848}" type="datetime1">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403F78B4-50B2-4EE2-A78E-266D02443FB1}" type="datetime1">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fld id="{70ED44FC-7395-4C0F-BB3C-40FDAAB2B981}" type="datetime1">
              <a:rPr lang="en-US" altLang="zh-TW" smtClean="0"/>
              <a:t>10/1/2018</a:t>
            </a:fld>
            <a:endParaRPr lang="en-US" altLang="zh-TW"/>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zh-TW"/>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845D6B63-7C17-47B7-A6FC-322F821BFFFE}"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7809B215-DEFB-431C-A97B-20DE535BAA58}" type="datetime1">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3E7F7-97C0-442D-9643-9040684C6E3E}" type="datetime1">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9424E419-8DF9-4BDB-BFAA-DBEC98284D32}" type="datetime1">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08514E36-7304-48C9-B762-EC6F11BE98A2}" type="datetime1">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76E5C317-9935-468F-8664-C119FC74BF74}" type="datetime1">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F91E3-F659-4ED6-81B3-9093C7F523D6}" type="datetime1">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A7D82E-FE1E-47B9-AD50-13511819636C}" type="datetime1">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DB8FC-A78B-4C34-894C-B5ABB59450F2}" type="datetime1">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B67B4-5B67-4133-80A8-DACEDD91C7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72D3F3B-F129-4816-B9FB-7B51C71588A9}" type="datetime1">
              <a:rPr lang="en-US" smtClean="0"/>
              <a:t>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10B67B4-5B67-4133-80A8-DACEDD91C7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8.png"/><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6.bin"/></Relationships>
</file>

<file path=ppt/slides/_rels/slide8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8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8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cs typeface="B Titr" pitchFamily="2" charset="-78"/>
              </a:rPr>
              <a:t>نهان‌نگاری اطلاعات</a:t>
            </a:r>
            <a:endParaRPr lang="en-US" dirty="0">
              <a:cs typeface="B Titr" pitchFamily="2" charset="-78"/>
            </a:endParaRPr>
          </a:p>
        </p:txBody>
      </p:sp>
      <p:sp>
        <p:nvSpPr>
          <p:cNvPr id="3" name="Subtitle 2"/>
          <p:cNvSpPr>
            <a:spLocks noGrp="1"/>
          </p:cNvSpPr>
          <p:nvPr>
            <p:ph type="subTitle" idx="1"/>
          </p:nvPr>
        </p:nvSpPr>
        <p:spPr>
          <a:xfrm>
            <a:off x="2286000" y="4800600"/>
            <a:ext cx="6560234" cy="1752600"/>
          </a:xfrm>
        </p:spPr>
        <p:txBody>
          <a:bodyPr>
            <a:normAutofit/>
          </a:bodyPr>
          <a:lstStyle/>
          <a:p>
            <a:pPr rtl="1"/>
            <a:r>
              <a:rPr lang="fa-IR" dirty="0" smtClean="0">
                <a:cs typeface="B Traffic" pitchFamily="2" charset="-78"/>
              </a:rPr>
              <a:t>تهيه کننده: منصور فاتح</a:t>
            </a:r>
          </a:p>
          <a:p>
            <a:pPr rtl="1"/>
            <a:endParaRPr lang="fa-IR" dirty="0">
              <a:cs typeface="B Traffic" pitchFamily="2" charset="-78"/>
            </a:endParaRPr>
          </a:p>
        </p:txBody>
      </p:sp>
      <p:pic>
        <p:nvPicPr>
          <p:cNvPr id="4" name="Picture 3" descr="unvarm.gif"/>
          <p:cNvPicPr>
            <a:picLocks noChangeAspect="1"/>
          </p:cNvPicPr>
          <p:nvPr/>
        </p:nvPicPr>
        <p:blipFill>
          <a:blip r:embed="rId2" cstate="print"/>
          <a:stretch>
            <a:fillRect/>
          </a:stretch>
        </p:blipFill>
        <p:spPr>
          <a:xfrm>
            <a:off x="3714744" y="285728"/>
            <a:ext cx="1688535" cy="1428760"/>
          </a:xfrm>
          <a:prstGeom prst="rect">
            <a:avLst/>
          </a:prstGeom>
        </p:spPr>
      </p:pic>
      <p:sp>
        <p:nvSpPr>
          <p:cNvPr id="5" name="Slide Number Placeholder 4"/>
          <p:cNvSpPr>
            <a:spLocks noGrp="1"/>
          </p:cNvSpPr>
          <p:nvPr>
            <p:ph type="sldNum" sz="quarter" idx="12"/>
          </p:nvPr>
        </p:nvSpPr>
        <p:spPr/>
        <p:txBody>
          <a:bodyPr/>
          <a:lstStyle/>
          <a:p>
            <a:fld id="{510B67B4-5B67-4133-80A8-DACEDD91C7E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fa-IR" dirty="0" smtClean="0">
                <a:cs typeface="B Titr" pitchFamily="2" charset="-78"/>
              </a:rPr>
              <a:t>تقسیم‌بندی نهان‌سازی اطلاعات(</a:t>
            </a:r>
            <a:r>
              <a:rPr lang="en-US" dirty="0" smtClean="0">
                <a:cs typeface="B Titr" pitchFamily="2" charset="-78"/>
              </a:rPr>
              <a:t>DATA Hiding</a:t>
            </a:r>
            <a:r>
              <a:rPr lang="fa-IR" dirty="0" smtClean="0">
                <a:cs typeface="B Titr" pitchFamily="2" charset="-78"/>
              </a:rPr>
              <a:t>)</a:t>
            </a:r>
          </a:p>
        </p:txBody>
      </p:sp>
      <p:sp>
        <p:nvSpPr>
          <p:cNvPr id="3" name="Content Placeholder 2"/>
          <p:cNvSpPr>
            <a:spLocks noGrp="1"/>
          </p:cNvSpPr>
          <p:nvPr>
            <p:ph idx="1"/>
          </p:nvPr>
        </p:nvSpPr>
        <p:spPr/>
        <p:txBody>
          <a:bodyPr>
            <a:normAutofit/>
          </a:bodyPr>
          <a:lstStyle/>
          <a:p>
            <a:r>
              <a:rPr lang="fa-IR" b="1" dirty="0" smtClean="0">
                <a:cs typeface="B Nazanin" pitchFamily="2" charset="-78"/>
              </a:rPr>
              <a:t>ته نقش‌نگاری</a:t>
            </a:r>
          </a:p>
          <a:p>
            <a:r>
              <a:rPr lang="fa-IR" b="1" dirty="0" smtClean="0">
                <a:cs typeface="B Nazanin" pitchFamily="2" charset="-78"/>
              </a:rPr>
              <a:t>رمزنگاری</a:t>
            </a:r>
          </a:p>
          <a:p>
            <a:r>
              <a:rPr lang="fa-IR" b="1" dirty="0" smtClean="0">
                <a:cs typeface="B Nazanin" pitchFamily="2" charset="-78"/>
              </a:rPr>
              <a:t>نهان‌نگاری</a:t>
            </a:r>
            <a:endParaRPr lang="fa-IR" b="1" dirty="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طبقه‌بندی روش‌های تحلیل</a:t>
            </a:r>
          </a:p>
        </p:txBody>
      </p:sp>
      <p:sp>
        <p:nvSpPr>
          <p:cNvPr id="3" name="Content Placeholder 2"/>
          <p:cNvSpPr>
            <a:spLocks noGrp="1"/>
          </p:cNvSpPr>
          <p:nvPr>
            <p:ph idx="1"/>
          </p:nvPr>
        </p:nvSpPr>
        <p:spPr/>
        <p:txBody>
          <a:bodyPr/>
          <a:lstStyle/>
          <a:p>
            <a:pPr lvl="0"/>
            <a:r>
              <a:rPr lang="fa-IR" sz="2400" dirty="0" smtClean="0">
                <a:cs typeface="B Nazanin" panose="00000400000000000000" pitchFamily="2" charset="-78"/>
              </a:rPr>
              <a:t>روش‌هاي تحليل عمومي (مستقل از فرمت)</a:t>
            </a:r>
            <a:endParaRPr lang="en-US" sz="2400" dirty="0" smtClean="0">
              <a:cs typeface="B Nazanin" panose="00000400000000000000" pitchFamily="2" charset="-78"/>
            </a:endParaRPr>
          </a:p>
          <a:p>
            <a:pPr lvl="0"/>
            <a:r>
              <a:rPr lang="fa-IR" sz="2400" dirty="0" smtClean="0">
                <a:cs typeface="B Nazanin" panose="00000400000000000000" pitchFamily="2" charset="-78"/>
              </a:rPr>
              <a:t>روش‌هاي تحليل حوزة مكان (تصاوير </a:t>
            </a:r>
            <a:r>
              <a:rPr lang="en-US" sz="2400" dirty="0" smtClean="0">
                <a:cs typeface="B Nazanin" panose="00000400000000000000" pitchFamily="2" charset="-78"/>
              </a:rPr>
              <a:t>BMP</a:t>
            </a:r>
            <a:r>
              <a:rPr lang="fa-IR" sz="2400" dirty="0" smtClean="0">
                <a:cs typeface="B Nazanin" panose="00000400000000000000" pitchFamily="2" charset="-78"/>
              </a:rPr>
              <a:t>)</a:t>
            </a:r>
            <a:endParaRPr lang="en-US" sz="2400" dirty="0" smtClean="0">
              <a:cs typeface="B Nazanin" panose="00000400000000000000" pitchFamily="2" charset="-78"/>
            </a:endParaRPr>
          </a:p>
          <a:p>
            <a:pPr lvl="0"/>
            <a:r>
              <a:rPr lang="fa-IR" sz="2400" dirty="0" smtClean="0">
                <a:cs typeface="B Nazanin" panose="00000400000000000000" pitchFamily="2" charset="-78"/>
              </a:rPr>
              <a:t>روش‌هاي تحليل حوزة </a:t>
            </a:r>
            <a:r>
              <a:rPr lang="en-US" sz="2400" dirty="0" smtClean="0">
                <a:cs typeface="B Nazanin" panose="00000400000000000000" pitchFamily="2" charset="-78"/>
              </a:rPr>
              <a:t>DCT</a:t>
            </a:r>
            <a:r>
              <a:rPr lang="fa-IR" sz="2400" dirty="0" smtClean="0">
                <a:cs typeface="B Nazanin" panose="00000400000000000000" pitchFamily="2" charset="-78"/>
              </a:rPr>
              <a:t> (تصاوير </a:t>
            </a:r>
            <a:r>
              <a:rPr lang="en-US" sz="2400" dirty="0" smtClean="0">
                <a:cs typeface="B Nazanin" panose="00000400000000000000" pitchFamily="2" charset="-78"/>
              </a:rPr>
              <a:t>JPG</a:t>
            </a:r>
            <a:r>
              <a:rPr lang="fa-IR" sz="2400" dirty="0" smtClean="0">
                <a:cs typeface="B Nazanin" panose="00000400000000000000" pitchFamily="2" charset="-78"/>
              </a:rPr>
              <a:t>) </a:t>
            </a:r>
            <a:endParaRPr lang="en-US" sz="2400" dirty="0" smtClean="0">
              <a:cs typeface="B Nazanin" panose="00000400000000000000" pitchFamily="2" charset="-78"/>
            </a:endParaRPr>
          </a:p>
          <a:p>
            <a:pPr lvl="0"/>
            <a:r>
              <a:rPr lang="fa-IR" sz="2400" dirty="0" smtClean="0">
                <a:cs typeface="B Nazanin" panose="00000400000000000000" pitchFamily="2" charset="-78"/>
              </a:rPr>
              <a:t>روش‌هاي تحليل حوزة پالت (تصاوير </a:t>
            </a:r>
            <a:r>
              <a:rPr lang="en-US" sz="2400" dirty="0" smtClean="0">
                <a:cs typeface="B Nazanin" panose="00000400000000000000" pitchFamily="2" charset="-78"/>
              </a:rPr>
              <a:t>GIF</a:t>
            </a:r>
            <a:r>
              <a:rPr lang="fa-IR" sz="2400" dirty="0" smtClean="0">
                <a:cs typeface="B Nazanin" panose="00000400000000000000" pitchFamily="2" charset="-78"/>
              </a:rPr>
              <a:t>)</a:t>
            </a:r>
            <a:endParaRPr lang="en-US" sz="2400" dirty="0" smtClean="0">
              <a:cs typeface="B Nazanin" panose="00000400000000000000" pitchFamily="2" charset="-78"/>
            </a:endParaRPr>
          </a:p>
          <a:p>
            <a:pPr lvl="0"/>
            <a:r>
              <a:rPr lang="fa-IR" sz="2400" dirty="0" smtClean="0">
                <a:cs typeface="B Nazanin" panose="00000400000000000000" pitchFamily="2" charset="-78"/>
              </a:rPr>
              <a:t>روش‌هاي تحليل حوزة كدينگ </a:t>
            </a:r>
            <a:endParaRPr lang="en-US" sz="2400" dirty="0" smtClean="0">
              <a:cs typeface="B Nazanin" panose="00000400000000000000" pitchFamily="2" charset="-78"/>
            </a:endParaRPr>
          </a:p>
          <a:p>
            <a:endParaRPr lang="fa-IR"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3200" b="1" dirty="0" smtClean="0">
                <a:cs typeface="B Nazanin" pitchFamily="2" charset="-78"/>
              </a:rPr>
              <a:t>روش‌های عمومی تحلیل نهان‌نگاری (مستقل از فرمت)</a:t>
            </a:r>
          </a:p>
        </p:txBody>
      </p:sp>
      <p:sp>
        <p:nvSpPr>
          <p:cNvPr id="3" name="Content Placeholder 2"/>
          <p:cNvSpPr>
            <a:spLocks noGrp="1"/>
          </p:cNvSpPr>
          <p:nvPr>
            <p:ph idx="1"/>
          </p:nvPr>
        </p:nvSpPr>
        <p:spPr/>
        <p:txBody>
          <a:bodyPr>
            <a:normAutofit/>
          </a:bodyPr>
          <a:lstStyle/>
          <a:p>
            <a:pPr algn="just"/>
            <a:r>
              <a:rPr lang="fa-IR" sz="2400" dirty="0" smtClean="0">
                <a:cs typeface="B Nazanin" panose="00000400000000000000" pitchFamily="2" charset="-78"/>
              </a:rPr>
              <a:t>اين روش‌ها نوعي مسألة طبقه‌بندي محسوب مي‌شوند كه در آن‌ها سعي مي‌شود بردار ويژگي مناسبي از تصوير استخراج شود كه به بهترين شكل ممكن قادر باشد اثر پنهان نگاري (اعوجاج ايجاد شده) را مستقل از روش پنهان‌نگاري بازنمايي كند. </a:t>
            </a:r>
          </a:p>
          <a:p>
            <a:pPr algn="just"/>
            <a:r>
              <a:rPr lang="fa-IR" sz="2400" dirty="0" smtClean="0">
                <a:cs typeface="B Nazanin" panose="00000400000000000000" pitchFamily="2" charset="-78"/>
              </a:rPr>
              <a:t>طراحي يك سيستم عمومي شامل دو بخش مستقل است:</a:t>
            </a:r>
            <a:endParaRPr lang="en-US" sz="2400" dirty="0" smtClean="0">
              <a:cs typeface="B Nazanin" panose="00000400000000000000" pitchFamily="2" charset="-78"/>
            </a:endParaRPr>
          </a:p>
          <a:p>
            <a:pPr lvl="1" algn="just"/>
            <a:r>
              <a:rPr lang="fa-IR" sz="2000" dirty="0" smtClean="0">
                <a:cs typeface="B Nazanin" panose="00000400000000000000" pitchFamily="2" charset="-78"/>
              </a:rPr>
              <a:t>يافتن و محاسبه ويژگي‌هايي كه قادرند تغييرات آماري ايجاد شده پس از جاسازي را بيان كنند.</a:t>
            </a:r>
            <a:endParaRPr lang="en-US" sz="2000" dirty="0" smtClean="0">
              <a:cs typeface="B Nazanin" panose="00000400000000000000" pitchFamily="2" charset="-78"/>
            </a:endParaRPr>
          </a:p>
          <a:p>
            <a:pPr lvl="1" algn="just"/>
            <a:r>
              <a:rPr lang="fa-IR" sz="2000" dirty="0" smtClean="0">
                <a:cs typeface="B Nazanin" panose="00000400000000000000" pitchFamily="2" charset="-78"/>
              </a:rPr>
              <a:t>طراحي يك الگوريتم خوشه‌بندي قوي كه قادر است تمايز بين ويژگي‌هاي به دست آمده را ماكزيمم كند.</a:t>
            </a:r>
            <a:endParaRPr lang="en-US" sz="2000" dirty="0" smtClean="0">
              <a:cs typeface="B Nazanin" panose="00000400000000000000" pitchFamily="2" charset="-78"/>
            </a:endParaRPr>
          </a:p>
          <a:p>
            <a:pPr algn="just"/>
            <a:endParaRPr lang="fa-IR"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الگوریتم تحلیل </a:t>
            </a:r>
            <a:r>
              <a:rPr lang="en-US" b="1" dirty="0" smtClean="0">
                <a:cs typeface="B Nazanin" pitchFamily="2" charset="-78"/>
              </a:rPr>
              <a:t>IQM</a:t>
            </a:r>
            <a:endParaRPr lang="fa-IR" b="1" dirty="0" smtClean="0">
              <a:cs typeface="B Nazanin" pitchFamily="2" charset="-78"/>
            </a:endParaRPr>
          </a:p>
        </p:txBody>
      </p:sp>
      <p:sp>
        <p:nvSpPr>
          <p:cNvPr id="3" name="Content Placeholder 2"/>
          <p:cNvSpPr>
            <a:spLocks noGrp="1"/>
          </p:cNvSpPr>
          <p:nvPr>
            <p:ph idx="1"/>
          </p:nvPr>
        </p:nvSpPr>
        <p:spPr/>
        <p:txBody>
          <a:bodyPr>
            <a:normAutofit/>
          </a:bodyPr>
          <a:lstStyle/>
          <a:p>
            <a:pPr algn="just"/>
            <a:r>
              <a:rPr lang="fa-IR" sz="2400" dirty="0" smtClean="0">
                <a:cs typeface="B Nazanin" panose="00000400000000000000" pitchFamily="2" charset="-78"/>
              </a:rPr>
              <a:t>در این روش، براي تشخيص پنهان‌نگار بودن يا نبودن يك تصوير، كيفيت تصوير به نحوي بررسی می‌شوند.</a:t>
            </a:r>
          </a:p>
          <a:p>
            <a:pPr algn="just"/>
            <a:r>
              <a:rPr lang="fa-IR" sz="2400" dirty="0" smtClean="0">
                <a:cs typeface="B Nazanin" panose="00000400000000000000" pitchFamily="2" charset="-78"/>
              </a:rPr>
              <a:t>26 معیار در این روش برای سنجش کیفیت تصویر ارائه شده است.</a:t>
            </a:r>
          </a:p>
        </p:txBody>
      </p:sp>
      <p:pic>
        <p:nvPicPr>
          <p:cNvPr id="4" name="Picture 3"/>
          <p:cNvPicPr/>
          <p:nvPr/>
        </p:nvPicPr>
        <p:blipFill>
          <a:blip r:embed="rId2" cstate="print"/>
          <a:srcRect/>
          <a:stretch>
            <a:fillRect/>
          </a:stretch>
        </p:blipFill>
        <p:spPr bwMode="auto">
          <a:xfrm>
            <a:off x="838200" y="2895600"/>
            <a:ext cx="7239000" cy="3962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کج دار و مریز</a:t>
            </a:r>
            <a:endParaRPr lang="en-US" b="1" dirty="0" smtClean="0">
              <a:cs typeface="B Nazanin" pitchFamily="2" charset="-78"/>
            </a:endParaRPr>
          </a:p>
        </p:txBody>
      </p:sp>
      <p:sp>
        <p:nvSpPr>
          <p:cNvPr id="3" name="Content Placeholder 2"/>
          <p:cNvSpPr>
            <a:spLocks noGrp="1"/>
          </p:cNvSpPr>
          <p:nvPr>
            <p:ph idx="1"/>
          </p:nvPr>
        </p:nvSpPr>
        <p:spPr/>
        <p:txBody>
          <a:bodyPr/>
          <a:lstStyle/>
          <a:p>
            <a:endParaRPr lang="en-US"/>
          </a:p>
        </p:txBody>
      </p:sp>
      <p:pic>
        <p:nvPicPr>
          <p:cNvPr id="108546" name="Picture 2" descr="C:\Users\hope\Desktop\آب.jpg"/>
          <p:cNvPicPr>
            <a:picLocks noChangeAspect="1" noChangeArrowheads="1"/>
          </p:cNvPicPr>
          <p:nvPr/>
        </p:nvPicPr>
        <p:blipFill>
          <a:blip r:embed="rId2" cstate="print"/>
          <a:srcRect/>
          <a:stretch>
            <a:fillRect/>
          </a:stretch>
        </p:blipFill>
        <p:spPr bwMode="auto">
          <a:xfrm>
            <a:off x="1676400" y="1752600"/>
            <a:ext cx="5601264" cy="3871912"/>
          </a:xfrm>
          <a:prstGeom prst="rect">
            <a:avLst/>
          </a:prstGeom>
          <a:noFill/>
        </p:spPr>
      </p:pic>
      <p:sp>
        <p:nvSpPr>
          <p:cNvPr id="5" name="Slide Number Placeholder 4"/>
          <p:cNvSpPr>
            <a:spLocks noGrp="1"/>
          </p:cNvSpPr>
          <p:nvPr>
            <p:ph type="sldNum" sz="quarter" idx="12"/>
          </p:nvPr>
        </p:nvSpPr>
        <p:spPr/>
        <p:txBody>
          <a:bodyPr/>
          <a:lstStyle/>
          <a:p>
            <a:fld id="{510B67B4-5B67-4133-80A8-DACEDD91C7EA}"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مسئولیت پذیری</a:t>
            </a:r>
            <a:endParaRPr lang="en-US" b="1" dirty="0" smtClean="0">
              <a:cs typeface="B Nazanin" pitchFamily="2" charset="-78"/>
            </a:endParaRPr>
          </a:p>
        </p:txBody>
      </p:sp>
      <p:sp>
        <p:nvSpPr>
          <p:cNvPr id="3" name="Content Placeholder 2"/>
          <p:cNvSpPr>
            <a:spLocks noGrp="1"/>
          </p:cNvSpPr>
          <p:nvPr>
            <p:ph idx="1"/>
          </p:nvPr>
        </p:nvSpPr>
        <p:spPr/>
        <p:txBody>
          <a:bodyPr/>
          <a:lstStyle/>
          <a:p>
            <a:endParaRPr lang="en-US"/>
          </a:p>
        </p:txBody>
      </p:sp>
      <p:pic>
        <p:nvPicPr>
          <p:cNvPr id="109570" name="Picture 2" descr="C:\Users\hope\Desktop\542011Tokyo Electric.jpg"/>
          <p:cNvPicPr>
            <a:picLocks noChangeAspect="1" noChangeArrowheads="1"/>
          </p:cNvPicPr>
          <p:nvPr/>
        </p:nvPicPr>
        <p:blipFill>
          <a:blip r:embed="rId2" cstate="print"/>
          <a:srcRect/>
          <a:stretch>
            <a:fillRect/>
          </a:stretch>
        </p:blipFill>
        <p:spPr bwMode="auto">
          <a:xfrm>
            <a:off x="716095" y="1847850"/>
            <a:ext cx="7539669" cy="4171950"/>
          </a:xfrm>
          <a:prstGeom prst="rect">
            <a:avLst/>
          </a:prstGeom>
          <a:noFill/>
        </p:spPr>
      </p:pic>
      <p:sp>
        <p:nvSpPr>
          <p:cNvPr id="5" name="Slide Number Placeholder 4"/>
          <p:cNvSpPr>
            <a:spLocks noGrp="1"/>
          </p:cNvSpPr>
          <p:nvPr>
            <p:ph type="sldNum" sz="quarter" idx="12"/>
          </p:nvPr>
        </p:nvSpPr>
        <p:spPr/>
        <p:txBody>
          <a:bodyPr/>
          <a:lstStyle/>
          <a:p>
            <a:fld id="{510B67B4-5B67-4133-80A8-DACEDD91C7EA}"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کار گروهی</a:t>
            </a:r>
            <a:endParaRPr lang="en-US" b="1" dirty="0">
              <a:cs typeface="B Nazanin" pitchFamily="2" charset="-78"/>
            </a:endParaRPr>
          </a:p>
        </p:txBody>
      </p:sp>
      <p:sp>
        <p:nvSpPr>
          <p:cNvPr id="3" name="Content Placeholder 2"/>
          <p:cNvSpPr>
            <a:spLocks noGrp="1"/>
          </p:cNvSpPr>
          <p:nvPr>
            <p:ph idx="1"/>
          </p:nvPr>
        </p:nvSpPr>
        <p:spPr/>
        <p:txBody>
          <a:bodyPr/>
          <a:lstStyle/>
          <a:p>
            <a:endParaRPr lang="en-US"/>
          </a:p>
        </p:txBody>
      </p:sp>
      <p:pic>
        <p:nvPicPr>
          <p:cNvPr id="110595" name="Picture 3"/>
          <p:cNvPicPr>
            <a:picLocks noChangeAspect="1" noChangeArrowheads="1"/>
          </p:cNvPicPr>
          <p:nvPr/>
        </p:nvPicPr>
        <p:blipFill>
          <a:blip r:embed="rId2" cstate="print"/>
          <a:srcRect/>
          <a:stretch>
            <a:fillRect/>
          </a:stretch>
        </p:blipFill>
        <p:spPr bwMode="auto">
          <a:xfrm>
            <a:off x="1447800" y="1600200"/>
            <a:ext cx="6400800" cy="471742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0B67B4-5B67-4133-80A8-DACEDD91C7EA}" type="slidenum">
              <a:rPr lang="en-US" smtClean="0"/>
              <a:pPr/>
              <a:t>105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مشکلات رمزنگاری</a:t>
            </a:r>
            <a:endParaRPr lang="en-US" dirty="0" smtClean="0">
              <a:cs typeface="B Titr" pitchFamily="2" charset="-78"/>
            </a:endParaRPr>
          </a:p>
        </p:txBody>
      </p:sp>
      <p:sp>
        <p:nvSpPr>
          <p:cNvPr id="3" name="Content Placeholder 2"/>
          <p:cNvSpPr>
            <a:spLocks noGrp="1"/>
          </p:cNvSpPr>
          <p:nvPr>
            <p:ph idx="1"/>
          </p:nvPr>
        </p:nvSpPr>
        <p:spPr/>
        <p:txBody>
          <a:bodyPr/>
          <a:lstStyle/>
          <a:p>
            <a:r>
              <a:rPr lang="ar-SA" sz="2400" dirty="0" smtClean="0">
                <a:cs typeface="B Nazanin" pitchFamily="2" charset="-78"/>
              </a:rPr>
              <a:t>ممنوعیت انتقال داده‌های رمز شده در حکومت‌های دیکتاتوری </a:t>
            </a:r>
            <a:endParaRPr lang="fa-IR" sz="2400" dirty="0" smtClean="0">
              <a:cs typeface="B Nazanin" pitchFamily="2" charset="-78"/>
            </a:endParaRPr>
          </a:p>
          <a:p>
            <a:r>
              <a:rPr lang="ar-SA" sz="2400" dirty="0" smtClean="0">
                <a:cs typeface="B Nazanin" pitchFamily="2" charset="-78"/>
              </a:rPr>
              <a:t>جلب توجه رمزگشاها به داده‌های رمز شده و متوقف کردن هرگونه ارتباط مخفی </a:t>
            </a:r>
            <a:endParaRPr lang="en-US" sz="2400" dirty="0" smtClean="0">
              <a:cs typeface="B Nazanin" pitchFamily="2" charset="-78"/>
            </a:endParaRPr>
          </a:p>
          <a:p>
            <a:endParaRPr lang="en-US"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سه ویژگی اساسی نهان‌نگاری</a:t>
            </a:r>
          </a:p>
        </p:txBody>
      </p:sp>
      <p:sp>
        <p:nvSpPr>
          <p:cNvPr id="3" name="Content Placeholder 2"/>
          <p:cNvSpPr>
            <a:spLocks noGrp="1"/>
          </p:cNvSpPr>
          <p:nvPr>
            <p:ph idx="1"/>
          </p:nvPr>
        </p:nvSpPr>
        <p:spPr/>
        <p:txBody>
          <a:bodyPr/>
          <a:lstStyle/>
          <a:p>
            <a:endParaRPr lang="fa-IR" dirty="0"/>
          </a:p>
        </p:txBody>
      </p:sp>
      <p:sp>
        <p:nvSpPr>
          <p:cNvPr id="4" name="Isosceles Triangle 3"/>
          <p:cNvSpPr/>
          <p:nvPr/>
        </p:nvSpPr>
        <p:spPr>
          <a:xfrm>
            <a:off x="2362200" y="2819400"/>
            <a:ext cx="3429000" cy="289560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5" name="Rectangle 4"/>
          <p:cNvSpPr/>
          <p:nvPr/>
        </p:nvSpPr>
        <p:spPr>
          <a:xfrm>
            <a:off x="3429000" y="2362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solidFill>
                  <a:schemeClr val="tx1"/>
                </a:solidFill>
                <a:cs typeface="B Nazanin" pitchFamily="2" charset="-78"/>
              </a:rPr>
              <a:t>شفافیت</a:t>
            </a:r>
            <a:endParaRPr lang="fa-IR" b="1" dirty="0">
              <a:solidFill>
                <a:schemeClr val="tx1"/>
              </a:solidFill>
              <a:cs typeface="B Nazanin" pitchFamily="2" charset="-78"/>
            </a:endParaRPr>
          </a:p>
        </p:txBody>
      </p:sp>
      <p:sp>
        <p:nvSpPr>
          <p:cNvPr id="6" name="Rectangle 5"/>
          <p:cNvSpPr/>
          <p:nvPr/>
        </p:nvSpPr>
        <p:spPr>
          <a:xfrm>
            <a:off x="1524000" y="5638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solidFill>
                  <a:schemeClr val="tx1"/>
                </a:solidFill>
                <a:cs typeface="B Nazanin" pitchFamily="2" charset="-78"/>
              </a:rPr>
              <a:t>ظرفیت</a:t>
            </a:r>
          </a:p>
        </p:txBody>
      </p:sp>
      <p:sp>
        <p:nvSpPr>
          <p:cNvPr id="7" name="Rectangle 6"/>
          <p:cNvSpPr/>
          <p:nvPr/>
        </p:nvSpPr>
        <p:spPr>
          <a:xfrm>
            <a:off x="5181600" y="5638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solidFill>
                  <a:schemeClr val="tx1"/>
                </a:solidFill>
                <a:cs typeface="B Nazanin" pitchFamily="2" charset="-78"/>
              </a:rPr>
              <a:t>مقاومت</a:t>
            </a:r>
          </a:p>
        </p:txBody>
      </p:sp>
      <p:sp>
        <p:nvSpPr>
          <p:cNvPr id="8" name="Slide Number Placeholder 7"/>
          <p:cNvSpPr>
            <a:spLocks noGrp="1"/>
          </p:cNvSpPr>
          <p:nvPr>
            <p:ph type="sldNum" sz="quarter" idx="12"/>
          </p:nvPr>
        </p:nvSpPr>
        <p:spPr/>
        <p:txBody>
          <a:bodyPr/>
          <a:lstStyle/>
          <a:p>
            <a:fld id="{510B67B4-5B67-4133-80A8-DACEDD91C7E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روش‌های نهان‌نگاری</a:t>
            </a:r>
            <a:endParaRPr lang="fa-IR" dirty="0">
              <a:cs typeface="B Titr" pitchFamily="2" charset="-78"/>
            </a:endParaRPr>
          </a:p>
        </p:txBody>
      </p:sp>
      <p:sp>
        <p:nvSpPr>
          <p:cNvPr id="3" name="Content Placeholder 2"/>
          <p:cNvSpPr>
            <a:spLocks noGrp="1"/>
          </p:cNvSpPr>
          <p:nvPr>
            <p:ph idx="1"/>
          </p:nvPr>
        </p:nvSpPr>
        <p:spPr/>
        <p:txBody>
          <a:bodyPr>
            <a:normAutofit/>
          </a:bodyPr>
          <a:lstStyle/>
          <a:p>
            <a:r>
              <a:rPr lang="fa-IR" sz="2400" b="1" dirty="0">
                <a:cs typeface="B Nazanin" pitchFamily="2" charset="-78"/>
              </a:rPr>
              <a:t>پنهان نگاری </a:t>
            </a:r>
            <a:r>
              <a:rPr lang="fa-IR" sz="2400" b="1" dirty="0" smtClean="0">
                <a:cs typeface="B Nazanin" pitchFamily="2" charset="-78"/>
              </a:rPr>
              <a:t>صنعتی : </a:t>
            </a:r>
            <a:r>
              <a:rPr lang="fa-IR" sz="2400" dirty="0">
                <a:cs typeface="B Nazanin" pitchFamily="2" charset="-78"/>
              </a:rPr>
              <a:t>استفاده از علوم مهندسی ،فیزیک و... برای پنهان کردن </a:t>
            </a:r>
            <a:r>
              <a:rPr lang="fa-IR" sz="2400" dirty="0" smtClean="0">
                <a:cs typeface="B Nazanin" pitchFamily="2" charset="-78"/>
              </a:rPr>
              <a:t>اطلاعات. استفاده </a:t>
            </a:r>
            <a:r>
              <a:rPr lang="fa-IR" sz="2400" dirty="0">
                <a:cs typeface="B Nazanin" pitchFamily="2" charset="-78"/>
              </a:rPr>
              <a:t>از جوهرهای </a:t>
            </a:r>
            <a:r>
              <a:rPr lang="fa-IR" sz="2400" dirty="0" smtClean="0">
                <a:cs typeface="B Nazanin" pitchFamily="2" charset="-78"/>
              </a:rPr>
              <a:t>نامرئی</a:t>
            </a:r>
            <a:endParaRPr lang="en-US" sz="2400" dirty="0">
              <a:cs typeface="B Nazanin" pitchFamily="2" charset="-78"/>
            </a:endParaRPr>
          </a:p>
          <a:p>
            <a:r>
              <a:rPr lang="fa-IR" sz="2400" b="1" dirty="0">
                <a:cs typeface="B Nazanin" pitchFamily="2" charset="-78"/>
              </a:rPr>
              <a:t>پنهان نگاری </a:t>
            </a:r>
            <a:r>
              <a:rPr lang="fa-IR" sz="2400" b="1" dirty="0" smtClean="0">
                <a:cs typeface="B Nazanin" pitchFamily="2" charset="-78"/>
              </a:rPr>
              <a:t>زبانی: </a:t>
            </a:r>
            <a:r>
              <a:rPr lang="fa-IR" sz="2400" dirty="0" smtClean="0">
                <a:cs typeface="B Nazanin" pitchFamily="2" charset="-78"/>
              </a:rPr>
              <a:t>پنهان </a:t>
            </a:r>
            <a:r>
              <a:rPr lang="fa-IR" sz="2400" dirty="0">
                <a:cs typeface="B Nazanin" pitchFamily="2" charset="-78"/>
              </a:rPr>
              <a:t>کردن اطلاعات، از </a:t>
            </a:r>
            <a:r>
              <a:rPr lang="fa-IR" sz="2400" dirty="0" smtClean="0">
                <a:cs typeface="B Nazanin" pitchFamily="2" charset="-78"/>
              </a:rPr>
              <a:t>طریق نوشتن.</a:t>
            </a:r>
            <a:endParaRPr lang="en-US" sz="2000" dirty="0">
              <a:cs typeface="B Nazanin" pitchFamily="2" charset="-78"/>
            </a:endParaRPr>
          </a:p>
          <a:p>
            <a:r>
              <a:rPr lang="fa-IR" dirty="0"/>
              <a:t> </a:t>
            </a:r>
            <a:r>
              <a:rPr lang="fa-IR" sz="2400" b="1" dirty="0">
                <a:cs typeface="B Nazanin" pitchFamily="2" charset="-78"/>
              </a:rPr>
              <a:t>پنهان </a:t>
            </a:r>
            <a:r>
              <a:rPr lang="fa-IR" sz="2400" b="1" dirty="0" smtClean="0">
                <a:cs typeface="B Nazanin" pitchFamily="2" charset="-78"/>
              </a:rPr>
              <a:t>نگاری‌دیجیتال: </a:t>
            </a:r>
            <a:r>
              <a:rPr lang="fa-IR" sz="2400" dirty="0" smtClean="0">
                <a:cs typeface="B Nazanin" pitchFamily="2" charset="-78"/>
              </a:rPr>
              <a:t>پنهان </a:t>
            </a:r>
            <a:r>
              <a:rPr lang="fa-IR" sz="2400" dirty="0">
                <a:cs typeface="B Nazanin" pitchFamily="2" charset="-78"/>
              </a:rPr>
              <a:t>نگاری دیجیتال در واقع علم جاسازی اطلاعات در یک رسانه دیجیتال مثل فایل صدا ،تصویر، ویدئو و </a:t>
            </a:r>
            <a:r>
              <a:rPr lang="fa-IR" sz="2400" dirty="0" smtClean="0">
                <a:cs typeface="B Nazanin" pitchFamily="2" charset="-78"/>
              </a:rPr>
              <a:t>غیره </a:t>
            </a:r>
            <a:r>
              <a:rPr lang="fa-IR" sz="2400" dirty="0">
                <a:cs typeface="B Nazanin" pitchFamily="2" charset="-78"/>
              </a:rPr>
              <a:t>است.</a:t>
            </a:r>
            <a:r>
              <a:rPr lang="en-US" sz="2400" dirty="0">
                <a:cs typeface="B Nazanin" pitchFamily="2" charset="-78"/>
              </a:rPr>
              <a:t> </a:t>
            </a:r>
          </a:p>
          <a:p>
            <a:endParaRPr lang="en-US" dirty="0"/>
          </a:p>
          <a:p>
            <a:endParaRPr lang="fa-IR"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پنهان‌نگاری در کدام بستر بهتر است؟</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fa-IR" sz="2000" dirty="0" smtClean="0">
                <a:cs typeface="B Nazanin" pitchFamily="2" charset="-78"/>
              </a:rPr>
              <a:t>ویدئو بهترین بستر نهان‌نگاری است.</a:t>
            </a:r>
          </a:p>
          <a:p>
            <a:pPr lvl="1"/>
            <a:r>
              <a:rPr lang="fa-IR" sz="1800" dirty="0" smtClean="0">
                <a:cs typeface="B Nazanin" pitchFamily="2" charset="-78"/>
              </a:rPr>
              <a:t>ظرفیت و شفافیت بالاتر در مقایسه با رسانه‌های دیگر</a:t>
            </a:r>
          </a:p>
          <a:p>
            <a:r>
              <a:rPr lang="fa-IR" sz="2000" b="1" dirty="0" smtClean="0">
                <a:cs typeface="B Nazanin" pitchFamily="2" charset="-78"/>
              </a:rPr>
              <a:t>در این درس نهان‌نگاری در کدام بستر انجام می‌شود؟ چرا؟</a:t>
            </a:r>
          </a:p>
          <a:p>
            <a:pPr lvl="1"/>
            <a:r>
              <a:rPr lang="fa-IR" sz="1800" b="1" dirty="0" smtClean="0">
                <a:cs typeface="B Nazanin" pitchFamily="2" charset="-78"/>
              </a:rPr>
              <a:t>نهان‌نگاری در بستر تصویر</a:t>
            </a:r>
          </a:p>
          <a:p>
            <a:pPr lvl="1"/>
            <a:r>
              <a:rPr lang="fa-IR" sz="1800" b="1" dirty="0" smtClean="0">
                <a:cs typeface="B Nazanin" pitchFamily="2" charset="-78"/>
              </a:rPr>
              <a:t>نهاننگاری در بستر متن</a:t>
            </a:r>
            <a:endParaRPr lang="en-US" sz="1800" b="1"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مزایا و معایب نهان‌نگاری در متن</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buNone/>
            </a:pPr>
            <a:r>
              <a:rPr lang="fa-IR" sz="2400" b="1" dirty="0" smtClean="0">
                <a:cs typeface="B Nazanin" pitchFamily="2" charset="-78"/>
              </a:rPr>
              <a:t>معایب</a:t>
            </a:r>
          </a:p>
          <a:p>
            <a:r>
              <a:rPr lang="ar-SA" sz="2000" dirty="0" smtClean="0">
                <a:cs typeface="B Nazanin" pitchFamily="2" charset="-78"/>
              </a:rPr>
              <a:t>نهان</a:t>
            </a:r>
            <a:r>
              <a:rPr lang="fa-IR" sz="2000" dirty="0" smtClean="0">
                <a:cs typeface="B Nazanin" pitchFamily="2" charset="-78"/>
              </a:rPr>
              <a:t>‌</a:t>
            </a:r>
            <a:r>
              <a:rPr lang="ar-SA" sz="2000" dirty="0" smtClean="0">
                <a:cs typeface="B Nazanin" pitchFamily="2" charset="-78"/>
              </a:rPr>
              <a:t>نگاری در متن، به دلیل تغییرات محلی بسیار کم، مشکل است. </a:t>
            </a:r>
            <a:endParaRPr lang="fa-IR" sz="2000" dirty="0" smtClean="0">
              <a:cs typeface="B Nazanin" pitchFamily="2" charset="-78"/>
            </a:endParaRPr>
          </a:p>
          <a:p>
            <a:r>
              <a:rPr lang="ar-SA" sz="2000" dirty="0" smtClean="0">
                <a:cs typeface="B Nazanin" pitchFamily="2" charset="-78"/>
              </a:rPr>
              <a:t>انسان به تغییرات متنی بسیار حساس است. </a:t>
            </a:r>
            <a:endParaRPr lang="fa-IR" sz="2000" dirty="0" smtClean="0">
              <a:cs typeface="B Nazanin" pitchFamily="2" charset="-78"/>
            </a:endParaRPr>
          </a:p>
          <a:p>
            <a:pPr>
              <a:buNone/>
            </a:pPr>
            <a:r>
              <a:rPr lang="fa-IR" sz="2400" b="1" dirty="0" smtClean="0">
                <a:cs typeface="B Nazanin" pitchFamily="2" charset="-78"/>
              </a:rPr>
              <a:t>مزایا</a:t>
            </a:r>
          </a:p>
          <a:p>
            <a:r>
              <a:rPr lang="fa-IR" sz="2000" dirty="0" smtClean="0">
                <a:cs typeface="B Nazanin" pitchFamily="2" charset="-78"/>
              </a:rPr>
              <a:t>ا</a:t>
            </a:r>
            <a:r>
              <a:rPr lang="ar-SA" sz="2000" dirty="0" smtClean="0">
                <a:cs typeface="B Nazanin" pitchFamily="2" charset="-78"/>
              </a:rPr>
              <a:t>ستفاده زیاد متن در رسانه</a:t>
            </a:r>
            <a:r>
              <a:rPr lang="fa-IR" sz="2000" dirty="0" smtClean="0">
                <a:cs typeface="B Nazanin" pitchFamily="2" charset="-78"/>
              </a:rPr>
              <a:t>‌</a:t>
            </a:r>
            <a:r>
              <a:rPr lang="ar-SA" sz="2000" dirty="0" smtClean="0">
                <a:cs typeface="B Nazanin" pitchFamily="2" charset="-78"/>
              </a:rPr>
              <a:t>های دیجیتال</a:t>
            </a:r>
            <a:endParaRPr lang="fa-IR" sz="2000" dirty="0" smtClean="0">
              <a:cs typeface="B Nazanin" pitchFamily="2" charset="-78"/>
            </a:endParaRPr>
          </a:p>
          <a:p>
            <a:r>
              <a:rPr lang="ar-SA" sz="2000" dirty="0" smtClean="0">
                <a:cs typeface="B Nazanin" pitchFamily="2" charset="-78"/>
              </a:rPr>
              <a:t>حساس نبودن متن نسبت به فشرده‌سازی</a:t>
            </a:r>
            <a:endParaRPr lang="fa-IR" sz="2000" dirty="0" smtClean="0">
              <a:cs typeface="B Nazanin" pitchFamily="2" charset="-78"/>
            </a:endParaRPr>
          </a:p>
          <a:p>
            <a:r>
              <a:rPr lang="ar-SA" sz="2000" dirty="0" smtClean="0">
                <a:cs typeface="B Nazanin" pitchFamily="2" charset="-78"/>
              </a:rPr>
              <a:t>نیاز به حافظه‌ی کمتر برای ذخیره‌سازی و برقراری ارتباط آسان‌تر و سریع‌تر </a:t>
            </a:r>
            <a:endParaRPr lang="fa-IR" sz="2000" dirty="0" smtClean="0">
              <a:cs typeface="B Nazanin" pitchFamily="2" charset="-78"/>
            </a:endParaRPr>
          </a:p>
          <a:p>
            <a:r>
              <a:rPr lang="ar-SA" sz="2000" dirty="0" smtClean="0">
                <a:cs typeface="B Nazanin" pitchFamily="2" charset="-78"/>
              </a:rPr>
              <a:t>متن هنوز هم یکی از عمده‌ترین اشکال برقراری ارتباط در سراسر جهان است. تنها اندکی از مردم به متن دسترسی ندارند. </a:t>
            </a:r>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انواع نهان‌نگاری در متن</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نهان‌نگاری ساختاری </a:t>
            </a:r>
            <a:endParaRPr lang="fa-IR" sz="2400" dirty="0" smtClean="0">
              <a:cs typeface="B Nazanin" pitchFamily="2" charset="-78"/>
            </a:endParaRPr>
          </a:p>
          <a:p>
            <a:r>
              <a:rPr lang="fa-IR" sz="2400" dirty="0" smtClean="0">
                <a:cs typeface="B Nazanin" pitchFamily="2" charset="-78"/>
              </a:rPr>
              <a:t>نهان‌نگاری </a:t>
            </a:r>
            <a:r>
              <a:rPr lang="ar-SA" sz="2400" dirty="0" smtClean="0">
                <a:cs typeface="B Nazanin" pitchFamily="2" charset="-78"/>
              </a:rPr>
              <a:t>تصادفی-آماری</a:t>
            </a:r>
            <a:endParaRPr lang="fa-IR" sz="2400" dirty="0" smtClean="0">
              <a:cs typeface="B Nazanin" pitchFamily="2" charset="-78"/>
            </a:endParaRPr>
          </a:p>
          <a:p>
            <a:r>
              <a:rPr lang="fa-IR" sz="2400" dirty="0" smtClean="0">
                <a:cs typeface="B Nazanin" pitchFamily="2" charset="-78"/>
              </a:rPr>
              <a:t>نهان‌نگاری زبانی</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نهان‌نگاری ساختاری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نهان‌نگاری ساختاری به معنای تغییر ساختار فیزیکی متن است.</a:t>
            </a:r>
            <a:endParaRPr lang="fa-IR" sz="2400" dirty="0" smtClean="0">
              <a:cs typeface="B Nazanin" pitchFamily="2" charset="-78"/>
            </a:endParaRPr>
          </a:p>
          <a:p>
            <a:r>
              <a:rPr lang="fa-IR" sz="2400" dirty="0" smtClean="0">
                <a:cs typeface="B Nazanin" pitchFamily="2" charset="-78"/>
              </a:rPr>
              <a:t>در این روش </a:t>
            </a:r>
            <a:r>
              <a:rPr lang="ar-SA" sz="2400" dirty="0" smtClean="0">
                <a:cs typeface="B Nazanin" pitchFamily="2" charset="-78"/>
              </a:rPr>
              <a:t>با انتقال متن از یک بستر به بستر دیگر متنی، اطلاعات مخفی شده از بین می‌رود.</a:t>
            </a:r>
            <a:endParaRPr lang="fa-IR" sz="2400" dirty="0" smtClean="0">
              <a:cs typeface="B Nazanin" pitchFamily="2" charset="-78"/>
            </a:endParaRPr>
          </a:p>
          <a:p>
            <a:r>
              <a:rPr lang="ar-SA" sz="2400" dirty="0" smtClean="0">
                <a:cs typeface="B Nazanin" pitchFamily="2" charset="-78"/>
              </a:rPr>
              <a:t>پنهان کردن اطلاعات مخفی در متن با تغییر فونت فضای خالی بین کلمات</a:t>
            </a:r>
            <a:r>
              <a:rPr lang="fa-IR" sz="2400" dirty="0" smtClean="0">
                <a:cs typeface="B Nazanin" pitchFamily="2" charset="-78"/>
              </a:rPr>
              <a:t>.</a:t>
            </a:r>
          </a:p>
          <a:p>
            <a:r>
              <a:rPr lang="ar-SA" sz="2400" dirty="0" smtClean="0">
                <a:cs typeface="B Nazanin" pitchFamily="2" charset="-78"/>
              </a:rPr>
              <a:t>تغییر فونت و رنگ کاراکترهای موجود در سلول</a:t>
            </a:r>
            <a:r>
              <a:rPr lang="fa-IR" sz="2400" dirty="0" smtClean="0">
                <a:cs typeface="B Nazanin" pitchFamily="2" charset="-78"/>
              </a:rPr>
              <a:t>‌های جدول.</a:t>
            </a:r>
          </a:p>
          <a:p>
            <a:r>
              <a:rPr lang="ar-SA" sz="2400" dirty="0" smtClean="0">
                <a:cs typeface="B Nazanin" pitchFamily="2" charset="-78"/>
              </a:rPr>
              <a:t>جابه‌جایی خطوط  </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نهان‌نگاری </a:t>
            </a:r>
            <a:r>
              <a:rPr lang="ar-SA" dirty="0" smtClean="0">
                <a:cs typeface="B Titr" pitchFamily="2" charset="-78"/>
              </a:rPr>
              <a:t>تصادفی-آماری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تولید متن پوشانه به صورت خودکار با استفاده از ویژگی‌های آماری پیام مخفی</a:t>
            </a:r>
            <a:endParaRPr lang="fa-IR" sz="2400" dirty="0" smtClean="0">
              <a:cs typeface="B Nazanin" pitchFamily="2" charset="-78"/>
            </a:endParaRPr>
          </a:p>
          <a:p>
            <a:r>
              <a:rPr lang="ar-SA" sz="2400" dirty="0" smtClean="0">
                <a:cs typeface="B Nazanin" pitchFamily="2" charset="-78"/>
              </a:rPr>
              <a:t>عدم تولید جملات با معنی</a:t>
            </a:r>
            <a:r>
              <a:rPr lang="fa-IR" sz="2400" dirty="0" smtClean="0">
                <a:cs typeface="B Nazanin" pitchFamily="2" charset="-78"/>
              </a:rPr>
              <a:t> از مشکلات این روش است.</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نهان‌نگاری زبانی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fa-IR" sz="2400" dirty="0" smtClean="0">
                <a:cs typeface="B Nazanin" pitchFamily="2" charset="-78"/>
              </a:rPr>
              <a:t>در این نهان‌نگاری از </a:t>
            </a:r>
            <a:r>
              <a:rPr lang="ar-SA" sz="2400" dirty="0" smtClean="0">
                <a:cs typeface="B Nazanin" pitchFamily="2" charset="-78"/>
              </a:rPr>
              <a:t>تغییر ویژگی‌های نحوی یا معنایی متن موجود</a:t>
            </a:r>
            <a:r>
              <a:rPr lang="fa-IR" sz="2400" dirty="0" smtClean="0">
                <a:cs typeface="B Nazanin" pitchFamily="2" charset="-78"/>
              </a:rPr>
              <a:t> استفاده می‌شود.</a:t>
            </a:r>
          </a:p>
          <a:p>
            <a:pPr algn="just"/>
            <a:r>
              <a:rPr lang="fa-IR" sz="2400" dirty="0" smtClean="0">
                <a:cs typeface="B Nazanin" pitchFamily="2" charset="-78"/>
              </a:rPr>
              <a:t>این روش به دو دسته </a:t>
            </a:r>
            <a:r>
              <a:rPr lang="en-US" sz="2000" dirty="0" err="1" smtClean="0"/>
              <a:t>Semagrams</a:t>
            </a:r>
            <a:r>
              <a:rPr lang="fa-IR" sz="2400" dirty="0" smtClean="0">
                <a:cs typeface="B Nazanin" pitchFamily="2" charset="-78"/>
              </a:rPr>
              <a:t> و</a:t>
            </a:r>
            <a:r>
              <a:rPr lang="en-US" sz="2400" dirty="0" smtClean="0">
                <a:cs typeface="B Nazanin" pitchFamily="2" charset="-78"/>
              </a:rPr>
              <a:t> </a:t>
            </a:r>
            <a:r>
              <a:rPr lang="en-US" sz="2000" dirty="0" smtClean="0"/>
              <a:t>Open code</a:t>
            </a:r>
            <a:r>
              <a:rPr lang="fa-IR" sz="2400" dirty="0" smtClean="0">
                <a:cs typeface="B Nazanin" pitchFamily="2" charset="-78"/>
              </a:rPr>
              <a:t>تقسیم می‌شود. </a:t>
            </a:r>
          </a:p>
          <a:p>
            <a:pPr lvl="1" algn="just"/>
            <a:r>
              <a:rPr lang="fa-IR" sz="2000" dirty="0" smtClean="0">
                <a:cs typeface="B Nazanin" pitchFamily="2" charset="-78"/>
              </a:rPr>
              <a:t>در </a:t>
            </a:r>
            <a:r>
              <a:rPr lang="en-US" sz="1600" dirty="0" err="1" smtClean="0"/>
              <a:t>Semagrams</a:t>
            </a:r>
            <a:r>
              <a:rPr lang="fa-IR" sz="2000" dirty="0" smtClean="0">
                <a:cs typeface="B Nazanin" pitchFamily="2" charset="-78"/>
              </a:rPr>
              <a:t> برای پنهان کردن پیام از علائم بصری و سمبل ها استفاده می‌شود مثلا </a:t>
            </a:r>
            <a:r>
              <a:rPr lang="ar-SA" sz="2000" dirty="0" smtClean="0">
                <a:cs typeface="B Nazanin" pitchFamily="2" charset="-78"/>
              </a:rPr>
              <a:t>قرار</a:t>
            </a:r>
            <a:r>
              <a:rPr lang="fa-IR" sz="2000" dirty="0" smtClean="0">
                <a:cs typeface="B Nazanin" pitchFamily="2" charset="-78"/>
              </a:rPr>
              <a:t> </a:t>
            </a:r>
            <a:r>
              <a:rPr lang="ar-SA" sz="2000" dirty="0" smtClean="0">
                <a:cs typeface="B Nazanin" pitchFamily="2" charset="-78"/>
              </a:rPr>
              <a:t>دادن </a:t>
            </a:r>
            <a:r>
              <a:rPr lang="ar-SA" sz="2000" dirty="0" smtClean="0">
                <a:cs typeface="B Nazanin" pitchFamily="2" charset="-78"/>
              </a:rPr>
              <a:t>علایم نگارشی در مکان‌های مناسب </a:t>
            </a:r>
            <a:endParaRPr lang="en-US" sz="2000" dirty="0" smtClean="0">
              <a:cs typeface="B Nazanin" pitchFamily="2" charset="-78"/>
            </a:endParaRPr>
          </a:p>
          <a:p>
            <a:pPr lvl="1" algn="just"/>
            <a:r>
              <a:rPr lang="fa-IR" sz="2000" dirty="0" smtClean="0">
                <a:cs typeface="B Nazanin" pitchFamily="2" charset="-78"/>
              </a:rPr>
              <a:t>در</a:t>
            </a:r>
            <a:r>
              <a:rPr lang="en-US" sz="1600" dirty="0" smtClean="0"/>
              <a:t>Open code</a:t>
            </a:r>
            <a:r>
              <a:rPr lang="fa-IR" sz="1600" dirty="0" smtClean="0"/>
              <a:t> </a:t>
            </a:r>
            <a:r>
              <a:rPr lang="fa-IR" sz="2000" dirty="0" smtClean="0">
                <a:cs typeface="B Nazanin" pitchFamily="2" charset="-78"/>
              </a:rPr>
              <a:t>الگویی را به طریقی در متن جاسازی می‌کنند که توسط اکثر خوانندگان قابل کشف نیست. مثلا </a:t>
            </a:r>
            <a:r>
              <a:rPr lang="ar-SA" sz="2000" dirty="0" smtClean="0">
                <a:cs typeface="B Nazanin" pitchFamily="2" charset="-78"/>
              </a:rPr>
              <a:t>در </a:t>
            </a:r>
            <a:r>
              <a:rPr lang="fa-IR" sz="2000" dirty="0" smtClean="0">
                <a:cs typeface="B Nazanin" pitchFamily="2" charset="-78"/>
              </a:rPr>
              <a:t>این روش </a:t>
            </a:r>
            <a:r>
              <a:rPr lang="ar-SA" sz="2000" dirty="0" smtClean="0">
                <a:cs typeface="B Nazanin" pitchFamily="2" charset="-78"/>
              </a:rPr>
              <a:t>از جانشین کردن کلمات هم معنی برای پنهان کردن اطلاعات مخفی استفاده می‌شود</a:t>
            </a:r>
            <a:r>
              <a:rPr lang="fa-IR" sz="2000" dirty="0" smtClean="0">
                <a:cs typeface="B Nazanin" pitchFamily="2" charset="-78"/>
              </a:rPr>
              <a:t>.</a:t>
            </a:r>
          </a:p>
          <a:p>
            <a:pPr lvl="1"/>
            <a:endParaRPr lang="en-US" sz="2000" dirty="0" smtClean="0">
              <a:cs typeface="B Nazanin" pitchFamily="2" charset="-78"/>
            </a:endParaRPr>
          </a:p>
          <a:p>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19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نحوه ارزیابی</a:t>
            </a:r>
            <a:endParaRPr lang="en-US" dirty="0">
              <a:cs typeface="B Titr" pitchFamily="2" charset="-78"/>
            </a:endParaRPr>
          </a:p>
        </p:txBody>
      </p:sp>
      <p:sp>
        <p:nvSpPr>
          <p:cNvPr id="3" name="Content Placeholder 2"/>
          <p:cNvSpPr>
            <a:spLocks noGrp="1"/>
          </p:cNvSpPr>
          <p:nvPr>
            <p:ph idx="1"/>
          </p:nvPr>
        </p:nvSpPr>
        <p:spPr/>
        <p:txBody>
          <a:bodyPr/>
          <a:lstStyle/>
          <a:p>
            <a:r>
              <a:rPr lang="fa-IR" dirty="0" smtClean="0">
                <a:cs typeface="B Nazanin" pitchFamily="2" charset="-78"/>
              </a:rPr>
              <a:t>2 نمره حضور در کلاس</a:t>
            </a:r>
          </a:p>
          <a:p>
            <a:r>
              <a:rPr lang="fa-IR" dirty="0" smtClean="0">
                <a:cs typeface="B Nazanin" pitchFamily="2" charset="-78"/>
              </a:rPr>
              <a:t>8 نمره امتحان پایانی</a:t>
            </a:r>
          </a:p>
          <a:p>
            <a:r>
              <a:rPr lang="fa-IR" dirty="0" smtClean="0">
                <a:cs typeface="B Nazanin" pitchFamily="2" charset="-78"/>
              </a:rPr>
              <a:t>4 نمره ارائه مقالات</a:t>
            </a:r>
          </a:p>
          <a:p>
            <a:r>
              <a:rPr lang="fa-IR" dirty="0" smtClean="0">
                <a:cs typeface="B Nazanin" pitchFamily="2" charset="-78"/>
              </a:rPr>
              <a:t>3 نمره شبیه‌سازی</a:t>
            </a:r>
          </a:p>
          <a:p>
            <a:r>
              <a:rPr lang="fa-IR" dirty="0" smtClean="0">
                <a:cs typeface="B Nazanin" pitchFamily="2" charset="-78"/>
              </a:rPr>
              <a:t>3 </a:t>
            </a:r>
            <a:r>
              <a:rPr lang="fa-IR" smtClean="0">
                <a:cs typeface="B Nazanin" pitchFamily="2" charset="-78"/>
              </a:rPr>
              <a:t>نمره تمرین</a:t>
            </a:r>
            <a:endParaRPr lang="fa-IR" dirty="0" smtClean="0">
              <a:cs typeface="B Nazanin" pitchFamily="2" charset="-78"/>
            </a:endParaRPr>
          </a:p>
          <a:p>
            <a:r>
              <a:rPr lang="fa-IR" dirty="0" smtClean="0">
                <a:cs typeface="B Nazanin" pitchFamily="2" charset="-78"/>
              </a:rPr>
              <a:t>2 نمره ارسال مقاله</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Autofit/>
          </a:bodyPr>
          <a:lstStyle/>
          <a:p>
            <a:r>
              <a:rPr lang="fa-IR" sz="4000" dirty="0" smtClean="0">
                <a:cs typeface="B Titr" pitchFamily="2" charset="-78"/>
              </a:rPr>
              <a:t>انواع دیگری از نهان‌نگاری در متن</a:t>
            </a:r>
            <a:endParaRPr lang="en-US" sz="4000" dirty="0" smtClean="0">
              <a:cs typeface="B Titr" pitchFamily="2" charset="-78"/>
            </a:endParaRPr>
          </a:p>
        </p:txBody>
      </p:sp>
      <p:sp>
        <p:nvSpPr>
          <p:cNvPr id="3" name="Content Placeholder 2"/>
          <p:cNvSpPr>
            <a:spLocks noGrp="1"/>
          </p:cNvSpPr>
          <p:nvPr>
            <p:ph idx="1"/>
          </p:nvPr>
        </p:nvSpPr>
        <p:spPr/>
        <p:txBody>
          <a:bodyPr>
            <a:normAutofit/>
          </a:bodyPr>
          <a:lstStyle/>
          <a:p>
            <a:r>
              <a:rPr lang="fa-IR" sz="2000" dirty="0" smtClean="0">
                <a:cs typeface="B Nazanin" pitchFamily="2" charset="-78"/>
              </a:rPr>
              <a:t>نهان‌نگاری در ایمیل</a:t>
            </a:r>
          </a:p>
          <a:p>
            <a:r>
              <a:rPr lang="ar-SA" sz="2000" dirty="0" smtClean="0">
                <a:cs typeface="B Nazanin" pitchFamily="2" charset="-78"/>
              </a:rPr>
              <a:t>در این روش برخلاف بسیاری از روش</a:t>
            </a:r>
            <a:r>
              <a:rPr lang="fa-IR" sz="2000" dirty="0" smtClean="0">
                <a:cs typeface="B Nazanin" pitchFamily="2" charset="-78"/>
              </a:rPr>
              <a:t>‌</a:t>
            </a:r>
            <a:r>
              <a:rPr lang="ar-SA" sz="2000" dirty="0" smtClean="0">
                <a:cs typeface="B Nazanin" pitchFamily="2" charset="-78"/>
              </a:rPr>
              <a:t>های مشهور نهان</a:t>
            </a:r>
            <a:r>
              <a:rPr lang="fa-IR" sz="2000" dirty="0" smtClean="0">
                <a:cs typeface="B Nazanin" pitchFamily="2" charset="-78"/>
              </a:rPr>
              <a:t>‌</a:t>
            </a:r>
            <a:r>
              <a:rPr lang="ar-SA" sz="2000" dirty="0" smtClean="0">
                <a:cs typeface="B Nazanin" pitchFamily="2" charset="-78"/>
              </a:rPr>
              <a:t>نگاری در متن، هیچ نوع محدودیتی روی متن ارسالی وجود ندارد. همچنین هیچ نویز و یا اطلاعات اضافی به متن ارسالی اضافه نمی</a:t>
            </a:r>
            <a:r>
              <a:rPr lang="fa-IR" sz="2000" dirty="0" smtClean="0">
                <a:cs typeface="B Nazanin" pitchFamily="2" charset="-78"/>
              </a:rPr>
              <a:t>‌</a:t>
            </a:r>
            <a:r>
              <a:rPr lang="ar-SA" sz="2000" dirty="0" smtClean="0">
                <a:cs typeface="B Nazanin" pitchFamily="2" charset="-78"/>
              </a:rPr>
              <a:t>شود. به عبارت دیگر، هیچ تغییری در متن پوشانه اعمال نمی</a:t>
            </a:r>
            <a:r>
              <a:rPr lang="fa-IR" sz="2000" dirty="0" smtClean="0">
                <a:cs typeface="B Nazanin" pitchFamily="2" charset="-78"/>
              </a:rPr>
              <a:t>‌</a:t>
            </a:r>
            <a:r>
              <a:rPr lang="ar-SA" sz="2000" dirty="0" smtClean="0">
                <a:cs typeface="B Nazanin" pitchFamily="2" charset="-78"/>
              </a:rPr>
              <a:t>شود</a:t>
            </a:r>
            <a:r>
              <a:rPr lang="fa-IR" sz="2000" dirty="0" smtClean="0">
                <a:cs typeface="B Nazanin" pitchFamily="2" charset="-78"/>
              </a:rPr>
              <a:t>.</a:t>
            </a:r>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Autofit/>
          </a:bodyPr>
          <a:lstStyle/>
          <a:p>
            <a:r>
              <a:rPr lang="ar-SA" sz="3600" dirty="0" smtClean="0">
                <a:cs typeface="B Titr" pitchFamily="2" charset="-78"/>
              </a:rPr>
              <a:t>نهان</a:t>
            </a:r>
            <a:r>
              <a:rPr lang="fa-IR" sz="3600" dirty="0" smtClean="0">
                <a:cs typeface="B Titr" pitchFamily="2" charset="-78"/>
              </a:rPr>
              <a:t>‌</a:t>
            </a:r>
            <a:r>
              <a:rPr lang="ar-SA" sz="3600" dirty="0" smtClean="0">
                <a:cs typeface="B Titr" pitchFamily="2" charset="-78"/>
              </a:rPr>
              <a:t>نگاری در ایمیل توسط تولید آدرس</a:t>
            </a:r>
            <a:r>
              <a:rPr lang="fa-IR" sz="3600" dirty="0" smtClean="0">
                <a:cs typeface="B Titr" pitchFamily="2" charset="-78"/>
              </a:rPr>
              <a:t>‌</a:t>
            </a:r>
            <a:r>
              <a:rPr lang="ar-SA" sz="3600" dirty="0" smtClean="0">
                <a:cs typeface="B Titr" pitchFamily="2" charset="-78"/>
              </a:rPr>
              <a:t>های گیرنده از طریق تعداد کاراکترهای متن پوشانه</a:t>
            </a:r>
            <a:endParaRPr lang="en-US" sz="3600" dirty="0" smtClean="0">
              <a:cs typeface="B Titr" pitchFamily="2" charset="-78"/>
            </a:endParaRPr>
          </a:p>
        </p:txBody>
      </p:sp>
      <p:sp>
        <p:nvSpPr>
          <p:cNvPr id="3" name="Content Placeholder 2"/>
          <p:cNvSpPr>
            <a:spLocks noGrp="1"/>
          </p:cNvSpPr>
          <p:nvPr>
            <p:ph idx="1"/>
          </p:nvPr>
        </p:nvSpPr>
        <p:spPr/>
        <p:txBody>
          <a:bodyPr>
            <a:normAutofit/>
          </a:bodyPr>
          <a:lstStyle/>
          <a:p>
            <a:r>
              <a:rPr lang="fa-IR" sz="2400" dirty="0" smtClean="0">
                <a:cs typeface="B Nazanin" pitchFamily="2" charset="-78"/>
              </a:rPr>
              <a:t>نهان‌نگاری شامل دو فاز جاسازی پیام و استخراج پیام است.</a:t>
            </a:r>
          </a:p>
        </p:txBody>
      </p:sp>
      <p:sp>
        <p:nvSpPr>
          <p:cNvPr id="4" name="Slide Number Placeholder 3"/>
          <p:cNvSpPr>
            <a:spLocks noGrp="1"/>
          </p:cNvSpPr>
          <p:nvPr>
            <p:ph type="sldNum" sz="quarter" idx="12"/>
          </p:nvPr>
        </p:nvSpPr>
        <p:spPr/>
        <p:txBody>
          <a:bodyPr/>
          <a:lstStyle/>
          <a:p>
            <a:fld id="{510B67B4-5B67-4133-80A8-DACEDD91C7E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dirty="0" smtClean="0">
                <a:cs typeface="B Titr" pitchFamily="2" charset="-78"/>
              </a:rPr>
              <a:t>جاسازی پیام</a:t>
            </a:r>
            <a:endParaRPr lang="en-US" sz="3600" dirty="0" smtClean="0">
              <a:cs typeface="B Titr" pitchFamily="2" charset="-78"/>
            </a:endParaRPr>
          </a:p>
        </p:txBody>
      </p:sp>
      <p:sp>
        <p:nvSpPr>
          <p:cNvPr id="3" name="Content Placeholder 2"/>
          <p:cNvSpPr>
            <a:spLocks noGrp="1"/>
          </p:cNvSpPr>
          <p:nvPr>
            <p:ph idx="1"/>
          </p:nvPr>
        </p:nvSpPr>
        <p:spPr/>
        <p:txBody>
          <a:bodyPr/>
          <a:lstStyle/>
          <a:p>
            <a:r>
              <a:rPr lang="fa-IR" sz="2200" dirty="0" smtClean="0">
                <a:cs typeface="B Nazanin" pitchFamily="2" charset="-78"/>
              </a:rPr>
              <a:t>مقادیر ثابت، کلید </a:t>
            </a:r>
            <a:r>
              <a:rPr lang="en-US" sz="2200" dirty="0" smtClean="0">
                <a:cs typeface="B Nazanin" pitchFamily="2" charset="-78"/>
              </a:rPr>
              <a:t>A</a:t>
            </a:r>
            <a:r>
              <a:rPr lang="fa-IR" sz="2200" dirty="0" smtClean="0">
                <a:cs typeface="B Nazanin" pitchFamily="2" charset="-78"/>
              </a:rPr>
              <a:t> و جدول زیر، به عنوان کلید نهان‌نگاری در ادامه تعریف شده‌اند. این مقادیر، بین فرستنده و گیرنده مشترک هستند.</a:t>
            </a:r>
          </a:p>
          <a:p>
            <a:r>
              <a:rPr lang="fa-IR" sz="2000" dirty="0" smtClean="0">
                <a:cs typeface="B Nazanin" pitchFamily="2" charset="-78"/>
              </a:rPr>
              <a:t> : حداکثر تعداد دفعاتی که متن می‌تواند خوانده ‌شود.</a:t>
            </a:r>
            <a:endParaRPr lang="en-US" sz="2000" dirty="0" smtClean="0">
              <a:cs typeface="B Nazanin" pitchFamily="2" charset="-78"/>
            </a:endParaRPr>
          </a:p>
          <a:p>
            <a:pPr lvl="0"/>
            <a:r>
              <a:rPr lang="fa-IR" sz="2000" dirty="0" smtClean="0">
                <a:cs typeface="B Nazanin" pitchFamily="2" charset="-78"/>
              </a:rPr>
              <a:t> : حداکثر تعداد جملاتی از متن که می‌تواند در محاسبات قرار بگیرد.</a:t>
            </a:r>
            <a:endParaRPr lang="en-US" sz="2000" dirty="0" smtClean="0">
              <a:cs typeface="B Nazanin" pitchFamily="2" charset="-78"/>
            </a:endParaRPr>
          </a:p>
          <a:p>
            <a:pPr lvl="0"/>
            <a:r>
              <a:rPr lang="fa-IR" sz="2000" dirty="0" smtClean="0">
                <a:cs typeface="B Nazanin" pitchFamily="2" charset="-78"/>
              </a:rPr>
              <a:t> : حداکثر تعداد کاراکترهایی که می تواند در محاسبات قرار بگیرد.</a:t>
            </a:r>
            <a:endParaRPr lang="en-US" sz="2000" dirty="0" smtClean="0">
              <a:cs typeface="B Nazanin" pitchFamily="2" charset="-78"/>
            </a:endParaRPr>
          </a:p>
          <a:p>
            <a:pPr lvl="0"/>
            <a:r>
              <a:rPr lang="fa-IR" sz="2000" dirty="0" smtClean="0">
                <a:cs typeface="B Nazanin" pitchFamily="2" charset="-78"/>
              </a:rPr>
              <a:t>کلید </a:t>
            </a:r>
            <a:r>
              <a:rPr lang="en-US" sz="2000" dirty="0" smtClean="0">
                <a:cs typeface="B Nazanin" pitchFamily="2" charset="-78"/>
              </a:rPr>
              <a:t>A</a:t>
            </a:r>
            <a:r>
              <a:rPr lang="fa-IR" sz="2000" dirty="0" smtClean="0">
                <a:cs typeface="B Nazanin" pitchFamily="2" charset="-78"/>
              </a:rPr>
              <a:t> : شامل مجموعه‌ای 8 تایی از پسوند آدرس ایمیل‌ها است. به هر پسوند آدرس ایمیل، یک عدد 3 بیتی نسبت داده شده است. این مجموعه در بخش زیر نشان داده شده است.</a:t>
            </a:r>
            <a:endParaRPr lang="en-US" sz="2000" dirty="0" smtClean="0">
              <a:cs typeface="B Nazanin" pitchFamily="2" charset="-78"/>
            </a:endParaRPr>
          </a:p>
          <a:p>
            <a:pPr algn="l" rtl="0"/>
            <a:r>
              <a:rPr lang="en-US" sz="2000" dirty="0" smtClean="0">
                <a:cs typeface="B Nazanin" pitchFamily="2" charset="-78"/>
              </a:rPr>
              <a:t>A={gmail.com (000), hotmail.com (001), yahoo.com (010), rediffmail.com (011), btinternet.com (100), aol.com(101), msn.com(110), verizon.net (111)}</a:t>
            </a:r>
          </a:p>
          <a:p>
            <a:pPr lvl="0"/>
            <a:r>
              <a:rPr lang="fa-IR" sz="2000" dirty="0" smtClean="0">
                <a:cs typeface="B Nazanin" pitchFamily="2" charset="-78"/>
              </a:rPr>
              <a:t>مجموعه </a:t>
            </a:r>
            <a:r>
              <a:rPr lang="en-US" sz="2000" dirty="0" smtClean="0">
                <a:cs typeface="B Nazanin" pitchFamily="2" charset="-78"/>
              </a:rPr>
              <a:t>S</a:t>
            </a:r>
            <a:r>
              <a:rPr lang="fa-IR" sz="2000" dirty="0" smtClean="0">
                <a:cs typeface="B Nazanin" pitchFamily="2" charset="-78"/>
              </a:rPr>
              <a:t>: شامل جمله‌های موجود در متن است</a:t>
            </a:r>
            <a:endParaRPr lang="en-US" sz="2200" dirty="0" smtClean="0">
              <a:cs typeface="B Nazanin" pitchFamily="2" charset="-78"/>
            </a:endParaRPr>
          </a:p>
          <a:p>
            <a:endParaRPr lang="en-US" dirty="0"/>
          </a:p>
        </p:txBody>
      </p:sp>
      <p:sp>
        <p:nvSpPr>
          <p:cNvPr id="145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54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229600" y="2336800"/>
            <a:ext cx="133350" cy="311150"/>
          </a:xfrm>
          <a:prstGeom prst="rect">
            <a:avLst/>
          </a:prstGeom>
          <a:noFill/>
        </p:spPr>
      </p:pic>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54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29600" y="2717800"/>
            <a:ext cx="133350" cy="311150"/>
          </a:xfrm>
          <a:prstGeom prst="rect">
            <a:avLst/>
          </a:prstGeom>
          <a:noFill/>
        </p:spPr>
      </p:pic>
      <p:sp>
        <p:nvSpPr>
          <p:cNvPr id="145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541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229600" y="3063240"/>
            <a:ext cx="123825" cy="346710"/>
          </a:xfrm>
          <a:prstGeom prst="rect">
            <a:avLst/>
          </a:prstGeom>
          <a:noFill/>
        </p:spPr>
      </p:pic>
      <p:graphicFrame>
        <p:nvGraphicFramePr>
          <p:cNvPr id="10" name="Table 9"/>
          <p:cNvGraphicFramePr>
            <a:graphicFrameLocks noGrp="1"/>
          </p:cNvGraphicFramePr>
          <p:nvPr/>
        </p:nvGraphicFramePr>
        <p:xfrm>
          <a:off x="990600" y="5181600"/>
          <a:ext cx="2286000" cy="1219200"/>
        </p:xfrm>
        <a:graphic>
          <a:graphicData uri="http://schemas.openxmlformats.org/drawingml/2006/table">
            <a:tbl>
              <a:tblPr rtl="1"/>
              <a:tblGrid>
                <a:gridCol w="1143000"/>
                <a:gridCol w="1143000"/>
              </a:tblGrid>
              <a:tr h="305933">
                <a:tc>
                  <a:txBody>
                    <a:bodyPr/>
                    <a:lstStyle/>
                    <a:p>
                      <a:pPr marL="0" marR="0" indent="215900" algn="ctr" rtl="1">
                        <a:spcBef>
                          <a:spcPts val="0"/>
                        </a:spcBef>
                        <a:spcAft>
                          <a:spcPts val="0"/>
                        </a:spcAft>
                      </a:pPr>
                      <a:r>
                        <a:rPr lang="fa-IR" sz="1000">
                          <a:latin typeface="Times New Roman"/>
                          <a:ea typeface="MS Mincho"/>
                          <a:cs typeface="B Nazanin"/>
                        </a:rPr>
                        <a:t>نماد</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indent="215900" algn="ctr" rtl="1">
                        <a:spcBef>
                          <a:spcPts val="0"/>
                        </a:spcBef>
                        <a:spcAft>
                          <a:spcPts val="0"/>
                        </a:spcAft>
                      </a:pPr>
                      <a:r>
                        <a:rPr lang="en-US" sz="900">
                          <a:latin typeface="Times New Roman"/>
                          <a:ea typeface="MS Mincho"/>
                          <a:cs typeface="B Nazanin"/>
                        </a:rPr>
                        <a:t>Cate</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283271">
                <a:tc>
                  <a:txBody>
                    <a:bodyPr/>
                    <a:lstStyle/>
                    <a:p>
                      <a:pPr marL="0" marR="0" indent="215900" algn="ctr" rtl="1">
                        <a:spcBef>
                          <a:spcPts val="0"/>
                        </a:spcBef>
                        <a:spcAft>
                          <a:spcPts val="0"/>
                        </a:spcAft>
                      </a:pPr>
                      <a:r>
                        <a:rPr lang="fa-IR" sz="1000">
                          <a:latin typeface="Times New Roman"/>
                          <a:ea typeface="MS Mincho"/>
                          <a:cs typeface="B Nazanin"/>
                        </a:rPr>
                        <a:t>0</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indent="215900" algn="ctr" rtl="1">
                        <a:spcBef>
                          <a:spcPts val="0"/>
                        </a:spcBef>
                        <a:spcAft>
                          <a:spcPts val="0"/>
                        </a:spcAft>
                      </a:pPr>
                      <a:r>
                        <a:rPr lang="fa-IR" sz="1000">
                          <a:latin typeface="Times New Roman"/>
                          <a:ea typeface="MS Mincho"/>
                          <a:cs typeface="B Nazanin"/>
                        </a:rPr>
                        <a:t>1</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a:noFill/>
                    </a:lnB>
                  </a:tcPr>
                </a:tc>
              </a:tr>
              <a:tr h="358055">
                <a:tc>
                  <a:txBody>
                    <a:bodyPr/>
                    <a:lstStyle/>
                    <a:p>
                      <a:pPr marL="0" marR="0" indent="215900" algn="ctr" rtl="1">
                        <a:spcBef>
                          <a:spcPts val="0"/>
                        </a:spcBef>
                        <a:spcAft>
                          <a:spcPts val="0"/>
                        </a:spcAft>
                      </a:pPr>
                      <a:r>
                        <a:rPr lang="fa-IR" sz="1000">
                          <a:latin typeface="Times New Roman"/>
                          <a:ea typeface="MS Mincho"/>
                          <a:cs typeface="B Nazanin"/>
                        </a:rPr>
                        <a:t>_</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215900" algn="ctr" rtl="1">
                        <a:spcBef>
                          <a:spcPts val="0"/>
                        </a:spcBef>
                        <a:spcAft>
                          <a:spcPts val="0"/>
                        </a:spcAft>
                      </a:pPr>
                      <a:r>
                        <a:rPr lang="fa-IR" sz="1000">
                          <a:latin typeface="Times New Roman"/>
                          <a:ea typeface="MS Mincho"/>
                          <a:cs typeface="B Nazanin"/>
                        </a:rPr>
                        <a:t>2</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271941">
                <a:tc>
                  <a:txBody>
                    <a:bodyPr/>
                    <a:lstStyle/>
                    <a:p>
                      <a:pPr marL="0" marR="0" indent="215900" algn="ctr" rtl="1">
                        <a:spcBef>
                          <a:spcPts val="0"/>
                        </a:spcBef>
                        <a:spcAft>
                          <a:spcPts val="0"/>
                        </a:spcAft>
                      </a:pPr>
                      <a:r>
                        <a:rPr lang="en-US" sz="1000">
                          <a:latin typeface="Times New Roman"/>
                          <a:ea typeface="MS Mincho"/>
                          <a:cs typeface="B Nazanin"/>
                        </a:rPr>
                        <a:t>-</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215900" algn="ctr" rtl="1">
                        <a:spcBef>
                          <a:spcPts val="0"/>
                        </a:spcBef>
                        <a:spcAft>
                          <a:spcPts val="0"/>
                        </a:spcAft>
                      </a:pPr>
                      <a:r>
                        <a:rPr lang="fa-IR" sz="1000" dirty="0">
                          <a:latin typeface="Times New Roman"/>
                          <a:ea typeface="MS Mincho"/>
                          <a:cs typeface="B Nazanin"/>
                        </a:rPr>
                        <a:t>3</a:t>
                      </a:r>
                      <a:endParaRPr lang="en-US" sz="1000" dirty="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11" name="Slide Number Placeholder 10"/>
          <p:cNvSpPr>
            <a:spLocks noGrp="1"/>
          </p:cNvSpPr>
          <p:nvPr>
            <p:ph type="sldNum" sz="quarter" idx="12"/>
          </p:nvPr>
        </p:nvSpPr>
        <p:spPr/>
        <p:txBody>
          <a:bodyPr/>
          <a:lstStyle/>
          <a:p>
            <a:fld id="{510B67B4-5B67-4133-80A8-DACEDD91C7E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dirty="0" smtClean="0">
                <a:cs typeface="B Titr" pitchFamily="2" charset="-78"/>
              </a:rPr>
              <a:t>مرحله اول</a:t>
            </a:r>
            <a:endParaRPr lang="en-US" sz="3600" dirty="0" smtClean="0">
              <a:cs typeface="B Titr" pitchFamily="2" charset="-78"/>
            </a:endParaRPr>
          </a:p>
        </p:txBody>
      </p:sp>
      <p:sp>
        <p:nvSpPr>
          <p:cNvPr id="3" name="Content Placeholder 2"/>
          <p:cNvSpPr>
            <a:spLocks noGrp="1"/>
          </p:cNvSpPr>
          <p:nvPr>
            <p:ph idx="1"/>
          </p:nvPr>
        </p:nvSpPr>
        <p:spPr/>
        <p:txBody>
          <a:bodyPr>
            <a:normAutofit/>
          </a:bodyPr>
          <a:lstStyle/>
          <a:p>
            <a:r>
              <a:rPr lang="ar-SA" sz="2000" dirty="0" smtClean="0">
                <a:cs typeface="B Nazanin" pitchFamily="2" charset="-78"/>
              </a:rPr>
              <a:t>در ابتدا پیام مخفی با استفاده از فشرده‌سازی </a:t>
            </a:r>
            <a:r>
              <a:rPr lang="en-US" sz="2000" dirty="0" smtClean="0">
                <a:cs typeface="B Nazanin" pitchFamily="2" charset="-78"/>
              </a:rPr>
              <a:t>LZW</a:t>
            </a:r>
            <a:r>
              <a:rPr lang="ar-SA" sz="2000" dirty="0" smtClean="0">
                <a:cs typeface="B Nazanin" pitchFamily="2" charset="-78"/>
              </a:rPr>
              <a:t> به رشته‌ای از اعداد تبدیل می‌شود. </a:t>
            </a:r>
            <a:endParaRPr lang="fa-IR" sz="2000" dirty="0" smtClean="0">
              <a:cs typeface="B Nazanin" pitchFamily="2" charset="-78"/>
            </a:endParaRPr>
          </a:p>
          <a:p>
            <a:r>
              <a:rPr lang="ar-SA" sz="2000" dirty="0" smtClean="0">
                <a:cs typeface="B Nazanin" pitchFamily="2" charset="-78"/>
              </a:rPr>
              <a:t>الگوریتم </a:t>
            </a:r>
            <a:r>
              <a:rPr lang="en-US" sz="2000" dirty="0" smtClean="0">
                <a:cs typeface="B Nazanin" pitchFamily="2" charset="-78"/>
              </a:rPr>
              <a:t>LZW</a:t>
            </a:r>
            <a:r>
              <a:rPr lang="ar-SA" sz="2000" dirty="0" smtClean="0">
                <a:cs typeface="B Nazanin" pitchFamily="2" charset="-78"/>
              </a:rPr>
              <a:t> یکی از مشهورترین روش</a:t>
            </a:r>
            <a:r>
              <a:rPr lang="fa-IR" sz="2000" dirty="0" smtClean="0">
                <a:cs typeface="B Nazanin" pitchFamily="2" charset="-78"/>
              </a:rPr>
              <a:t>‌</a:t>
            </a:r>
            <a:r>
              <a:rPr lang="ar-SA" sz="2000" dirty="0" smtClean="0">
                <a:cs typeface="B Nazanin" pitchFamily="2" charset="-78"/>
              </a:rPr>
              <a:t>های فشرده</a:t>
            </a:r>
            <a:r>
              <a:rPr lang="fa-IR" sz="2000" dirty="0" smtClean="0">
                <a:cs typeface="B Nazanin" pitchFamily="2" charset="-78"/>
              </a:rPr>
              <a:t>‌</a:t>
            </a:r>
            <a:r>
              <a:rPr lang="ar-SA" sz="2000" dirty="0" smtClean="0">
                <a:cs typeface="B Nazanin" pitchFamily="2" charset="-78"/>
              </a:rPr>
              <a:t>سازی مبتنی بر لغت</a:t>
            </a:r>
            <a:r>
              <a:rPr lang="fa-IR" sz="2000" dirty="0" smtClean="0">
                <a:cs typeface="B Nazanin" pitchFamily="2" charset="-78"/>
              </a:rPr>
              <a:t>‌</a:t>
            </a:r>
            <a:r>
              <a:rPr lang="ar-SA" sz="2000" dirty="0" smtClean="0">
                <a:cs typeface="B Nazanin" pitchFamily="2" charset="-78"/>
              </a:rPr>
              <a:t>نامه است. </a:t>
            </a:r>
            <a:endParaRPr lang="fa-IR" sz="2000" dirty="0" smtClean="0">
              <a:cs typeface="B Nazanin" pitchFamily="2" charset="-78"/>
            </a:endParaRPr>
          </a:p>
          <a:p>
            <a:r>
              <a:rPr lang="ar-SA" sz="2000" dirty="0" smtClean="0">
                <a:cs typeface="B Nazanin" pitchFamily="2" charset="-78"/>
              </a:rPr>
              <a:t>در این روش برای خارج</a:t>
            </a:r>
            <a:r>
              <a:rPr lang="fa-IR" sz="2000" dirty="0" smtClean="0">
                <a:cs typeface="B Nazanin" pitchFamily="2" charset="-78"/>
              </a:rPr>
              <a:t>‌</a:t>
            </a:r>
            <a:r>
              <a:rPr lang="ar-SA" sz="2000" dirty="0" smtClean="0">
                <a:cs typeface="B Nazanin" pitchFamily="2" charset="-78"/>
              </a:rPr>
              <a:t>سازی رشته از حالت فشرده، نیازی به ارسال جدول رشته</a:t>
            </a:r>
            <a:r>
              <a:rPr lang="fa-IR" sz="2000" dirty="0" smtClean="0">
                <a:cs typeface="B Nazanin" pitchFamily="2" charset="-78"/>
              </a:rPr>
              <a:t>‌</a:t>
            </a:r>
            <a:r>
              <a:rPr lang="ar-SA" sz="2000" dirty="0" smtClean="0">
                <a:cs typeface="B Nazanin" pitchFamily="2" charset="-78"/>
              </a:rPr>
              <a:t>ای نیست</a:t>
            </a:r>
            <a:r>
              <a:rPr lang="fa-IR" sz="2000" dirty="0" smtClean="0">
                <a:cs typeface="B Nazanin" pitchFamily="2" charset="-78"/>
              </a:rPr>
              <a:t>.</a:t>
            </a:r>
          </a:p>
          <a:p>
            <a:r>
              <a:rPr lang="fa-IR" sz="2000" dirty="0" smtClean="0">
                <a:cs typeface="B Nazanin" pitchFamily="2" charset="-78"/>
              </a:rPr>
              <a:t>این الگوریتم بدون اتلاف است.</a:t>
            </a:r>
          </a:p>
          <a:p>
            <a:r>
              <a:rPr lang="fa-IR" sz="2000" dirty="0" smtClean="0">
                <a:cs typeface="B Nazanin" pitchFamily="2" charset="-78"/>
              </a:rPr>
              <a:t>مثال از فشرده‌سازی </a:t>
            </a:r>
            <a:r>
              <a:rPr lang="en-US" sz="2000" dirty="0" smtClean="0">
                <a:cs typeface="B Nazanin" pitchFamily="2" charset="-78"/>
              </a:rPr>
              <a:t>LZW</a:t>
            </a:r>
            <a:r>
              <a:rPr lang="fa-IR" sz="2000" dirty="0" smtClean="0">
                <a:cs typeface="B Nazanin" pitchFamily="2" charset="-78"/>
              </a:rPr>
              <a:t> : عبارت زیر را با فشرده‌سازی </a:t>
            </a:r>
            <a:r>
              <a:rPr lang="en-US" sz="2000" dirty="0" smtClean="0">
                <a:cs typeface="B Nazanin" pitchFamily="2" charset="-78"/>
              </a:rPr>
              <a:t>LZW</a:t>
            </a:r>
            <a:r>
              <a:rPr lang="fa-IR" sz="2000" dirty="0" smtClean="0">
                <a:cs typeface="B Nazanin" pitchFamily="2" charset="-78"/>
              </a:rPr>
              <a:t> فشرده کنید؟</a:t>
            </a:r>
            <a:endParaRPr lang="en-US" sz="2000" dirty="0" smtClean="0">
              <a:cs typeface="B Nazanin" pitchFamily="2" charset="-78"/>
            </a:endParaRPr>
          </a:p>
          <a:p>
            <a:pPr algn="l" rtl="0"/>
            <a:r>
              <a:rPr lang="en-US" sz="2000" dirty="0" smtClean="0"/>
              <a:t>itty bitty bit bin</a:t>
            </a:r>
            <a:endParaRPr lang="fa-IR" sz="2000" dirty="0" smtClean="0"/>
          </a:p>
          <a:p>
            <a:r>
              <a:rPr lang="fa-IR" sz="2000" dirty="0" smtClean="0">
                <a:cs typeface="B Nazanin" pitchFamily="2" charset="-78"/>
              </a:rPr>
              <a:t>کد ۲۵۶ در واژه نامه برای دستور</a:t>
            </a:r>
            <a:r>
              <a:rPr lang="en-US" sz="2000" dirty="0" smtClean="0">
                <a:cs typeface="B Nazanin" pitchFamily="2" charset="-78"/>
              </a:rPr>
              <a:t> </a:t>
            </a:r>
            <a:r>
              <a:rPr lang="en-US" sz="1800" dirty="0" smtClean="0">
                <a:cs typeface="B Nazanin" pitchFamily="2" charset="-78"/>
              </a:rPr>
              <a:t>“Clear Dictionary” </a:t>
            </a:r>
            <a:r>
              <a:rPr lang="fa-IR" sz="2000" dirty="0" smtClean="0">
                <a:cs typeface="B Nazanin" pitchFamily="2" charset="-78"/>
              </a:rPr>
              <a:t>و کد ۲۵۷ برای </a:t>
            </a:r>
            <a:r>
              <a:rPr lang="en-US" sz="2000" dirty="0" smtClean="0">
                <a:cs typeface="B Nazanin" pitchFamily="2" charset="-78"/>
              </a:rPr>
              <a:t>“</a:t>
            </a:r>
            <a:r>
              <a:rPr lang="en-US" sz="1800" dirty="0" smtClean="0">
                <a:cs typeface="B Nazanin" pitchFamily="2" charset="-78"/>
              </a:rPr>
              <a:t>End of transmission”</a:t>
            </a:r>
            <a:r>
              <a:rPr lang="fa-IR" sz="1800" dirty="0" smtClean="0">
                <a:cs typeface="B Nazanin" pitchFamily="2" charset="-78"/>
              </a:rPr>
              <a:t> </a:t>
            </a:r>
            <a:r>
              <a:rPr lang="fa-IR" sz="2000" dirty="0" smtClean="0">
                <a:cs typeface="B Nazanin" pitchFamily="2" charset="-78"/>
              </a:rPr>
              <a:t>در نظر گرفته می‌شود.</a:t>
            </a:r>
            <a:r>
              <a:rPr lang="fa-IR" sz="2000" dirty="0" smtClean="0"/>
              <a:t> </a:t>
            </a:r>
          </a:p>
          <a:p>
            <a:endParaRPr lang="fa-IR" sz="2000" dirty="0" smtClean="0">
              <a:cs typeface="B Nazanin" pitchFamily="2" charset="-78"/>
            </a:endParaRPr>
          </a:p>
          <a:p>
            <a:endParaRPr lang="en-US" sz="2000" dirty="0" smtClean="0">
              <a:cs typeface="B Nazanin" pitchFamily="2" charset="-78"/>
            </a:endParaRPr>
          </a:p>
        </p:txBody>
      </p:sp>
      <p:pic>
        <p:nvPicPr>
          <p:cNvPr id="31745" name="Picture 1"/>
          <p:cNvPicPr>
            <a:picLocks noChangeAspect="1" noChangeArrowheads="1"/>
          </p:cNvPicPr>
          <p:nvPr/>
        </p:nvPicPr>
        <p:blipFill>
          <a:blip r:embed="rId2"/>
          <a:srcRect/>
          <a:stretch>
            <a:fillRect/>
          </a:stretch>
        </p:blipFill>
        <p:spPr bwMode="auto">
          <a:xfrm>
            <a:off x="4572000" y="4267200"/>
            <a:ext cx="1009650" cy="19145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0B67B4-5B67-4133-80A8-DACEDD91C7E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447800" y="1676400"/>
            <a:ext cx="6248400" cy="4610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0B67B4-5B67-4133-80A8-DACEDD91C7E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fa-IR" sz="2000" dirty="0" smtClean="0">
                <a:cs typeface="B Nazanin" pitchFamily="2" charset="-78"/>
              </a:rPr>
              <a:t>مثال: فرض كنيد براي فشرده سازي دنباله اي از كلمات از يك واژه نامه ساده شامل ٣ </a:t>
            </a:r>
            <a:r>
              <a:rPr lang="fa-IR" sz="2000" dirty="0" smtClean="0">
                <a:cs typeface="B Nazanin" pitchFamily="2" charset="-78"/>
              </a:rPr>
              <a:t>كاركتر استفاده كنيم.</a:t>
            </a:r>
          </a:p>
          <a:p>
            <a:endParaRPr lang="fa-IR" sz="2000" dirty="0" smtClean="0">
              <a:cs typeface="B Nazanin" pitchFamily="2" charset="-78"/>
            </a:endParaRPr>
          </a:p>
          <a:p>
            <a:endParaRPr lang="fa-IR" sz="2000" dirty="0" smtClean="0">
              <a:cs typeface="B Nazanin" pitchFamily="2" charset="-78"/>
            </a:endParaRPr>
          </a:p>
          <a:p>
            <a:endParaRPr lang="fa-IR" sz="2000" dirty="0" smtClean="0">
              <a:cs typeface="B Nazanin" pitchFamily="2" charset="-78"/>
            </a:endParaRPr>
          </a:p>
          <a:p>
            <a:endParaRPr lang="fa-IR" sz="2000" dirty="0" smtClean="0">
              <a:cs typeface="B Nazanin" pitchFamily="2" charset="-78"/>
            </a:endParaRPr>
          </a:p>
          <a:p>
            <a:endParaRPr lang="fa-IR" sz="2000" dirty="0" smtClean="0">
              <a:cs typeface="B Nazanin" pitchFamily="2" charset="-78"/>
            </a:endParaRPr>
          </a:p>
          <a:p>
            <a:r>
              <a:rPr lang="fa-IR" sz="2000" dirty="0" smtClean="0">
                <a:cs typeface="B Nazanin" pitchFamily="2" charset="-78"/>
              </a:rPr>
              <a:t>اگر </a:t>
            </a:r>
            <a:r>
              <a:rPr lang="fa-IR" sz="2000" dirty="0" smtClean="0">
                <a:cs typeface="B Nazanin" pitchFamily="2" charset="-78"/>
              </a:rPr>
              <a:t>ورودي اين مثال دنباله </a:t>
            </a:r>
            <a:r>
              <a:rPr lang="en-US" sz="2000" dirty="0" smtClean="0">
                <a:cs typeface="B Nazanin" pitchFamily="2" charset="-78"/>
              </a:rPr>
              <a:t>“ABABBABCABABBA “</a:t>
            </a:r>
            <a:r>
              <a:rPr lang="fa-IR" sz="2000" dirty="0" smtClean="0">
                <a:cs typeface="B Nazanin" pitchFamily="2" charset="-78"/>
              </a:rPr>
              <a:t> باشد</a:t>
            </a:r>
            <a:r>
              <a:rPr lang="fa-IR" sz="2000" dirty="0" smtClean="0">
                <a:cs typeface="B Nazanin" pitchFamily="2" charset="-78"/>
              </a:rPr>
              <a:t>، الگوريتم فشرده سازي </a:t>
            </a:r>
            <a:r>
              <a:rPr lang="en-US" sz="2000" dirty="0" smtClean="0">
                <a:cs typeface="B Nazanin" pitchFamily="2" charset="-78"/>
              </a:rPr>
              <a:t>LZW </a:t>
            </a:r>
            <a:r>
              <a:rPr lang="fa-IR" sz="2000" dirty="0" smtClean="0">
                <a:cs typeface="B Nazanin" pitchFamily="2" charset="-78"/>
              </a:rPr>
              <a:t> به </a:t>
            </a:r>
            <a:r>
              <a:rPr lang="fa-IR" sz="2000" dirty="0" smtClean="0">
                <a:cs typeface="B Nazanin" pitchFamily="2" charset="-78"/>
              </a:rPr>
              <a:t>صورت </a:t>
            </a:r>
            <a:r>
              <a:rPr lang="fa-IR" sz="2000" dirty="0" smtClean="0">
                <a:cs typeface="B Nazanin" pitchFamily="2" charset="-78"/>
              </a:rPr>
              <a:t>زیر نمايش </a:t>
            </a:r>
            <a:r>
              <a:rPr lang="fa-IR" sz="2000" dirty="0" smtClean="0">
                <a:cs typeface="B Nazanin" pitchFamily="2" charset="-78"/>
              </a:rPr>
              <a:t>داده </a:t>
            </a:r>
            <a:r>
              <a:rPr lang="fa-IR" sz="2000" dirty="0" smtClean="0">
                <a:cs typeface="B Nazanin" pitchFamily="2" charset="-78"/>
              </a:rPr>
              <a:t>می‌شود.</a:t>
            </a:r>
            <a:endParaRPr lang="en-US" sz="2000" dirty="0" smtClean="0">
              <a:cs typeface="B Nazanin" pitchFamily="2" charset="-78"/>
            </a:endParaRPr>
          </a:p>
        </p:txBody>
      </p:sp>
      <p:pic>
        <p:nvPicPr>
          <p:cNvPr id="145410" name="Picture 2"/>
          <p:cNvPicPr>
            <a:picLocks noChangeAspect="1" noChangeArrowheads="1"/>
          </p:cNvPicPr>
          <p:nvPr/>
        </p:nvPicPr>
        <p:blipFill>
          <a:blip r:embed="rId2"/>
          <a:srcRect/>
          <a:stretch>
            <a:fillRect/>
          </a:stretch>
        </p:blipFill>
        <p:spPr bwMode="auto">
          <a:xfrm>
            <a:off x="3429000" y="2286000"/>
            <a:ext cx="2533650" cy="16573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0B67B4-5B67-4133-80A8-DACEDD91C7E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fa-IR" sz="2000" dirty="0" smtClean="0">
                <a:cs typeface="B Nazanin" pitchFamily="2" charset="-78"/>
              </a:rPr>
              <a:t>بنابراين براي ورودي </a:t>
            </a:r>
            <a:r>
              <a:rPr lang="fa-IR" sz="2000" dirty="0" smtClean="0">
                <a:cs typeface="B Nazanin" pitchFamily="2" charset="-78"/>
              </a:rPr>
              <a:t>روبه‌رو </a:t>
            </a:r>
            <a:r>
              <a:rPr lang="fa-IR" sz="2000" dirty="0" smtClean="0">
                <a:cs typeface="B Nazanin" pitchFamily="2" charset="-78"/>
              </a:rPr>
              <a:t>در رمزكننده: </a:t>
            </a:r>
            <a:r>
              <a:rPr lang="en-US" sz="2000" dirty="0" smtClean="0">
                <a:cs typeface="B Nazanin" pitchFamily="2" charset="-78"/>
              </a:rPr>
              <a:t>ABABBABCABABBA </a:t>
            </a:r>
            <a:endParaRPr lang="fa-IR" sz="2000" dirty="0" smtClean="0">
              <a:cs typeface="B Nazanin" pitchFamily="2" charset="-78"/>
            </a:endParaRPr>
          </a:p>
          <a:p>
            <a:r>
              <a:rPr lang="fa-IR" sz="2000" dirty="0" smtClean="0">
                <a:cs typeface="B Nazanin" pitchFamily="2" charset="-78"/>
              </a:rPr>
              <a:t>خروجي </a:t>
            </a:r>
            <a:r>
              <a:rPr lang="fa-IR" sz="2000" dirty="0" smtClean="0">
                <a:cs typeface="B Nazanin" pitchFamily="2" charset="-78"/>
              </a:rPr>
              <a:t>به صورت كدهاي </a:t>
            </a:r>
            <a:r>
              <a:rPr lang="fa-IR" sz="2000" dirty="0" smtClean="0">
                <a:cs typeface="B Nazanin" pitchFamily="2" charset="-78"/>
              </a:rPr>
              <a:t>124523461خواهد </a:t>
            </a:r>
            <a:r>
              <a:rPr lang="fa-IR" sz="2000" dirty="0" smtClean="0">
                <a:cs typeface="B Nazanin" pitchFamily="2" charset="-78"/>
              </a:rPr>
              <a:t>بود كه به جاي ارسال ١٤ كاركتر تنها ٩ كد ارسال مي شود، لذا نرخ فشرده سازي برابر با </a:t>
            </a:r>
            <a:r>
              <a:rPr lang="fa-IR" sz="2000" dirty="0" smtClean="0">
                <a:cs typeface="B Nazanin" pitchFamily="2" charset="-78"/>
              </a:rPr>
              <a:t>14/9 </a:t>
            </a:r>
            <a:r>
              <a:rPr lang="fa-IR" sz="2000" dirty="0" smtClean="0">
                <a:cs typeface="B Nazanin" pitchFamily="2" charset="-78"/>
              </a:rPr>
              <a:t>است.</a:t>
            </a:r>
            <a:endParaRPr lang="en-US" sz="2000" dirty="0" smtClean="0">
              <a:cs typeface="B Nazanin" pitchFamily="2" charset="-78"/>
            </a:endParaRPr>
          </a:p>
        </p:txBody>
      </p:sp>
      <p:pic>
        <p:nvPicPr>
          <p:cNvPr id="146434" name="Picture 2"/>
          <p:cNvPicPr>
            <a:picLocks noChangeAspect="1" noChangeArrowheads="1"/>
          </p:cNvPicPr>
          <p:nvPr/>
        </p:nvPicPr>
        <p:blipFill>
          <a:blip r:embed="rId2"/>
          <a:srcRect/>
          <a:stretch>
            <a:fillRect/>
          </a:stretch>
        </p:blipFill>
        <p:spPr bwMode="auto">
          <a:xfrm>
            <a:off x="381000" y="1600200"/>
            <a:ext cx="4581525" cy="48958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0B67B4-5B67-4133-80A8-DACEDD91C7E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ar-SA" sz="2000" dirty="0" smtClean="0">
                <a:cs typeface="B Nazanin" pitchFamily="2" charset="-78"/>
              </a:rPr>
              <a:t>از</a:t>
            </a:r>
            <a:r>
              <a:rPr lang="en-US" sz="2000" dirty="0" smtClean="0">
                <a:cs typeface="B Nazanin" pitchFamily="2" charset="-78"/>
              </a:rPr>
              <a:t>“</a:t>
            </a:r>
            <a:r>
              <a:rPr lang="en-US" sz="2000" dirty="0" err="1" smtClean="0">
                <a:cs typeface="B Nazanin" pitchFamily="2" charset="-78"/>
              </a:rPr>
              <a:t>Shahrood</a:t>
            </a:r>
            <a:r>
              <a:rPr lang="en-US" sz="2000" dirty="0" smtClean="0">
                <a:cs typeface="B Nazanin" pitchFamily="2" charset="-78"/>
              </a:rPr>
              <a:t> University of Technology”</a:t>
            </a:r>
            <a:r>
              <a:rPr lang="ar-SA" sz="2000" dirty="0" smtClean="0">
                <a:cs typeface="B Nazanin" pitchFamily="2" charset="-78"/>
              </a:rPr>
              <a:t>  و "دانشگاه و صنعت به عنوان دو بخش پویا و محوری جامعه، نیازمند همکاری متقابل و موثر هستند. با به هم پیوستن بدنه دانشگاه و صنعت، دانشگاه‌ها و پژوهشگران قادر خواهند بود با ارتقای سطح همکاری های دوجانبه، به حل مشكلات و چالش‌هاي پژوهشی، صنعتی و تحقیقاتی کشور كمك كنند و راه را برای پیشرفت سریع و موثر دانشگاه در مسیرنمای نقشه جامع علمی و فناوری کشور هموار نمایند.در دانشگاه شاهرود، دفتر ارتباط با صنعت این وظیفه مهم را عهده دار است. دراینواحداجرای طرحهای پژوهشی و تحقیقاتی اعضاء هیات علمی دانشگاه، هماهنگ شده و به انجام می رسند</a:t>
            </a:r>
            <a:r>
              <a:rPr lang="en-US" sz="2000" dirty="0" smtClean="0">
                <a:cs typeface="B Nazanin" pitchFamily="2" charset="-78"/>
              </a:rPr>
              <a:t>.</a:t>
            </a:r>
            <a:r>
              <a:rPr lang="ar-SA" sz="2000" dirty="0" smtClean="0">
                <a:cs typeface="B Nazanin" pitchFamily="2" charset="-78"/>
              </a:rPr>
              <a:t>" به ترتیب به عنوان پیام مخفی و متن پوشانه استفاده شده‌اند</a:t>
            </a:r>
            <a:r>
              <a:rPr lang="ar-SA" sz="2000" dirty="0" smtClean="0">
                <a:cs typeface="B Nazanin" pitchFamily="2" charset="-78"/>
              </a:rPr>
              <a:t>.</a:t>
            </a:r>
            <a:endParaRPr lang="fa-IR" sz="2000" dirty="0" smtClean="0">
              <a:cs typeface="B Nazanin" pitchFamily="2" charset="-78"/>
            </a:endParaRPr>
          </a:p>
          <a:p>
            <a:pPr algn="just"/>
            <a:r>
              <a:rPr lang="fa-IR" sz="2000" dirty="0" smtClean="0">
                <a:cs typeface="B Nazanin" pitchFamily="2" charset="-78"/>
              </a:rPr>
              <a:t>  </a:t>
            </a:r>
            <a:r>
              <a:rPr lang="en-US" sz="2000" dirty="0" smtClean="0">
                <a:cs typeface="B Nazanin" pitchFamily="2" charset="-78"/>
              </a:rPr>
              <a:t>=63</a:t>
            </a:r>
            <a:r>
              <a:rPr lang="fa-IR" sz="2000" dirty="0" smtClean="0">
                <a:cs typeface="B Nazanin" pitchFamily="2" charset="-78"/>
              </a:rPr>
              <a:t>   ،</a:t>
            </a:r>
            <a:r>
              <a:rPr lang="en-US" sz="2000" dirty="0" smtClean="0">
                <a:cs typeface="B Nazanin" pitchFamily="2" charset="-78"/>
              </a:rPr>
              <a:t>=3 </a:t>
            </a:r>
            <a:r>
              <a:rPr lang="fa-IR" sz="2000" dirty="0" smtClean="0">
                <a:cs typeface="B Nazanin" pitchFamily="2" charset="-78"/>
              </a:rPr>
              <a:t>    ، </a:t>
            </a:r>
            <a:r>
              <a:rPr lang="en-US" sz="2000" dirty="0" smtClean="0">
                <a:cs typeface="B Nazanin" pitchFamily="2" charset="-78"/>
              </a:rPr>
              <a:t>=127</a:t>
            </a:r>
          </a:p>
          <a:p>
            <a:pPr algn="just"/>
            <a:r>
              <a:rPr lang="ar-SA" sz="2000" dirty="0" smtClean="0">
                <a:cs typeface="B Nazanin" pitchFamily="2" charset="-78"/>
              </a:rPr>
              <a:t>پیام در 3 کاراکتر ابتدایی و یک کاراکتر انتهایی </a:t>
            </a:r>
            <a:r>
              <a:rPr lang="ar-SA" sz="2000" dirty="0" smtClean="0">
                <a:cs typeface="B Nazanin" pitchFamily="2" charset="-78"/>
              </a:rPr>
              <a:t>آدرس</a:t>
            </a:r>
            <a:r>
              <a:rPr lang="fa-IR" sz="2000" dirty="0" smtClean="0">
                <a:cs typeface="B Nazanin" pitchFamily="2" charset="-78"/>
              </a:rPr>
              <a:t>‌</a:t>
            </a:r>
            <a:r>
              <a:rPr lang="ar-SA" sz="2000" dirty="0" smtClean="0">
                <a:cs typeface="B Nazanin" pitchFamily="2" charset="-78"/>
              </a:rPr>
              <a:t>های </a:t>
            </a:r>
            <a:r>
              <a:rPr lang="ar-SA" sz="2000" dirty="0" smtClean="0">
                <a:cs typeface="B Nazanin" pitchFamily="2" charset="-78"/>
              </a:rPr>
              <a:t>ایمیل  تعبیه </a:t>
            </a:r>
            <a:r>
              <a:rPr lang="ar-SA" sz="2000" dirty="0" smtClean="0">
                <a:cs typeface="B Nazanin" pitchFamily="2" charset="-78"/>
              </a:rPr>
              <a:t>می</a:t>
            </a:r>
            <a:r>
              <a:rPr lang="fa-IR" sz="2000" dirty="0" smtClean="0">
                <a:cs typeface="B Nazanin" pitchFamily="2" charset="-78"/>
              </a:rPr>
              <a:t>‌</a:t>
            </a:r>
            <a:r>
              <a:rPr lang="ar-SA" sz="2000" dirty="0" smtClean="0">
                <a:cs typeface="B Nazanin" pitchFamily="2" charset="-78"/>
              </a:rPr>
              <a:t>شود.</a:t>
            </a:r>
            <a:endParaRPr lang="fa-IR" sz="2000" dirty="0" smtClean="0">
              <a:cs typeface="B Nazanin" pitchFamily="2" charset="-78"/>
            </a:endParaRPr>
          </a:p>
          <a:p>
            <a:r>
              <a:rPr lang="fa-IR" sz="2000" dirty="0" smtClean="0">
                <a:cs typeface="B Nazanin" pitchFamily="2" charset="-78"/>
              </a:rPr>
              <a:t>رشته بیتی پیام مخفی حاصل از الگوریتم </a:t>
            </a:r>
            <a:r>
              <a:rPr lang="en-US" sz="2000" dirty="0" smtClean="0">
                <a:cs typeface="B Nazanin" pitchFamily="2" charset="-78"/>
              </a:rPr>
              <a:t>LZW</a:t>
            </a:r>
            <a:r>
              <a:rPr lang="fa-IR" sz="2000" dirty="0" smtClean="0">
                <a:cs typeface="B Nazanin" pitchFamily="2" charset="-78"/>
              </a:rPr>
              <a:t> :</a:t>
            </a:r>
            <a:endParaRPr lang="en-US" sz="2000" dirty="0" smtClean="0">
              <a:cs typeface="B Nazanin" pitchFamily="2" charset="-78"/>
            </a:endParaRPr>
          </a:p>
          <a:p>
            <a:pPr algn="l" rtl="0"/>
            <a:r>
              <a:rPr lang="en-US" sz="2000" dirty="0" smtClean="0">
                <a:cs typeface="B Nazanin" pitchFamily="2" charset="-78"/>
              </a:rPr>
              <a:t>“1,0,0,1,0,0,0,1,1,1,0,0,0,0,0,0,0,1,1,1,1,0,0,0,1,0,1,1,1,0,0,0,1,1,1,0,0,0,0,0,1,1,0,1,1,0,1,0,0,1,0,1,0,0,0,0,1,1,0,1,0,0,1,0,0,0,0,1,0,1,0,1,0,0,0,1,0,0,0,1,0,0,0,1,0,1,0,0,1,0,0,0,1,0,0,0,0,1,0,0,1,1,0,1,1,0,0,0,0,1,1,0,1,0,0,0,1,1,1,0,0,0,0,1,0,1,0,1,1,0,1,0,0,1,0,0,1,1,0,0,0,1,0,0,0,0,0,0,1,0,0,0,0,1,1,1,0,0,1,1,0,1,0,0,1,1,1,0,0,0,1,0,1,1,0,0,1,1,1,0,0,0,0,1,1,0,0,1,1,0,0,0”</a:t>
            </a:r>
          </a:p>
          <a:p>
            <a:pPr algn="just"/>
            <a:endParaRPr lang="en-US" sz="2000" dirty="0" smtClean="0">
              <a:cs typeface="B Nazanin" pitchFamily="2" charset="-78"/>
            </a:endParaRPr>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620000" y="2813050"/>
            <a:ext cx="133350" cy="311150"/>
          </a:xfrm>
          <a:prstGeom prst="rect">
            <a:avLst/>
          </a:prstGeom>
          <a:noFill/>
        </p:spPr>
      </p:pic>
      <p:pic>
        <p:nvPicPr>
          <p:cNvPr id="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029450" y="2819400"/>
            <a:ext cx="133350" cy="311150"/>
          </a:xfrm>
          <a:prstGeom prst="rect">
            <a:avLst/>
          </a:prstGeom>
          <a:noFill/>
        </p:spPr>
      </p:pic>
      <p:pic>
        <p:nvPicPr>
          <p:cNvPr id="6"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172200" y="2819400"/>
            <a:ext cx="123825" cy="346710"/>
          </a:xfrm>
          <a:prstGeom prst="rect">
            <a:avLst/>
          </a:prstGeom>
          <a:noFill/>
        </p:spPr>
      </p:pic>
      <p:sp>
        <p:nvSpPr>
          <p:cNvPr id="7" name="Slide Number Placeholder 6"/>
          <p:cNvSpPr>
            <a:spLocks noGrp="1"/>
          </p:cNvSpPr>
          <p:nvPr>
            <p:ph type="sldNum" sz="quarter" idx="12"/>
          </p:nvPr>
        </p:nvSpPr>
        <p:spPr/>
        <p:txBody>
          <a:bodyPr/>
          <a:lstStyle/>
          <a:p>
            <a:fld id="{510B67B4-5B67-4133-80A8-DACEDD91C7E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dirty="0" smtClean="0">
                <a:cs typeface="B Titr" pitchFamily="2" charset="-78"/>
              </a:rPr>
              <a:t>مرحله دوم</a:t>
            </a:r>
            <a:endParaRPr lang="en-US" sz="3600" dirty="0" smtClean="0">
              <a:cs typeface="B Titr" pitchFamily="2" charset="-78"/>
            </a:endParaRPr>
          </a:p>
        </p:txBody>
      </p:sp>
      <p:sp>
        <p:nvSpPr>
          <p:cNvPr id="3" name="Content Placeholder 2"/>
          <p:cNvSpPr>
            <a:spLocks noGrp="1"/>
          </p:cNvSpPr>
          <p:nvPr>
            <p:ph idx="1"/>
          </p:nvPr>
        </p:nvSpPr>
        <p:spPr/>
        <p:txBody>
          <a:bodyPr>
            <a:normAutofit/>
          </a:bodyPr>
          <a:lstStyle/>
          <a:p>
            <a:r>
              <a:rPr lang="ar-SA" sz="2000" dirty="0" smtClean="0">
                <a:cs typeface="B Nazanin" pitchFamily="2" charset="-78"/>
              </a:rPr>
              <a:t>تعداد </a:t>
            </a:r>
            <a:r>
              <a:rPr lang="ar-SA" sz="2000" dirty="0" smtClean="0">
                <a:cs typeface="B Nazanin" pitchFamily="2" charset="-78"/>
              </a:rPr>
              <a:t>کاراکترهای متن، شمارش و به عنوان پارامتر </a:t>
            </a:r>
            <a:r>
              <a:rPr lang="en-US" sz="2000" dirty="0" err="1" smtClean="0">
                <a:cs typeface="B Nazanin" pitchFamily="2" charset="-78"/>
              </a:rPr>
              <a:t>total_char</a:t>
            </a:r>
            <a:r>
              <a:rPr lang="fa-IR" sz="2000" dirty="0" smtClean="0">
                <a:cs typeface="B Nazanin" pitchFamily="2" charset="-78"/>
              </a:rPr>
              <a:t> </a:t>
            </a:r>
            <a:r>
              <a:rPr lang="ar-SA" sz="2000" dirty="0" smtClean="0">
                <a:cs typeface="B Nazanin" pitchFamily="2" charset="-78"/>
              </a:rPr>
              <a:t>لحاظ می‌شود.</a:t>
            </a:r>
            <a:endParaRPr lang="fa-IR" sz="2000" dirty="0" smtClean="0">
              <a:cs typeface="B Nazanin" pitchFamily="2" charset="-78"/>
            </a:endParaRPr>
          </a:p>
          <a:p>
            <a:r>
              <a:rPr lang="en-US" sz="2000" dirty="0" err="1" smtClean="0">
                <a:cs typeface="B Nazanin" pitchFamily="2" charset="-78"/>
              </a:rPr>
              <a:t>total_char</a:t>
            </a:r>
            <a:r>
              <a:rPr lang="fa-IR" sz="2000" dirty="0" smtClean="0">
                <a:cs typeface="B Nazanin" pitchFamily="2" charset="-78"/>
              </a:rPr>
              <a:t> </a:t>
            </a:r>
            <a:r>
              <a:rPr lang="ar-SA" sz="2000" dirty="0" smtClean="0">
                <a:cs typeface="B Nazanin" pitchFamily="2" charset="-78"/>
              </a:rPr>
              <a:t>که </a:t>
            </a:r>
            <a:r>
              <a:rPr lang="ar-SA" sz="2000" dirty="0" smtClean="0">
                <a:cs typeface="B Nazanin" pitchFamily="2" charset="-78"/>
              </a:rPr>
              <a:t>نشان دهنده تعداد حروف کل متن پوشانه است، برابر 520 است.</a:t>
            </a:r>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سوم</a:t>
            </a:r>
            <a:endParaRPr lang="en-US" dirty="0" smtClean="0">
              <a:cs typeface="B Titr" pitchFamily="2" charset="-78"/>
            </a:endParaRPr>
          </a:p>
        </p:txBody>
      </p:sp>
      <p:sp>
        <p:nvSpPr>
          <p:cNvPr id="3" name="Content Placeholder 2"/>
          <p:cNvSpPr>
            <a:spLocks noGrp="1"/>
          </p:cNvSpPr>
          <p:nvPr>
            <p:ph idx="1"/>
          </p:nvPr>
        </p:nvSpPr>
        <p:spPr/>
        <p:txBody>
          <a:bodyPr/>
          <a:lstStyle/>
          <a:p>
            <a:pPr algn="just"/>
            <a:r>
              <a:rPr lang="ar-SA" sz="2400" dirty="0" smtClean="0">
                <a:cs typeface="B Nazanin" pitchFamily="2" charset="-78"/>
              </a:rPr>
              <a:t>با در نظر گرفتن یک شاخص، بیت‌ها از ابتدای رشته پیام خوانده و همزمان عدد ده‌دهی آن محاسبه می‌شود. </a:t>
            </a:r>
            <a:r>
              <a:rPr lang="ar-SA" sz="2400" dirty="0" smtClean="0">
                <a:cs typeface="B Nazanin" pitchFamily="2" charset="-78"/>
              </a:rPr>
              <a:t>این فرآیند </a:t>
            </a:r>
            <a:r>
              <a:rPr lang="ar-SA" sz="2400" dirty="0" smtClean="0">
                <a:cs typeface="B Nazanin" pitchFamily="2" charset="-78"/>
              </a:rPr>
              <a:t>تا </a:t>
            </a:r>
            <a:r>
              <a:rPr lang="ar-SA" sz="2400" dirty="0" smtClean="0">
                <a:cs typeface="B Nazanin" pitchFamily="2" charset="-78"/>
              </a:rPr>
              <a:t>جایی دنبال می‌شود که عدد حاصل از مقدار </a:t>
            </a:r>
            <a:r>
              <a:rPr lang="fa-IR" sz="2400" dirty="0" smtClean="0">
                <a:cs typeface="B Nazanin" pitchFamily="2" charset="-78"/>
              </a:rPr>
              <a:t>                    </a:t>
            </a:r>
            <a:r>
              <a:rPr lang="ar-SA" sz="2400" dirty="0" smtClean="0">
                <a:cs typeface="B Nazanin" pitchFamily="2" charset="-78"/>
              </a:rPr>
              <a:t>، </a:t>
            </a:r>
            <a:r>
              <a:rPr lang="ar-SA" sz="2400" dirty="0" smtClean="0">
                <a:cs typeface="B Nazanin" pitchFamily="2" charset="-78"/>
              </a:rPr>
              <a:t>بزرگ‌تر شود. </a:t>
            </a:r>
            <a:r>
              <a:rPr lang="ar-SA" sz="2400" dirty="0" smtClean="0">
                <a:cs typeface="B Nazanin" pitchFamily="2" charset="-78"/>
              </a:rPr>
              <a:t>عدد حاصل </a:t>
            </a:r>
            <a:r>
              <a:rPr lang="en-US" sz="2400" dirty="0" smtClean="0">
                <a:cs typeface="B Nazanin" pitchFamily="2" charset="-78"/>
              </a:rPr>
              <a:t>decimal</a:t>
            </a:r>
            <a:r>
              <a:rPr lang="ar-SA" sz="2400" dirty="0" smtClean="0">
                <a:cs typeface="B Nazanin" pitchFamily="2" charset="-78"/>
              </a:rPr>
              <a:t> </a:t>
            </a:r>
            <a:r>
              <a:rPr lang="ar-SA" sz="2400" dirty="0" smtClean="0">
                <a:cs typeface="B Nazanin" pitchFamily="2" charset="-78"/>
              </a:rPr>
              <a:t>نام</a:t>
            </a:r>
            <a:r>
              <a:rPr lang="fa-IR" sz="2400" dirty="0" smtClean="0">
                <a:cs typeface="B Nazanin" pitchFamily="2" charset="-78"/>
              </a:rPr>
              <a:t>‌</a:t>
            </a:r>
            <a:r>
              <a:rPr lang="ar-SA" sz="2400" dirty="0" smtClean="0">
                <a:cs typeface="B Nazanin" pitchFamily="2" charset="-78"/>
              </a:rPr>
              <a:t>گذاری می</a:t>
            </a:r>
            <a:r>
              <a:rPr lang="fa-IR" sz="2400" dirty="0" smtClean="0">
                <a:cs typeface="B Nazanin" pitchFamily="2" charset="-78"/>
              </a:rPr>
              <a:t>‌</a:t>
            </a:r>
            <a:r>
              <a:rPr lang="ar-SA" sz="2400" dirty="0" smtClean="0">
                <a:cs typeface="B Nazanin" pitchFamily="2" charset="-78"/>
              </a:rPr>
              <a:t>شود</a:t>
            </a:r>
            <a:r>
              <a:rPr lang="ar-SA" sz="2400" dirty="0" smtClean="0">
                <a:cs typeface="B Nazanin" pitchFamily="2" charset="-78"/>
              </a:rPr>
              <a:t>.</a:t>
            </a:r>
            <a:r>
              <a:rPr lang="en-US" sz="2400" dirty="0" smtClean="0">
                <a:cs typeface="B Nazanin" pitchFamily="2" charset="-78"/>
              </a:rPr>
              <a:t> </a:t>
            </a:r>
            <a:endParaRPr lang="fa-IR" sz="2400" dirty="0" smtClean="0">
              <a:cs typeface="B Nazanin" pitchFamily="2" charset="-78"/>
            </a:endParaRPr>
          </a:p>
          <a:p>
            <a:r>
              <a:rPr lang="fa-IR" sz="2400" dirty="0" smtClean="0">
                <a:cs typeface="B Nazanin" pitchFamily="2" charset="-78"/>
              </a:rPr>
              <a:t>بیت‌ها از ابتدای رشته پیام </a:t>
            </a:r>
            <a:r>
              <a:rPr lang="fa-IR" sz="2400" dirty="0" smtClean="0">
                <a:cs typeface="B Nazanin" pitchFamily="2" charset="-78"/>
              </a:rPr>
              <a:t>خوانده و </a:t>
            </a:r>
            <a:r>
              <a:rPr lang="fa-IR" sz="2400" dirty="0" smtClean="0">
                <a:cs typeface="B Nazanin" pitchFamily="2" charset="-78"/>
              </a:rPr>
              <a:t>همزمان عدد ده‌دهی آن محاسبه می‌شود. </a:t>
            </a:r>
            <a:r>
              <a:rPr lang="fa-IR" sz="2400" dirty="0" smtClean="0">
                <a:cs typeface="B Nazanin" pitchFamily="2" charset="-78"/>
              </a:rPr>
              <a:t>این فرآیند تاجایی دنبال می‌شود که عدد حاصل از 32760 (520×63) بزرگ‌تر شود. رشته بیت در این حالت برابر است با:</a:t>
            </a:r>
            <a:endParaRPr lang="en-US" sz="2400" dirty="0" smtClean="0">
              <a:cs typeface="B Nazanin" pitchFamily="2" charset="-78"/>
            </a:endParaRPr>
          </a:p>
          <a:p>
            <a:pPr algn="l" rtl="0"/>
            <a:r>
              <a:rPr lang="fa-IR" sz="2400" dirty="0" smtClean="0">
                <a:cs typeface="B Nazanin" pitchFamily="2" charset="-78"/>
              </a:rPr>
              <a:t> </a:t>
            </a:r>
            <a:r>
              <a:rPr lang="en-US" sz="2400" dirty="0" smtClean="0">
                <a:cs typeface="B Nazanin" pitchFamily="2" charset="-78"/>
              </a:rPr>
              <a:t>“</a:t>
            </a:r>
            <a:r>
              <a:rPr lang="en-US" sz="2400" dirty="0" smtClean="0">
                <a:cs typeface="B Nazanin" pitchFamily="2" charset="-78"/>
              </a:rPr>
              <a:t>100100011100000001”</a:t>
            </a:r>
          </a:p>
          <a:p>
            <a:endParaRPr lang="en-US" dirty="0"/>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74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15743" y="2362200"/>
            <a:ext cx="1480457" cy="304800"/>
          </a:xfrm>
          <a:prstGeom prst="rect">
            <a:avLst/>
          </a:prstGeom>
          <a:noFill/>
        </p:spPr>
      </p:pic>
      <p:sp>
        <p:nvSpPr>
          <p:cNvPr id="6" name="Slide Number Placeholder 5"/>
          <p:cNvSpPr>
            <a:spLocks noGrp="1"/>
          </p:cNvSpPr>
          <p:nvPr>
            <p:ph type="sldNum" sz="quarter" idx="12"/>
          </p:nvPr>
        </p:nvSpPr>
        <p:spPr/>
        <p:txBody>
          <a:bodyPr/>
          <a:lstStyle/>
          <a:p>
            <a:fld id="{510B67B4-5B67-4133-80A8-DACEDD91C7E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منابع</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fa-IR" sz="2400" b="1" dirty="0" smtClean="0">
                <a:cs typeface="B Nazanin" pitchFamily="2" charset="-78"/>
              </a:rPr>
              <a:t>آشنایی با نهان‌نگاری و پنهان‌سازی اطلاعات </a:t>
            </a:r>
          </a:p>
          <a:p>
            <a:pPr>
              <a:buNone/>
            </a:pPr>
            <a:r>
              <a:rPr lang="fa-IR" sz="2400" b="1" dirty="0" smtClean="0">
                <a:cs typeface="B Nazanin" pitchFamily="2" charset="-78"/>
              </a:rPr>
              <a:t>	تالیف دکتر جواد شیخ‌زادگان</a:t>
            </a:r>
          </a:p>
          <a:p>
            <a:r>
              <a:rPr lang="fa-IR" sz="2400" b="1" smtClean="0">
                <a:cs typeface="B Nazanin" pitchFamily="2" charset="-78"/>
              </a:rPr>
              <a:t>مقالات کاربردی نهان‌نگاری</a:t>
            </a:r>
            <a:endParaRPr lang="en-US" sz="2400" b="1"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چهارم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تا مرحله‌ی پیش، عدد </a:t>
            </a:r>
            <a:r>
              <a:rPr lang="ar-SA" sz="2400" dirty="0" smtClean="0">
                <a:cs typeface="B Nazanin" pitchFamily="2" charset="-78"/>
              </a:rPr>
              <a:t>ده</a:t>
            </a:r>
            <a:r>
              <a:rPr lang="fa-IR" sz="2400" dirty="0" smtClean="0">
                <a:cs typeface="B Nazanin" pitchFamily="2" charset="-78"/>
              </a:rPr>
              <a:t>‌</a:t>
            </a:r>
            <a:r>
              <a:rPr lang="ar-SA" sz="2400" dirty="0" smtClean="0">
                <a:cs typeface="B Nazanin" pitchFamily="2" charset="-78"/>
              </a:rPr>
              <a:t>دهی </a:t>
            </a:r>
            <a:r>
              <a:rPr lang="ar-SA" sz="2400" dirty="0" smtClean="0">
                <a:cs typeface="B Nazanin" pitchFamily="2" charset="-78"/>
              </a:rPr>
              <a:t>محاسبه شده با </a:t>
            </a:r>
            <a:r>
              <a:rPr lang="ar-SA" sz="2400" dirty="0" smtClean="0">
                <a:cs typeface="B Nazanin" pitchFamily="2" charset="-78"/>
              </a:rPr>
              <a:t>مقدار</a:t>
            </a:r>
            <a:r>
              <a:rPr lang="fa-IR" sz="2400" dirty="0" smtClean="0">
                <a:cs typeface="B Nazanin" pitchFamily="2" charset="-78"/>
              </a:rPr>
              <a:t> </a:t>
            </a:r>
            <a:r>
              <a:rPr lang="ar-SA" sz="2400" dirty="0" smtClean="0">
                <a:cs typeface="B Nazanin" pitchFamily="2" charset="-78"/>
              </a:rPr>
              <a:t>  </a:t>
            </a:r>
            <a:r>
              <a:rPr lang="ar-SA" sz="2400" dirty="0" smtClean="0">
                <a:cs typeface="B Nazanin" pitchFamily="2" charset="-78"/>
              </a:rPr>
              <a:t>قابل نمایش نیست؛ از این رو برای محاسبه‌ی عدد ده‌دهی، شاخص موقعیت کنونی برروی رشته بیت پیام، یک واحد به عقب برمی‌گردد. </a:t>
            </a:r>
            <a:r>
              <a:rPr lang="ar-SA" sz="2400" dirty="0" smtClean="0">
                <a:cs typeface="B Nazanin" pitchFamily="2" charset="-78"/>
              </a:rPr>
              <a:t>در صورت صفر بودن بیت کنونی، تا رسیدن به بیت یک، به عقب برگشت داده می‌شود. </a:t>
            </a:r>
            <a:r>
              <a:rPr lang="ar-SA" sz="2400" dirty="0" smtClean="0">
                <a:cs typeface="B Nazanin" pitchFamily="2" charset="-78"/>
              </a:rPr>
              <a:t>در ادامه، تعداد </a:t>
            </a:r>
            <a:r>
              <a:rPr lang="ar-SA" sz="2400" dirty="0" smtClean="0">
                <a:cs typeface="B Nazanin" pitchFamily="2" charset="-78"/>
              </a:rPr>
              <a:t>بیت</a:t>
            </a:r>
            <a:r>
              <a:rPr lang="fa-IR" sz="2400" dirty="0" smtClean="0">
                <a:cs typeface="B Nazanin" pitchFamily="2" charset="-78"/>
              </a:rPr>
              <a:t>‌</a:t>
            </a:r>
            <a:r>
              <a:rPr lang="ar-SA" sz="2400" dirty="0" smtClean="0">
                <a:cs typeface="B Nazanin" pitchFamily="2" charset="-78"/>
              </a:rPr>
              <a:t>های </a:t>
            </a:r>
            <a:r>
              <a:rPr lang="ar-SA" sz="2400" dirty="0" smtClean="0">
                <a:cs typeface="B Nazanin" pitchFamily="2" charset="-78"/>
              </a:rPr>
              <a:t>صفر پیمایش شده شمارش و در </a:t>
            </a:r>
            <a:r>
              <a:rPr lang="en-US" sz="2400" dirty="0" err="1" smtClean="0">
                <a:cs typeface="B Nazanin" pitchFamily="2" charset="-78"/>
              </a:rPr>
              <a:t>count_zero</a:t>
            </a:r>
            <a:r>
              <a:rPr lang="ar-SA" sz="2400" dirty="0" smtClean="0">
                <a:cs typeface="B Nazanin" pitchFamily="2" charset="-78"/>
              </a:rPr>
              <a:t> ذخیره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endParaRPr lang="fa-IR" sz="2400" dirty="0" smtClean="0">
              <a:cs typeface="B Nazanin" pitchFamily="2" charset="-78"/>
            </a:endParaRPr>
          </a:p>
          <a:p>
            <a:r>
              <a:rPr lang="ar-SA" sz="2400" dirty="0" smtClean="0">
                <a:cs typeface="B Nazanin" pitchFamily="2" charset="-78"/>
              </a:rPr>
              <a:t>مقدار هفت در </a:t>
            </a:r>
            <a:r>
              <a:rPr lang="en-US" sz="2400" dirty="0" err="1" smtClean="0">
                <a:cs typeface="B Nazanin" pitchFamily="2" charset="-78"/>
              </a:rPr>
              <a:t>count_zero</a:t>
            </a:r>
            <a:r>
              <a:rPr lang="ar-SA" sz="2400" dirty="0" smtClean="0">
                <a:cs typeface="B Nazanin" pitchFamily="2" charset="-78"/>
              </a:rPr>
              <a:t> ذخیره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endParaRPr lang="fa-IR" sz="2400" dirty="0" smtClean="0">
              <a:cs typeface="B Nazanin" pitchFamily="2" charset="-78"/>
            </a:endParaRPr>
          </a:p>
          <a:p>
            <a:r>
              <a:rPr lang="ar-SA" sz="2400" dirty="0" smtClean="0">
                <a:cs typeface="B Nazanin" pitchFamily="2" charset="-78"/>
              </a:rPr>
              <a:t>رشته بیتحاصل برابر با </a:t>
            </a:r>
            <a:r>
              <a:rPr lang="en-US" sz="2400" dirty="0" smtClean="0">
                <a:cs typeface="B Nazanin" pitchFamily="2" charset="-78"/>
              </a:rPr>
              <a:t>“1001000111”</a:t>
            </a:r>
            <a:r>
              <a:rPr lang="ar-SA" sz="2400" dirty="0" smtClean="0">
                <a:cs typeface="B Nazanin" pitchFamily="2" charset="-78"/>
              </a:rPr>
              <a:t> است. عدد دهدهی معادل این رشته 905 است. </a:t>
            </a:r>
            <a:r>
              <a:rPr lang="ar-SA" sz="2400" dirty="0" smtClean="0">
                <a:cs typeface="B Nazanin" pitchFamily="2" charset="-78"/>
              </a:rPr>
              <a:t>باید توجه داشت که </a:t>
            </a:r>
            <a:r>
              <a:rPr lang="ar-SA" sz="2400" dirty="0" smtClean="0">
                <a:cs typeface="B Nazanin" pitchFamily="2" charset="-78"/>
              </a:rPr>
              <a:t>بیت</a:t>
            </a:r>
            <a:r>
              <a:rPr lang="fa-IR" sz="2400" dirty="0" smtClean="0">
                <a:cs typeface="B Nazanin" pitchFamily="2" charset="-78"/>
              </a:rPr>
              <a:t>‌</a:t>
            </a:r>
            <a:r>
              <a:rPr lang="ar-SA" sz="2400" dirty="0" smtClean="0">
                <a:cs typeface="B Nazanin" pitchFamily="2" charset="-78"/>
              </a:rPr>
              <a:t>ها </a:t>
            </a:r>
            <a:r>
              <a:rPr lang="ar-SA" sz="2400" dirty="0" smtClean="0">
                <a:cs typeface="B Nazanin" pitchFamily="2" charset="-78"/>
              </a:rPr>
              <a:t>از سمت چپ به عدد </a:t>
            </a:r>
            <a:r>
              <a:rPr lang="ar-SA" sz="2400" dirty="0" smtClean="0">
                <a:cs typeface="B Nazanin" pitchFamily="2" charset="-78"/>
              </a:rPr>
              <a:t>ده</a:t>
            </a:r>
            <a:r>
              <a:rPr lang="fa-IR" sz="2400" dirty="0" smtClean="0">
                <a:cs typeface="B Nazanin" pitchFamily="2" charset="-78"/>
              </a:rPr>
              <a:t>‌</a:t>
            </a:r>
            <a:r>
              <a:rPr lang="ar-SA" sz="2400" dirty="0" smtClean="0">
                <a:cs typeface="B Nazanin" pitchFamily="2" charset="-78"/>
              </a:rPr>
              <a:t>دهی </a:t>
            </a:r>
            <a:r>
              <a:rPr lang="ar-SA" sz="2400" dirty="0" smtClean="0">
                <a:cs typeface="B Nazanin" pitchFamily="2" charset="-78"/>
              </a:rPr>
              <a:t>تبدیل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شوند</a:t>
            </a:r>
            <a:r>
              <a:rPr lang="ar-SA" sz="2400" dirty="0" smtClean="0">
                <a:cs typeface="B Nazanin" pitchFamily="2" charset="-78"/>
              </a:rPr>
              <a:t>.</a:t>
            </a:r>
            <a:endParaRPr lang="en-US" sz="2400" dirty="0" smtClean="0">
              <a:cs typeface="B Nazanin" pitchFamily="2" charset="-78"/>
            </a:endParaRPr>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800" y="1676400"/>
            <a:ext cx="133350" cy="311150"/>
          </a:xfrm>
          <a:prstGeom prst="rect">
            <a:avLst/>
          </a:prstGeom>
          <a:noFill/>
        </p:spPr>
      </p:pic>
      <p:sp>
        <p:nvSpPr>
          <p:cNvPr id="6" name="Slide Number Placeholder 5"/>
          <p:cNvSpPr>
            <a:spLocks noGrp="1"/>
          </p:cNvSpPr>
          <p:nvPr>
            <p:ph type="sldNum" sz="quarter" idx="12"/>
          </p:nvPr>
        </p:nvSpPr>
        <p:spPr/>
        <p:txBody>
          <a:bodyPr/>
          <a:lstStyle/>
          <a:p>
            <a:fld id="{510B67B4-5B67-4133-80A8-DACEDD91C7E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پنجم</a:t>
            </a:r>
            <a:endParaRPr lang="en-US" dirty="0" smtClean="0">
              <a:cs typeface="B Titr" pitchFamily="2" charset="-78"/>
            </a:endParaRPr>
          </a:p>
        </p:txBody>
      </p:sp>
      <p:sp>
        <p:nvSpPr>
          <p:cNvPr id="3" name="Content Placeholder 2"/>
          <p:cNvSpPr>
            <a:spLocks noGrp="1"/>
          </p:cNvSpPr>
          <p:nvPr>
            <p:ph idx="1"/>
          </p:nvPr>
        </p:nvSpPr>
        <p:spPr/>
        <p:txBody>
          <a:bodyPr>
            <a:normAutofit fontScale="62500" lnSpcReduction="20000"/>
          </a:bodyPr>
          <a:lstStyle/>
          <a:p>
            <a:r>
              <a:rPr lang="fa-IR" sz="3800" dirty="0" smtClean="0">
                <a:cs typeface="B Nazanin" pitchFamily="2" charset="-78"/>
              </a:rPr>
              <a:t>مقادیر </a:t>
            </a:r>
            <a:r>
              <a:rPr lang="en-US" sz="3800" dirty="0" smtClean="0">
                <a:cs typeface="B Nazanin" pitchFamily="2" charset="-78"/>
              </a:rPr>
              <a:t>x</a:t>
            </a:r>
            <a:r>
              <a:rPr lang="fa-IR" sz="3800" dirty="0" smtClean="0">
                <a:cs typeface="B Nazanin" pitchFamily="2" charset="-78"/>
              </a:rPr>
              <a:t>، </a:t>
            </a:r>
            <a:r>
              <a:rPr lang="en-US" sz="3800" dirty="0" smtClean="0">
                <a:cs typeface="B Nazanin" pitchFamily="2" charset="-78"/>
              </a:rPr>
              <a:t>y</a:t>
            </a:r>
            <a:r>
              <a:rPr lang="fa-IR" sz="3800" dirty="0" smtClean="0">
                <a:cs typeface="B Nazanin" pitchFamily="2" charset="-78"/>
              </a:rPr>
              <a:t> و </a:t>
            </a:r>
            <a:r>
              <a:rPr lang="en-US" sz="3800" dirty="0" smtClean="0">
                <a:cs typeface="B Nazanin" pitchFamily="2" charset="-78"/>
              </a:rPr>
              <a:t>z</a:t>
            </a:r>
            <a:r>
              <a:rPr lang="fa-IR" sz="3800" dirty="0" smtClean="0">
                <a:cs typeface="B Nazanin" pitchFamily="2" charset="-78"/>
              </a:rPr>
              <a:t> به روش زیر ساخته می‌شود.</a:t>
            </a:r>
            <a:endParaRPr lang="en-US" sz="3800" dirty="0" smtClean="0">
              <a:cs typeface="B Nazanin" pitchFamily="2" charset="-78"/>
            </a:endParaRPr>
          </a:p>
          <a:p>
            <a:r>
              <a:rPr lang="fa-IR" sz="3800" dirty="0" smtClean="0">
                <a:cs typeface="B Nazanin" pitchFamily="2" charset="-78"/>
              </a:rPr>
              <a:t>(</a:t>
            </a:r>
            <a:r>
              <a:rPr lang="fa-IR" sz="3800" dirty="0" smtClean="0">
                <a:cs typeface="B Nazanin" pitchFamily="2" charset="-78"/>
              </a:rPr>
              <a:t>2</a:t>
            </a:r>
            <a:r>
              <a:rPr lang="fa-IR" sz="3800" dirty="0" smtClean="0">
                <a:cs typeface="B Nazanin" pitchFamily="2" charset="-78"/>
              </a:rPr>
              <a:t>)</a:t>
            </a:r>
          </a:p>
          <a:p>
            <a:pPr>
              <a:buNone/>
            </a:pPr>
            <a:endParaRPr lang="en-US" sz="3800" dirty="0" smtClean="0">
              <a:cs typeface="B Nazanin" pitchFamily="2" charset="-78"/>
            </a:endParaRPr>
          </a:p>
          <a:p>
            <a:r>
              <a:rPr lang="fa-IR" sz="3800" dirty="0" smtClean="0">
                <a:cs typeface="B Nazanin" pitchFamily="2" charset="-78"/>
              </a:rPr>
              <a:t>(3)</a:t>
            </a:r>
            <a:endParaRPr lang="en-US" sz="3800" dirty="0" smtClean="0">
              <a:cs typeface="B Nazanin" pitchFamily="2" charset="-78"/>
            </a:endParaRPr>
          </a:p>
          <a:p>
            <a:r>
              <a:rPr lang="fa-IR" sz="3800" dirty="0" smtClean="0">
                <a:cs typeface="B Nazanin" pitchFamily="2" charset="-78"/>
              </a:rPr>
              <a:t> </a:t>
            </a:r>
            <a:r>
              <a:rPr lang="fa-IR" sz="3800" dirty="0" smtClean="0">
                <a:cs typeface="B Nazanin" pitchFamily="2" charset="-78"/>
              </a:rPr>
              <a:t>از </a:t>
            </a:r>
            <a:r>
              <a:rPr lang="fa-IR" sz="3800" dirty="0" smtClean="0">
                <a:cs typeface="B Nazanin" pitchFamily="2" charset="-78"/>
              </a:rPr>
              <a:t>ابتدای متن، خواندن جمله به جمله انجام می‌شود. </a:t>
            </a:r>
            <a:r>
              <a:rPr lang="fa-IR" sz="3800" dirty="0" smtClean="0">
                <a:cs typeface="B Nazanin" pitchFamily="2" charset="-78"/>
              </a:rPr>
              <a:t>طول جمله‌های خوانده شده، تا بزرگ‌تر شدن از مقدار </a:t>
            </a:r>
            <a:r>
              <a:rPr lang="en-US" sz="3800" dirty="0" smtClean="0">
                <a:cs typeface="B Nazanin" pitchFamily="2" charset="-78"/>
              </a:rPr>
              <a:t>m</a:t>
            </a:r>
            <a:r>
              <a:rPr lang="fa-IR" sz="3800" dirty="0" smtClean="0">
                <a:cs typeface="B Nazanin" pitchFamily="2" charset="-78"/>
              </a:rPr>
              <a:t>، با هم جمع می‌شوند. مقدار </a:t>
            </a:r>
            <a:r>
              <a:rPr lang="en-US" sz="3800" dirty="0" smtClean="0">
                <a:cs typeface="B Nazanin" pitchFamily="2" charset="-78"/>
              </a:rPr>
              <a:t>y</a:t>
            </a:r>
            <a:r>
              <a:rPr lang="fa-IR" sz="3800" dirty="0" smtClean="0">
                <a:cs typeface="B Nazanin" pitchFamily="2" charset="-78"/>
              </a:rPr>
              <a:t> </a:t>
            </a:r>
            <a:r>
              <a:rPr lang="fa-IR" sz="3800" dirty="0" smtClean="0">
                <a:cs typeface="B Nazanin" pitchFamily="2" charset="-78"/>
              </a:rPr>
              <a:t>برابر </a:t>
            </a:r>
            <a:r>
              <a:rPr lang="fa-IR" sz="3800" dirty="0" smtClean="0">
                <a:cs typeface="B Nazanin" pitchFamily="2" charset="-78"/>
              </a:rPr>
              <a:t>با تعداد جملات منهای یک است.</a:t>
            </a:r>
            <a:endParaRPr lang="en-US" sz="3800" dirty="0" smtClean="0">
              <a:cs typeface="B Nazanin" pitchFamily="2" charset="-78"/>
            </a:endParaRPr>
          </a:p>
          <a:p>
            <a:r>
              <a:rPr lang="fa-IR" sz="3800" dirty="0" smtClean="0">
                <a:cs typeface="B Nazanin" pitchFamily="2" charset="-78"/>
              </a:rPr>
              <a:t>(</a:t>
            </a:r>
            <a:r>
              <a:rPr lang="fa-IR" sz="3800" dirty="0" smtClean="0">
                <a:cs typeface="B Nazanin" pitchFamily="2" charset="-78"/>
              </a:rPr>
              <a:t>4)</a:t>
            </a:r>
            <a:endParaRPr lang="en-US" sz="3800" dirty="0" smtClean="0">
              <a:cs typeface="B Nazanin" pitchFamily="2" charset="-78"/>
            </a:endParaRPr>
          </a:p>
          <a:p>
            <a:pPr>
              <a:buNone/>
            </a:pPr>
            <a:r>
              <a:rPr lang="fa-IR" sz="3800" dirty="0" smtClean="0">
                <a:cs typeface="B Nazanin" pitchFamily="2" charset="-78"/>
              </a:rPr>
              <a:t> </a:t>
            </a:r>
            <a:endParaRPr lang="en-US" sz="3800" dirty="0" smtClean="0">
              <a:cs typeface="B Nazanin" pitchFamily="2" charset="-78"/>
            </a:endParaRPr>
          </a:p>
          <a:p>
            <a:r>
              <a:rPr lang="fa-IR" sz="3800" dirty="0" smtClean="0">
                <a:cs typeface="B Nazanin" pitchFamily="2" charset="-78"/>
              </a:rPr>
              <a:t>تفاضل </a:t>
            </a:r>
            <a:r>
              <a:rPr lang="en-US" sz="3800" dirty="0" smtClean="0">
                <a:cs typeface="B Nazanin" pitchFamily="2" charset="-78"/>
              </a:rPr>
              <a:t>m</a:t>
            </a:r>
            <a:r>
              <a:rPr lang="fa-IR" sz="3800" dirty="0" smtClean="0">
                <a:cs typeface="B Nazanin" pitchFamily="2" charset="-78"/>
              </a:rPr>
              <a:t> از مجموع تعداد کاراکتر‌های خوانده شده در </a:t>
            </a:r>
            <a:r>
              <a:rPr lang="en-US" sz="3800" dirty="0" smtClean="0">
                <a:cs typeface="B Nazanin" pitchFamily="2" charset="-78"/>
              </a:rPr>
              <a:t>y</a:t>
            </a:r>
            <a:r>
              <a:rPr lang="fa-IR" sz="3800" dirty="0" smtClean="0">
                <a:cs typeface="B Nazanin" pitchFamily="2" charset="-78"/>
              </a:rPr>
              <a:t> جمله، برابر با </a:t>
            </a:r>
            <a:r>
              <a:rPr lang="en-US" sz="3800" dirty="0" smtClean="0">
                <a:cs typeface="B Nazanin" pitchFamily="2" charset="-78"/>
              </a:rPr>
              <a:t>z</a:t>
            </a:r>
            <a:r>
              <a:rPr lang="fa-IR" sz="3800" dirty="0" smtClean="0">
                <a:cs typeface="B Nazanin" pitchFamily="2" charset="-78"/>
              </a:rPr>
              <a:t> است.</a:t>
            </a:r>
            <a:endParaRPr lang="en-US" sz="3800" dirty="0" smtClean="0">
              <a:cs typeface="B Nazanin" pitchFamily="2" charset="-78"/>
            </a:endParaRPr>
          </a:p>
          <a:p>
            <a:r>
              <a:rPr lang="fa-IR" sz="3800" dirty="0" smtClean="0">
                <a:cs typeface="B Nazanin" pitchFamily="2" charset="-78"/>
              </a:rPr>
              <a:t>(</a:t>
            </a:r>
            <a:r>
              <a:rPr lang="fa-IR" sz="3800" dirty="0" smtClean="0">
                <a:cs typeface="B Nazanin" pitchFamily="2" charset="-78"/>
              </a:rPr>
              <a:t>5</a:t>
            </a:r>
            <a:r>
              <a:rPr lang="fa-IR" sz="3800" dirty="0" smtClean="0">
                <a:cs typeface="B Nazanin" pitchFamily="2" charset="-78"/>
              </a:rPr>
              <a:t>)</a:t>
            </a:r>
          </a:p>
          <a:p>
            <a:r>
              <a:rPr lang="en-US" sz="3800" dirty="0" smtClean="0">
                <a:cs typeface="B Nazanin" pitchFamily="2" charset="-78"/>
              </a:rPr>
              <a:t>x=1</a:t>
            </a:r>
            <a:r>
              <a:rPr lang="ar-SA" sz="3800" dirty="0" smtClean="0">
                <a:cs typeface="B Nazanin" pitchFamily="2" charset="-78"/>
              </a:rPr>
              <a:t>،</a:t>
            </a:r>
            <a:r>
              <a:rPr lang="en-US" sz="3800" dirty="0" smtClean="0">
                <a:cs typeface="B Nazanin" pitchFamily="2" charset="-78"/>
              </a:rPr>
              <a:t>y=2 </a:t>
            </a:r>
            <a:r>
              <a:rPr lang="ar-SA" sz="3800" dirty="0" smtClean="0">
                <a:cs typeface="B Nazanin" pitchFamily="2" charset="-78"/>
              </a:rPr>
              <a:t> و </a:t>
            </a:r>
            <a:r>
              <a:rPr lang="en-US" sz="3800" dirty="0" smtClean="0">
                <a:cs typeface="B Nazanin" pitchFamily="2" charset="-78"/>
              </a:rPr>
              <a:t>z=31</a:t>
            </a:r>
            <a:r>
              <a:rPr lang="ar-SA" sz="3800" dirty="0" smtClean="0">
                <a:cs typeface="B Nazanin" pitchFamily="2" charset="-78"/>
              </a:rPr>
              <a:t> به دست </a:t>
            </a:r>
            <a:r>
              <a:rPr lang="ar-SA" sz="3800" dirty="0" smtClean="0">
                <a:cs typeface="B Nazanin" pitchFamily="2" charset="-78"/>
              </a:rPr>
              <a:t>می</a:t>
            </a:r>
            <a:r>
              <a:rPr lang="fa-IR" sz="3800" dirty="0" smtClean="0">
                <a:cs typeface="B Nazanin" pitchFamily="2" charset="-78"/>
              </a:rPr>
              <a:t>‌</a:t>
            </a:r>
            <a:r>
              <a:rPr lang="ar-SA" sz="3800" dirty="0" smtClean="0">
                <a:cs typeface="B Nazanin" pitchFamily="2" charset="-78"/>
              </a:rPr>
              <a:t>آید</a:t>
            </a:r>
            <a:r>
              <a:rPr lang="ar-SA" sz="3800" dirty="0" smtClean="0">
                <a:cs typeface="B Nazanin" pitchFamily="2" charset="-78"/>
              </a:rPr>
              <a:t>.</a:t>
            </a:r>
            <a:endParaRPr lang="en-US" sz="3800" dirty="0" smtClean="0">
              <a:cs typeface="B Nazanin" pitchFamily="2" charset="-78"/>
            </a:endParaRPr>
          </a:p>
        </p:txBody>
      </p:sp>
      <p:sp>
        <p:nvSpPr>
          <p:cNvPr id="161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1793" name="Object 1"/>
          <p:cNvGraphicFramePr>
            <a:graphicFrameLocks noChangeAspect="1"/>
          </p:cNvGraphicFramePr>
          <p:nvPr/>
        </p:nvGraphicFramePr>
        <p:xfrm>
          <a:off x="5819775" y="2476500"/>
          <a:ext cx="1952625" cy="419100"/>
        </p:xfrm>
        <a:graphic>
          <a:graphicData uri="http://schemas.openxmlformats.org/presentationml/2006/ole">
            <p:oleObj spid="_x0000_s161793" name="Equation" r:id="rId3" imgW="1955800" imgH="431800" progId="Equation.DSMT4">
              <p:embed/>
            </p:oleObj>
          </a:graphicData>
        </a:graphic>
      </p:graphicFrame>
      <p:sp>
        <p:nvSpPr>
          <p:cNvPr id="161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1795" name="Object 3"/>
          <p:cNvGraphicFramePr>
            <a:graphicFrameLocks noChangeAspect="1"/>
          </p:cNvGraphicFramePr>
          <p:nvPr/>
        </p:nvGraphicFramePr>
        <p:xfrm>
          <a:off x="5867400" y="1981200"/>
          <a:ext cx="1524000" cy="323850"/>
        </p:xfrm>
        <a:graphic>
          <a:graphicData uri="http://schemas.openxmlformats.org/presentationml/2006/ole">
            <p:oleObj spid="_x0000_s161795" name="Equation" r:id="rId4" imgW="1536700" imgH="330200" progId="Equation.DSMT4">
              <p:embed/>
            </p:oleObj>
          </a:graphicData>
        </a:graphic>
      </p:graphicFrame>
      <p:sp>
        <p:nvSpPr>
          <p:cNvPr id="1617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1797" name="Object 5"/>
          <p:cNvGraphicFramePr>
            <a:graphicFrameLocks noChangeAspect="1"/>
          </p:cNvGraphicFramePr>
          <p:nvPr/>
        </p:nvGraphicFramePr>
        <p:xfrm>
          <a:off x="6553200" y="4038600"/>
          <a:ext cx="1143000" cy="457200"/>
        </p:xfrm>
        <a:graphic>
          <a:graphicData uri="http://schemas.openxmlformats.org/presentationml/2006/ole">
            <p:oleObj spid="_x0000_s161797" name="Equation" r:id="rId5" imgW="1143000" imgH="444500" progId="Equation.DSMT4">
              <p:embed/>
            </p:oleObj>
          </a:graphicData>
        </a:graphic>
      </p:graphicFrame>
      <p:sp>
        <p:nvSpPr>
          <p:cNvPr id="1618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1799" name="Object 7"/>
          <p:cNvGraphicFramePr>
            <a:graphicFrameLocks noChangeAspect="1"/>
          </p:cNvGraphicFramePr>
          <p:nvPr/>
        </p:nvGraphicFramePr>
        <p:xfrm>
          <a:off x="6858000" y="5029200"/>
          <a:ext cx="866775" cy="457200"/>
        </p:xfrm>
        <a:graphic>
          <a:graphicData uri="http://schemas.openxmlformats.org/presentationml/2006/ole">
            <p:oleObj spid="_x0000_s161799" name="Equation" r:id="rId6" imgW="863225" imgH="444307" progId="Equation.DSMT4">
              <p:embed/>
            </p:oleObj>
          </a:graphicData>
        </a:graphic>
      </p:graphicFrame>
      <p:sp>
        <p:nvSpPr>
          <p:cNvPr id="12" name="Slide Number Placeholder 11"/>
          <p:cNvSpPr>
            <a:spLocks noGrp="1"/>
          </p:cNvSpPr>
          <p:nvPr>
            <p:ph type="sldNum" sz="quarter" idx="12"/>
          </p:nvPr>
        </p:nvSpPr>
        <p:spPr/>
        <p:txBody>
          <a:bodyPr/>
          <a:lstStyle/>
          <a:p>
            <a:fld id="{510B67B4-5B67-4133-80A8-DACEDD91C7E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ششم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ar-SA" sz="2000" dirty="0" smtClean="0">
                <a:cs typeface="B Nazanin" pitchFamily="2" charset="-78"/>
              </a:rPr>
              <a:t>مقدار   بیشینه تعداد کاراکتر است. ممکن است مقدار </a:t>
            </a:r>
            <a:r>
              <a:rPr lang="en-US" sz="2000" dirty="0" smtClean="0">
                <a:cs typeface="B Nazanin" pitchFamily="2" charset="-78"/>
              </a:rPr>
              <a:t>z</a:t>
            </a:r>
            <a:r>
              <a:rPr lang="ar-SA" sz="2000" dirty="0" smtClean="0">
                <a:cs typeface="B Nazanin" pitchFamily="2" charset="-78"/>
              </a:rPr>
              <a:t> از مقدار  ، بیشتر باشد. از این رو، مقدار نهایی </a:t>
            </a:r>
            <a:r>
              <a:rPr lang="en-US" sz="2000" dirty="0" smtClean="0">
                <a:cs typeface="B Nazanin" pitchFamily="2" charset="-78"/>
              </a:rPr>
              <a:t>z</a:t>
            </a:r>
            <a:r>
              <a:rPr lang="ar-SA" sz="2000" dirty="0" smtClean="0">
                <a:cs typeface="B Nazanin" pitchFamily="2" charset="-78"/>
              </a:rPr>
              <a:t> با استفاده از رابطه‌ی </a:t>
            </a:r>
            <a:r>
              <a:rPr lang="fa-IR" sz="2000" dirty="0" smtClean="0">
                <a:cs typeface="B Nazanin" pitchFamily="2" charset="-78"/>
              </a:rPr>
              <a:t>زیر</a:t>
            </a:r>
            <a:r>
              <a:rPr lang="ar-SA" sz="2000" dirty="0" smtClean="0">
                <a:cs typeface="B Nazanin" pitchFamily="2" charset="-78"/>
              </a:rPr>
              <a:t> </a:t>
            </a:r>
            <a:r>
              <a:rPr lang="ar-SA" sz="2000" dirty="0" smtClean="0">
                <a:cs typeface="B Nazanin" pitchFamily="2" charset="-78"/>
              </a:rPr>
              <a:t>محاسبه می‌شود. </a:t>
            </a:r>
            <a:r>
              <a:rPr lang="ar-SA" sz="2000" dirty="0" smtClean="0">
                <a:cs typeface="B Nazanin" pitchFamily="2" charset="-78"/>
              </a:rPr>
              <a:t>برای هر دسته نمادی لحاظ می‌شود. </a:t>
            </a:r>
            <a:r>
              <a:rPr lang="ar-SA" sz="2000" dirty="0" smtClean="0">
                <a:cs typeface="B Nazanin" pitchFamily="2" charset="-78"/>
              </a:rPr>
              <a:t>این نماد در آدرس‌های ایمیل استفاده می‌شود</a:t>
            </a:r>
            <a:r>
              <a:rPr lang="ar-SA" sz="2000" dirty="0" smtClean="0">
                <a:cs typeface="B Nazanin" pitchFamily="2" charset="-78"/>
              </a:rPr>
              <a:t>.</a:t>
            </a:r>
            <a:r>
              <a:rPr lang="fa-IR" sz="2000" dirty="0" smtClean="0">
                <a:cs typeface="B Nazanin" pitchFamily="2" charset="-78"/>
              </a:rPr>
              <a:t> </a:t>
            </a:r>
            <a:r>
              <a:rPr lang="ar-SA" sz="2000" dirty="0" smtClean="0">
                <a:cs typeface="B Nazanin" pitchFamily="2" charset="-78"/>
              </a:rPr>
              <a:t>این </a:t>
            </a:r>
            <a:r>
              <a:rPr lang="ar-SA" sz="2000" dirty="0" smtClean="0">
                <a:cs typeface="B Nazanin" pitchFamily="2" charset="-78"/>
              </a:rPr>
              <a:t>نمادها، نمادهای متداول غالب ایمیل‌ها هستند. نماد متناظر با هر دسته، از جدول </a:t>
            </a:r>
            <a:r>
              <a:rPr lang="fa-IR" sz="2000" dirty="0" smtClean="0">
                <a:cs typeface="B Nazanin" pitchFamily="2" charset="-78"/>
              </a:rPr>
              <a:t>زیر</a:t>
            </a:r>
            <a:r>
              <a:rPr lang="ar-SA" sz="2000" dirty="0" smtClean="0">
                <a:cs typeface="B Nazanin" pitchFamily="2" charset="-78"/>
              </a:rPr>
              <a:t> </a:t>
            </a:r>
            <a:r>
              <a:rPr lang="ar-SA" sz="2000" dirty="0" smtClean="0">
                <a:cs typeface="B Nazanin" pitchFamily="2" charset="-78"/>
              </a:rPr>
              <a:t>به دست </a:t>
            </a:r>
            <a:r>
              <a:rPr lang="ar-SA" sz="2000" dirty="0" smtClean="0">
                <a:cs typeface="B Nazanin" pitchFamily="2" charset="-78"/>
              </a:rPr>
              <a:t>می</a:t>
            </a:r>
            <a:r>
              <a:rPr lang="fa-IR" sz="2000" dirty="0" smtClean="0">
                <a:cs typeface="B Nazanin" pitchFamily="2" charset="-78"/>
              </a:rPr>
              <a:t>‌</a:t>
            </a:r>
            <a:r>
              <a:rPr lang="ar-SA" sz="2000" dirty="0" smtClean="0">
                <a:cs typeface="B Nazanin" pitchFamily="2" charset="-78"/>
              </a:rPr>
              <a:t>آید</a:t>
            </a:r>
            <a:r>
              <a:rPr lang="ar-SA" sz="2000" dirty="0" smtClean="0">
                <a:cs typeface="B Nazanin" pitchFamily="2" charset="-78"/>
              </a:rPr>
              <a:t>. در صورت عدم وجود هیچکدام از نمادهای جدول </a:t>
            </a:r>
            <a:r>
              <a:rPr lang="fa-IR" sz="2000" dirty="0" smtClean="0">
                <a:cs typeface="B Nazanin" pitchFamily="2" charset="-78"/>
              </a:rPr>
              <a:t>زیر </a:t>
            </a:r>
            <a:r>
              <a:rPr lang="ar-SA" sz="2000" dirty="0" smtClean="0">
                <a:cs typeface="B Nazanin" pitchFamily="2" charset="-78"/>
              </a:rPr>
              <a:t>در </a:t>
            </a:r>
            <a:r>
              <a:rPr lang="ar-SA" sz="2000" dirty="0" smtClean="0">
                <a:cs typeface="B Nazanin" pitchFamily="2" charset="-78"/>
              </a:rPr>
              <a:t>ایمیل مربوطه، مقدار </a:t>
            </a:r>
            <a:r>
              <a:rPr lang="en-US" sz="2000" dirty="0" err="1" smtClean="0">
                <a:cs typeface="B Nazanin" pitchFamily="2" charset="-78"/>
              </a:rPr>
              <a:t>Cate</a:t>
            </a:r>
            <a:r>
              <a:rPr lang="ar-SA" sz="2000" dirty="0" smtClean="0">
                <a:cs typeface="B Nazanin" pitchFamily="2" charset="-78"/>
              </a:rPr>
              <a:t> برابر با </a:t>
            </a:r>
            <a:r>
              <a:rPr lang="fa-IR" sz="2000" dirty="0" smtClean="0">
                <a:cs typeface="B Nazanin" pitchFamily="2" charset="-78"/>
              </a:rPr>
              <a:t>صفر</a:t>
            </a:r>
            <a:r>
              <a:rPr lang="ar-SA" sz="2000" dirty="0" smtClean="0">
                <a:cs typeface="B Nazanin" pitchFamily="2" charset="-78"/>
              </a:rPr>
              <a:t> </a:t>
            </a:r>
            <a:r>
              <a:rPr lang="ar-SA" sz="2000" dirty="0" smtClean="0">
                <a:cs typeface="B Nazanin" pitchFamily="2" charset="-78"/>
              </a:rPr>
              <a:t>است</a:t>
            </a:r>
            <a:r>
              <a:rPr lang="ar-SA" sz="2000" dirty="0" smtClean="0">
                <a:cs typeface="B Nazanin" pitchFamily="2" charset="-78"/>
              </a:rPr>
              <a:t>.</a:t>
            </a:r>
            <a:endParaRPr lang="fa-IR" sz="2000" dirty="0" smtClean="0">
              <a:cs typeface="B Nazanin" pitchFamily="2" charset="-78"/>
            </a:endParaRPr>
          </a:p>
          <a:p>
            <a:pPr algn="just"/>
            <a:endParaRPr lang="fa-IR" sz="2000" dirty="0" smtClean="0">
              <a:cs typeface="B Nazanin" pitchFamily="2" charset="-78"/>
            </a:endParaRPr>
          </a:p>
          <a:p>
            <a:pPr algn="just"/>
            <a:endParaRPr lang="fa-IR" sz="2000" dirty="0" smtClean="0">
              <a:cs typeface="B Nazanin" pitchFamily="2" charset="-78"/>
            </a:endParaRPr>
          </a:p>
          <a:p>
            <a:pPr algn="just"/>
            <a:endParaRPr lang="fa-IR" sz="2000" dirty="0" smtClean="0">
              <a:cs typeface="B Nazanin" pitchFamily="2" charset="-78"/>
            </a:endParaRPr>
          </a:p>
          <a:p>
            <a:pPr algn="just"/>
            <a:endParaRPr lang="fa-IR" sz="2000" dirty="0" smtClean="0">
              <a:cs typeface="B Nazanin" pitchFamily="2" charset="-78"/>
            </a:endParaRPr>
          </a:p>
          <a:p>
            <a:pPr algn="just"/>
            <a:r>
              <a:rPr lang="fa-IR" sz="2000" dirty="0" smtClean="0">
                <a:cs typeface="B Nazanin" pitchFamily="2" charset="-78"/>
              </a:rPr>
              <a:t>در مثال، </a:t>
            </a:r>
            <a:r>
              <a:rPr lang="ar-SA" sz="2000" dirty="0" smtClean="0">
                <a:cs typeface="B Nazanin" pitchFamily="2" charset="-78"/>
              </a:rPr>
              <a:t>مقدار </a:t>
            </a:r>
            <a:r>
              <a:rPr lang="en-US" sz="2000" dirty="0" smtClean="0">
                <a:cs typeface="B Nazanin" pitchFamily="2" charset="-78"/>
              </a:rPr>
              <a:t>cat=0</a:t>
            </a:r>
            <a:r>
              <a:rPr lang="ar-SA" sz="2000" dirty="0" smtClean="0">
                <a:cs typeface="B Nazanin" pitchFamily="2" charset="-78"/>
              </a:rPr>
              <a:t> است. بنابراین</a:t>
            </a:r>
            <a:r>
              <a:rPr lang="fa-IR" sz="2000" dirty="0" smtClean="0">
                <a:cs typeface="B Nazanin" pitchFamily="2" charset="-78"/>
              </a:rPr>
              <a:t> </a:t>
            </a:r>
            <a:r>
              <a:rPr lang="ar-SA" sz="2000" dirty="0" smtClean="0">
                <a:cs typeface="B Nazanin" pitchFamily="2" charset="-78"/>
              </a:rPr>
              <a:t>نمادی برای نمایش این مقدار از جدول (1) استخراج </a:t>
            </a:r>
            <a:r>
              <a:rPr lang="ar-SA" sz="2000" dirty="0" smtClean="0">
                <a:cs typeface="B Nazanin" pitchFamily="2" charset="-78"/>
              </a:rPr>
              <a:t>نمی</a:t>
            </a:r>
            <a:r>
              <a:rPr lang="fa-IR" sz="2000" dirty="0" smtClean="0">
                <a:cs typeface="B Nazanin" pitchFamily="2" charset="-78"/>
              </a:rPr>
              <a:t>‌</a:t>
            </a:r>
            <a:r>
              <a:rPr lang="ar-SA" sz="2000" dirty="0" smtClean="0">
                <a:cs typeface="B Nazanin" pitchFamily="2" charset="-78"/>
              </a:rPr>
              <a:t>شود</a:t>
            </a:r>
            <a:r>
              <a:rPr lang="ar-SA" sz="2000" dirty="0" smtClean="0">
                <a:cs typeface="B Nazanin" pitchFamily="2" charset="-78"/>
              </a:rPr>
              <a:t>.</a:t>
            </a:r>
            <a:endParaRPr lang="en-US" sz="2000" dirty="0" smtClean="0">
              <a:cs typeface="B Nazanin" pitchFamily="2" charset="-78"/>
            </a:endParaRPr>
          </a:p>
        </p:txBody>
      </p:sp>
      <p:pic>
        <p:nvPicPr>
          <p:cNvPr id="4"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48575" y="1634490"/>
            <a:ext cx="123825" cy="346710"/>
          </a:xfrm>
          <a:prstGeom prst="rect">
            <a:avLst/>
          </a:prstGeom>
          <a:noFill/>
        </p:spPr>
      </p:pic>
      <p:pic>
        <p:nvPicPr>
          <p:cNvPr id="5"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0" y="1600200"/>
            <a:ext cx="123825" cy="346710"/>
          </a:xfrm>
          <a:prstGeom prst="rect">
            <a:avLst/>
          </a:prstGeom>
          <a:noFill/>
        </p:spPr>
      </p:pic>
      <p:graphicFrame>
        <p:nvGraphicFramePr>
          <p:cNvPr id="6" name="Table 5"/>
          <p:cNvGraphicFramePr>
            <a:graphicFrameLocks noGrp="1"/>
          </p:cNvGraphicFramePr>
          <p:nvPr/>
        </p:nvGraphicFramePr>
        <p:xfrm>
          <a:off x="609600" y="3048000"/>
          <a:ext cx="2286000" cy="1219200"/>
        </p:xfrm>
        <a:graphic>
          <a:graphicData uri="http://schemas.openxmlformats.org/drawingml/2006/table">
            <a:tbl>
              <a:tblPr rtl="1"/>
              <a:tblGrid>
                <a:gridCol w="1143000"/>
                <a:gridCol w="1143000"/>
              </a:tblGrid>
              <a:tr h="305933">
                <a:tc>
                  <a:txBody>
                    <a:bodyPr/>
                    <a:lstStyle/>
                    <a:p>
                      <a:pPr marL="0" marR="0" indent="215900" algn="ctr" rtl="1">
                        <a:spcBef>
                          <a:spcPts val="0"/>
                        </a:spcBef>
                        <a:spcAft>
                          <a:spcPts val="0"/>
                        </a:spcAft>
                      </a:pPr>
                      <a:r>
                        <a:rPr lang="fa-IR" sz="1000">
                          <a:latin typeface="Times New Roman"/>
                          <a:ea typeface="MS Mincho"/>
                          <a:cs typeface="B Nazanin"/>
                        </a:rPr>
                        <a:t>نماد</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indent="215900" algn="ctr" rtl="1">
                        <a:spcBef>
                          <a:spcPts val="0"/>
                        </a:spcBef>
                        <a:spcAft>
                          <a:spcPts val="0"/>
                        </a:spcAft>
                      </a:pPr>
                      <a:r>
                        <a:rPr lang="en-US" sz="900">
                          <a:latin typeface="Times New Roman"/>
                          <a:ea typeface="MS Mincho"/>
                          <a:cs typeface="B Nazanin"/>
                        </a:rPr>
                        <a:t>Cate</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283271">
                <a:tc>
                  <a:txBody>
                    <a:bodyPr/>
                    <a:lstStyle/>
                    <a:p>
                      <a:pPr marL="0" marR="0" indent="215900" algn="ctr" rtl="1">
                        <a:spcBef>
                          <a:spcPts val="0"/>
                        </a:spcBef>
                        <a:spcAft>
                          <a:spcPts val="0"/>
                        </a:spcAft>
                      </a:pPr>
                      <a:r>
                        <a:rPr lang="fa-IR" sz="1000">
                          <a:latin typeface="Times New Roman"/>
                          <a:ea typeface="MS Mincho"/>
                          <a:cs typeface="B Nazanin"/>
                        </a:rPr>
                        <a:t>0</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indent="215900" algn="ctr" rtl="1">
                        <a:spcBef>
                          <a:spcPts val="0"/>
                        </a:spcBef>
                        <a:spcAft>
                          <a:spcPts val="0"/>
                        </a:spcAft>
                      </a:pPr>
                      <a:r>
                        <a:rPr lang="fa-IR" sz="1000">
                          <a:latin typeface="Times New Roman"/>
                          <a:ea typeface="MS Mincho"/>
                          <a:cs typeface="B Nazanin"/>
                        </a:rPr>
                        <a:t>1</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a:noFill/>
                    </a:lnB>
                  </a:tcPr>
                </a:tc>
              </a:tr>
              <a:tr h="358055">
                <a:tc>
                  <a:txBody>
                    <a:bodyPr/>
                    <a:lstStyle/>
                    <a:p>
                      <a:pPr marL="0" marR="0" indent="215900" algn="ctr" rtl="1">
                        <a:spcBef>
                          <a:spcPts val="0"/>
                        </a:spcBef>
                        <a:spcAft>
                          <a:spcPts val="0"/>
                        </a:spcAft>
                      </a:pPr>
                      <a:r>
                        <a:rPr lang="fa-IR" sz="1000">
                          <a:latin typeface="Times New Roman"/>
                          <a:ea typeface="MS Mincho"/>
                          <a:cs typeface="B Nazanin"/>
                        </a:rPr>
                        <a:t>_</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215900" algn="ctr" rtl="1">
                        <a:spcBef>
                          <a:spcPts val="0"/>
                        </a:spcBef>
                        <a:spcAft>
                          <a:spcPts val="0"/>
                        </a:spcAft>
                      </a:pPr>
                      <a:r>
                        <a:rPr lang="fa-IR" sz="1000">
                          <a:latin typeface="Times New Roman"/>
                          <a:ea typeface="MS Mincho"/>
                          <a:cs typeface="B Nazanin"/>
                        </a:rPr>
                        <a:t>2</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271941">
                <a:tc>
                  <a:txBody>
                    <a:bodyPr/>
                    <a:lstStyle/>
                    <a:p>
                      <a:pPr marL="0" marR="0" indent="215900" algn="ctr" rtl="1">
                        <a:spcBef>
                          <a:spcPts val="0"/>
                        </a:spcBef>
                        <a:spcAft>
                          <a:spcPts val="0"/>
                        </a:spcAft>
                      </a:pPr>
                      <a:r>
                        <a:rPr lang="en-US" sz="1000">
                          <a:latin typeface="Times New Roman"/>
                          <a:ea typeface="MS Mincho"/>
                          <a:cs typeface="B Nazanin"/>
                        </a:rPr>
                        <a:t>-</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215900" algn="ctr" rtl="1">
                        <a:spcBef>
                          <a:spcPts val="0"/>
                        </a:spcBef>
                        <a:spcAft>
                          <a:spcPts val="0"/>
                        </a:spcAft>
                      </a:pPr>
                      <a:r>
                        <a:rPr lang="fa-IR" sz="1000" dirty="0">
                          <a:latin typeface="Times New Roman"/>
                          <a:ea typeface="MS Mincho"/>
                          <a:cs typeface="B Nazanin"/>
                        </a:rPr>
                        <a:t>3</a:t>
                      </a:r>
                      <a:endParaRPr lang="en-US" sz="1000" dirty="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163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41" name="Object 1"/>
          <p:cNvGraphicFramePr>
            <a:graphicFrameLocks noChangeAspect="1"/>
          </p:cNvGraphicFramePr>
          <p:nvPr/>
        </p:nvGraphicFramePr>
        <p:xfrm>
          <a:off x="4419600" y="3657600"/>
          <a:ext cx="552450" cy="400050"/>
        </p:xfrm>
        <a:graphic>
          <a:graphicData uri="http://schemas.openxmlformats.org/presentationml/2006/ole">
            <p:oleObj spid="_x0000_s163841" name="Equation" r:id="rId4" imgW="545626" imgH="406048" progId="Equation.DSMT4">
              <p:embed/>
            </p:oleObj>
          </a:graphicData>
        </a:graphic>
      </p:graphicFrame>
      <p:sp>
        <p:nvSpPr>
          <p:cNvPr id="163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43" name="Object 3"/>
          <p:cNvGraphicFramePr>
            <a:graphicFrameLocks noChangeAspect="1"/>
          </p:cNvGraphicFramePr>
          <p:nvPr/>
        </p:nvGraphicFramePr>
        <p:xfrm>
          <a:off x="4114800" y="4114800"/>
          <a:ext cx="1038225" cy="323850"/>
        </p:xfrm>
        <a:graphic>
          <a:graphicData uri="http://schemas.openxmlformats.org/presentationml/2006/ole">
            <p:oleObj spid="_x0000_s163843" name="Equation" r:id="rId5" imgW="1040948" imgH="330057" progId="Equation.DSMT4">
              <p:embed/>
            </p:oleObj>
          </a:graphicData>
        </a:graphic>
      </p:graphicFrame>
      <p:sp>
        <p:nvSpPr>
          <p:cNvPr id="11" name="Slide Number Placeholder 10"/>
          <p:cNvSpPr>
            <a:spLocks noGrp="1"/>
          </p:cNvSpPr>
          <p:nvPr>
            <p:ph type="sldNum" sz="quarter" idx="12"/>
          </p:nvPr>
        </p:nvSpPr>
        <p:spPr/>
        <p:txBody>
          <a:bodyPr/>
          <a:lstStyle/>
          <a:p>
            <a:fld id="{510B67B4-5B67-4133-80A8-DACEDD91C7E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هفتم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000" dirty="0" smtClean="0">
                <a:cs typeface="B Nazanin" pitchFamily="2" charset="-78"/>
              </a:rPr>
              <a:t>رشته بیت </a:t>
            </a:r>
            <a:r>
              <a:rPr lang="en-US" sz="2000" dirty="0" smtClean="0">
                <a:cs typeface="B Nazanin" pitchFamily="2" charset="-78"/>
              </a:rPr>
              <a:t>x</a:t>
            </a:r>
            <a:r>
              <a:rPr lang="ar-SA" sz="2000" dirty="0" smtClean="0">
                <a:cs typeface="B Nazanin" pitchFamily="2" charset="-78"/>
              </a:rPr>
              <a:t>، </a:t>
            </a:r>
            <a:r>
              <a:rPr lang="en-US" sz="2000" dirty="0" smtClean="0">
                <a:cs typeface="B Nazanin" pitchFamily="2" charset="-78"/>
              </a:rPr>
              <a:t>y</a:t>
            </a:r>
            <a:r>
              <a:rPr lang="ar-SA" sz="2000" dirty="0" smtClean="0">
                <a:cs typeface="B Nazanin" pitchFamily="2" charset="-78"/>
              </a:rPr>
              <a:t> و </a:t>
            </a:r>
            <a:r>
              <a:rPr lang="en-US" sz="2000" dirty="0" smtClean="0">
                <a:cs typeface="B Nazanin" pitchFamily="2" charset="-78"/>
              </a:rPr>
              <a:t>z</a:t>
            </a:r>
            <a:r>
              <a:rPr lang="ar-SA" sz="2000" dirty="0" smtClean="0">
                <a:cs typeface="B Nazanin" pitchFamily="2" charset="-78"/>
              </a:rPr>
              <a:t> با توجه به تعداد بیت‌های در نظر گرفته شده برای هر یک، ساخته می‌شوند. این رشته‌ها به ترتیب کنار هم قرار می‌گیرند.</a:t>
            </a:r>
            <a:endParaRPr lang="en-US" sz="2000" dirty="0" smtClean="0">
              <a:cs typeface="B Nazanin" pitchFamily="2" charset="-78"/>
            </a:endParaRPr>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733800" y="2438400"/>
            <a:ext cx="2114221" cy="990600"/>
          </a:xfrm>
          <a:prstGeom prst="rect">
            <a:avLst/>
          </a:prstGeom>
          <a:noFill/>
          <a:ln>
            <a:noFill/>
          </a:ln>
        </p:spPr>
      </p:pic>
      <p:sp>
        <p:nvSpPr>
          <p:cNvPr id="5" name="Slide Number Placeholder 4"/>
          <p:cNvSpPr>
            <a:spLocks noGrp="1"/>
          </p:cNvSpPr>
          <p:nvPr>
            <p:ph type="sldNum" sz="quarter" idx="12"/>
          </p:nvPr>
        </p:nvSpPr>
        <p:spPr/>
        <p:txBody>
          <a:bodyPr/>
          <a:lstStyle/>
          <a:p>
            <a:fld id="{510B67B4-5B67-4133-80A8-DACEDD91C7E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هشتم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سه بیت انتهایی رشته بیت تولید شده، برای مشخص کردن پسوند آدرس ایمیل جدا و با استفاده از کلید </a:t>
            </a:r>
            <a:r>
              <a:rPr lang="en-US" sz="2400" dirty="0" smtClean="0">
                <a:cs typeface="B Nazanin" pitchFamily="2" charset="-78"/>
              </a:rPr>
              <a:t>A</a:t>
            </a:r>
            <a:r>
              <a:rPr lang="ar-SA" sz="2400" dirty="0" smtClean="0">
                <a:cs typeface="B Nazanin" pitchFamily="2" charset="-78"/>
              </a:rPr>
              <a:t> پسوند مربوطه استخراج می‌شود</a:t>
            </a:r>
            <a:r>
              <a:rPr lang="ar-SA" sz="2400" dirty="0" smtClean="0">
                <a:cs typeface="B Nazanin" pitchFamily="2" charset="-78"/>
              </a:rPr>
              <a:t>.</a:t>
            </a:r>
            <a:endParaRPr lang="fa-IR" sz="2400" dirty="0" smtClean="0">
              <a:cs typeface="B Nazanin" pitchFamily="2" charset="-78"/>
            </a:endParaRPr>
          </a:p>
          <a:p>
            <a:r>
              <a:rPr lang="fa-IR" sz="2400" dirty="0" smtClean="0">
                <a:cs typeface="B Nazanin" pitchFamily="2" charset="-78"/>
              </a:rPr>
              <a:t>پسوند "</a:t>
            </a:r>
            <a:r>
              <a:rPr lang="en-US" sz="2400" dirty="0" smtClean="0">
                <a:cs typeface="B Nazanin" pitchFamily="2" charset="-78"/>
              </a:rPr>
              <a:t>@</a:t>
            </a:r>
            <a:r>
              <a:rPr lang="en-US" sz="2400" dirty="0" err="1" smtClean="0">
                <a:cs typeface="B Nazanin" pitchFamily="2" charset="-78"/>
              </a:rPr>
              <a:t>verizon.net</a:t>
            </a:r>
            <a:r>
              <a:rPr lang="fa-IR" sz="2400" dirty="0" smtClean="0">
                <a:cs typeface="B Nazanin" pitchFamily="2" charset="-78"/>
              </a:rPr>
              <a:t>" از کلید </a:t>
            </a:r>
            <a:r>
              <a:rPr lang="en-US" sz="2400" dirty="0" smtClean="0">
                <a:cs typeface="B Nazanin" pitchFamily="2" charset="-78"/>
              </a:rPr>
              <a:t>A</a:t>
            </a:r>
            <a:r>
              <a:rPr lang="fa-IR" sz="2400" dirty="0" smtClean="0">
                <a:cs typeface="B Nazanin" pitchFamily="2" charset="-78"/>
              </a:rPr>
              <a:t> با توجه به سه بیت انتهایی استخراج </a:t>
            </a:r>
            <a:r>
              <a:rPr lang="fa-IR" sz="2400" dirty="0" smtClean="0">
                <a:cs typeface="B Nazanin" pitchFamily="2" charset="-78"/>
              </a:rPr>
              <a:t>می‌شود</a:t>
            </a:r>
            <a:r>
              <a:rPr lang="fa-IR" sz="2400" dirty="0" smtClean="0">
                <a:cs typeface="B Nazanin" pitchFamily="2" charset="-78"/>
              </a:rPr>
              <a:t>.</a:t>
            </a:r>
            <a:endParaRPr lang="en-US" sz="2400" dirty="0" smtClean="0">
              <a:cs typeface="B Nazanin" pitchFamily="2" charset="-78"/>
            </a:endParaRPr>
          </a:p>
          <a:p>
            <a:endParaRPr lang="en-US" sz="2400" dirty="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نهم</a:t>
            </a:r>
            <a:endParaRPr lang="en-US" dirty="0" smtClean="0">
              <a:cs typeface="B Titr" pitchFamily="2" charset="-78"/>
            </a:endParaRPr>
          </a:p>
        </p:txBody>
      </p:sp>
      <p:sp>
        <p:nvSpPr>
          <p:cNvPr id="3" name="Content Placeholder 2"/>
          <p:cNvSpPr>
            <a:spLocks noGrp="1"/>
          </p:cNvSpPr>
          <p:nvPr>
            <p:ph idx="1"/>
          </p:nvPr>
        </p:nvSpPr>
        <p:spPr/>
        <p:txBody>
          <a:bodyPr/>
          <a:lstStyle/>
          <a:p>
            <a:r>
              <a:rPr lang="fa-IR" sz="2400" dirty="0" smtClean="0">
                <a:cs typeface="B Nazanin" pitchFamily="2" charset="-78"/>
              </a:rPr>
              <a:t>بیت‌های باقی‌مانده به دسته‌های 4 بیتی تقسیم و به هر دسته به ترتیب یک اندیس داده می‌شود . برای هر دسته با توجه به اندیس آن (</a:t>
            </a:r>
            <a:r>
              <a:rPr lang="en-US" sz="2400" dirty="0" err="1" smtClean="0">
                <a:cs typeface="B Nazanin" pitchFamily="2" charset="-78"/>
              </a:rPr>
              <a:t>i</a:t>
            </a:r>
            <a:r>
              <a:rPr lang="fa-IR" sz="2400" dirty="0" smtClean="0">
                <a:cs typeface="B Nazanin" pitchFamily="2" charset="-78"/>
              </a:rPr>
              <a:t>) و فرمول زیر، یک حرف از حروف انگلیسی استخراج می‌شود</a:t>
            </a:r>
            <a:r>
              <a:rPr lang="fa-IR" sz="2400" dirty="0" smtClean="0">
                <a:cs typeface="B Nazanin" pitchFamily="2" charset="-78"/>
              </a:rPr>
              <a:t>.</a:t>
            </a:r>
          </a:p>
          <a:p>
            <a:endParaRPr lang="fa-IR" sz="2400" dirty="0" smtClean="0">
              <a:cs typeface="B Nazanin" pitchFamily="2" charset="-78"/>
            </a:endParaRPr>
          </a:p>
          <a:p>
            <a:r>
              <a:rPr lang="en-US" sz="2400" dirty="0" smtClean="0">
                <a:cs typeface="B Nazanin" pitchFamily="2" charset="-78"/>
              </a:rPr>
              <a:t>d</a:t>
            </a:r>
            <a:r>
              <a:rPr lang="ar-SA" sz="2400" dirty="0" smtClean="0">
                <a:cs typeface="B Nazanin" pitchFamily="2" charset="-78"/>
              </a:rPr>
              <a:t> عدد ده‌دهی گروه چهار بیتی و مقدار </a:t>
            </a:r>
            <a:r>
              <a:rPr lang="en-US" sz="2400" dirty="0" smtClean="0">
                <a:cs typeface="B Nazanin" pitchFamily="2" charset="-78"/>
              </a:rPr>
              <a:t>char</a:t>
            </a:r>
            <a:r>
              <a:rPr lang="ar-SA" sz="2400" dirty="0" smtClean="0">
                <a:cs typeface="B Nazanin" pitchFamily="2" charset="-78"/>
              </a:rPr>
              <a:t> نشانگر 0 تا 25 حروف انگلیسی است</a:t>
            </a:r>
            <a:r>
              <a:rPr lang="ar-SA" sz="2400" dirty="0" smtClean="0">
                <a:cs typeface="B Nazanin" pitchFamily="2" charset="-78"/>
              </a:rPr>
              <a:t>.</a:t>
            </a:r>
            <a:endParaRPr lang="fa-IR" sz="2400" dirty="0" smtClean="0">
              <a:cs typeface="B Nazanin" pitchFamily="2" charset="-78"/>
            </a:endParaRPr>
          </a:p>
          <a:p>
            <a:r>
              <a:rPr lang="fa-IR" sz="2400" dirty="0" smtClean="0">
                <a:cs typeface="B Nazanin" pitchFamily="2" charset="-78"/>
              </a:rPr>
              <a:t>رشته بیت باقیمانده به </a:t>
            </a:r>
            <a:r>
              <a:rPr lang="fa-IR" sz="2400" dirty="0" smtClean="0">
                <a:cs typeface="B Nazanin" pitchFamily="2" charset="-78"/>
              </a:rPr>
              <a:t>دسته‌های </a:t>
            </a:r>
            <a:r>
              <a:rPr lang="fa-IR" sz="2400" dirty="0" smtClean="0">
                <a:cs typeface="B Nazanin" pitchFamily="2" charset="-78"/>
              </a:rPr>
              <a:t>چهارتایی</a:t>
            </a:r>
            <a:r>
              <a:rPr lang="en-US" sz="2400" dirty="0" smtClean="0">
                <a:cs typeface="B Nazanin" pitchFamily="2" charset="-78"/>
              </a:rPr>
              <a:t>“0000”</a:t>
            </a:r>
            <a:r>
              <a:rPr lang="fa-IR" sz="2400" dirty="0" smtClean="0">
                <a:cs typeface="B Nazanin" pitchFamily="2" charset="-78"/>
              </a:rPr>
              <a:t>، </a:t>
            </a:r>
            <a:r>
              <a:rPr lang="en-US" sz="2400" dirty="0" smtClean="0">
                <a:cs typeface="B Nazanin" pitchFamily="2" charset="-78"/>
              </a:rPr>
              <a:t>“0110”</a:t>
            </a:r>
            <a:r>
              <a:rPr lang="fa-IR" sz="2400" dirty="0" smtClean="0">
                <a:cs typeface="B Nazanin" pitchFamily="2" charset="-78"/>
              </a:rPr>
              <a:t>و</a:t>
            </a:r>
            <a:r>
              <a:rPr lang="en-US" sz="2400" dirty="0" smtClean="0">
                <a:cs typeface="B Nazanin" pitchFamily="2" charset="-78"/>
              </a:rPr>
              <a:t>”0011”</a:t>
            </a:r>
            <a:r>
              <a:rPr lang="fa-IR" sz="2400" dirty="0" smtClean="0">
                <a:cs typeface="B Nazanin" pitchFamily="2" charset="-78"/>
              </a:rPr>
              <a:t> تقسیم </a:t>
            </a:r>
            <a:r>
              <a:rPr lang="fa-IR" sz="2400" dirty="0" smtClean="0">
                <a:cs typeface="B Nazanin" pitchFamily="2" charset="-78"/>
              </a:rPr>
              <a:t>می‌شود</a:t>
            </a:r>
            <a:r>
              <a:rPr lang="fa-IR" sz="2400" dirty="0" smtClean="0">
                <a:cs typeface="B Nazanin" pitchFamily="2" charset="-78"/>
              </a:rPr>
              <a:t>. </a:t>
            </a:r>
            <a:r>
              <a:rPr lang="fa-IR" sz="2400" dirty="0" smtClean="0">
                <a:cs typeface="B Nazanin" pitchFamily="2" charset="-78"/>
              </a:rPr>
              <a:t>شاخص </a:t>
            </a:r>
            <a:r>
              <a:rPr lang="en-US" sz="2400" dirty="0" err="1" smtClean="0">
                <a:cs typeface="B Nazanin" pitchFamily="2" charset="-78"/>
              </a:rPr>
              <a:t>i</a:t>
            </a:r>
            <a:r>
              <a:rPr lang="fa-IR" sz="2400" dirty="0" smtClean="0">
                <a:cs typeface="B Nazanin" pitchFamily="2" charset="-78"/>
              </a:rPr>
              <a:t> در دسته‌ی اول، صفر است. </a:t>
            </a:r>
            <a:r>
              <a:rPr lang="fa-IR" sz="2400" dirty="0" smtClean="0">
                <a:cs typeface="B Nazanin" pitchFamily="2" charset="-78"/>
              </a:rPr>
              <a:t>از این رو با استفاده از </a:t>
            </a:r>
            <a:r>
              <a:rPr lang="fa-IR" sz="2400" dirty="0" smtClean="0">
                <a:cs typeface="B Nazanin" pitchFamily="2" charset="-78"/>
              </a:rPr>
              <a:t>فرمول بالا، </a:t>
            </a:r>
            <a:r>
              <a:rPr lang="fa-IR" sz="2400" dirty="0" smtClean="0">
                <a:cs typeface="B Nazanin" pitchFamily="2" charset="-78"/>
              </a:rPr>
              <a:t>از </a:t>
            </a:r>
            <a:r>
              <a:rPr lang="fa-IR" sz="2400" dirty="0" smtClean="0">
                <a:cs typeface="B Nazanin" pitchFamily="2" charset="-78"/>
              </a:rPr>
              <a:t>دسته‌ی </a:t>
            </a:r>
            <a:r>
              <a:rPr lang="fa-IR" sz="2400" dirty="0" smtClean="0">
                <a:cs typeface="B Nazanin" pitchFamily="2" charset="-78"/>
              </a:rPr>
              <a:t>اول کاراکتر </a:t>
            </a:r>
            <a:r>
              <a:rPr lang="en-US" sz="2400" dirty="0" smtClean="0">
                <a:cs typeface="B Nazanin" pitchFamily="2" charset="-78"/>
              </a:rPr>
              <a:t>a</a:t>
            </a:r>
            <a:r>
              <a:rPr lang="fa-IR" sz="2400" dirty="0" smtClean="0">
                <a:cs typeface="B Nazanin" pitchFamily="2" charset="-78"/>
              </a:rPr>
              <a:t> استخراج </a:t>
            </a:r>
            <a:r>
              <a:rPr lang="fa-IR" sz="2400" dirty="0" smtClean="0">
                <a:cs typeface="B Nazanin" pitchFamily="2" charset="-78"/>
              </a:rPr>
              <a:t>می‌شود</a:t>
            </a:r>
            <a:r>
              <a:rPr lang="fa-IR" sz="2400" dirty="0" smtClean="0">
                <a:cs typeface="B Nazanin" pitchFamily="2" charset="-78"/>
              </a:rPr>
              <a:t>. </a:t>
            </a:r>
            <a:r>
              <a:rPr lang="fa-IR" sz="2400" dirty="0" smtClean="0">
                <a:cs typeface="B Nazanin" pitchFamily="2" charset="-78"/>
              </a:rPr>
              <a:t>شاخص </a:t>
            </a:r>
            <a:r>
              <a:rPr lang="en-US" sz="2400" dirty="0" err="1" smtClean="0">
                <a:cs typeface="B Nazanin" pitchFamily="2" charset="-78"/>
              </a:rPr>
              <a:t>i</a:t>
            </a:r>
            <a:r>
              <a:rPr lang="fa-IR" sz="2400" dirty="0" smtClean="0">
                <a:cs typeface="B Nazanin" pitchFamily="2" charset="-78"/>
              </a:rPr>
              <a:t> برای دسته دوم برابر یک </a:t>
            </a:r>
            <a:r>
              <a:rPr lang="fa-IR" sz="2400" dirty="0" smtClean="0">
                <a:cs typeface="B Nazanin" pitchFamily="2" charset="-78"/>
              </a:rPr>
              <a:t>می‌شود </a:t>
            </a:r>
            <a:r>
              <a:rPr lang="fa-IR" sz="2400" dirty="0" smtClean="0">
                <a:cs typeface="B Nazanin" pitchFamily="2" charset="-78"/>
              </a:rPr>
              <a:t>و کاراکتر </a:t>
            </a:r>
            <a:r>
              <a:rPr lang="en-US" sz="2400" dirty="0" smtClean="0">
                <a:cs typeface="B Nazanin" pitchFamily="2" charset="-78"/>
              </a:rPr>
              <a:t>w</a:t>
            </a:r>
            <a:r>
              <a:rPr lang="fa-IR" sz="2400" dirty="0" smtClean="0">
                <a:cs typeface="B Nazanin" pitchFamily="2" charset="-78"/>
              </a:rPr>
              <a:t> استخراج </a:t>
            </a:r>
            <a:r>
              <a:rPr lang="fa-IR" sz="2400" dirty="0" smtClean="0">
                <a:cs typeface="B Nazanin" pitchFamily="2" charset="-78"/>
              </a:rPr>
              <a:t>می‌شود</a:t>
            </a:r>
            <a:r>
              <a:rPr lang="fa-IR" sz="2400" dirty="0" smtClean="0">
                <a:cs typeface="B Nazanin" pitchFamily="2" charset="-78"/>
              </a:rPr>
              <a:t>. </a:t>
            </a:r>
            <a:r>
              <a:rPr lang="fa-IR" sz="2400" dirty="0" smtClean="0">
                <a:cs typeface="B Nazanin" pitchFamily="2" charset="-78"/>
              </a:rPr>
              <a:t>برای دسته آخر با مقدار </a:t>
            </a:r>
            <a:r>
              <a:rPr lang="en-US" sz="2400" dirty="0" err="1" smtClean="0">
                <a:cs typeface="B Nazanin" pitchFamily="2" charset="-78"/>
              </a:rPr>
              <a:t>i</a:t>
            </a:r>
            <a:r>
              <a:rPr lang="en-US" sz="2400" dirty="0" smtClean="0">
                <a:cs typeface="B Nazanin" pitchFamily="2" charset="-78"/>
              </a:rPr>
              <a:t>=2</a:t>
            </a:r>
            <a:r>
              <a:rPr lang="fa-IR" sz="2400" dirty="0" smtClean="0">
                <a:cs typeface="B Nazanin" pitchFamily="2" charset="-78"/>
              </a:rPr>
              <a:t> حرف </a:t>
            </a:r>
            <a:r>
              <a:rPr lang="en-US" sz="2400" dirty="0" smtClean="0">
                <a:cs typeface="B Nazanin" pitchFamily="2" charset="-78"/>
              </a:rPr>
              <a:t>j</a:t>
            </a:r>
            <a:r>
              <a:rPr lang="fa-IR" sz="2400" dirty="0" smtClean="0">
                <a:cs typeface="B Nazanin" pitchFamily="2" charset="-78"/>
              </a:rPr>
              <a:t> استخراج </a:t>
            </a:r>
            <a:r>
              <a:rPr lang="fa-IR" sz="2400" dirty="0" smtClean="0">
                <a:cs typeface="B Nazanin" pitchFamily="2" charset="-78"/>
              </a:rPr>
              <a:t>می‌شود</a:t>
            </a:r>
            <a:r>
              <a:rPr lang="fa-IR" sz="2400" dirty="0" smtClean="0">
                <a:cs typeface="B Nazanin" pitchFamily="2" charset="-78"/>
              </a:rPr>
              <a:t>.</a:t>
            </a:r>
            <a:endParaRPr lang="en-US" sz="2400" dirty="0" smtClean="0">
              <a:cs typeface="B Nazanin" pitchFamily="2" charset="-78"/>
            </a:endParaRPr>
          </a:p>
          <a:p>
            <a:endParaRPr lang="en-US" sz="2400" dirty="0" smtClean="0">
              <a:cs typeface="B Nazanin" pitchFamily="2" charset="-78"/>
            </a:endParaRPr>
          </a:p>
          <a:p>
            <a:endParaRPr lang="en-US" dirty="0"/>
          </a:p>
        </p:txBody>
      </p:sp>
      <p:sp>
        <p:nvSpPr>
          <p:cNvPr id="1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4865" name="Object 1"/>
          <p:cNvGraphicFramePr>
            <a:graphicFrameLocks noChangeAspect="1"/>
          </p:cNvGraphicFramePr>
          <p:nvPr/>
        </p:nvGraphicFramePr>
        <p:xfrm>
          <a:off x="3810000" y="2743200"/>
          <a:ext cx="1959429" cy="457200"/>
        </p:xfrm>
        <a:graphic>
          <a:graphicData uri="http://schemas.openxmlformats.org/presentationml/2006/ole">
            <p:oleObj spid="_x0000_s164865" name="Equation" r:id="rId3" imgW="1701800" imgH="393700" progId="Equation.DSMT4">
              <p:embed/>
            </p:oleObj>
          </a:graphicData>
        </a:graphic>
      </p:graphicFrame>
      <p:sp>
        <p:nvSpPr>
          <p:cNvPr id="6" name="Slide Number Placeholder 5"/>
          <p:cNvSpPr>
            <a:spLocks noGrp="1"/>
          </p:cNvSpPr>
          <p:nvPr>
            <p:ph type="sldNum" sz="quarter" idx="12"/>
          </p:nvPr>
        </p:nvSpPr>
        <p:spPr/>
        <p:txBody>
          <a:bodyPr/>
          <a:lstStyle/>
          <a:p>
            <a:fld id="{510B67B4-5B67-4133-80A8-DACEDD91C7EA}"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دهم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با استفاده از فرمول </a:t>
            </a:r>
            <a:r>
              <a:rPr lang="fa-IR" sz="2400" dirty="0" smtClean="0">
                <a:cs typeface="B Nazanin" pitchFamily="2" charset="-78"/>
              </a:rPr>
              <a:t>قبل </a:t>
            </a:r>
            <a:r>
              <a:rPr lang="ar-SA" sz="2400" dirty="0" smtClean="0">
                <a:cs typeface="B Nazanin" pitchFamily="2" charset="-78"/>
              </a:rPr>
              <a:t>کاراکتر </a:t>
            </a:r>
            <a:r>
              <a:rPr lang="ar-SA" sz="2400" dirty="0" smtClean="0">
                <a:cs typeface="B Nazanin" pitchFamily="2" charset="-78"/>
              </a:rPr>
              <a:t>مرتبط به مقدار  </a:t>
            </a:r>
            <a:r>
              <a:rPr lang="en-US" sz="2400" dirty="0" err="1" smtClean="0">
                <a:cs typeface="B Nazanin" pitchFamily="2" charset="-78"/>
              </a:rPr>
              <a:t>count_zero</a:t>
            </a:r>
            <a:r>
              <a:rPr lang="ar-SA" sz="2400" dirty="0" smtClean="0">
                <a:cs typeface="B Nazanin" pitchFamily="2" charset="-78"/>
              </a:rPr>
              <a:t> استخراج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 </a:t>
            </a:r>
            <a:r>
              <a:rPr lang="ar-SA" sz="2400" dirty="0" smtClean="0">
                <a:cs typeface="B Nazanin" pitchFamily="2" charset="-78"/>
              </a:rPr>
              <a:t>و به نماد تولید شده در مرحله هشتم متصل </a:t>
            </a:r>
            <a:r>
              <a:rPr lang="ar-SA" sz="2400" dirty="0" smtClean="0">
                <a:cs typeface="B Nazanin" pitchFamily="2" charset="-78"/>
              </a:rPr>
              <a:t>میشود</a:t>
            </a:r>
            <a:r>
              <a:rPr lang="ar-SA" sz="2400" dirty="0" smtClean="0">
                <a:cs typeface="B Nazanin" pitchFamily="2" charset="-78"/>
              </a:rPr>
              <a:t>. </a:t>
            </a:r>
            <a:r>
              <a:rPr lang="ar-SA" sz="2400" dirty="0" smtClean="0">
                <a:cs typeface="B Nazanin" pitchFamily="2" charset="-78"/>
              </a:rPr>
              <a:t>در این بخش، </a:t>
            </a:r>
            <a:r>
              <a:rPr lang="en-US" sz="2400" dirty="0" err="1" smtClean="0">
                <a:cs typeface="B Nazanin" pitchFamily="2" charset="-78"/>
              </a:rPr>
              <a:t>i</a:t>
            </a:r>
            <a:r>
              <a:rPr lang="ar-SA" sz="2400" dirty="0" smtClean="0">
                <a:cs typeface="B Nazanin" pitchFamily="2" charset="-78"/>
              </a:rPr>
              <a:t>برابر با صفر و </a:t>
            </a:r>
            <a:r>
              <a:rPr lang="en-US" sz="2400" dirty="0" smtClean="0">
                <a:cs typeface="B Nazanin" pitchFamily="2" charset="-78"/>
              </a:rPr>
              <a:t>d</a:t>
            </a:r>
            <a:r>
              <a:rPr lang="ar-SA" sz="2400" dirty="0" smtClean="0">
                <a:cs typeface="B Nazanin" pitchFamily="2" charset="-78"/>
              </a:rPr>
              <a:t> برابر </a:t>
            </a:r>
            <a:r>
              <a:rPr lang="en-US" sz="2400" dirty="0" err="1" smtClean="0">
                <a:cs typeface="B Nazanin" pitchFamily="2" charset="-78"/>
              </a:rPr>
              <a:t>count_zero</a:t>
            </a:r>
            <a:r>
              <a:rPr lang="ar-SA" sz="2400" dirty="0" smtClean="0">
                <a:cs typeface="B Nazanin" pitchFamily="2" charset="-78"/>
              </a:rPr>
              <a:t> آن آدرس ایمیل است.</a:t>
            </a:r>
            <a:endParaRPr lang="fa-IR" sz="2400" dirty="0" smtClean="0">
              <a:cs typeface="B Nazanin" pitchFamily="2" charset="-78"/>
            </a:endParaRPr>
          </a:p>
          <a:p>
            <a:r>
              <a:rPr lang="en-US" sz="2400" dirty="0" err="1" smtClean="0">
                <a:cs typeface="B Nazanin" pitchFamily="2" charset="-78"/>
              </a:rPr>
              <a:t>count_zero</a:t>
            </a:r>
            <a:r>
              <a:rPr lang="ar-SA" sz="2400" dirty="0" smtClean="0">
                <a:cs typeface="B Nazanin" pitchFamily="2" charset="-78"/>
              </a:rPr>
              <a:t> برابر هفت است. </a:t>
            </a:r>
            <a:r>
              <a:rPr lang="ar-SA" sz="2400" dirty="0" smtClean="0">
                <a:cs typeface="B Nazanin" pitchFamily="2" charset="-78"/>
              </a:rPr>
              <a:t>از این رو، برای کاراکتر انتهایی آدرس ایمیل </a:t>
            </a:r>
            <a:r>
              <a:rPr lang="en-US" sz="2400" dirty="0" smtClean="0">
                <a:cs typeface="B Nazanin" pitchFamily="2" charset="-78"/>
              </a:rPr>
              <a:t>h</a:t>
            </a:r>
            <a:r>
              <a:rPr lang="ar-SA" sz="2400" dirty="0" smtClean="0">
                <a:cs typeface="B Nazanin" pitchFamily="2" charset="-78"/>
              </a:rPr>
              <a:t> </a:t>
            </a:r>
            <a:r>
              <a:rPr lang="ar-SA" sz="2400" dirty="0" smtClean="0">
                <a:cs typeface="B Nazanin" pitchFamily="2" charset="-78"/>
              </a:rPr>
              <a:t>استخراج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r>
              <a:rPr lang="ar-SA" sz="2400" dirty="0" smtClean="0">
                <a:cs typeface="B Nazanin" pitchFamily="2" charset="-78"/>
              </a:rPr>
              <a:t>.</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یازدهم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با کاراکترهای تولید شده و پسوند آدرس ایمیل، آدرس ایمیل معنادار ساخته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endParaRPr lang="fa-IR" sz="2400" dirty="0" smtClean="0">
              <a:cs typeface="B Nazanin" pitchFamily="2" charset="-78"/>
            </a:endParaRPr>
          </a:p>
          <a:p>
            <a:pPr algn="l" rtl="0"/>
            <a:r>
              <a:rPr lang="en-US" sz="2400" dirty="0" smtClean="0">
                <a:cs typeface="B Nazanin" pitchFamily="2" charset="-78"/>
              </a:rPr>
              <a:t>awjavadizadeh@verizon.net</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دوازدهم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مراحل سوم تا یازدهم برای تمام </a:t>
            </a:r>
            <a:r>
              <a:rPr lang="ar-SA" sz="2400" dirty="0" smtClean="0">
                <a:cs typeface="B Nazanin" pitchFamily="2" charset="-78"/>
              </a:rPr>
              <a:t>بخش</a:t>
            </a:r>
            <a:r>
              <a:rPr lang="fa-IR" sz="2400" dirty="0" smtClean="0">
                <a:cs typeface="B Nazanin" pitchFamily="2" charset="-78"/>
              </a:rPr>
              <a:t>‌</a:t>
            </a:r>
            <a:r>
              <a:rPr lang="ar-SA" sz="2400" dirty="0" smtClean="0">
                <a:cs typeface="B Nazanin" pitchFamily="2" charset="-78"/>
              </a:rPr>
              <a:t>ها </a:t>
            </a:r>
            <a:r>
              <a:rPr lang="ar-SA" sz="2400" dirty="0" smtClean="0">
                <a:cs typeface="B Nazanin" pitchFamily="2" charset="-78"/>
              </a:rPr>
              <a:t>تکرار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r>
              <a:rPr lang="ar-SA" sz="2400" dirty="0" smtClean="0">
                <a:cs typeface="B Nazanin" pitchFamily="2" charset="-78"/>
              </a:rPr>
              <a:t>.</a:t>
            </a:r>
            <a:endParaRPr lang="en-US" sz="2400" dirty="0">
              <a:cs typeface="B Nazanin" pitchFamily="2" charset="-78"/>
            </a:endParaRPr>
          </a:p>
        </p:txBody>
      </p:sp>
      <p:pic>
        <p:nvPicPr>
          <p:cNvPr id="4" name="Picture 3"/>
          <p:cNvPicPr/>
          <p:nvPr/>
        </p:nvPicPr>
        <p:blipFill>
          <a:blip r:embed="rId2"/>
          <a:stretch>
            <a:fillRect/>
          </a:stretch>
        </p:blipFill>
        <p:spPr>
          <a:xfrm>
            <a:off x="990601" y="2588568"/>
            <a:ext cx="7848600" cy="3507432"/>
          </a:xfrm>
          <a:prstGeom prst="rect">
            <a:avLst/>
          </a:prstGeom>
        </p:spPr>
      </p:pic>
      <p:sp>
        <p:nvSpPr>
          <p:cNvPr id="5" name="Slide Number Placeholder 4"/>
          <p:cNvSpPr>
            <a:spLocks noGrp="1"/>
          </p:cNvSpPr>
          <p:nvPr>
            <p:ph type="sldNum" sz="quarter" idx="12"/>
          </p:nvPr>
        </p:nvSpPr>
        <p:spPr/>
        <p:txBody>
          <a:bodyPr/>
          <a:lstStyle/>
          <a:p>
            <a:fld id="{510B67B4-5B67-4133-80A8-DACEDD91C7E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استخراج پیام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fa-IR" sz="2400" b="1" dirty="0" smtClean="0">
                <a:cs typeface="B Nazanin" pitchFamily="2" charset="-78"/>
              </a:rPr>
              <a:t>مرحله اول: </a:t>
            </a:r>
            <a:r>
              <a:rPr lang="fa-IR" sz="2400" dirty="0" smtClean="0">
                <a:cs typeface="B Nazanin" pitchFamily="2" charset="-78"/>
              </a:rPr>
              <a:t>در فاز استخراج پیام ابتدا باید مقادیر </a:t>
            </a:r>
            <a:r>
              <a:rPr lang="en-US" sz="2400" dirty="0" smtClean="0">
                <a:cs typeface="B Nazanin" pitchFamily="2" charset="-78"/>
              </a:rPr>
              <a:t>x</a:t>
            </a:r>
            <a:r>
              <a:rPr lang="fa-IR" sz="2400" dirty="0" smtClean="0">
                <a:cs typeface="B Nazanin" pitchFamily="2" charset="-78"/>
              </a:rPr>
              <a:t>، </a:t>
            </a:r>
            <a:r>
              <a:rPr lang="en-US" sz="2400" dirty="0" smtClean="0">
                <a:cs typeface="B Nazanin" pitchFamily="2" charset="-78"/>
              </a:rPr>
              <a:t>y</a:t>
            </a:r>
            <a:r>
              <a:rPr lang="fa-IR" sz="2400" dirty="0" smtClean="0">
                <a:cs typeface="B Nazanin" pitchFamily="2" charset="-78"/>
              </a:rPr>
              <a:t> و </a:t>
            </a:r>
            <a:r>
              <a:rPr lang="en-US" sz="2400" dirty="0" smtClean="0">
                <a:cs typeface="B Nazanin" pitchFamily="2" charset="-78"/>
              </a:rPr>
              <a:t>z</a:t>
            </a:r>
            <a:r>
              <a:rPr lang="fa-IR" sz="2400" dirty="0" smtClean="0">
                <a:cs typeface="B Nazanin" pitchFamily="2" charset="-78"/>
              </a:rPr>
              <a:t> از هر آدرس ایمیل استخراج شوند. با توجه به قرارداد بین گیرنده و فرستنده، تعداد حروف حاوی پیام در آدرس ایمیل مشخص می‌شوند. کاراکترها با توجه به مکان آن‌ها در آدرس ایمیل و مقدار عددی کاراکتر، از طریق رابطه‌ی زیر به عدد ده‌دهی </a:t>
            </a:r>
            <a:r>
              <a:rPr lang="en-US" sz="2400" dirty="0" smtClean="0">
                <a:cs typeface="B Nazanin" pitchFamily="2" charset="-78"/>
              </a:rPr>
              <a:t>d</a:t>
            </a:r>
            <a:r>
              <a:rPr lang="fa-IR" sz="2400" dirty="0" smtClean="0">
                <a:cs typeface="B Nazanin" pitchFamily="2" charset="-78"/>
              </a:rPr>
              <a:t> تبدیل می‌شوند.</a:t>
            </a:r>
            <a:endParaRPr lang="en-US" sz="2400" dirty="0" smtClean="0">
              <a:cs typeface="B Nazanin" pitchFamily="2" charset="-78"/>
            </a:endParaRPr>
          </a:p>
          <a:p>
            <a:pPr algn="just"/>
            <a:r>
              <a:rPr lang="fa-IR" sz="2400" dirty="0" smtClean="0">
                <a:cs typeface="B Nazanin" pitchFamily="2" charset="-78"/>
              </a:rPr>
              <a:t> </a:t>
            </a:r>
            <a:r>
              <a:rPr lang="fa-IR" sz="2400" dirty="0" smtClean="0">
                <a:cs typeface="B Nazanin" pitchFamily="2" charset="-78"/>
              </a:rPr>
              <a:t>اعداد ده‌دهی </a:t>
            </a:r>
            <a:r>
              <a:rPr lang="fa-IR" sz="2400" dirty="0" smtClean="0">
                <a:cs typeface="B Nazanin" pitchFamily="2" charset="-78"/>
              </a:rPr>
              <a:t>تولید شده به صورت رشته بیت درآمده و در کنار هم قرار </a:t>
            </a:r>
            <a:r>
              <a:rPr lang="fa-IR" sz="2400" dirty="0" smtClean="0">
                <a:cs typeface="B Nazanin" pitchFamily="2" charset="-78"/>
              </a:rPr>
              <a:t>می‌گیرند.</a:t>
            </a:r>
          </a:p>
          <a:p>
            <a:pPr algn="just"/>
            <a:endParaRPr lang="fa-IR" sz="2400" dirty="0" smtClean="0">
              <a:cs typeface="B Nazanin" pitchFamily="2" charset="-78"/>
            </a:endParaRPr>
          </a:p>
          <a:p>
            <a:pPr algn="just"/>
            <a:endParaRPr lang="fa-IR" sz="2400" dirty="0" smtClean="0">
              <a:cs typeface="B Nazanin" pitchFamily="2" charset="-78"/>
            </a:endParaRPr>
          </a:p>
          <a:p>
            <a:pPr algn="just"/>
            <a:r>
              <a:rPr lang="fa-IR" sz="2400" dirty="0" smtClean="0">
                <a:cs typeface="B Nazanin" pitchFamily="2" charset="-78"/>
              </a:rPr>
              <a:t>در مثال، به </a:t>
            </a:r>
            <a:r>
              <a:rPr lang="fa-IR" sz="2400" dirty="0" smtClean="0">
                <a:cs typeface="B Nazanin" pitchFamily="2" charset="-78"/>
              </a:rPr>
              <a:t>دلیل آن که </a:t>
            </a:r>
            <a:r>
              <a:rPr lang="fa-IR" sz="2400" dirty="0" smtClean="0">
                <a:cs typeface="B Nazanin" pitchFamily="2" charset="-78"/>
              </a:rPr>
              <a:t>دسته‌های </a:t>
            </a:r>
            <a:r>
              <a:rPr lang="fa-IR" sz="2400" dirty="0" smtClean="0">
                <a:cs typeface="B Nazanin" pitchFamily="2" charset="-78"/>
              </a:rPr>
              <a:t>بیت 4 تایی در 3 کاراکتر اول پنهان </a:t>
            </a:r>
            <a:r>
              <a:rPr lang="fa-IR" sz="2400" dirty="0" smtClean="0">
                <a:cs typeface="B Nazanin" pitchFamily="2" charset="-78"/>
              </a:rPr>
              <a:t>شده‌اند </a:t>
            </a:r>
            <a:r>
              <a:rPr lang="fa-IR" sz="2400" dirty="0" smtClean="0">
                <a:cs typeface="B Nazanin" pitchFamily="2" charset="-78"/>
              </a:rPr>
              <a:t>در ابتدا باید رشته بیت مربوط به آن‌ها را استخراج کرد. رشته بیت مربوط به هر کاراکتر با استفاده از فرمول </a:t>
            </a:r>
            <a:r>
              <a:rPr lang="fa-IR" sz="2400" dirty="0" smtClean="0">
                <a:cs typeface="B Nazanin" pitchFamily="2" charset="-78"/>
              </a:rPr>
              <a:t>بالا حاصل </a:t>
            </a:r>
            <a:r>
              <a:rPr lang="fa-IR" sz="2400" dirty="0" smtClean="0">
                <a:cs typeface="B Nazanin" pitchFamily="2" charset="-78"/>
              </a:rPr>
              <a:t>می‌شود. در جدول </a:t>
            </a:r>
            <a:r>
              <a:rPr lang="fa-IR" sz="2400" dirty="0" smtClean="0">
                <a:cs typeface="B Nazanin" pitchFamily="2" charset="-78"/>
              </a:rPr>
              <a:t>بالا </a:t>
            </a:r>
            <a:r>
              <a:rPr lang="fa-IR" sz="2400" dirty="0" smtClean="0">
                <a:cs typeface="B Nazanin" pitchFamily="2" charset="-78"/>
              </a:rPr>
              <a:t>نتایج آورده شده است.</a:t>
            </a:r>
            <a:endParaRPr lang="en-US" sz="2400" dirty="0" smtClean="0">
              <a:cs typeface="B Nazanin" pitchFamily="2" charset="-78"/>
            </a:endParaRPr>
          </a:p>
          <a:p>
            <a:pPr algn="just"/>
            <a:endParaRPr lang="en-US" sz="2400" dirty="0" smtClean="0">
              <a:cs typeface="B Nazanin" pitchFamily="2" charset="-78"/>
            </a:endParaRPr>
          </a:p>
          <a:p>
            <a:endParaRPr lang="en-US" dirty="0"/>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7937" name="Object 1"/>
          <p:cNvGraphicFramePr>
            <a:graphicFrameLocks noChangeAspect="1"/>
          </p:cNvGraphicFramePr>
          <p:nvPr/>
        </p:nvGraphicFramePr>
        <p:xfrm>
          <a:off x="3594100" y="3657600"/>
          <a:ext cx="1168400" cy="533400"/>
        </p:xfrm>
        <a:graphic>
          <a:graphicData uri="http://schemas.openxmlformats.org/presentationml/2006/ole">
            <p:oleObj spid="_x0000_s167937" name="Equation" r:id="rId3" imgW="875920" imgH="393529" progId="Equation.DSMT4">
              <p:embed/>
            </p:oleObj>
          </a:graphicData>
        </a:graphic>
      </p:graphicFrame>
      <p:sp>
        <p:nvSpPr>
          <p:cNvPr id="167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7939" name="Object 3"/>
          <p:cNvGraphicFramePr>
            <a:graphicFrameLocks noChangeAspect="1"/>
          </p:cNvGraphicFramePr>
          <p:nvPr/>
        </p:nvGraphicFramePr>
        <p:xfrm>
          <a:off x="3479800" y="4267200"/>
          <a:ext cx="1625600" cy="228600"/>
        </p:xfrm>
        <a:graphic>
          <a:graphicData uri="http://schemas.openxmlformats.org/presentationml/2006/ole">
            <p:oleObj spid="_x0000_s167939" name="Equation" r:id="rId4" imgW="1218671" imgH="177723" progId="Equation.DSMT4">
              <p:embed/>
            </p:oleObj>
          </a:graphicData>
        </a:graphic>
      </p:graphicFrame>
      <p:graphicFrame>
        <p:nvGraphicFramePr>
          <p:cNvPr id="8" name="Table 7"/>
          <p:cNvGraphicFramePr>
            <a:graphicFrameLocks noGrp="1"/>
          </p:cNvGraphicFramePr>
          <p:nvPr/>
        </p:nvGraphicFramePr>
        <p:xfrm>
          <a:off x="3429000" y="5715000"/>
          <a:ext cx="2600960" cy="914400"/>
        </p:xfrm>
        <a:graphic>
          <a:graphicData uri="http://schemas.openxmlformats.org/drawingml/2006/table">
            <a:tbl>
              <a:tblPr rtl="1"/>
              <a:tblGrid>
                <a:gridCol w="1016100"/>
                <a:gridCol w="488079"/>
                <a:gridCol w="503257"/>
                <a:gridCol w="593524"/>
              </a:tblGrid>
              <a:tr h="228600">
                <a:tc>
                  <a:txBody>
                    <a:bodyPr/>
                    <a:lstStyle/>
                    <a:p>
                      <a:pPr marL="0" marR="0" indent="0" algn="ctr" rtl="1">
                        <a:spcBef>
                          <a:spcPts val="0"/>
                        </a:spcBef>
                        <a:spcAft>
                          <a:spcPts val="0"/>
                        </a:spcAft>
                      </a:pPr>
                      <a:r>
                        <a:rPr lang="fa-IR" sz="1000">
                          <a:latin typeface="Times New Roman"/>
                          <a:ea typeface="MS Mincho"/>
                          <a:cs typeface="B Nazanin"/>
                        </a:rPr>
                        <a:t>رشته­ی بیتی</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indent="0" algn="ctr" rtl="1">
                        <a:spcBef>
                          <a:spcPts val="0"/>
                        </a:spcBef>
                        <a:spcAft>
                          <a:spcPts val="0"/>
                        </a:spcAft>
                      </a:pPr>
                      <a:r>
                        <a:rPr lang="en-US" sz="900">
                          <a:latin typeface="Times New Roman"/>
                          <a:ea typeface="MS Mincho"/>
                          <a:cs typeface="B Nazanin"/>
                        </a:rPr>
                        <a:t>d</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indent="0" algn="ctr" rtl="1">
                        <a:spcBef>
                          <a:spcPts val="0"/>
                        </a:spcBef>
                        <a:spcAft>
                          <a:spcPts val="0"/>
                        </a:spcAft>
                      </a:pPr>
                      <a:r>
                        <a:rPr lang="en-US" sz="900">
                          <a:latin typeface="Times New Roman"/>
                          <a:ea typeface="MS Mincho"/>
                          <a:cs typeface="B Nazanin"/>
                        </a:rPr>
                        <a:t>i</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indent="0" algn="ctr" rtl="1">
                        <a:spcBef>
                          <a:spcPts val="0"/>
                        </a:spcBef>
                        <a:spcAft>
                          <a:spcPts val="0"/>
                        </a:spcAft>
                      </a:pPr>
                      <a:r>
                        <a:rPr lang="en-US" sz="900">
                          <a:latin typeface="Times New Roman"/>
                          <a:ea typeface="MS Mincho"/>
                          <a:cs typeface="B Nazanin"/>
                        </a:rPr>
                        <a:t>Char</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228600">
                <a:tc>
                  <a:txBody>
                    <a:bodyPr/>
                    <a:lstStyle/>
                    <a:p>
                      <a:pPr marL="0" marR="0" indent="0" algn="ctr" rtl="1">
                        <a:spcBef>
                          <a:spcPts val="0"/>
                        </a:spcBef>
                        <a:spcAft>
                          <a:spcPts val="0"/>
                        </a:spcAft>
                      </a:pPr>
                      <a:r>
                        <a:rPr lang="fa-IR" sz="1000">
                          <a:latin typeface="Times New Roman"/>
                          <a:ea typeface="MS Mincho"/>
                          <a:cs typeface="B Nazanin"/>
                        </a:rPr>
                        <a:t>0000</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indent="0" algn="ctr" rtl="1">
                        <a:spcBef>
                          <a:spcPts val="0"/>
                        </a:spcBef>
                        <a:spcAft>
                          <a:spcPts val="0"/>
                        </a:spcAft>
                      </a:pPr>
                      <a:r>
                        <a:rPr lang="fa-IR" sz="1000">
                          <a:latin typeface="Times New Roman"/>
                          <a:ea typeface="MS Mincho"/>
                          <a:cs typeface="B Nazanin"/>
                        </a:rPr>
                        <a:t>0</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indent="0" algn="ctr" rtl="1">
                        <a:spcBef>
                          <a:spcPts val="0"/>
                        </a:spcBef>
                        <a:spcAft>
                          <a:spcPts val="0"/>
                        </a:spcAft>
                      </a:pPr>
                      <a:r>
                        <a:rPr lang="fa-IR" sz="1000">
                          <a:latin typeface="Times New Roman"/>
                          <a:ea typeface="MS Mincho"/>
                          <a:cs typeface="B Nazanin"/>
                        </a:rPr>
                        <a:t>0</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indent="0" algn="ctr" rtl="1">
                        <a:spcBef>
                          <a:spcPts val="0"/>
                        </a:spcBef>
                        <a:spcAft>
                          <a:spcPts val="0"/>
                        </a:spcAft>
                      </a:pPr>
                      <a:r>
                        <a:rPr lang="en-US" sz="900">
                          <a:latin typeface="Times New Roman"/>
                          <a:ea typeface="MS Mincho"/>
                          <a:cs typeface="B Nazanin"/>
                        </a:rPr>
                        <a:t>a</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a:noFill/>
                    </a:lnB>
                  </a:tcPr>
                </a:tc>
              </a:tr>
              <a:tr h="228600">
                <a:tc>
                  <a:txBody>
                    <a:bodyPr/>
                    <a:lstStyle/>
                    <a:p>
                      <a:pPr marL="0" marR="0" indent="0" algn="ctr" rtl="1">
                        <a:spcBef>
                          <a:spcPts val="0"/>
                        </a:spcBef>
                        <a:spcAft>
                          <a:spcPts val="0"/>
                        </a:spcAft>
                      </a:pPr>
                      <a:r>
                        <a:rPr lang="fa-IR" sz="1000">
                          <a:latin typeface="Times New Roman"/>
                          <a:ea typeface="MS Mincho"/>
                          <a:cs typeface="B Nazanin"/>
                        </a:rPr>
                        <a:t>0010</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rtl="1">
                        <a:spcBef>
                          <a:spcPts val="0"/>
                        </a:spcBef>
                        <a:spcAft>
                          <a:spcPts val="0"/>
                        </a:spcAft>
                      </a:pPr>
                      <a:r>
                        <a:rPr lang="fa-IR" sz="1000">
                          <a:latin typeface="Times New Roman"/>
                          <a:ea typeface="MS Mincho"/>
                          <a:cs typeface="B Nazanin"/>
                        </a:rPr>
                        <a:t>2</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rtl="1">
                        <a:spcBef>
                          <a:spcPts val="0"/>
                        </a:spcBef>
                        <a:spcAft>
                          <a:spcPts val="0"/>
                        </a:spcAft>
                      </a:pPr>
                      <a:r>
                        <a:rPr lang="fa-IR" sz="1000">
                          <a:latin typeface="Times New Roman"/>
                          <a:ea typeface="MS Mincho"/>
                          <a:cs typeface="B Nazanin"/>
                        </a:rPr>
                        <a:t>1</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rtl="1">
                        <a:spcBef>
                          <a:spcPts val="0"/>
                        </a:spcBef>
                        <a:spcAft>
                          <a:spcPts val="0"/>
                        </a:spcAft>
                      </a:pPr>
                      <a:r>
                        <a:rPr lang="en-US" sz="900">
                          <a:latin typeface="Times New Roman"/>
                          <a:ea typeface="MS Mincho"/>
                          <a:cs typeface="B Nazanin"/>
                        </a:rPr>
                        <a:t>s</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228600">
                <a:tc>
                  <a:txBody>
                    <a:bodyPr/>
                    <a:lstStyle/>
                    <a:p>
                      <a:pPr marL="0" marR="0" indent="0" algn="ctr" rtl="1">
                        <a:spcBef>
                          <a:spcPts val="0"/>
                        </a:spcBef>
                        <a:spcAft>
                          <a:spcPts val="0"/>
                        </a:spcAft>
                      </a:pPr>
                      <a:r>
                        <a:rPr lang="fa-IR" sz="1000">
                          <a:latin typeface="Times New Roman"/>
                          <a:ea typeface="MS Mincho"/>
                          <a:cs typeface="B Nazanin"/>
                        </a:rPr>
                        <a:t>0011</a:t>
                      </a:r>
                      <a:endParaRPr lang="en-US" sz="1000">
                        <a:latin typeface="Times New Roman"/>
                        <a:ea typeface="MS Mincho"/>
                        <a:cs typeface="B Nazani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rtl="1">
                        <a:spcBef>
                          <a:spcPts val="0"/>
                        </a:spcBef>
                        <a:spcAft>
                          <a:spcPts val="0"/>
                        </a:spcAft>
                      </a:pPr>
                      <a:r>
                        <a:rPr lang="fa-IR" sz="1000">
                          <a:latin typeface="Times New Roman"/>
                          <a:ea typeface="MS Mincho"/>
                          <a:cs typeface="B Nazanin"/>
                        </a:rPr>
                        <a:t>3</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rtl="1">
                        <a:spcBef>
                          <a:spcPts val="0"/>
                        </a:spcBef>
                        <a:spcAft>
                          <a:spcPts val="0"/>
                        </a:spcAft>
                      </a:pPr>
                      <a:r>
                        <a:rPr lang="fa-IR" sz="1000">
                          <a:latin typeface="Times New Roman"/>
                          <a:ea typeface="MS Mincho"/>
                          <a:cs typeface="B Nazanin"/>
                        </a:rPr>
                        <a:t>2</a:t>
                      </a:r>
                      <a:endParaRPr lang="en-US" sz="100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rtl="1">
                        <a:spcBef>
                          <a:spcPts val="0"/>
                        </a:spcBef>
                        <a:spcAft>
                          <a:spcPts val="0"/>
                        </a:spcAft>
                      </a:pPr>
                      <a:r>
                        <a:rPr lang="en-US" sz="900" dirty="0">
                          <a:latin typeface="Times New Roman"/>
                          <a:ea typeface="MS Mincho"/>
                          <a:cs typeface="B Nazanin"/>
                        </a:rPr>
                        <a:t>j</a:t>
                      </a:r>
                      <a:endParaRPr lang="en-US" sz="1000" dirty="0">
                        <a:latin typeface="Times New Roman"/>
                        <a:ea typeface="MS Mincho"/>
                        <a:cs typeface="B Nazani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9" name="Slide Number Placeholder 8"/>
          <p:cNvSpPr>
            <a:spLocks noGrp="1"/>
          </p:cNvSpPr>
          <p:nvPr>
            <p:ph type="sldNum" sz="quarter" idx="12"/>
          </p:nvPr>
        </p:nvSpPr>
        <p:spPr/>
        <p:txBody>
          <a:bodyPr/>
          <a:lstStyle/>
          <a:p>
            <a:fld id="{510B67B4-5B67-4133-80A8-DACEDD91C7E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تاریخچه نهان‌نگاری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fa-IR" sz="2000" b="1" dirty="0" smtClean="0">
                <a:cs typeface="B Nazanin" pitchFamily="2" charset="-78"/>
              </a:rPr>
              <a:t>نهان‌نگاری توسط حاکم یونان اسیر شده به دست داریوش در قرن پنجم.</a:t>
            </a:r>
          </a:p>
          <a:p>
            <a:r>
              <a:rPr lang="fa-IR" sz="2000" b="1" dirty="0" smtClean="0">
                <a:cs typeface="B Nazanin" pitchFamily="2" charset="-78"/>
              </a:rPr>
              <a:t>نهان‌نگاری در لوح‌های پوشیده از موم در قرن پنجم: نوشتن پیام بر روی چوب و سپس قرار دادن موم روی لوح.</a:t>
            </a:r>
          </a:p>
          <a:p>
            <a:r>
              <a:rPr lang="fa-IR" sz="2000" b="1" dirty="0" smtClean="0">
                <a:cs typeface="B Nazanin" pitchFamily="2" charset="-78"/>
              </a:rPr>
              <a:t>نامرئی نویسی با جوهرهای آبلیمو در زمان روم باستان: با حرارت نوشته‌ها مرئی می‌شدند. امروزه با فرمول‌های بسیار پیچیده شیمیایی جوهرهای نامرئی تولید می‌شوند.</a:t>
            </a:r>
          </a:p>
          <a:p>
            <a:r>
              <a:rPr lang="fa-IR" sz="2000" b="1" dirty="0" smtClean="0">
                <a:cs typeface="B Nazanin" pitchFamily="2" charset="-78"/>
              </a:rPr>
              <a:t>نهان‌نگاری در جنگ جهانی دوم در مکتوبات غیر محرمانه.</a:t>
            </a:r>
          </a:p>
          <a:p>
            <a:r>
              <a:rPr lang="fa-IR" sz="2000" b="1" dirty="0" smtClean="0">
                <a:cs typeface="B Nazanin" pitchFamily="2" charset="-78"/>
              </a:rPr>
              <a:t>ژوهانس تریتمیوس با نگارش کتاب استگانوگرافیا از پیشگامان نهان‌نگاری هستند.</a:t>
            </a:r>
          </a:p>
        </p:txBody>
      </p:sp>
      <p:sp>
        <p:nvSpPr>
          <p:cNvPr id="4" name="Slide Number Placeholder 3"/>
          <p:cNvSpPr>
            <a:spLocks noGrp="1"/>
          </p:cNvSpPr>
          <p:nvPr>
            <p:ph type="sldNum" sz="quarter" idx="12"/>
          </p:nvPr>
        </p:nvSpPr>
        <p:spPr/>
        <p:txBody>
          <a:bodyPr/>
          <a:lstStyle/>
          <a:p>
            <a:fld id="{510B67B4-5B67-4133-80A8-DACEDD91C7EA}"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دوم</a:t>
            </a:r>
            <a:endParaRPr lang="en-US" dirty="0" smtClean="0">
              <a:cs typeface="B Titr" pitchFamily="2" charset="-78"/>
            </a:endParaRPr>
          </a:p>
        </p:txBody>
      </p:sp>
      <p:sp>
        <p:nvSpPr>
          <p:cNvPr id="3" name="Content Placeholder 2"/>
          <p:cNvSpPr>
            <a:spLocks noGrp="1"/>
          </p:cNvSpPr>
          <p:nvPr>
            <p:ph idx="1"/>
          </p:nvPr>
        </p:nvSpPr>
        <p:spPr/>
        <p:txBody>
          <a:bodyPr/>
          <a:lstStyle/>
          <a:p>
            <a:r>
              <a:rPr lang="fa-IR" sz="2400" dirty="0" smtClean="0">
                <a:cs typeface="B Nazanin" pitchFamily="2" charset="-78"/>
              </a:rPr>
              <a:t>پسوندهای آدرس ایمیل از طریق کلید </a:t>
            </a:r>
            <a:r>
              <a:rPr lang="en-US" sz="2400" dirty="0" smtClean="0">
                <a:cs typeface="B Nazanin" pitchFamily="2" charset="-78"/>
              </a:rPr>
              <a:t>A</a:t>
            </a:r>
            <a:r>
              <a:rPr lang="fa-IR" sz="2400" dirty="0" smtClean="0">
                <a:cs typeface="B Nazanin" pitchFamily="2" charset="-78"/>
              </a:rPr>
              <a:t> به رشته‌های 3 بیتی تبدیل و به انتهای رشتۀ تولید شده در مرحله قبل متصل می‌شوند</a:t>
            </a:r>
            <a:r>
              <a:rPr lang="fa-IR" sz="2400" dirty="0" smtClean="0">
                <a:cs typeface="B Nazanin" pitchFamily="2" charset="-78"/>
              </a:rPr>
              <a:t>.</a:t>
            </a:r>
          </a:p>
          <a:p>
            <a:r>
              <a:rPr lang="fa-IR" sz="2400" dirty="0" smtClean="0">
                <a:cs typeface="B Nazanin" pitchFamily="2" charset="-78"/>
              </a:rPr>
              <a:t>در </a:t>
            </a:r>
            <a:r>
              <a:rPr lang="fa-IR" sz="2400" dirty="0" smtClean="0">
                <a:cs typeface="B Nazanin" pitchFamily="2" charset="-78"/>
              </a:rPr>
              <a:t>مثال، </a:t>
            </a:r>
            <a:r>
              <a:rPr lang="ar-SA" sz="2400" dirty="0" smtClean="0">
                <a:cs typeface="B Nazanin" pitchFamily="2" charset="-78"/>
              </a:rPr>
              <a:t>با استفاده از کلید </a:t>
            </a:r>
            <a:r>
              <a:rPr lang="en-US" sz="2400" dirty="0" smtClean="0">
                <a:cs typeface="B Nazanin" pitchFamily="2" charset="-78"/>
              </a:rPr>
              <a:t>A</a:t>
            </a:r>
            <a:r>
              <a:rPr lang="ar-SA" sz="2400" dirty="0" smtClean="0">
                <a:cs typeface="B Nazanin" pitchFamily="2" charset="-78"/>
              </a:rPr>
              <a:t> با توجه به پسوند "</a:t>
            </a:r>
            <a:r>
              <a:rPr lang="en-US" sz="2400" dirty="0" smtClean="0">
                <a:cs typeface="B Nazanin" pitchFamily="2" charset="-78"/>
              </a:rPr>
              <a:t>@</a:t>
            </a:r>
            <a:r>
              <a:rPr lang="en-US" sz="2400" dirty="0" err="1" smtClean="0">
                <a:cs typeface="B Nazanin" pitchFamily="2" charset="-78"/>
              </a:rPr>
              <a:t>verizon.net</a:t>
            </a:r>
            <a:r>
              <a:rPr lang="ar-SA" sz="2400" dirty="0" smtClean="0">
                <a:cs typeface="B Nazanin" pitchFamily="2" charset="-78"/>
              </a:rPr>
              <a:t>"، رشته­ی بیت "111" استخراج می­شود. این رشته بیت به انتهای رشته بیت حاصل در مرحله اول متصل می­شود</a:t>
            </a:r>
            <a:r>
              <a:rPr lang="ar-SA" sz="2400" dirty="0" smtClean="0"/>
              <a:t>.</a:t>
            </a:r>
            <a:endParaRPr lang="en-US" sz="2400" dirty="0" smtClean="0">
              <a:cs typeface="B Nazanin" pitchFamily="2" charset="-78"/>
            </a:endParaRPr>
          </a:p>
          <a:p>
            <a:endParaRPr lang="en-US"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سوم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ar-SA" sz="2400" dirty="0" smtClean="0">
                <a:cs typeface="B Nazanin" pitchFamily="2" charset="-78"/>
              </a:rPr>
              <a:t>مقادیر </a:t>
            </a:r>
            <a:r>
              <a:rPr lang="en-US" sz="2400" dirty="0" smtClean="0">
                <a:cs typeface="B Nazanin" pitchFamily="2" charset="-78"/>
              </a:rPr>
              <a:t>x</a:t>
            </a:r>
            <a:r>
              <a:rPr lang="ar-SA" sz="2400" dirty="0" smtClean="0">
                <a:cs typeface="B Nazanin" pitchFamily="2" charset="-78"/>
              </a:rPr>
              <a:t>،</a:t>
            </a:r>
            <a:r>
              <a:rPr lang="en-US" sz="2400" dirty="0" smtClean="0">
                <a:cs typeface="B Nazanin" pitchFamily="2" charset="-78"/>
              </a:rPr>
              <a:t> y</a:t>
            </a:r>
            <a:r>
              <a:rPr lang="ar-SA" sz="2400" dirty="0" smtClean="0">
                <a:cs typeface="B Nazanin" pitchFamily="2" charset="-78"/>
              </a:rPr>
              <a:t>و </a:t>
            </a:r>
            <a:r>
              <a:rPr lang="en-US" sz="2400" dirty="0" smtClean="0">
                <a:cs typeface="B Nazanin" pitchFamily="2" charset="-78"/>
              </a:rPr>
              <a:t>z</a:t>
            </a:r>
            <a:r>
              <a:rPr lang="ar-SA" sz="2400" dirty="0" smtClean="0">
                <a:cs typeface="B Nazanin" pitchFamily="2" charset="-78"/>
              </a:rPr>
              <a:t> از رشته تولید شده، استخراج </a:t>
            </a:r>
            <a:r>
              <a:rPr lang="ar-SA" sz="2400" dirty="0" smtClean="0">
                <a:cs typeface="B Nazanin" pitchFamily="2" charset="-78"/>
              </a:rPr>
              <a:t>می‌شوند</a:t>
            </a:r>
            <a:r>
              <a:rPr lang="fa-IR" sz="2400" dirty="0" smtClean="0">
                <a:cs typeface="B Nazanin" pitchFamily="2" charset="-78"/>
              </a:rPr>
              <a:t>. مقدار </a:t>
            </a:r>
            <a:r>
              <a:rPr lang="en-US" sz="2400" dirty="0" smtClean="0">
                <a:cs typeface="B Nazanin" pitchFamily="2" charset="-78"/>
              </a:rPr>
              <a:t>z</a:t>
            </a:r>
            <a:r>
              <a:rPr lang="fa-IR" sz="2400" dirty="0" smtClean="0">
                <a:cs typeface="B Nazanin" pitchFamily="2" charset="-78"/>
              </a:rPr>
              <a:t> </a:t>
            </a:r>
            <a:r>
              <a:rPr lang="fa-IR" sz="2400" dirty="0" smtClean="0">
                <a:cs typeface="B Nazanin" pitchFamily="2" charset="-78"/>
              </a:rPr>
              <a:t>می‌تواند </a:t>
            </a:r>
            <a:r>
              <a:rPr lang="fa-IR" sz="2400" dirty="0" smtClean="0">
                <a:cs typeface="B Nazanin" pitchFamily="2" charset="-78"/>
              </a:rPr>
              <a:t>بیشتر از مقدار  باشد. از این رو، با استفاده از نمادهای به‌کار رفته در آدرس ایمیل، تعداد </a:t>
            </a:r>
            <a:r>
              <a:rPr lang="fa-IR" sz="2400" dirty="0" smtClean="0">
                <a:cs typeface="B Nazanin" pitchFamily="2" charset="-78"/>
              </a:rPr>
              <a:t>دسته‌های  </a:t>
            </a:r>
            <a:r>
              <a:rPr lang="fa-IR" sz="2400" dirty="0" smtClean="0">
                <a:cs typeface="B Nazanin" pitchFamily="2" charset="-78"/>
              </a:rPr>
              <a:t>محاسبه و با مقدار </a:t>
            </a:r>
            <a:r>
              <a:rPr lang="en-US" sz="2400" dirty="0" smtClean="0">
                <a:cs typeface="B Nazanin" pitchFamily="2" charset="-78"/>
              </a:rPr>
              <a:t>z</a:t>
            </a:r>
            <a:r>
              <a:rPr lang="fa-IR" sz="2400" dirty="0" smtClean="0">
                <a:cs typeface="B Nazanin" pitchFamily="2" charset="-78"/>
              </a:rPr>
              <a:t> تولید شده، جمع </a:t>
            </a:r>
            <a:r>
              <a:rPr lang="fa-IR" sz="2400" dirty="0" smtClean="0">
                <a:cs typeface="B Nazanin" pitchFamily="2" charset="-78"/>
              </a:rPr>
              <a:t>می‌شود.</a:t>
            </a:r>
            <a:endParaRPr lang="en-US" sz="2400" dirty="0" smtClean="0">
              <a:cs typeface="B Nazanin" pitchFamily="2" charset="-78"/>
            </a:endParaRPr>
          </a:p>
          <a:p>
            <a:r>
              <a:rPr lang="en-US" sz="2400" dirty="0" smtClean="0">
                <a:cs typeface="B Nazanin" pitchFamily="2" charset="-78"/>
              </a:rPr>
              <a:t>(</a:t>
            </a:r>
            <a:r>
              <a:rPr lang="en-US" sz="2400" dirty="0" smtClean="0">
                <a:cs typeface="B Nazanin" pitchFamily="2" charset="-78"/>
              </a:rPr>
              <a:t>x=”000001”, y=”10”, z=”0011111”)</a:t>
            </a:r>
            <a:r>
              <a:rPr lang="ar-SA" sz="2400" dirty="0" smtClean="0">
                <a:cs typeface="B Nazanin" pitchFamily="2" charset="-78"/>
              </a:rPr>
              <a:t>.</a:t>
            </a:r>
            <a:endParaRPr lang="en-US" sz="2400" dirty="0" smtClean="0">
              <a:cs typeface="B Nazanin" pitchFamily="2" charset="-78"/>
            </a:endParaRPr>
          </a:p>
        </p:txBody>
      </p:sp>
      <p:pic>
        <p:nvPicPr>
          <p:cNvPr id="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620000" y="1981200"/>
            <a:ext cx="123825" cy="346710"/>
          </a:xfrm>
          <a:prstGeom prst="rect">
            <a:avLst/>
          </a:prstGeom>
          <a:noFill/>
        </p:spPr>
      </p:pic>
      <p:sp>
        <p:nvSpPr>
          <p:cNvPr id="5" name="Slide Number Placeholder 4"/>
          <p:cNvSpPr>
            <a:spLocks noGrp="1"/>
          </p:cNvSpPr>
          <p:nvPr>
            <p:ph type="sldNum" sz="quarter" idx="12"/>
          </p:nvPr>
        </p:nvSpPr>
        <p:spPr/>
        <p:txBody>
          <a:bodyPr/>
          <a:lstStyle/>
          <a:p>
            <a:fld id="{510B67B4-5B67-4133-80A8-DACEDD91C7E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چهارم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ar-SA" sz="2400" dirty="0" smtClean="0">
                <a:cs typeface="B Nazanin" pitchFamily="2" charset="-78"/>
              </a:rPr>
              <a:t>کاراکتر موجود بعد از علامت </a:t>
            </a:r>
            <a:r>
              <a:rPr lang="ar-SA" sz="2400" dirty="0" smtClean="0">
                <a:cs typeface="B Nazanin" pitchFamily="2" charset="-78"/>
              </a:rPr>
              <a:t>دسته</a:t>
            </a:r>
            <a:r>
              <a:rPr lang="fa-IR" sz="2400" dirty="0" smtClean="0">
                <a:cs typeface="B Nazanin" pitchFamily="2" charset="-78"/>
              </a:rPr>
              <a:t>‌</a:t>
            </a:r>
            <a:r>
              <a:rPr lang="ar-SA" sz="2400" dirty="0" smtClean="0">
                <a:cs typeface="B Nazanin" pitchFamily="2" charset="-78"/>
              </a:rPr>
              <a:t>ها</a:t>
            </a:r>
            <a:r>
              <a:rPr lang="ar-SA" sz="2400" dirty="0" smtClean="0">
                <a:cs typeface="B Nazanin" pitchFamily="2" charset="-78"/>
              </a:rPr>
              <a:t>، با استفاده از رابطه‌ها‌ی </a:t>
            </a:r>
            <a:r>
              <a:rPr lang="fa-IR" sz="2400" dirty="0" smtClean="0">
                <a:cs typeface="B Nazanin" pitchFamily="2" charset="-78"/>
              </a:rPr>
              <a:t>اسلاید 39 </a:t>
            </a:r>
            <a:r>
              <a:rPr lang="ar-SA" sz="2400" dirty="0" smtClean="0">
                <a:cs typeface="B Nazanin" pitchFamily="2" charset="-78"/>
              </a:rPr>
              <a:t>به </a:t>
            </a:r>
            <a:r>
              <a:rPr lang="ar-SA" sz="2400" dirty="0" smtClean="0">
                <a:cs typeface="B Nazanin" pitchFamily="2" charset="-78"/>
              </a:rPr>
              <a:t>عدد </a:t>
            </a:r>
            <a:r>
              <a:rPr lang="ar-SA" sz="2400" dirty="0" smtClean="0">
                <a:cs typeface="B Nazanin" pitchFamily="2" charset="-78"/>
              </a:rPr>
              <a:t>ده</a:t>
            </a:r>
            <a:r>
              <a:rPr lang="fa-IR" sz="2400" dirty="0" smtClean="0">
                <a:cs typeface="B Nazanin" pitchFamily="2" charset="-78"/>
              </a:rPr>
              <a:t>‌</a:t>
            </a:r>
            <a:r>
              <a:rPr lang="ar-SA" sz="2400" dirty="0" smtClean="0">
                <a:cs typeface="B Nazanin" pitchFamily="2" charset="-78"/>
              </a:rPr>
              <a:t>دهی </a:t>
            </a:r>
            <a:r>
              <a:rPr lang="en-US" sz="2400" dirty="0" err="1" smtClean="0">
                <a:cs typeface="B Nazanin" pitchFamily="2" charset="-78"/>
              </a:rPr>
              <a:t>count_zero</a:t>
            </a:r>
            <a:r>
              <a:rPr lang="ar-SA" sz="2400" dirty="0" smtClean="0">
                <a:cs typeface="B Nazanin" pitchFamily="2" charset="-78"/>
              </a:rPr>
              <a:t> تبدیل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endParaRPr lang="fa-IR" sz="2400" dirty="0" smtClean="0">
              <a:cs typeface="B Nazanin" pitchFamily="2" charset="-78"/>
            </a:endParaRPr>
          </a:p>
          <a:p>
            <a:r>
              <a:rPr lang="en-US" sz="2400" dirty="0" err="1" smtClean="0">
                <a:cs typeface="B Nazanin" pitchFamily="2" charset="-78"/>
              </a:rPr>
              <a:t>Count_zero</a:t>
            </a:r>
            <a:r>
              <a:rPr lang="en-US" sz="2400" dirty="0" smtClean="0">
                <a:cs typeface="B Nazanin" pitchFamily="2" charset="-78"/>
              </a:rPr>
              <a:t>=7</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پنجم</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ar-SA" sz="2400" dirty="0" smtClean="0">
                <a:cs typeface="B Nazanin" pitchFamily="2" charset="-78"/>
              </a:rPr>
              <a:t>تعداد کاراکترهای </a:t>
            </a:r>
            <a:r>
              <a:rPr lang="en-US" sz="2400" dirty="0" smtClean="0">
                <a:cs typeface="B Nazanin" pitchFamily="2" charset="-78"/>
              </a:rPr>
              <a:t>x</a:t>
            </a:r>
            <a:r>
              <a:rPr lang="fa-IR" sz="2400" dirty="0" smtClean="0">
                <a:cs typeface="B Nazanin" pitchFamily="2" charset="-78"/>
              </a:rPr>
              <a:t> </a:t>
            </a:r>
            <a:r>
              <a:rPr lang="ar-SA" sz="2400" dirty="0" smtClean="0">
                <a:cs typeface="B Nazanin" pitchFamily="2" charset="-78"/>
              </a:rPr>
              <a:t>تکرار </a:t>
            </a:r>
            <a:r>
              <a:rPr lang="ar-SA" sz="2400" dirty="0" smtClean="0">
                <a:cs typeface="B Nazanin" pitchFamily="2" charset="-78"/>
              </a:rPr>
              <a:t>متن</a:t>
            </a:r>
            <a:r>
              <a:rPr lang="ar-SA" sz="2400" dirty="0" smtClean="0">
                <a:cs typeface="B Nazanin" pitchFamily="2" charset="-78"/>
              </a:rPr>
              <a:t>،</a:t>
            </a:r>
            <a:r>
              <a:rPr lang="fa-IR" sz="2400" dirty="0" smtClean="0">
                <a:cs typeface="B Nazanin" pitchFamily="2" charset="-78"/>
              </a:rPr>
              <a:t> </a:t>
            </a:r>
            <a:r>
              <a:rPr lang="en-US" sz="2400" dirty="0" smtClean="0">
                <a:cs typeface="B Nazanin" pitchFamily="2" charset="-78"/>
              </a:rPr>
              <a:t>y</a:t>
            </a:r>
            <a:r>
              <a:rPr lang="fa-IR" sz="2400" dirty="0" smtClean="0">
                <a:cs typeface="B Nazanin" pitchFamily="2" charset="-78"/>
              </a:rPr>
              <a:t> </a:t>
            </a:r>
            <a:r>
              <a:rPr lang="ar-SA" sz="2400" dirty="0" smtClean="0">
                <a:cs typeface="B Nazanin" pitchFamily="2" charset="-78"/>
              </a:rPr>
              <a:t>جمله </a:t>
            </a:r>
            <a:r>
              <a:rPr lang="ar-SA" sz="2400" dirty="0" smtClean="0">
                <a:cs typeface="B Nazanin" pitchFamily="2" charset="-78"/>
              </a:rPr>
              <a:t>ابتدایی و </a:t>
            </a:r>
            <a:r>
              <a:rPr lang="en-US" sz="2400" dirty="0" smtClean="0">
                <a:cs typeface="B Nazanin" pitchFamily="2" charset="-78"/>
              </a:rPr>
              <a:t>z</a:t>
            </a:r>
            <a:r>
              <a:rPr lang="fa-IR" sz="2400" dirty="0" smtClean="0">
                <a:cs typeface="B Nazanin" pitchFamily="2" charset="-78"/>
              </a:rPr>
              <a:t> </a:t>
            </a:r>
            <a:r>
              <a:rPr lang="ar-SA" sz="2400" dirty="0" smtClean="0">
                <a:cs typeface="B Nazanin" pitchFamily="2" charset="-78"/>
              </a:rPr>
              <a:t>کاراکتر باقیمانده </a:t>
            </a:r>
            <a:r>
              <a:rPr lang="ar-SA" sz="2400" dirty="0" smtClean="0">
                <a:cs typeface="B Nazanin" pitchFamily="2" charset="-78"/>
              </a:rPr>
              <a:t>محاسبه و با هم جمع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شوند</a:t>
            </a:r>
            <a:r>
              <a:rPr lang="ar-SA" sz="2400" dirty="0" smtClean="0">
                <a:cs typeface="B Nazanin" pitchFamily="2" charset="-78"/>
              </a:rPr>
              <a:t>. </a:t>
            </a:r>
            <a:r>
              <a:rPr lang="ar-SA" sz="2400" dirty="0" smtClean="0">
                <a:cs typeface="B Nazanin" pitchFamily="2" charset="-78"/>
              </a:rPr>
              <a:t>سپس این مقدار به عدد دودویی تبدیل می‌شوند. </a:t>
            </a:r>
            <a:r>
              <a:rPr lang="ar-SA" sz="2400" dirty="0" smtClean="0">
                <a:cs typeface="B Nazanin" pitchFamily="2" charset="-78"/>
              </a:rPr>
              <a:t>به تعداد </a:t>
            </a:r>
            <a:r>
              <a:rPr lang="en-US" sz="2400" dirty="0" err="1" smtClean="0">
                <a:cs typeface="B Nazanin" pitchFamily="2" charset="-78"/>
              </a:rPr>
              <a:t>count_zero</a:t>
            </a:r>
            <a:r>
              <a:rPr lang="ar-SA" sz="2400" dirty="0" smtClean="0">
                <a:cs typeface="B Nazanin" pitchFamily="2" charset="-78"/>
              </a:rPr>
              <a:t> </a:t>
            </a:r>
            <a:r>
              <a:rPr lang="ar-SA" sz="2400" dirty="0" smtClean="0">
                <a:cs typeface="B Nazanin" pitchFamily="2" charset="-78"/>
              </a:rPr>
              <a:t>به ادامه‌ی رشته بیت صفر اضافه و رشته بیت جدید ساخته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endParaRPr lang="en-US" sz="2400" dirty="0" smtClean="0">
              <a:cs typeface="B Nazanin" pitchFamily="2" charset="-78"/>
            </a:endParaRPr>
          </a:p>
          <a:p>
            <a:pPr algn="just"/>
            <a:r>
              <a:rPr lang="fa-IR" sz="2400" dirty="0" smtClean="0">
                <a:cs typeface="B Nazanin" pitchFamily="2" charset="-78"/>
              </a:rPr>
              <a:t>عدد زیر حاصل می‌شود.</a:t>
            </a:r>
          </a:p>
          <a:p>
            <a:pPr algn="just"/>
            <a:r>
              <a:rPr lang="en-US" sz="2400" dirty="0" smtClean="0"/>
              <a:t>“1,0,0,1,0,0,0,1,1,1,0,0,0,0,0,0,0”</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مرحله شش و هفت</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ar-SA" sz="2400" dirty="0" smtClean="0">
                <a:cs typeface="B Nazanin" pitchFamily="2" charset="-78"/>
              </a:rPr>
              <a:t>مراحل یک </a:t>
            </a:r>
            <a:r>
              <a:rPr lang="ar-SA" sz="2400" dirty="0" smtClean="0">
                <a:cs typeface="B Nazanin" pitchFamily="2" charset="-78"/>
              </a:rPr>
              <a:t>تا پنج برای دیگر آدرس</a:t>
            </a:r>
            <a:r>
              <a:rPr lang="fa-IR" sz="2400" dirty="0" smtClean="0">
                <a:cs typeface="B Nazanin" pitchFamily="2" charset="-78"/>
              </a:rPr>
              <a:t>‌</a:t>
            </a:r>
            <a:r>
              <a:rPr lang="ar-SA" sz="2400" dirty="0" smtClean="0">
                <a:cs typeface="B Nazanin" pitchFamily="2" charset="-78"/>
              </a:rPr>
              <a:t>های ایمیل به ترتیب تکرار می‌شوند و رشته</a:t>
            </a:r>
            <a:r>
              <a:rPr lang="fa-IR" sz="2400" dirty="0" smtClean="0">
                <a:cs typeface="B Nazanin" pitchFamily="2" charset="-78"/>
              </a:rPr>
              <a:t>‌</a:t>
            </a:r>
            <a:r>
              <a:rPr lang="ar-SA" sz="2400" dirty="0" smtClean="0">
                <a:cs typeface="B Nazanin" pitchFamily="2" charset="-78"/>
              </a:rPr>
              <a:t>های بیت جدید کنار هم قرار می</a:t>
            </a:r>
            <a:r>
              <a:rPr lang="fa-IR" sz="2400" dirty="0" smtClean="0">
                <a:cs typeface="B Nazanin" pitchFamily="2" charset="-78"/>
              </a:rPr>
              <a:t>‌</a:t>
            </a:r>
            <a:r>
              <a:rPr lang="ar-SA" sz="2400" dirty="0" smtClean="0">
                <a:cs typeface="B Nazanin" pitchFamily="2" charset="-78"/>
              </a:rPr>
              <a:t>گیرند.</a:t>
            </a:r>
            <a:endParaRPr lang="fa-IR" sz="2400" dirty="0" smtClean="0">
              <a:cs typeface="B Nazanin" pitchFamily="2" charset="-78"/>
            </a:endParaRPr>
          </a:p>
          <a:p>
            <a:pPr algn="just"/>
            <a:r>
              <a:rPr lang="ar-SA" sz="2400" dirty="0" smtClean="0">
                <a:cs typeface="B Nazanin" pitchFamily="2" charset="-78"/>
              </a:rPr>
              <a:t>رشته بیت با استفاده از الگوریتم </a:t>
            </a:r>
            <a:r>
              <a:rPr lang="en-US" sz="2400" dirty="0" smtClean="0">
                <a:cs typeface="B Nazanin" pitchFamily="2" charset="-78"/>
              </a:rPr>
              <a:t>LZW</a:t>
            </a:r>
            <a:r>
              <a:rPr lang="ar-SA" sz="2400" dirty="0" smtClean="0">
                <a:cs typeface="B Nazanin" pitchFamily="2" charset="-78"/>
              </a:rPr>
              <a:t> از حالت فشرده خارج و پیام استخراج </a:t>
            </a:r>
            <a:r>
              <a:rPr lang="ar-SA" sz="2400" dirty="0" smtClean="0">
                <a:cs typeface="B Nazanin" pitchFamily="2" charset="-78"/>
              </a:rPr>
              <a:t>می</a:t>
            </a:r>
            <a:r>
              <a:rPr lang="fa-IR" sz="2400" dirty="0" smtClean="0">
                <a:cs typeface="B Nazanin" pitchFamily="2" charset="-78"/>
              </a:rPr>
              <a:t>‌</a:t>
            </a:r>
            <a:r>
              <a:rPr lang="ar-SA" sz="2400" dirty="0" smtClean="0">
                <a:cs typeface="B Nazanin" pitchFamily="2" charset="-78"/>
              </a:rPr>
              <a:t>شود</a:t>
            </a:r>
            <a:r>
              <a:rPr lang="ar-SA" sz="2400" dirty="0" smtClean="0">
                <a:cs typeface="B Nazanin" pitchFamily="2" charset="-78"/>
              </a:rPr>
              <a:t>.</a:t>
            </a:r>
            <a:endParaRPr lang="en-US" sz="24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بررسی تصاویر در اینترنت</a:t>
            </a:r>
            <a:endParaRPr lang="fa-IR" dirty="0">
              <a:cs typeface="B Titr" pitchFamily="2" charset="-78"/>
            </a:endParaRPr>
          </a:p>
        </p:txBody>
      </p:sp>
      <p:sp>
        <p:nvSpPr>
          <p:cNvPr id="3" name="Content Placeholder 2"/>
          <p:cNvSpPr>
            <a:spLocks noGrp="1"/>
          </p:cNvSpPr>
          <p:nvPr>
            <p:ph idx="1"/>
          </p:nvPr>
        </p:nvSpPr>
        <p:spPr/>
        <p:txBody>
          <a:bodyPr>
            <a:normAutofit/>
          </a:bodyPr>
          <a:lstStyle/>
          <a:p>
            <a:r>
              <a:rPr lang="fa-IR" sz="2400" b="1" dirty="0" smtClean="0">
                <a:cs typeface="B Nazanin" pitchFamily="2" charset="-78"/>
              </a:rPr>
              <a:t>فراوانی تصاویر مختلف: </a:t>
            </a:r>
            <a:r>
              <a:rPr lang="fa-IR" sz="2400" dirty="0" smtClean="0">
                <a:cs typeface="B Nazanin" pitchFamily="2" charset="-78"/>
              </a:rPr>
              <a:t>61</a:t>
            </a:r>
            <a:r>
              <a:rPr lang="fa-IR" sz="2400" dirty="0">
                <a:cs typeface="B Nazanin" pitchFamily="2" charset="-78"/>
              </a:rPr>
              <a:t>% </a:t>
            </a:r>
            <a:r>
              <a:rPr lang="fa-IR" sz="2400" dirty="0" smtClean="0">
                <a:cs typeface="B Nazanin" pitchFamily="2" charset="-78"/>
              </a:rPr>
              <a:t>از </a:t>
            </a:r>
            <a:r>
              <a:rPr lang="fa-IR" sz="2400" dirty="0">
                <a:cs typeface="B Nazanin" pitchFamily="2" charset="-78"/>
              </a:rPr>
              <a:t>نوع </a:t>
            </a:r>
            <a:r>
              <a:rPr lang="en-US" sz="2400" dirty="0">
                <a:cs typeface="B Nazanin" pitchFamily="2" charset="-78"/>
              </a:rPr>
              <a:t>JPEG</a:t>
            </a:r>
            <a:r>
              <a:rPr lang="fa-IR" sz="2400" dirty="0">
                <a:cs typeface="B Nazanin" pitchFamily="2" charset="-78"/>
              </a:rPr>
              <a:t>، </a:t>
            </a:r>
            <a:r>
              <a:rPr lang="fa-IR" sz="2400" dirty="0" smtClean="0">
                <a:cs typeface="B Nazanin" pitchFamily="2" charset="-78"/>
              </a:rPr>
              <a:t>34% </a:t>
            </a:r>
            <a:r>
              <a:rPr lang="fa-IR" sz="2400" dirty="0">
                <a:cs typeface="B Nazanin" pitchFamily="2" charset="-78"/>
              </a:rPr>
              <a:t>از نوع </a:t>
            </a:r>
            <a:r>
              <a:rPr lang="en-US" sz="2400" dirty="0">
                <a:cs typeface="B Nazanin" pitchFamily="2" charset="-78"/>
              </a:rPr>
              <a:t>Gif</a:t>
            </a:r>
            <a:r>
              <a:rPr lang="fa-IR" sz="2400" dirty="0">
                <a:cs typeface="B Nazanin" pitchFamily="2" charset="-78"/>
              </a:rPr>
              <a:t> ، </a:t>
            </a:r>
            <a:r>
              <a:rPr lang="fa-IR" sz="2400" dirty="0" smtClean="0">
                <a:cs typeface="B Nazanin" pitchFamily="2" charset="-78"/>
              </a:rPr>
              <a:t>2% </a:t>
            </a:r>
            <a:r>
              <a:rPr lang="fa-IR" sz="2400" dirty="0">
                <a:cs typeface="B Nazanin" pitchFamily="2" charset="-78"/>
              </a:rPr>
              <a:t>از نوع </a:t>
            </a:r>
            <a:r>
              <a:rPr lang="en-US" sz="2400" dirty="0">
                <a:cs typeface="B Nazanin" pitchFamily="2" charset="-78"/>
              </a:rPr>
              <a:t>PNG  </a:t>
            </a:r>
            <a:r>
              <a:rPr lang="fa-IR" sz="2400" dirty="0">
                <a:cs typeface="B Nazanin" pitchFamily="2" charset="-78"/>
              </a:rPr>
              <a:t>و 1% از نوع </a:t>
            </a:r>
            <a:r>
              <a:rPr lang="en-US" sz="2400" dirty="0">
                <a:cs typeface="B Nazanin" pitchFamily="2" charset="-78"/>
              </a:rPr>
              <a:t>BMP </a:t>
            </a:r>
            <a:r>
              <a:rPr lang="fa-IR" sz="2400" dirty="0" smtClean="0">
                <a:cs typeface="B Nazanin" pitchFamily="2" charset="-78"/>
              </a:rPr>
              <a:t>، بقیه فرمت‌ها 2%</a:t>
            </a:r>
          </a:p>
          <a:p>
            <a:r>
              <a:rPr lang="fa-IR" sz="2400" dirty="0" smtClean="0">
                <a:cs typeface="B Nazanin" pitchFamily="2" charset="-78"/>
              </a:rPr>
              <a:t>عليرغم </a:t>
            </a:r>
            <a:r>
              <a:rPr lang="fa-IR" sz="2400" dirty="0">
                <a:cs typeface="B Nazanin" pitchFamily="2" charset="-78"/>
              </a:rPr>
              <a:t>كاربرد وسيع </a:t>
            </a:r>
            <a:r>
              <a:rPr lang="en-US" sz="2400" dirty="0" smtClean="0">
                <a:cs typeface="B Nazanin" pitchFamily="2" charset="-78"/>
              </a:rPr>
              <a:t>Gif</a:t>
            </a:r>
            <a:r>
              <a:rPr lang="fa-IR" sz="2400" dirty="0" smtClean="0">
                <a:cs typeface="B Nazanin" pitchFamily="2" charset="-78"/>
              </a:rPr>
              <a:t> در </a:t>
            </a:r>
            <a:r>
              <a:rPr lang="fa-IR" sz="2400" dirty="0">
                <a:cs typeface="B Nazanin" pitchFamily="2" charset="-78"/>
              </a:rPr>
              <a:t>سطح </a:t>
            </a:r>
            <a:r>
              <a:rPr lang="fa-IR" sz="2400" dirty="0" smtClean="0">
                <a:cs typeface="B Nazanin" pitchFamily="2" charset="-78"/>
              </a:rPr>
              <a:t>اينترنت، </a:t>
            </a:r>
            <a:r>
              <a:rPr lang="fa-IR" sz="2400" dirty="0">
                <a:cs typeface="B Nazanin" pitchFamily="2" charset="-78"/>
              </a:rPr>
              <a:t>اما </a:t>
            </a:r>
            <a:r>
              <a:rPr lang="fa-IR" sz="2400" dirty="0" smtClean="0">
                <a:cs typeface="B Nazanin" pitchFamily="2" charset="-78"/>
              </a:rPr>
              <a:t>محدوديت </a:t>
            </a:r>
            <a:r>
              <a:rPr lang="fa-IR" sz="2400" dirty="0">
                <a:cs typeface="B Nazanin" pitchFamily="2" charset="-78"/>
              </a:rPr>
              <a:t>تعداد رنگ‌هاي موجود در يك تصوير پالت (مانند </a:t>
            </a:r>
            <a:r>
              <a:rPr lang="en-US" sz="2400" dirty="0">
                <a:cs typeface="B Nazanin" pitchFamily="2" charset="-78"/>
              </a:rPr>
              <a:t>GIF</a:t>
            </a:r>
            <a:r>
              <a:rPr lang="fa-IR" sz="2400" dirty="0">
                <a:cs typeface="B Nazanin" pitchFamily="2" charset="-78"/>
              </a:rPr>
              <a:t>) و سایز کوچک این تصاویر استفادة امن از الگوريتم‌هاي پنهان‌نگاري را دچار اشكال مي‌كند.</a:t>
            </a:r>
            <a:r>
              <a:rPr lang="en-US" sz="2400" dirty="0">
                <a:cs typeface="B Nazanin" pitchFamily="2" charset="-78"/>
              </a:rPr>
              <a:t> </a:t>
            </a:r>
            <a:endParaRPr lang="fa-IR" sz="2400" dirty="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روش‌های نهان‌نگاری در تصویر</a:t>
            </a:r>
            <a:endParaRPr lang="fa-IR" dirty="0">
              <a:cs typeface="B Titr" pitchFamily="2" charset="-78"/>
            </a:endParaRPr>
          </a:p>
        </p:txBody>
      </p:sp>
      <p:graphicFrame>
        <p:nvGraphicFramePr>
          <p:cNvPr id="4" name="Content Placeholder 3"/>
          <p:cNvGraphicFramePr>
            <a:graphicFrameLocks noGrp="1"/>
          </p:cNvGraphicFramePr>
          <p:nvPr>
            <p:ph idx="1"/>
          </p:nvPr>
        </p:nvGraphicFramePr>
        <p:xfrm>
          <a:off x="838200" y="1524001"/>
          <a:ext cx="7848600" cy="4677459"/>
        </p:xfrm>
        <a:graphic>
          <a:graphicData uri="http://schemas.openxmlformats.org/drawingml/2006/table">
            <a:tbl>
              <a:tblPr rtl="1"/>
              <a:tblGrid>
                <a:gridCol w="1300751"/>
                <a:gridCol w="3931649"/>
                <a:gridCol w="2616200"/>
              </a:tblGrid>
              <a:tr h="234086">
                <a:tc>
                  <a:txBody>
                    <a:bodyPr/>
                    <a:lstStyle/>
                    <a:p>
                      <a:pPr algn="ctr" rtl="1">
                        <a:spcAft>
                          <a:spcPts val="0"/>
                        </a:spcAft>
                      </a:pPr>
                      <a:r>
                        <a:rPr lang="fa-IR" sz="1600" i="1" dirty="0">
                          <a:solidFill>
                            <a:srgbClr val="1F497D"/>
                          </a:solidFill>
                          <a:latin typeface="Times New Roman"/>
                          <a:ea typeface="Times New Roman"/>
                          <a:cs typeface="B Titr"/>
                        </a:rPr>
                        <a:t>رديف</a:t>
                      </a:r>
                      <a:endParaRPr lang="en-US" sz="1600" dirty="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rtl="1">
                        <a:spcAft>
                          <a:spcPts val="0"/>
                        </a:spcAft>
                      </a:pPr>
                      <a:r>
                        <a:rPr lang="fa-IR" sz="1600" i="1" dirty="0">
                          <a:solidFill>
                            <a:srgbClr val="1F497D"/>
                          </a:solidFill>
                          <a:latin typeface="Times New Roman"/>
                          <a:ea typeface="Times New Roman"/>
                          <a:cs typeface="B Titr"/>
                        </a:rPr>
                        <a:t>حوزة پنهان نگاري و تحليل</a:t>
                      </a:r>
                      <a:endParaRPr lang="en-US" sz="1600" dirty="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rtl="1">
                        <a:spcAft>
                          <a:spcPts val="0"/>
                        </a:spcAft>
                      </a:pPr>
                      <a:r>
                        <a:rPr lang="fa-IR" sz="1600" i="1">
                          <a:solidFill>
                            <a:srgbClr val="1F497D"/>
                          </a:solidFill>
                          <a:latin typeface="Times New Roman"/>
                          <a:ea typeface="Times New Roman"/>
                          <a:cs typeface="B Titr"/>
                        </a:rPr>
                        <a:t>فرمت تصويري مربوطه</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604113">
                <a:tc>
                  <a:txBody>
                    <a:bodyPr/>
                    <a:lstStyle/>
                    <a:p>
                      <a:pPr algn="just" rtl="1">
                        <a:spcAft>
                          <a:spcPts val="0"/>
                        </a:spcAft>
                      </a:pPr>
                      <a:r>
                        <a:rPr lang="fa-IR" sz="1600" i="1">
                          <a:solidFill>
                            <a:srgbClr val="1F497D"/>
                          </a:solidFill>
                          <a:latin typeface="Times New Roman"/>
                          <a:ea typeface="Times New Roman"/>
                          <a:cs typeface="B Titr"/>
                        </a:rPr>
                        <a:t>1</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rtl="1">
                        <a:spcAft>
                          <a:spcPts val="0"/>
                        </a:spcAft>
                      </a:pPr>
                      <a:r>
                        <a:rPr lang="fa-IR" sz="1800" dirty="0">
                          <a:solidFill>
                            <a:srgbClr val="000000"/>
                          </a:solidFill>
                          <a:latin typeface="Times New Roman"/>
                          <a:ea typeface="Times New Roman"/>
                          <a:cs typeface="B Lotus"/>
                        </a:rPr>
                        <a:t>حوزة مكان (اطلاعات </a:t>
                      </a:r>
                      <a:r>
                        <a:rPr lang="en-US" sz="1600" dirty="0">
                          <a:solidFill>
                            <a:srgbClr val="000000"/>
                          </a:solidFill>
                          <a:latin typeface="Times New Roman"/>
                          <a:ea typeface="Times New Roman"/>
                          <a:cs typeface="B Lotus"/>
                        </a:rPr>
                        <a:t>RGB</a:t>
                      </a:r>
                      <a:r>
                        <a:rPr lang="fa-IR" sz="1800" dirty="0">
                          <a:solidFill>
                            <a:srgbClr val="000000"/>
                          </a:solidFill>
                          <a:latin typeface="Times New Roman"/>
                          <a:ea typeface="Times New Roman"/>
                          <a:cs typeface="B Lotus"/>
                        </a:rPr>
                        <a:t> يا شدت روشنايي پيكسل‌هاي تصوير)</a:t>
                      </a:r>
                      <a:endParaRPr lang="en-US" sz="1600" dirty="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spcAft>
                          <a:spcPts val="0"/>
                        </a:spcAft>
                      </a:pPr>
                      <a:r>
                        <a:rPr lang="fa-IR" sz="1800" dirty="0">
                          <a:solidFill>
                            <a:srgbClr val="000000"/>
                          </a:solidFill>
                          <a:latin typeface="Times New Roman"/>
                          <a:ea typeface="Times New Roman"/>
                          <a:cs typeface="B Lotus"/>
                        </a:rPr>
                        <a:t>مربوط به فرمت‌هاي </a:t>
                      </a:r>
                      <a:r>
                        <a:rPr lang="en-US" sz="1600" dirty="0">
                          <a:solidFill>
                            <a:srgbClr val="000000"/>
                          </a:solidFill>
                          <a:latin typeface="Times New Roman"/>
                          <a:ea typeface="Times New Roman"/>
                          <a:cs typeface="B Lotus"/>
                        </a:rPr>
                        <a:t>BMP</a:t>
                      </a:r>
                      <a:r>
                        <a:rPr lang="fa-IR" sz="1800" dirty="0">
                          <a:solidFill>
                            <a:srgbClr val="000000"/>
                          </a:solidFill>
                          <a:latin typeface="Times New Roman"/>
                          <a:ea typeface="Times New Roman"/>
                          <a:cs typeface="B Lotus"/>
                        </a:rPr>
                        <a:t>، </a:t>
                      </a:r>
                      <a:r>
                        <a:rPr lang="en-US" sz="1600" dirty="0">
                          <a:solidFill>
                            <a:srgbClr val="000000"/>
                          </a:solidFill>
                          <a:latin typeface="Times New Roman"/>
                          <a:ea typeface="Times New Roman"/>
                          <a:cs typeface="B Lotus"/>
                        </a:rPr>
                        <a:t>TIFF</a:t>
                      </a:r>
                      <a:r>
                        <a:rPr lang="fa-IR" sz="1800" dirty="0">
                          <a:solidFill>
                            <a:srgbClr val="000000"/>
                          </a:solidFill>
                          <a:latin typeface="Times New Roman"/>
                          <a:ea typeface="Times New Roman"/>
                          <a:cs typeface="B Lotus"/>
                        </a:rPr>
                        <a:t>، </a:t>
                      </a:r>
                      <a:r>
                        <a:rPr lang="en-US" sz="1600" dirty="0">
                          <a:solidFill>
                            <a:srgbClr val="000000"/>
                          </a:solidFill>
                          <a:latin typeface="Times New Roman"/>
                          <a:ea typeface="Times New Roman"/>
                          <a:cs typeface="B Lotus"/>
                        </a:rPr>
                        <a:t>PGM</a:t>
                      </a:r>
                      <a:r>
                        <a:rPr lang="fa-IR" sz="1800" dirty="0">
                          <a:solidFill>
                            <a:srgbClr val="000000"/>
                          </a:solidFill>
                          <a:latin typeface="Times New Roman"/>
                          <a:ea typeface="Times New Roman"/>
                          <a:cs typeface="B Lotus"/>
                        </a:rPr>
                        <a:t>، </a:t>
                      </a:r>
                      <a:r>
                        <a:rPr lang="en-US" sz="1600" dirty="0">
                          <a:solidFill>
                            <a:srgbClr val="000000"/>
                          </a:solidFill>
                          <a:latin typeface="Times New Roman"/>
                          <a:ea typeface="Times New Roman"/>
                          <a:cs typeface="B Lotus"/>
                        </a:rPr>
                        <a:t>PNG</a:t>
                      </a:r>
                      <a:r>
                        <a:rPr lang="fa-IR" sz="1800" dirty="0">
                          <a:solidFill>
                            <a:srgbClr val="000000"/>
                          </a:solidFill>
                          <a:latin typeface="Times New Roman"/>
                          <a:ea typeface="Times New Roman"/>
                          <a:cs typeface="B Lotus"/>
                        </a:rPr>
                        <a:t>، </a:t>
                      </a:r>
                      <a:r>
                        <a:rPr lang="en-US" sz="1600" dirty="0">
                          <a:solidFill>
                            <a:srgbClr val="000000"/>
                          </a:solidFill>
                          <a:latin typeface="Times New Roman"/>
                          <a:ea typeface="Times New Roman"/>
                          <a:cs typeface="B Lotus"/>
                        </a:rPr>
                        <a:t>MNG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201">
                <a:tc>
                  <a:txBody>
                    <a:bodyPr/>
                    <a:lstStyle/>
                    <a:p>
                      <a:pPr algn="just" rtl="1">
                        <a:spcAft>
                          <a:spcPts val="0"/>
                        </a:spcAft>
                      </a:pPr>
                      <a:r>
                        <a:rPr lang="fa-IR" sz="1600" i="1">
                          <a:solidFill>
                            <a:srgbClr val="1F497D"/>
                          </a:solidFill>
                          <a:latin typeface="Times New Roman"/>
                          <a:ea typeface="Times New Roman"/>
                          <a:cs typeface="B Titr"/>
                        </a:rPr>
                        <a:t>2</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rtl="1">
                        <a:spcAft>
                          <a:spcPts val="0"/>
                        </a:spcAft>
                      </a:pPr>
                      <a:r>
                        <a:rPr lang="fa-IR" sz="1800">
                          <a:solidFill>
                            <a:srgbClr val="000000"/>
                          </a:solidFill>
                          <a:latin typeface="Times New Roman"/>
                          <a:ea typeface="Times New Roman"/>
                          <a:cs typeface="B Lotus"/>
                        </a:rPr>
                        <a:t>حوزة تبديل كسينوسي گسسته (ضرايب </a:t>
                      </a:r>
                      <a:r>
                        <a:rPr lang="en-US" sz="1600">
                          <a:solidFill>
                            <a:srgbClr val="000000"/>
                          </a:solidFill>
                          <a:latin typeface="Times New Roman"/>
                          <a:ea typeface="Times New Roman"/>
                          <a:cs typeface="B Lotus"/>
                        </a:rPr>
                        <a:t>DCT</a:t>
                      </a:r>
                      <a:r>
                        <a:rPr lang="fa-IR" sz="1800">
                          <a:solidFill>
                            <a:srgbClr val="000000"/>
                          </a:solidFill>
                          <a:latin typeface="Times New Roman"/>
                          <a:ea typeface="Times New Roman"/>
                          <a:cs typeface="B Lotus"/>
                        </a:rPr>
                        <a:t>)</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spcAft>
                          <a:spcPts val="0"/>
                        </a:spcAft>
                      </a:pPr>
                      <a:r>
                        <a:rPr lang="fa-IR" sz="1800">
                          <a:solidFill>
                            <a:srgbClr val="000000"/>
                          </a:solidFill>
                          <a:latin typeface="Times New Roman"/>
                          <a:ea typeface="Times New Roman"/>
                          <a:cs typeface="B Lotus"/>
                        </a:rPr>
                        <a:t>مربوط به فرمت‌هاي </a:t>
                      </a:r>
                      <a:r>
                        <a:rPr lang="en-US" sz="1600">
                          <a:solidFill>
                            <a:srgbClr val="000000"/>
                          </a:solidFill>
                          <a:latin typeface="Times New Roman"/>
                          <a:ea typeface="Times New Roman"/>
                          <a:cs typeface="B Lotus"/>
                        </a:rPr>
                        <a:t>JPEG</a:t>
                      </a:r>
                      <a:r>
                        <a:rPr lang="fa-IR" sz="1800">
                          <a:solidFill>
                            <a:srgbClr val="000000"/>
                          </a:solidFill>
                          <a:latin typeface="Times New Roman"/>
                          <a:ea typeface="Times New Roman"/>
                          <a:cs typeface="B Lotus"/>
                        </a:rPr>
                        <a:t> و </a:t>
                      </a:r>
                      <a:r>
                        <a:rPr lang="en-US" sz="1600">
                          <a:solidFill>
                            <a:srgbClr val="000000"/>
                          </a:solidFill>
                          <a:latin typeface="Times New Roman"/>
                          <a:ea typeface="Times New Roman"/>
                          <a:cs typeface="B Lotus"/>
                        </a:rPr>
                        <a:t>Flash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302">
                <a:tc>
                  <a:txBody>
                    <a:bodyPr/>
                    <a:lstStyle/>
                    <a:p>
                      <a:pPr algn="just" rtl="1">
                        <a:spcAft>
                          <a:spcPts val="0"/>
                        </a:spcAft>
                      </a:pPr>
                      <a:r>
                        <a:rPr lang="fa-IR" sz="1600" i="1">
                          <a:solidFill>
                            <a:srgbClr val="1F497D"/>
                          </a:solidFill>
                          <a:latin typeface="Times New Roman"/>
                          <a:ea typeface="Times New Roman"/>
                          <a:cs typeface="B Titr"/>
                        </a:rPr>
                        <a:t>3</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rtl="1">
                        <a:spcAft>
                          <a:spcPts val="0"/>
                        </a:spcAft>
                      </a:pPr>
                      <a:r>
                        <a:rPr lang="fa-IR" sz="1800">
                          <a:solidFill>
                            <a:srgbClr val="000000"/>
                          </a:solidFill>
                          <a:latin typeface="Times New Roman"/>
                          <a:ea typeface="Times New Roman"/>
                          <a:cs typeface="B Lotus"/>
                        </a:rPr>
                        <a:t>حوزة پالت (پنهان نگاري در انديس‌ها يا پيكسلهاي يك تصوير پالت، ترتيب پالت، جدول پالت)</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spcAft>
                          <a:spcPts val="0"/>
                        </a:spcAft>
                      </a:pPr>
                      <a:r>
                        <a:rPr lang="fa-IR" sz="1800">
                          <a:solidFill>
                            <a:srgbClr val="000000"/>
                          </a:solidFill>
                          <a:latin typeface="Times New Roman"/>
                          <a:ea typeface="Times New Roman"/>
                          <a:cs typeface="B Lotus"/>
                        </a:rPr>
                        <a:t>مربوط به فرمت‌هاي </a:t>
                      </a:r>
                      <a:r>
                        <a:rPr lang="en-US" sz="1600">
                          <a:solidFill>
                            <a:srgbClr val="000000"/>
                          </a:solidFill>
                          <a:latin typeface="Times New Roman"/>
                          <a:ea typeface="Times New Roman"/>
                          <a:cs typeface="B Lotus"/>
                        </a:rPr>
                        <a:t>GIF</a:t>
                      </a:r>
                      <a:r>
                        <a:rPr lang="fa-IR" sz="1800">
                          <a:solidFill>
                            <a:srgbClr val="000000"/>
                          </a:solidFill>
                          <a:latin typeface="Times New Roman"/>
                          <a:ea typeface="Times New Roman"/>
                          <a:cs typeface="B Lotus"/>
                        </a:rPr>
                        <a:t> و </a:t>
                      </a:r>
                      <a:r>
                        <a:rPr lang="en-US" sz="1600">
                          <a:solidFill>
                            <a:srgbClr val="000000"/>
                          </a:solidFill>
                          <a:latin typeface="Times New Roman"/>
                          <a:ea typeface="Times New Roman"/>
                          <a:cs typeface="B Lotus"/>
                        </a:rPr>
                        <a:t>TIFF</a:t>
                      </a:r>
                      <a:r>
                        <a:rPr lang="fa-IR" sz="1800">
                          <a:solidFill>
                            <a:srgbClr val="000000"/>
                          </a:solidFill>
                          <a:latin typeface="Times New Roman"/>
                          <a:ea typeface="Times New Roman"/>
                          <a:cs typeface="B Lotus"/>
                        </a:rPr>
                        <a:t> (و نوع پالت تصاوير </a:t>
                      </a:r>
                      <a:r>
                        <a:rPr lang="en-US" sz="1600">
                          <a:solidFill>
                            <a:srgbClr val="000000"/>
                          </a:solidFill>
                          <a:latin typeface="Times New Roman"/>
                          <a:ea typeface="Times New Roman"/>
                          <a:cs typeface="B Lotus"/>
                        </a:rPr>
                        <a:t>BMP</a:t>
                      </a:r>
                      <a:r>
                        <a:rPr lang="fa-IR" sz="1800">
                          <a:solidFill>
                            <a:srgbClr val="000000"/>
                          </a:solidFill>
                          <a:latin typeface="Times New Roman"/>
                          <a:ea typeface="Times New Roman"/>
                          <a:cs typeface="B Lotus"/>
                        </a:rPr>
                        <a:t>)</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5504">
                <a:tc>
                  <a:txBody>
                    <a:bodyPr/>
                    <a:lstStyle/>
                    <a:p>
                      <a:pPr algn="just" rtl="1">
                        <a:spcAft>
                          <a:spcPts val="0"/>
                        </a:spcAft>
                      </a:pPr>
                      <a:r>
                        <a:rPr lang="fa-IR" sz="1600" i="1">
                          <a:solidFill>
                            <a:srgbClr val="1F497D"/>
                          </a:solidFill>
                          <a:latin typeface="Times New Roman"/>
                          <a:ea typeface="Times New Roman"/>
                          <a:cs typeface="B Titr"/>
                        </a:rPr>
                        <a:t>4</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rtl="1">
                        <a:spcAft>
                          <a:spcPts val="0"/>
                        </a:spcAft>
                      </a:pPr>
                      <a:r>
                        <a:rPr lang="fa-IR" sz="1800">
                          <a:solidFill>
                            <a:srgbClr val="000000"/>
                          </a:solidFill>
                          <a:latin typeface="Times New Roman"/>
                          <a:ea typeface="Times New Roman"/>
                          <a:cs typeface="B Lotus"/>
                        </a:rPr>
                        <a:t>پنهان نگاري و تحليل در هنگام كدينگ</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spcAft>
                          <a:spcPts val="0"/>
                        </a:spcAft>
                      </a:pPr>
                      <a:r>
                        <a:rPr lang="fa-IR" sz="1800">
                          <a:solidFill>
                            <a:srgbClr val="000000"/>
                          </a:solidFill>
                          <a:latin typeface="Times New Roman"/>
                          <a:ea typeface="Times New Roman"/>
                          <a:cs typeface="B Lotus"/>
                        </a:rPr>
                        <a:t>مثلاً كدينگ </a:t>
                      </a:r>
                      <a:r>
                        <a:rPr lang="en-US" sz="1600">
                          <a:solidFill>
                            <a:srgbClr val="000000"/>
                          </a:solidFill>
                          <a:latin typeface="Times New Roman"/>
                          <a:ea typeface="Times New Roman"/>
                          <a:cs typeface="B Lotus"/>
                        </a:rPr>
                        <a:t>LZW</a:t>
                      </a:r>
                      <a:r>
                        <a:rPr lang="fa-IR" sz="1800">
                          <a:solidFill>
                            <a:srgbClr val="000000"/>
                          </a:solidFill>
                          <a:latin typeface="Times New Roman"/>
                          <a:ea typeface="Times New Roman"/>
                          <a:cs typeface="B Lotus"/>
                        </a:rPr>
                        <a:t> مربوط به فرمت‌هاي </a:t>
                      </a:r>
                      <a:r>
                        <a:rPr lang="en-US" sz="1600">
                          <a:solidFill>
                            <a:srgbClr val="000000"/>
                          </a:solidFill>
                          <a:latin typeface="Times New Roman"/>
                          <a:ea typeface="Times New Roman"/>
                          <a:cs typeface="B Lotus"/>
                        </a:rPr>
                        <a:t>GIF</a:t>
                      </a:r>
                      <a:r>
                        <a:rPr lang="fa-IR" sz="1800">
                          <a:solidFill>
                            <a:srgbClr val="000000"/>
                          </a:solidFill>
                          <a:latin typeface="Times New Roman"/>
                          <a:ea typeface="Times New Roman"/>
                          <a:cs typeface="B Lotus"/>
                        </a:rPr>
                        <a:t> و </a:t>
                      </a:r>
                      <a:r>
                        <a:rPr lang="en-US" sz="1600">
                          <a:solidFill>
                            <a:srgbClr val="000000"/>
                          </a:solidFill>
                          <a:latin typeface="Times New Roman"/>
                          <a:ea typeface="Times New Roman"/>
                          <a:cs typeface="B Lotus"/>
                        </a:rPr>
                        <a:t>TIFF</a:t>
                      </a:r>
                      <a:r>
                        <a:rPr lang="fa-IR" sz="1800">
                          <a:solidFill>
                            <a:srgbClr val="000000"/>
                          </a:solidFill>
                          <a:latin typeface="Times New Roman"/>
                          <a:ea typeface="Times New Roman"/>
                          <a:cs typeface="B Lotus"/>
                        </a:rPr>
                        <a:t>، كدينگ </a:t>
                      </a:r>
                      <a:r>
                        <a:rPr lang="en-US" sz="1600">
                          <a:solidFill>
                            <a:srgbClr val="000000"/>
                          </a:solidFill>
                          <a:latin typeface="Times New Roman"/>
                          <a:ea typeface="Times New Roman"/>
                          <a:cs typeface="B Lotus"/>
                        </a:rPr>
                        <a:t>deflate</a:t>
                      </a:r>
                      <a:r>
                        <a:rPr lang="fa-IR" sz="1800">
                          <a:solidFill>
                            <a:srgbClr val="000000"/>
                          </a:solidFill>
                          <a:latin typeface="Times New Roman"/>
                          <a:ea typeface="Times New Roman"/>
                          <a:cs typeface="B Lotus"/>
                        </a:rPr>
                        <a:t> (</a:t>
                      </a:r>
                      <a:r>
                        <a:rPr lang="en-US" sz="1600">
                          <a:solidFill>
                            <a:srgbClr val="000000"/>
                          </a:solidFill>
                          <a:latin typeface="Times New Roman"/>
                          <a:ea typeface="Times New Roman"/>
                          <a:cs typeface="B Lotus"/>
                        </a:rPr>
                        <a:t>LZ77 + Huffman coding</a:t>
                      </a:r>
                      <a:r>
                        <a:rPr lang="fa-IR" sz="1800">
                          <a:solidFill>
                            <a:srgbClr val="000000"/>
                          </a:solidFill>
                          <a:latin typeface="Times New Roman"/>
                          <a:ea typeface="Times New Roman"/>
                          <a:cs typeface="B Lotus"/>
                        </a:rPr>
                        <a:t>) براي فرمت‌هاي </a:t>
                      </a:r>
                      <a:r>
                        <a:rPr lang="en-US" sz="1600">
                          <a:solidFill>
                            <a:srgbClr val="000000"/>
                          </a:solidFill>
                          <a:latin typeface="Times New Roman"/>
                          <a:ea typeface="Times New Roman"/>
                          <a:cs typeface="B Lotus"/>
                        </a:rPr>
                        <a:t>TIFF</a:t>
                      </a:r>
                      <a:r>
                        <a:rPr lang="fa-IR" sz="1800">
                          <a:solidFill>
                            <a:srgbClr val="000000"/>
                          </a:solidFill>
                          <a:latin typeface="Times New Roman"/>
                          <a:ea typeface="Times New Roman"/>
                          <a:cs typeface="B Lotus"/>
                        </a:rPr>
                        <a:t> و </a:t>
                      </a:r>
                      <a:r>
                        <a:rPr lang="en-US" sz="1600">
                          <a:solidFill>
                            <a:srgbClr val="000000"/>
                          </a:solidFill>
                          <a:latin typeface="Times New Roman"/>
                          <a:ea typeface="Times New Roman"/>
                          <a:cs typeface="B Lotus"/>
                        </a:rPr>
                        <a:t>PNG</a:t>
                      </a:r>
                      <a:r>
                        <a:rPr lang="fa-IR" sz="1800">
                          <a:solidFill>
                            <a:srgbClr val="000000"/>
                          </a:solidFill>
                          <a:latin typeface="Times New Roman"/>
                          <a:ea typeface="Times New Roman"/>
                          <a:cs typeface="B Lotus"/>
                        </a:rPr>
                        <a:t> ...</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2403">
                <a:tc>
                  <a:txBody>
                    <a:bodyPr/>
                    <a:lstStyle/>
                    <a:p>
                      <a:pPr algn="just" rtl="1">
                        <a:spcAft>
                          <a:spcPts val="0"/>
                        </a:spcAft>
                      </a:pPr>
                      <a:r>
                        <a:rPr lang="fa-IR" sz="1600" i="1">
                          <a:solidFill>
                            <a:srgbClr val="1F497D"/>
                          </a:solidFill>
                          <a:latin typeface="Times New Roman"/>
                          <a:ea typeface="Times New Roman"/>
                          <a:cs typeface="B Titr"/>
                        </a:rPr>
                        <a:t>5</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rtl="1">
                        <a:spcAft>
                          <a:spcPts val="0"/>
                        </a:spcAft>
                      </a:pPr>
                      <a:r>
                        <a:rPr lang="fa-IR" sz="1800">
                          <a:solidFill>
                            <a:srgbClr val="000000"/>
                          </a:solidFill>
                          <a:latin typeface="Times New Roman"/>
                          <a:ea typeface="Times New Roman"/>
                          <a:cs typeface="B Lotus"/>
                        </a:rPr>
                        <a:t>پنهان نگاري و تحليل در حوزة ضرايب ويولت</a:t>
                      </a:r>
                      <a:endParaRPr lang="en-US" sz="160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spcAft>
                          <a:spcPts val="0"/>
                        </a:spcAft>
                      </a:pPr>
                      <a:r>
                        <a:rPr lang="fa-IR" sz="1800" dirty="0">
                          <a:solidFill>
                            <a:srgbClr val="000000"/>
                          </a:solidFill>
                          <a:latin typeface="Times New Roman"/>
                          <a:ea typeface="Times New Roman"/>
                          <a:cs typeface="B Lotus"/>
                        </a:rPr>
                        <a:t>براي فرمت </a:t>
                      </a:r>
                      <a:r>
                        <a:rPr lang="en-US" sz="1600" dirty="0">
                          <a:solidFill>
                            <a:srgbClr val="000000"/>
                          </a:solidFill>
                          <a:latin typeface="Times New Roman"/>
                          <a:ea typeface="Times New Roman"/>
                          <a:cs typeface="B Lotus"/>
                        </a:rPr>
                        <a:t>JPEG2000</a:t>
                      </a:r>
                      <a:r>
                        <a:rPr lang="fa-IR" sz="1800" dirty="0">
                          <a:solidFill>
                            <a:srgbClr val="000000"/>
                          </a:solidFill>
                          <a:latin typeface="Times New Roman"/>
                          <a:ea typeface="Times New Roman"/>
                          <a:cs typeface="B Lotus"/>
                        </a:rPr>
                        <a:t> و نيز پنهان نگاري در حوزة تبديلي مربوط به فرمتهاي </a:t>
                      </a:r>
                      <a:r>
                        <a:rPr lang="en-US" sz="1600" dirty="0">
                          <a:solidFill>
                            <a:srgbClr val="000000"/>
                          </a:solidFill>
                          <a:latin typeface="Times New Roman"/>
                          <a:ea typeface="Times New Roman"/>
                          <a:cs typeface="B Lotus"/>
                        </a:rPr>
                        <a:t>BMP</a:t>
                      </a:r>
                      <a:r>
                        <a:rPr lang="fa-IR" sz="1800" dirty="0">
                          <a:solidFill>
                            <a:srgbClr val="000000"/>
                          </a:solidFill>
                          <a:latin typeface="Times New Roman"/>
                          <a:ea typeface="Times New Roman"/>
                          <a:cs typeface="B Lotus"/>
                        </a:rPr>
                        <a:t>، </a:t>
                      </a:r>
                      <a:r>
                        <a:rPr lang="en-US" sz="1600" dirty="0">
                          <a:solidFill>
                            <a:srgbClr val="000000"/>
                          </a:solidFill>
                          <a:latin typeface="Times New Roman"/>
                          <a:ea typeface="Times New Roman"/>
                          <a:cs typeface="B Lotus"/>
                        </a:rPr>
                        <a:t>TIFF</a:t>
                      </a:r>
                      <a:r>
                        <a:rPr lang="fa-IR" sz="1800" dirty="0">
                          <a:solidFill>
                            <a:srgbClr val="000000"/>
                          </a:solidFill>
                          <a:latin typeface="Times New Roman"/>
                          <a:ea typeface="Times New Roman"/>
                          <a:cs typeface="B Lotus"/>
                        </a:rPr>
                        <a:t>، ... </a:t>
                      </a:r>
                      <a:endParaRPr lang="en-US" sz="1600" dirty="0">
                        <a:solidFill>
                          <a:srgbClr val="000000"/>
                        </a:solidFill>
                        <a:latin typeface="Times New Roman"/>
                        <a:ea typeface="Times New Roman"/>
                        <a:cs typeface="B Lotu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10B67B4-5B67-4133-80A8-DACEDD91C7EA}"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تصویر </a:t>
            </a:r>
            <a:r>
              <a:rPr lang="en-US" dirty="0" smtClean="0">
                <a:cs typeface="B Titr" pitchFamily="2" charset="-78"/>
              </a:rPr>
              <a:t>JPG</a:t>
            </a:r>
            <a:endParaRPr lang="fa-IR" dirty="0">
              <a:cs typeface="B Titr" pitchFamily="2" charset="-78"/>
            </a:endParaRPr>
          </a:p>
        </p:txBody>
      </p:sp>
      <p:sp>
        <p:nvSpPr>
          <p:cNvPr id="3" name="Content Placeholder 2"/>
          <p:cNvSpPr>
            <a:spLocks noGrp="1"/>
          </p:cNvSpPr>
          <p:nvPr>
            <p:ph idx="1"/>
          </p:nvPr>
        </p:nvSpPr>
        <p:spPr/>
        <p:txBody>
          <a:bodyPr>
            <a:normAutofit/>
          </a:bodyPr>
          <a:lstStyle/>
          <a:p>
            <a:r>
              <a:rPr lang="fa-IR" sz="2400" dirty="0" smtClean="0">
                <a:cs typeface="B Nazanin" pitchFamily="2" charset="-78"/>
              </a:rPr>
              <a:t>تبديل مدل رنگي تصوير از </a:t>
            </a:r>
            <a:r>
              <a:rPr lang="en-US" sz="2400" dirty="0" smtClean="0">
                <a:cs typeface="B Nazanin" pitchFamily="2" charset="-78"/>
              </a:rPr>
              <a:t>RGB</a:t>
            </a:r>
            <a:r>
              <a:rPr lang="fa-IR" sz="2400" dirty="0" smtClean="0">
                <a:cs typeface="B Nazanin" pitchFamily="2" charset="-78"/>
              </a:rPr>
              <a:t> به </a:t>
            </a:r>
            <a:r>
              <a:rPr lang="en-US" sz="2400" dirty="0" err="1" smtClean="0">
                <a:cs typeface="B Nazanin" pitchFamily="2" charset="-78"/>
              </a:rPr>
              <a:t>YCbCr</a:t>
            </a:r>
            <a:endParaRPr lang="fa-IR" sz="2400" dirty="0">
              <a:cs typeface="B Nazanin" pitchFamily="2" charset="-78"/>
            </a:endParaRPr>
          </a:p>
        </p:txBody>
      </p:sp>
      <p:pic>
        <p:nvPicPr>
          <p:cNvPr id="47106" name="Picture 2"/>
          <p:cNvPicPr>
            <a:picLocks noChangeAspect="1" noChangeArrowheads="1"/>
          </p:cNvPicPr>
          <p:nvPr/>
        </p:nvPicPr>
        <p:blipFill>
          <a:blip r:embed="rId2" cstate="print"/>
          <a:srcRect/>
          <a:stretch>
            <a:fillRect/>
          </a:stretch>
        </p:blipFill>
        <p:spPr bwMode="auto">
          <a:xfrm>
            <a:off x="0" y="2133600"/>
            <a:ext cx="8780507" cy="2124075"/>
          </a:xfrm>
          <a:prstGeom prst="rect">
            <a:avLst/>
          </a:prstGeom>
          <a:noFill/>
          <a:ln w="9525">
            <a:noFill/>
            <a:miter lim="800000"/>
            <a:headEnd/>
            <a:tailEnd/>
          </a:ln>
        </p:spPr>
      </p:pic>
      <p:pic>
        <p:nvPicPr>
          <p:cNvPr id="47107" name="Picture 3"/>
          <p:cNvPicPr>
            <a:picLocks noChangeAspect="1" noChangeArrowheads="1"/>
          </p:cNvPicPr>
          <p:nvPr/>
        </p:nvPicPr>
        <p:blipFill>
          <a:blip r:embed="rId3" cstate="print"/>
          <a:srcRect/>
          <a:stretch>
            <a:fillRect/>
          </a:stretch>
        </p:blipFill>
        <p:spPr bwMode="auto">
          <a:xfrm>
            <a:off x="0" y="4419600"/>
            <a:ext cx="8839200" cy="216069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10B67B4-5B67-4133-80A8-DACEDD91C7EA}"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تبدیل مدل </a:t>
            </a:r>
            <a:r>
              <a:rPr lang="en-US" dirty="0" smtClean="0">
                <a:cs typeface="B Titr" pitchFamily="2" charset="-78"/>
              </a:rPr>
              <a:t>RGB</a:t>
            </a:r>
            <a:r>
              <a:rPr lang="fa-IR" dirty="0" smtClean="0">
                <a:cs typeface="B Titr" pitchFamily="2" charset="-78"/>
              </a:rPr>
              <a:t> به </a:t>
            </a:r>
            <a:r>
              <a:rPr lang="en-US" dirty="0" err="1" smtClean="0">
                <a:cs typeface="B Titr" pitchFamily="2" charset="-78"/>
              </a:rPr>
              <a:t>YCbCr</a:t>
            </a:r>
            <a:endParaRPr lang="fa-IR" dirty="0">
              <a:cs typeface="B Titr" pitchFamily="2" charset="-78"/>
            </a:endParaRPr>
          </a:p>
        </p:txBody>
      </p:sp>
      <p:sp>
        <p:nvSpPr>
          <p:cNvPr id="3" name="Content Placeholder 2"/>
          <p:cNvSpPr>
            <a:spLocks noGrp="1"/>
          </p:cNvSpPr>
          <p:nvPr>
            <p:ph idx="1"/>
          </p:nvPr>
        </p:nvSpPr>
        <p:spPr/>
        <p:txBody>
          <a:bodyPr/>
          <a:lstStyle/>
          <a:p>
            <a:endParaRPr lang="fa-IR" dirty="0"/>
          </a:p>
        </p:txBody>
      </p:sp>
      <p:pic>
        <p:nvPicPr>
          <p:cNvPr id="4" name="Picture 3"/>
          <p:cNvPicPr/>
          <p:nvPr/>
        </p:nvPicPr>
        <p:blipFill>
          <a:blip r:embed="rId2" cstate="print"/>
          <a:srcRect/>
          <a:stretch>
            <a:fillRect/>
          </a:stretch>
        </p:blipFill>
        <p:spPr bwMode="auto">
          <a:xfrm>
            <a:off x="914400" y="1905000"/>
            <a:ext cx="4876800" cy="1981200"/>
          </a:xfrm>
          <a:prstGeom prst="rect">
            <a:avLst/>
          </a:prstGeom>
          <a:noFill/>
          <a:ln w="9525">
            <a:noFill/>
            <a:miter lim="800000"/>
            <a:headEnd/>
            <a:tailEnd/>
          </a:ln>
        </p:spPr>
      </p:pic>
      <p:pic>
        <p:nvPicPr>
          <p:cNvPr id="48130" name="Picture 2"/>
          <p:cNvPicPr>
            <a:picLocks noChangeAspect="1" noChangeArrowheads="1"/>
          </p:cNvPicPr>
          <p:nvPr/>
        </p:nvPicPr>
        <p:blipFill>
          <a:blip r:embed="rId3" cstate="print"/>
          <a:srcRect/>
          <a:stretch>
            <a:fillRect/>
          </a:stretch>
        </p:blipFill>
        <p:spPr bwMode="auto">
          <a:xfrm>
            <a:off x="762000" y="3962400"/>
            <a:ext cx="7268084" cy="2667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10B67B4-5B67-4133-80A8-DACEDD91C7EA}"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pic>
        <p:nvPicPr>
          <p:cNvPr id="4" name="Picture 3"/>
          <p:cNvPicPr/>
          <p:nvPr/>
        </p:nvPicPr>
        <p:blipFill>
          <a:blip r:embed="rId2" cstate="print"/>
          <a:srcRect/>
          <a:stretch>
            <a:fillRect/>
          </a:stretch>
        </p:blipFill>
        <p:spPr bwMode="auto">
          <a:xfrm>
            <a:off x="1371600" y="1143000"/>
            <a:ext cx="6824345" cy="2895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تعاریف مهم نهان‌نگاری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fa-IR" sz="2000" b="1" dirty="0" smtClean="0">
                <a:cs typeface="B Nazanin" pitchFamily="2" charset="-78"/>
              </a:rPr>
              <a:t>نهان‌نگاری : </a:t>
            </a:r>
            <a:r>
              <a:rPr lang="fa-IR" sz="2000" dirty="0" smtClean="0">
                <a:cs typeface="B Nazanin" pitchFamily="2" charset="-78"/>
              </a:rPr>
              <a:t>علم و هنر جاسازی پیغام.</a:t>
            </a:r>
          </a:p>
          <a:p>
            <a:r>
              <a:rPr lang="fa-IR" sz="2000" b="1" dirty="0" smtClean="0">
                <a:cs typeface="B Nazanin" pitchFamily="2" charset="-78"/>
              </a:rPr>
              <a:t>رمزنگاری: </a:t>
            </a:r>
            <a:r>
              <a:rPr lang="fa-IR" sz="2000" dirty="0" smtClean="0">
                <a:cs typeface="B Nazanin" pitchFamily="2" charset="-78"/>
              </a:rPr>
              <a:t>دانش تغییر دادن متن پیام یا اطلاعات به کمک کلید رمز و با استفاده از یک الگوریتم رمز است، به صورتی که تنها شخصی که از کلید و الگوریتم مطلع است قادر به استخراج اطلاعات اصلی از اطلاعات رمز شده باشد و شخصی که از یکی یا هر دوی آن‌ها اطلاع ندارد، نتواند به اطلاعات دسترسی پیدا کند.</a:t>
            </a:r>
          </a:p>
          <a:p>
            <a:pPr algn="just"/>
            <a:r>
              <a:rPr lang="fa-IR" sz="2000" b="1" dirty="0" smtClean="0">
                <a:cs typeface="B Nazanin" pitchFamily="2" charset="-78"/>
              </a:rPr>
              <a:t>فرق رمز‌نگاری و نهان‌نگاری چیست؟ </a:t>
            </a:r>
            <a:r>
              <a:rPr lang="fa-IR" sz="2000" dirty="0" smtClean="0">
                <a:cs typeface="B Nazanin" pitchFamily="2" charset="-78"/>
              </a:rPr>
              <a:t>1- پنهان کردن فرستنده و گیرنده در نهان‌نگاری</a:t>
            </a:r>
          </a:p>
          <a:p>
            <a:pPr algn="just">
              <a:buNone/>
            </a:pPr>
            <a:r>
              <a:rPr lang="fa-IR" sz="2100" dirty="0" smtClean="0">
                <a:cs typeface="B Nazanin" pitchFamily="2" charset="-78"/>
              </a:rPr>
              <a:t>2- عدم نیاز به پوشانه در رمزنگاری</a:t>
            </a:r>
          </a:p>
          <a:p>
            <a:r>
              <a:rPr lang="fa-IR" sz="2000" b="1" dirty="0" smtClean="0">
                <a:cs typeface="B Nazanin" pitchFamily="2" charset="-78"/>
              </a:rPr>
              <a:t>نهان‌نگاری با کلید رمز: </a:t>
            </a:r>
            <a:r>
              <a:rPr lang="fa-IR" sz="2000" dirty="0" smtClean="0">
                <a:cs typeface="B Nazanin" pitchFamily="2" charset="-78"/>
              </a:rPr>
              <a:t>پیغام با استفاده از رشته‌ای از اعداد به هم ریخته می‌شود و سپس جاسازی می‌شود. کلید باید بین فرستنده و گیرنده پیغام تبادل و توافق شود، زیرا بدون کلید، آشکارسازی پیغام ممکن نیست. </a:t>
            </a:r>
          </a:p>
          <a:p>
            <a:r>
              <a:rPr lang="fa-IR" sz="2000" b="1" dirty="0" smtClean="0">
                <a:cs typeface="B Nazanin" pitchFamily="2" charset="-78"/>
              </a:rPr>
              <a:t>نهان‌نگاری بدون کلید رمز</a:t>
            </a:r>
          </a:p>
          <a:p>
            <a:r>
              <a:rPr lang="fa-IR" sz="2000" b="1" dirty="0" smtClean="0">
                <a:cs typeface="B Nazanin" pitchFamily="2" charset="-78"/>
              </a:rPr>
              <a:t>نهان‌کاوی: </a:t>
            </a:r>
            <a:r>
              <a:rPr lang="fa-IR" sz="2000" dirty="0" smtClean="0">
                <a:cs typeface="B Nazanin" pitchFamily="2" charset="-78"/>
              </a:rPr>
              <a:t>تلاش برای تشخیص وجود یا عدم وجود پیام نهان‌شده </a:t>
            </a:r>
          </a:p>
          <a:p>
            <a:r>
              <a:rPr lang="fa-IR" sz="2000" b="1" dirty="0" smtClean="0">
                <a:cs typeface="B Nazanin" pitchFamily="2" charset="-78"/>
              </a:rPr>
              <a:t>نهان‌کاوی غیرفعال: </a:t>
            </a:r>
            <a:r>
              <a:rPr lang="fa-IR" sz="2000" dirty="0" smtClean="0">
                <a:cs typeface="B Nazanin" pitchFamily="2" charset="-78"/>
              </a:rPr>
              <a:t>هدف آشکارسازی وجود یا عدم وجود پیام</a:t>
            </a:r>
          </a:p>
          <a:p>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مراحل فشرده‌سازی به روش </a:t>
            </a:r>
            <a:r>
              <a:rPr lang="en-US" dirty="0" smtClean="0">
                <a:cs typeface="B Titr" pitchFamily="2" charset="-78"/>
              </a:rPr>
              <a:t>JPG</a:t>
            </a:r>
            <a:endParaRPr lang="fa-IR" dirty="0">
              <a:cs typeface="B Titr" pitchFamily="2" charset="-78"/>
            </a:endParaRPr>
          </a:p>
        </p:txBody>
      </p:sp>
      <p:sp>
        <p:nvSpPr>
          <p:cNvPr id="3" name="Content Placeholder 2"/>
          <p:cNvSpPr>
            <a:spLocks noGrp="1"/>
          </p:cNvSpPr>
          <p:nvPr>
            <p:ph idx="1"/>
          </p:nvPr>
        </p:nvSpPr>
        <p:spPr/>
        <p:txBody>
          <a:bodyPr/>
          <a:lstStyle/>
          <a:p>
            <a:endParaRPr lang="fa-IR"/>
          </a:p>
        </p:txBody>
      </p:sp>
      <p:pic>
        <p:nvPicPr>
          <p:cNvPr id="4" name="Picture 3"/>
          <p:cNvPicPr/>
          <p:nvPr/>
        </p:nvPicPr>
        <p:blipFill>
          <a:blip r:embed="rId2" cstate="print"/>
          <a:srcRect/>
          <a:stretch>
            <a:fillRect/>
          </a:stretch>
        </p:blipFill>
        <p:spPr bwMode="auto">
          <a:xfrm>
            <a:off x="914400" y="1295400"/>
            <a:ext cx="7543800" cy="3733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sz="2400" dirty="0" smtClean="0">
                <a:cs typeface="B Nazanin" pitchFamily="2" charset="-78"/>
              </a:rPr>
              <a:t>استخراج ضرايب </a:t>
            </a:r>
            <a:r>
              <a:rPr lang="en-US" sz="2400" dirty="0" smtClean="0">
                <a:cs typeface="B Nazanin" pitchFamily="2" charset="-78"/>
              </a:rPr>
              <a:t>DCT</a:t>
            </a:r>
            <a:r>
              <a:rPr lang="fa-IR" sz="2400" dirty="0" smtClean="0">
                <a:cs typeface="B Nazanin" pitchFamily="2" charset="-78"/>
              </a:rPr>
              <a:t> از هر يك از مؤلفه‌هاي رنگ در هر بلوک 8*8 (64 ضريب </a:t>
            </a:r>
            <a:r>
              <a:rPr lang="en-US" sz="2400" dirty="0" smtClean="0">
                <a:cs typeface="B Nazanin" pitchFamily="2" charset="-78"/>
              </a:rPr>
              <a:t>DCT</a:t>
            </a:r>
            <a:r>
              <a:rPr lang="fa-IR" sz="2400" dirty="0" smtClean="0">
                <a:cs typeface="B Nazanin" pitchFamily="2" charset="-78"/>
              </a:rPr>
              <a:t> براي هر مؤلفه، شامل يك ضريب </a:t>
            </a:r>
            <a:r>
              <a:rPr lang="en-US" sz="2400" dirty="0" smtClean="0">
                <a:cs typeface="B Nazanin" pitchFamily="2" charset="-78"/>
              </a:rPr>
              <a:t>DC</a:t>
            </a:r>
            <a:r>
              <a:rPr lang="fa-IR" sz="2400" dirty="0" smtClean="0">
                <a:cs typeface="B Nazanin" pitchFamily="2" charset="-78"/>
              </a:rPr>
              <a:t> و 63 ضريب </a:t>
            </a:r>
            <a:r>
              <a:rPr lang="en-US" sz="2400" dirty="0" smtClean="0">
                <a:cs typeface="B Nazanin" pitchFamily="2" charset="-78"/>
              </a:rPr>
              <a:t>AC</a:t>
            </a:r>
            <a:r>
              <a:rPr lang="fa-IR" sz="2400" dirty="0" smtClean="0">
                <a:cs typeface="B Nazanin" pitchFamily="2" charset="-78"/>
              </a:rPr>
              <a:t>).</a:t>
            </a:r>
            <a:endParaRPr lang="fa-IR" sz="2400" dirty="0">
              <a:cs typeface="B Nazanin" pitchFamily="2" charset="-78"/>
            </a:endParaRPr>
          </a:p>
        </p:txBody>
      </p:sp>
      <p:pic>
        <p:nvPicPr>
          <p:cNvPr id="49154" name="Picture 2"/>
          <p:cNvPicPr>
            <a:picLocks noChangeAspect="1" noChangeArrowheads="1"/>
          </p:cNvPicPr>
          <p:nvPr/>
        </p:nvPicPr>
        <p:blipFill>
          <a:blip r:embed="rId2" cstate="print"/>
          <a:srcRect/>
          <a:stretch>
            <a:fillRect/>
          </a:stretch>
        </p:blipFill>
        <p:spPr bwMode="auto">
          <a:xfrm>
            <a:off x="2362200" y="2590800"/>
            <a:ext cx="4658678" cy="2781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10B67B4-5B67-4133-80A8-DACEDD91C7EA}"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609600"/>
            <a:ext cx="8229600" cy="4525963"/>
          </a:xfrm>
        </p:spPr>
        <p:txBody>
          <a:bodyPr>
            <a:normAutofit/>
          </a:bodyPr>
          <a:lstStyle/>
          <a:p>
            <a:r>
              <a:rPr lang="fa-IR" sz="2400" dirty="0" smtClean="0">
                <a:cs typeface="B Nazanin" pitchFamily="2" charset="-78"/>
              </a:rPr>
              <a:t>کوانتيزه کردن ضرايب بر اساس جدول كوانتيزيشن (با تقسيم هر ضريب بر ضريب كوانتيزيشن مربوطه). جدول كوانتيزيشن معياري از كيفيت تصوير محسوب مي‌شود. بايد توجه داشت كه همين مرحلة كوانتيزيشن است كه باعث مي‌شود روش </a:t>
            </a:r>
            <a:r>
              <a:rPr lang="en-US" sz="2400" dirty="0" smtClean="0">
                <a:cs typeface="B Nazanin" pitchFamily="2" charset="-78"/>
              </a:rPr>
              <a:t>JPG</a:t>
            </a:r>
            <a:r>
              <a:rPr lang="fa-IR" sz="2400" dirty="0" smtClean="0">
                <a:cs typeface="B Nazanin" pitchFamily="2" charset="-78"/>
              </a:rPr>
              <a:t> يك روش توأم با خطا باشد، زيرا بخشي از اطلاعات در حين فرآيند كوانتيزيشن دور ريخته مي‌شود.</a:t>
            </a:r>
            <a:endParaRPr lang="fa-IR" sz="2400" dirty="0">
              <a:cs typeface="B Nazanin" pitchFamily="2" charset="-78"/>
            </a:endParaRPr>
          </a:p>
        </p:txBody>
      </p:sp>
      <p:pic>
        <p:nvPicPr>
          <p:cNvPr id="7" name="Picture 6"/>
          <p:cNvPicPr/>
          <p:nvPr/>
        </p:nvPicPr>
        <p:blipFill>
          <a:blip r:embed="rId2" cstate="print"/>
          <a:srcRect/>
          <a:stretch>
            <a:fillRect/>
          </a:stretch>
        </p:blipFill>
        <p:spPr bwMode="auto">
          <a:xfrm>
            <a:off x="381000" y="2743200"/>
            <a:ext cx="8315325" cy="2667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10B67B4-5B67-4133-80A8-DACEDD91C7EA}"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normAutofit/>
          </a:bodyPr>
          <a:lstStyle/>
          <a:p>
            <a:r>
              <a:rPr lang="fa-IR" sz="2400" dirty="0" smtClean="0">
                <a:cs typeface="B Nazanin" pitchFamily="2" charset="-78"/>
              </a:rPr>
              <a:t>ضرايب به شكل زيگزاگي اسكن شده و در يك دنباله قرار مي‌گيرند (از گوشة بالا سمت چپ تا گوشة پائين سمت راست تصوير). چينش زيگزاگي ضرايب باعث مي‌شود که ضرايب با فرکانس‌هاي نزديک، در کنار يکديگر قرار بگيرند.</a:t>
            </a:r>
            <a:endParaRPr lang="fa-IR" sz="2400" dirty="0">
              <a:cs typeface="B Nazanin" pitchFamily="2" charset="-78"/>
            </a:endParaRPr>
          </a:p>
        </p:txBody>
      </p:sp>
      <p:pic>
        <p:nvPicPr>
          <p:cNvPr id="4" name="Picture 3"/>
          <p:cNvPicPr/>
          <p:nvPr/>
        </p:nvPicPr>
        <p:blipFill>
          <a:blip r:embed="rId2" cstate="print"/>
          <a:srcRect/>
          <a:stretch>
            <a:fillRect/>
          </a:stretch>
        </p:blipFill>
        <p:spPr bwMode="auto">
          <a:xfrm>
            <a:off x="1143000" y="1981200"/>
            <a:ext cx="7410450" cy="32956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a:bodyPr>
          <a:lstStyle/>
          <a:p>
            <a:r>
              <a:rPr lang="fa-IR" sz="2400" dirty="0" smtClean="0">
                <a:cs typeface="B Nazanin" pitchFamily="2" charset="-78"/>
              </a:rPr>
              <a:t>سپس دنبالة ضرايب به روش طول‌گام (</a:t>
            </a:r>
            <a:r>
              <a:rPr lang="en-US" sz="2400" dirty="0" smtClean="0">
                <a:cs typeface="B Nazanin" pitchFamily="2" charset="-78"/>
              </a:rPr>
              <a:t>RLE</a:t>
            </a:r>
            <a:r>
              <a:rPr lang="fa-IR" sz="2400" dirty="0" smtClean="0">
                <a:cs typeface="B Nazanin" pitchFamily="2" charset="-78"/>
              </a:rPr>
              <a:t>) و مبتني بر آنتروپي فشرده و كد مي‌شود. روش كدينگ مي‌تواند به يكي از دو صورت كدينگ هافمن يا كدينگ حسابي، انجام شود. </a:t>
            </a:r>
          </a:p>
          <a:p>
            <a:r>
              <a:rPr lang="fa-IR" sz="2400" dirty="0" smtClean="0">
                <a:cs typeface="B Nazanin" pitchFamily="2" charset="-78"/>
              </a:rPr>
              <a:t>در کدینگ به روش </a:t>
            </a:r>
            <a:r>
              <a:rPr lang="en-US" sz="2400" dirty="0" smtClean="0">
                <a:cs typeface="B Nazanin" pitchFamily="2" charset="-78"/>
              </a:rPr>
              <a:t>RLE</a:t>
            </a:r>
            <a:r>
              <a:rPr lang="fa-IR" sz="2400" dirty="0" smtClean="0">
                <a:cs typeface="B Nazanin" pitchFamily="2" charset="-78"/>
              </a:rPr>
              <a:t> هر عدد به همراه سایز و تعداد صفر قبل از آن(</a:t>
            </a:r>
            <a:r>
              <a:rPr lang="en-US" sz="2400" dirty="0" smtClean="0">
                <a:cs typeface="B Nazanin" pitchFamily="2" charset="-78"/>
              </a:rPr>
              <a:t>Run</a:t>
            </a:r>
            <a:r>
              <a:rPr lang="fa-IR" sz="2400" dirty="0" smtClean="0">
                <a:cs typeface="B Nazanin" pitchFamily="2" charset="-78"/>
              </a:rPr>
              <a:t>) کد می‌شود.</a:t>
            </a:r>
            <a:r>
              <a:rPr lang="en-US" sz="2400" dirty="0" smtClean="0">
                <a:cs typeface="B Nazanin" pitchFamily="2" charset="-78"/>
              </a:rPr>
              <a:t> </a:t>
            </a:r>
            <a:endParaRPr lang="fa-IR" sz="2400" dirty="0" smtClean="0">
              <a:cs typeface="B Nazanin" pitchFamily="2" charset="-78"/>
            </a:endParaRPr>
          </a:p>
        </p:txBody>
      </p:sp>
      <p:pic>
        <p:nvPicPr>
          <p:cNvPr id="4" name="Picture 3"/>
          <p:cNvPicPr/>
          <p:nvPr/>
        </p:nvPicPr>
        <p:blipFill>
          <a:blip r:embed="rId2" cstate="print"/>
          <a:srcRect t="-2191" b="-4384"/>
          <a:stretch>
            <a:fillRect/>
          </a:stretch>
        </p:blipFill>
        <p:spPr bwMode="auto">
          <a:xfrm>
            <a:off x="914400" y="3200400"/>
            <a:ext cx="6297930" cy="3657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a:xfrm>
            <a:off x="457200" y="3886201"/>
            <a:ext cx="8229600" cy="1905000"/>
          </a:xfrm>
        </p:spPr>
        <p:txBody>
          <a:bodyPr>
            <a:normAutofit/>
          </a:bodyPr>
          <a:lstStyle/>
          <a:p>
            <a:r>
              <a:rPr lang="fa-IR" sz="2400" dirty="0" smtClean="0">
                <a:cs typeface="B Nazanin" pitchFamily="2" charset="-78"/>
              </a:rPr>
              <a:t>برای کاهش حجم کد تنها تعداد صفرها کد شده است که حجم کد را کاهش داده است. برای کاهش حجم کد، در انتها کد </a:t>
            </a:r>
            <a:r>
              <a:rPr lang="en-US" sz="2400" dirty="0" smtClean="0">
                <a:cs typeface="B Nazanin" pitchFamily="2" charset="-78"/>
              </a:rPr>
              <a:t>EOB</a:t>
            </a:r>
            <a:r>
              <a:rPr lang="fa-IR" sz="2400" dirty="0" smtClean="0">
                <a:cs typeface="B Nazanin" pitchFamily="2" charset="-78"/>
              </a:rPr>
              <a:t> قرار می‌گيرد که نشان از اين است که باقی کد صفر می‌باشد. کد </a:t>
            </a:r>
            <a:r>
              <a:rPr lang="en-US" sz="2400" dirty="0" smtClean="0">
                <a:cs typeface="B Nazanin" pitchFamily="2" charset="-78"/>
              </a:rPr>
              <a:t>ZRL</a:t>
            </a:r>
            <a:r>
              <a:rPr lang="fa-IR" sz="2400" dirty="0" smtClean="0">
                <a:cs typeface="B Nazanin" pitchFamily="2" charset="-78"/>
              </a:rPr>
              <a:t> تعداد صفر 16 عددی را نشان می‌دهد که به جای قرار دادن (1و17) اين کد را علاوه بر (1و1) قرار می‌دهيم تا طول کد کمتر شود. </a:t>
            </a:r>
            <a:endParaRPr lang="fa-IR" sz="2400" dirty="0">
              <a:cs typeface="B Nazanin" pitchFamily="2" charset="-78"/>
            </a:endParaRPr>
          </a:p>
        </p:txBody>
      </p:sp>
      <p:pic>
        <p:nvPicPr>
          <p:cNvPr id="4" name="Picture 3"/>
          <p:cNvPicPr/>
          <p:nvPr/>
        </p:nvPicPr>
        <p:blipFill>
          <a:blip r:embed="rId2" cstate="print">
            <a:lum bright="-14000" contrast="90000"/>
          </a:blip>
          <a:srcRect/>
          <a:stretch>
            <a:fillRect/>
          </a:stretch>
        </p:blipFill>
        <p:spPr bwMode="auto">
          <a:xfrm>
            <a:off x="3048000" y="228600"/>
            <a:ext cx="3335020" cy="2420620"/>
          </a:xfrm>
          <a:prstGeom prst="rect">
            <a:avLst/>
          </a:prstGeom>
          <a:noFill/>
          <a:ln w="9525">
            <a:noFill/>
            <a:miter lim="800000"/>
            <a:headEnd/>
            <a:tailEnd/>
          </a:ln>
        </p:spPr>
      </p:pic>
      <p:pic>
        <p:nvPicPr>
          <p:cNvPr id="5" name="Picture 4"/>
          <p:cNvPicPr/>
          <p:nvPr/>
        </p:nvPicPr>
        <p:blipFill>
          <a:blip r:embed="rId3" cstate="print"/>
          <a:srcRect t="-23421" b="-23421"/>
          <a:stretch>
            <a:fillRect/>
          </a:stretch>
        </p:blipFill>
        <p:spPr bwMode="auto">
          <a:xfrm>
            <a:off x="304800" y="2514600"/>
            <a:ext cx="8534400" cy="156654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10B67B4-5B67-4133-80A8-DACEDD91C7EA}"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a:bodyPr>
          <a:lstStyle/>
          <a:p>
            <a:r>
              <a:rPr lang="fa-IR" sz="2400" dirty="0" smtClean="0">
                <a:cs typeface="B Nazanin" pitchFamily="2" charset="-78"/>
              </a:rPr>
              <a:t>هرگونه تغيير در اين کد به صورت ناآگاهانه اين کد را غير قابل خواندن و بازيابی می‌کند. يکی از روش‌های واترمارکینگ همان تغيير کد می‌باشد به نحوی که فقط با کليد خاصی قابل بازيابی باشد. </a:t>
            </a:r>
            <a:endParaRPr lang="fa-IR" sz="2400" dirty="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dirty="0" smtClean="0"/>
              <a:t>LSBF and LSBM</a:t>
            </a:r>
            <a:endParaRPr lang="en-US" altLang="zh-TW" dirty="0"/>
          </a:p>
        </p:txBody>
      </p:sp>
      <p:graphicFrame>
        <p:nvGraphicFramePr>
          <p:cNvPr id="13315" name="Group 3"/>
          <p:cNvGraphicFramePr>
            <a:graphicFrameLocks noGrp="1"/>
          </p:cNvGraphicFramePr>
          <p:nvPr>
            <p:ph idx="1"/>
          </p:nvPr>
        </p:nvGraphicFramePr>
        <p:xfrm>
          <a:off x="468313" y="3282950"/>
          <a:ext cx="1450975" cy="506413"/>
        </p:xfrm>
        <a:graphic>
          <a:graphicData uri="http://schemas.openxmlformats.org/drawingml/2006/table">
            <a:tbl>
              <a:tblPr/>
              <a:tblGrid>
                <a:gridCol w="725487"/>
                <a:gridCol w="725488"/>
              </a:tblGrid>
              <a:tr h="5064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23" name="Group 11"/>
          <p:cNvGraphicFramePr>
            <a:graphicFrameLocks noGrp="1"/>
          </p:cNvGraphicFramePr>
          <p:nvPr/>
        </p:nvGraphicFramePr>
        <p:xfrm>
          <a:off x="2700338" y="3284538"/>
          <a:ext cx="3600450" cy="504825"/>
        </p:xfrm>
        <a:graphic>
          <a:graphicData uri="http://schemas.openxmlformats.org/drawingml/2006/table">
            <a:tbl>
              <a:tblPr/>
              <a:tblGrid>
                <a:gridCol w="1800225"/>
                <a:gridCol w="1800225"/>
              </a:tblGrid>
              <a:tr h="5048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10100010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10010110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31" name="Text Box 19"/>
          <p:cNvSpPr txBox="1">
            <a:spLocks noChangeArrowheads="1"/>
          </p:cNvSpPr>
          <p:nvPr/>
        </p:nvSpPr>
        <p:spPr bwMode="auto">
          <a:xfrm>
            <a:off x="666750" y="3709988"/>
            <a:ext cx="376238"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x</a:t>
            </a:r>
            <a:r>
              <a:rPr lang="en-US" altLang="zh-TW" sz="2400" baseline="-25000">
                <a:latin typeface="Times New Roman" pitchFamily="18" charset="0"/>
              </a:rPr>
              <a:t>i</a:t>
            </a:r>
          </a:p>
        </p:txBody>
      </p:sp>
      <p:sp>
        <p:nvSpPr>
          <p:cNvPr id="13332" name="Text Box 20"/>
          <p:cNvSpPr txBox="1">
            <a:spLocks noChangeArrowheads="1"/>
          </p:cNvSpPr>
          <p:nvPr/>
        </p:nvSpPr>
        <p:spPr bwMode="auto">
          <a:xfrm>
            <a:off x="1331913" y="3709988"/>
            <a:ext cx="592137"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x</a:t>
            </a:r>
            <a:r>
              <a:rPr lang="en-US" altLang="zh-TW" sz="2400" baseline="-25000">
                <a:latin typeface="Times New Roman" pitchFamily="18" charset="0"/>
              </a:rPr>
              <a:t>i+1</a:t>
            </a:r>
          </a:p>
        </p:txBody>
      </p:sp>
      <p:graphicFrame>
        <p:nvGraphicFramePr>
          <p:cNvPr id="13333" name="Group 21"/>
          <p:cNvGraphicFramePr>
            <a:graphicFrameLocks noGrp="1"/>
          </p:cNvGraphicFramePr>
          <p:nvPr/>
        </p:nvGraphicFramePr>
        <p:xfrm>
          <a:off x="7008813" y="3284538"/>
          <a:ext cx="1450975" cy="504825"/>
        </p:xfrm>
        <a:graphic>
          <a:graphicData uri="http://schemas.openxmlformats.org/drawingml/2006/table">
            <a:tbl>
              <a:tblPr/>
              <a:tblGrid>
                <a:gridCol w="725487"/>
                <a:gridCol w="725488"/>
              </a:tblGrid>
              <a:tr h="5048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41" name="Text Box 29"/>
          <p:cNvSpPr txBox="1">
            <a:spLocks noChangeArrowheads="1"/>
          </p:cNvSpPr>
          <p:nvPr/>
        </p:nvSpPr>
        <p:spPr bwMode="auto">
          <a:xfrm>
            <a:off x="7091363" y="3709988"/>
            <a:ext cx="461962"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m</a:t>
            </a:r>
            <a:r>
              <a:rPr lang="en-US" altLang="zh-TW" sz="2400" baseline="-25000">
                <a:latin typeface="Times New Roman" pitchFamily="18" charset="0"/>
              </a:rPr>
              <a:t>i</a:t>
            </a:r>
          </a:p>
        </p:txBody>
      </p:sp>
      <p:sp>
        <p:nvSpPr>
          <p:cNvPr id="13342" name="Text Box 30"/>
          <p:cNvSpPr txBox="1">
            <a:spLocks noChangeArrowheads="1"/>
          </p:cNvSpPr>
          <p:nvPr/>
        </p:nvSpPr>
        <p:spPr bwMode="auto">
          <a:xfrm>
            <a:off x="7812088" y="3709988"/>
            <a:ext cx="677862"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m</a:t>
            </a:r>
            <a:r>
              <a:rPr lang="en-US" altLang="zh-TW" sz="2400" baseline="-25000">
                <a:latin typeface="Times New Roman" pitchFamily="18" charset="0"/>
              </a:rPr>
              <a:t>i+1</a:t>
            </a:r>
          </a:p>
        </p:txBody>
      </p:sp>
      <p:graphicFrame>
        <p:nvGraphicFramePr>
          <p:cNvPr id="13343" name="Group 31"/>
          <p:cNvGraphicFramePr>
            <a:graphicFrameLocks noGrp="1"/>
          </p:cNvGraphicFramePr>
          <p:nvPr/>
        </p:nvGraphicFramePr>
        <p:xfrm>
          <a:off x="2700338" y="4933950"/>
          <a:ext cx="3600450" cy="533400"/>
        </p:xfrm>
        <a:graphic>
          <a:graphicData uri="http://schemas.openxmlformats.org/drawingml/2006/table">
            <a:tbl>
              <a:tblPr/>
              <a:tblGrid>
                <a:gridCol w="1800225"/>
                <a:gridCol w="1800225"/>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1010001</a:t>
                      </a:r>
                      <a:r>
                        <a:rPr kumimoji="1" lang="en-US" altLang="zh-TW" sz="2200" b="0" i="0" u="none" strike="noStrike" cap="none" normalizeH="0" baseline="0" smtClean="0">
                          <a:ln>
                            <a:noFill/>
                          </a:ln>
                          <a:solidFill>
                            <a:srgbClr val="FF0000"/>
                          </a:solidFill>
                          <a:effectLst/>
                          <a:latin typeface="Arial" charset="0"/>
                          <a:ea typeface="新細明體"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1001011</a:t>
                      </a:r>
                      <a:r>
                        <a:rPr kumimoji="1" lang="en-US" altLang="zh-TW" sz="2200" b="0" i="0" u="none" strike="noStrike" cap="none" normalizeH="0" baseline="0" dirty="0" smtClean="0">
                          <a:ln>
                            <a:noFill/>
                          </a:ln>
                          <a:solidFill>
                            <a:srgbClr val="FF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51" name="Group 39"/>
          <p:cNvGraphicFramePr>
            <a:graphicFrameLocks noGrp="1"/>
          </p:cNvGraphicFramePr>
          <p:nvPr/>
        </p:nvGraphicFramePr>
        <p:xfrm>
          <a:off x="539750" y="4941888"/>
          <a:ext cx="1450975" cy="504825"/>
        </p:xfrm>
        <a:graphic>
          <a:graphicData uri="http://schemas.openxmlformats.org/drawingml/2006/table">
            <a:tbl>
              <a:tblPr/>
              <a:tblGrid>
                <a:gridCol w="725488"/>
                <a:gridCol w="725487"/>
              </a:tblGrid>
              <a:tr h="5048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9" name="Text Box 47"/>
          <p:cNvSpPr txBox="1">
            <a:spLocks noChangeArrowheads="1"/>
          </p:cNvSpPr>
          <p:nvPr/>
        </p:nvSpPr>
        <p:spPr bwMode="auto">
          <a:xfrm>
            <a:off x="682625" y="5367338"/>
            <a:ext cx="376238"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y</a:t>
            </a:r>
            <a:r>
              <a:rPr lang="en-US" altLang="zh-TW" sz="2400" baseline="-25000">
                <a:latin typeface="Times New Roman" pitchFamily="18" charset="0"/>
              </a:rPr>
              <a:t>i</a:t>
            </a:r>
          </a:p>
        </p:txBody>
      </p:sp>
      <p:sp>
        <p:nvSpPr>
          <p:cNvPr id="13360" name="Text Box 48"/>
          <p:cNvSpPr txBox="1">
            <a:spLocks noChangeArrowheads="1"/>
          </p:cNvSpPr>
          <p:nvPr/>
        </p:nvSpPr>
        <p:spPr bwMode="auto">
          <a:xfrm>
            <a:off x="1403350" y="5367338"/>
            <a:ext cx="592138"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y</a:t>
            </a:r>
            <a:r>
              <a:rPr lang="en-US" altLang="zh-TW" sz="2400" baseline="-25000">
                <a:latin typeface="Times New Roman" pitchFamily="18" charset="0"/>
              </a:rPr>
              <a:t>i+1</a:t>
            </a:r>
          </a:p>
        </p:txBody>
      </p:sp>
      <p:pic>
        <p:nvPicPr>
          <p:cNvPr id="13361" name="Picture 49" descr="lena"/>
          <p:cNvPicPr>
            <a:picLocks noChangeAspect="1" noChangeArrowheads="1"/>
          </p:cNvPicPr>
          <p:nvPr/>
        </p:nvPicPr>
        <p:blipFill>
          <a:blip r:embed="rId2" cstate="print"/>
          <a:srcRect/>
          <a:stretch>
            <a:fillRect/>
          </a:stretch>
        </p:blipFill>
        <p:spPr bwMode="auto">
          <a:xfrm>
            <a:off x="755650" y="1628775"/>
            <a:ext cx="1009650" cy="1009650"/>
          </a:xfrm>
          <a:prstGeom prst="rect">
            <a:avLst/>
          </a:prstGeom>
          <a:noFill/>
        </p:spPr>
      </p:pic>
      <p:sp>
        <p:nvSpPr>
          <p:cNvPr id="13362" name="Oval 50"/>
          <p:cNvSpPr>
            <a:spLocks noChangeArrowheads="1"/>
          </p:cNvSpPr>
          <p:nvPr/>
        </p:nvSpPr>
        <p:spPr bwMode="auto">
          <a:xfrm>
            <a:off x="684213" y="1557338"/>
            <a:ext cx="215900" cy="144462"/>
          </a:xfrm>
          <a:prstGeom prst="ellipse">
            <a:avLst/>
          </a:prstGeom>
          <a:noFill/>
          <a:ln w="25400">
            <a:solidFill>
              <a:srgbClr val="FF0000"/>
            </a:solidFill>
            <a:round/>
            <a:headEnd/>
            <a:tailEnd/>
          </a:ln>
          <a:effectLst/>
        </p:spPr>
        <p:txBody>
          <a:bodyPr wrap="none" anchor="ctr"/>
          <a:lstStyle/>
          <a:p>
            <a:endParaRPr lang="en-US"/>
          </a:p>
        </p:txBody>
      </p:sp>
      <p:sp>
        <p:nvSpPr>
          <p:cNvPr id="13363" name="Line 51"/>
          <p:cNvSpPr>
            <a:spLocks noChangeShapeType="1"/>
          </p:cNvSpPr>
          <p:nvPr/>
        </p:nvSpPr>
        <p:spPr bwMode="auto">
          <a:xfrm flipH="1">
            <a:off x="468313" y="1628775"/>
            <a:ext cx="215900" cy="1655763"/>
          </a:xfrm>
          <a:prstGeom prst="line">
            <a:avLst/>
          </a:prstGeom>
          <a:noFill/>
          <a:ln w="9525">
            <a:solidFill>
              <a:srgbClr val="FF0000"/>
            </a:solidFill>
            <a:prstDash val="dash"/>
            <a:round/>
            <a:headEnd/>
            <a:tailEnd/>
          </a:ln>
          <a:effectLst/>
        </p:spPr>
        <p:txBody>
          <a:bodyPr/>
          <a:lstStyle/>
          <a:p>
            <a:endParaRPr lang="en-US"/>
          </a:p>
        </p:txBody>
      </p:sp>
      <p:sp>
        <p:nvSpPr>
          <p:cNvPr id="13364" name="Line 52"/>
          <p:cNvSpPr>
            <a:spLocks noChangeShapeType="1"/>
          </p:cNvSpPr>
          <p:nvPr/>
        </p:nvSpPr>
        <p:spPr bwMode="auto">
          <a:xfrm>
            <a:off x="900113" y="1628775"/>
            <a:ext cx="1008062" cy="1655763"/>
          </a:xfrm>
          <a:prstGeom prst="line">
            <a:avLst/>
          </a:prstGeom>
          <a:noFill/>
          <a:ln w="9525">
            <a:solidFill>
              <a:srgbClr val="FF0000"/>
            </a:solidFill>
            <a:prstDash val="dash"/>
            <a:round/>
            <a:headEnd/>
            <a:tailEnd/>
          </a:ln>
          <a:effectLst/>
        </p:spPr>
        <p:txBody>
          <a:bodyPr/>
          <a:lstStyle/>
          <a:p>
            <a:endParaRPr lang="en-US"/>
          </a:p>
        </p:txBody>
      </p:sp>
      <p:cxnSp>
        <p:nvCxnSpPr>
          <p:cNvPr id="13367" name="AutoShape 55"/>
          <p:cNvCxnSpPr>
            <a:cxnSpLocks noChangeShapeType="1"/>
            <a:stCxn id="0" idx="3"/>
            <a:endCxn id="0" idx="1"/>
          </p:cNvCxnSpPr>
          <p:nvPr/>
        </p:nvCxnSpPr>
        <p:spPr bwMode="auto">
          <a:xfrm>
            <a:off x="1919288" y="3536950"/>
            <a:ext cx="781050" cy="0"/>
          </a:xfrm>
          <a:prstGeom prst="straightConnector1">
            <a:avLst/>
          </a:prstGeom>
          <a:noFill/>
          <a:ln w="25400">
            <a:solidFill>
              <a:srgbClr val="0000FF"/>
            </a:solidFill>
            <a:prstDash val="dash"/>
            <a:round/>
            <a:headEnd/>
            <a:tailEnd type="triangle" w="med" len="med"/>
          </a:ln>
          <a:effectLst/>
        </p:spPr>
      </p:cxnSp>
      <p:cxnSp>
        <p:nvCxnSpPr>
          <p:cNvPr id="13368" name="AutoShape 56"/>
          <p:cNvCxnSpPr>
            <a:cxnSpLocks noChangeShapeType="1"/>
            <a:stCxn id="0" idx="1"/>
            <a:endCxn id="0" idx="3"/>
          </p:cNvCxnSpPr>
          <p:nvPr/>
        </p:nvCxnSpPr>
        <p:spPr bwMode="auto">
          <a:xfrm flipH="1">
            <a:off x="6300788" y="3536950"/>
            <a:ext cx="708025" cy="0"/>
          </a:xfrm>
          <a:prstGeom prst="straightConnector1">
            <a:avLst/>
          </a:prstGeom>
          <a:noFill/>
          <a:ln w="25400">
            <a:solidFill>
              <a:srgbClr val="0000FF"/>
            </a:solidFill>
            <a:prstDash val="dash"/>
            <a:round/>
            <a:headEnd/>
            <a:tailEnd type="triangle" w="med" len="med"/>
          </a:ln>
          <a:effectLst/>
        </p:spPr>
      </p:cxnSp>
      <p:cxnSp>
        <p:nvCxnSpPr>
          <p:cNvPr id="13369" name="AutoShape 57"/>
          <p:cNvCxnSpPr>
            <a:cxnSpLocks noChangeShapeType="1"/>
            <a:stCxn id="0" idx="1"/>
            <a:endCxn id="0" idx="0"/>
          </p:cNvCxnSpPr>
          <p:nvPr/>
        </p:nvCxnSpPr>
        <p:spPr bwMode="auto">
          <a:xfrm>
            <a:off x="4500563" y="3789363"/>
            <a:ext cx="0" cy="1144587"/>
          </a:xfrm>
          <a:prstGeom prst="straightConnector1">
            <a:avLst/>
          </a:prstGeom>
          <a:noFill/>
          <a:ln w="25400">
            <a:solidFill>
              <a:srgbClr val="0000FF"/>
            </a:solidFill>
            <a:prstDash val="dash"/>
            <a:round/>
            <a:headEnd/>
            <a:tailEnd type="triangle" w="med" len="med"/>
          </a:ln>
          <a:effectLst/>
        </p:spPr>
      </p:cxnSp>
      <p:cxnSp>
        <p:nvCxnSpPr>
          <p:cNvPr id="13370" name="AutoShape 58"/>
          <p:cNvCxnSpPr>
            <a:cxnSpLocks noChangeShapeType="1"/>
            <a:stCxn id="0" idx="1"/>
            <a:endCxn id="0" idx="3"/>
          </p:cNvCxnSpPr>
          <p:nvPr/>
        </p:nvCxnSpPr>
        <p:spPr bwMode="auto">
          <a:xfrm flipH="1" flipV="1">
            <a:off x="1990725" y="5194300"/>
            <a:ext cx="709613" cy="6350"/>
          </a:xfrm>
          <a:prstGeom prst="straightConnector1">
            <a:avLst/>
          </a:prstGeom>
          <a:noFill/>
          <a:ln w="25400">
            <a:solidFill>
              <a:srgbClr val="0000FF"/>
            </a:solidFill>
            <a:prstDash val="dash"/>
            <a:round/>
            <a:headEnd/>
            <a:tailEnd type="triangle" w="med" len="med"/>
          </a:ln>
          <a:effectLst/>
        </p:spPr>
      </p:cxnSp>
      <p:graphicFrame>
        <p:nvGraphicFramePr>
          <p:cNvPr id="23" name="Group 31"/>
          <p:cNvGraphicFramePr>
            <a:graphicFrameLocks noGrp="1"/>
          </p:cNvGraphicFramePr>
          <p:nvPr/>
        </p:nvGraphicFramePr>
        <p:xfrm>
          <a:off x="2724150" y="5943600"/>
          <a:ext cx="3600450" cy="533400"/>
        </p:xfrm>
        <a:graphic>
          <a:graphicData uri="http://schemas.openxmlformats.org/drawingml/2006/table">
            <a:tbl>
              <a:tblPr/>
              <a:tblGrid>
                <a:gridCol w="1800225"/>
                <a:gridCol w="1800225"/>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1010000</a:t>
                      </a:r>
                      <a:r>
                        <a:rPr kumimoji="1" lang="en-US" altLang="zh-TW" sz="2200" b="0" i="0" u="none" strike="noStrike" cap="none" normalizeH="0" baseline="0" dirty="0" smtClean="0">
                          <a:ln>
                            <a:noFill/>
                          </a:ln>
                          <a:solidFill>
                            <a:srgbClr val="FF0000"/>
                          </a:solidFill>
                          <a:effectLst/>
                          <a:latin typeface="Arial" charset="0"/>
                          <a:ea typeface="新細明體"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1001011</a:t>
                      </a:r>
                      <a:r>
                        <a:rPr kumimoji="1" lang="en-US" altLang="zh-TW" sz="2200" b="0" i="0" u="none" strike="noStrike" cap="none" normalizeH="0" baseline="0" dirty="0" smtClean="0">
                          <a:ln>
                            <a:noFill/>
                          </a:ln>
                          <a:solidFill>
                            <a:srgbClr val="FF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 name="Group 39"/>
          <p:cNvGraphicFramePr>
            <a:graphicFrameLocks noGrp="1"/>
          </p:cNvGraphicFramePr>
          <p:nvPr/>
        </p:nvGraphicFramePr>
        <p:xfrm>
          <a:off x="563562" y="5951538"/>
          <a:ext cx="1450975" cy="504825"/>
        </p:xfrm>
        <a:graphic>
          <a:graphicData uri="http://schemas.openxmlformats.org/drawingml/2006/table">
            <a:tbl>
              <a:tblPr/>
              <a:tblGrid>
                <a:gridCol w="725488"/>
                <a:gridCol w="725487"/>
              </a:tblGrid>
              <a:tr h="5048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161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Text Box 47"/>
          <p:cNvSpPr txBox="1">
            <a:spLocks noChangeArrowheads="1"/>
          </p:cNvSpPr>
          <p:nvPr/>
        </p:nvSpPr>
        <p:spPr bwMode="auto">
          <a:xfrm>
            <a:off x="706437" y="6376988"/>
            <a:ext cx="376238"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y</a:t>
            </a:r>
            <a:r>
              <a:rPr lang="en-US" altLang="zh-TW" sz="2400" baseline="-25000">
                <a:latin typeface="Times New Roman" pitchFamily="18" charset="0"/>
              </a:rPr>
              <a:t>i</a:t>
            </a:r>
          </a:p>
        </p:txBody>
      </p:sp>
      <p:sp>
        <p:nvSpPr>
          <p:cNvPr id="26" name="Text Box 48"/>
          <p:cNvSpPr txBox="1">
            <a:spLocks noChangeArrowheads="1"/>
          </p:cNvSpPr>
          <p:nvPr/>
        </p:nvSpPr>
        <p:spPr bwMode="auto">
          <a:xfrm>
            <a:off x="1427162" y="6376988"/>
            <a:ext cx="592138" cy="457200"/>
          </a:xfrm>
          <a:prstGeom prst="rect">
            <a:avLst/>
          </a:prstGeom>
          <a:noFill/>
          <a:ln w="9525">
            <a:noFill/>
            <a:miter lim="800000"/>
            <a:headEnd/>
            <a:tailEnd/>
          </a:ln>
          <a:effectLst/>
        </p:spPr>
        <p:txBody>
          <a:bodyPr wrap="none">
            <a:spAutoFit/>
          </a:bodyPr>
          <a:lstStyle/>
          <a:p>
            <a:r>
              <a:rPr lang="en-US" altLang="zh-TW" sz="2400" i="1">
                <a:latin typeface="Times New Roman" pitchFamily="18" charset="0"/>
              </a:rPr>
              <a:t>y</a:t>
            </a:r>
            <a:r>
              <a:rPr lang="en-US" altLang="zh-TW" sz="2400" baseline="-25000">
                <a:latin typeface="Times New Roman" pitchFamily="18" charset="0"/>
              </a:rPr>
              <a:t>i+1</a:t>
            </a:r>
          </a:p>
        </p:txBody>
      </p:sp>
      <p:cxnSp>
        <p:nvCxnSpPr>
          <p:cNvPr id="27" name="AutoShape 58"/>
          <p:cNvCxnSpPr>
            <a:cxnSpLocks noChangeShapeType="1"/>
          </p:cNvCxnSpPr>
          <p:nvPr/>
        </p:nvCxnSpPr>
        <p:spPr bwMode="auto">
          <a:xfrm flipH="1" flipV="1">
            <a:off x="2014537" y="6203950"/>
            <a:ext cx="709613" cy="6350"/>
          </a:xfrm>
          <a:prstGeom prst="straightConnector1">
            <a:avLst/>
          </a:prstGeom>
          <a:noFill/>
          <a:ln w="25400">
            <a:solidFill>
              <a:srgbClr val="0000FF"/>
            </a:solidFill>
            <a:prstDash val="dash"/>
            <a:round/>
            <a:headEnd/>
            <a:tailEnd type="triangle" w="med" len="med"/>
          </a:ln>
          <a:effectLst/>
        </p:spPr>
      </p:cxnSp>
      <p:sp>
        <p:nvSpPr>
          <p:cNvPr id="28" name="Rectangle 2"/>
          <p:cNvSpPr txBox="1">
            <a:spLocks noChangeArrowheads="1"/>
          </p:cNvSpPr>
          <p:nvPr/>
        </p:nvSpPr>
        <p:spPr>
          <a:xfrm>
            <a:off x="6858000" y="5715000"/>
            <a:ext cx="1371600" cy="914400"/>
          </a:xfrm>
          <a:prstGeom prst="rect">
            <a:avLst/>
          </a:prstGeom>
        </p:spPr>
        <p:txBody>
          <a:bodyPr vert="horz" lIns="91440" tIns="45720" rIns="91440" bIns="45720" rtlCol="1" anchor="ctr">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en-US" altLang="zh-TW" sz="2800" b="0" i="0" u="none" strike="noStrike" kern="1200" cap="none" spc="0" normalizeH="0" baseline="0" noProof="0" dirty="0" smtClean="0">
                <a:ln>
                  <a:noFill/>
                </a:ln>
                <a:solidFill>
                  <a:schemeClr val="tx1"/>
                </a:solidFill>
                <a:effectLst/>
                <a:uLnTx/>
                <a:uFillTx/>
                <a:latin typeface="+mj-lt"/>
                <a:ea typeface="+mj-ea"/>
                <a:cs typeface="+mj-cs"/>
              </a:rPr>
              <a:t>LSBM</a:t>
            </a:r>
            <a:endParaRPr kumimoji="0" lang="en-US" altLang="zh-TW"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9" name="Slide Number Placeholder 28"/>
          <p:cNvSpPr>
            <a:spLocks noGrp="1"/>
          </p:cNvSpPr>
          <p:nvPr>
            <p:ph type="sldNum" sz="quarter" idx="12"/>
          </p:nvPr>
        </p:nvSpPr>
        <p:spPr/>
        <p:txBody>
          <a:bodyPr/>
          <a:lstStyle/>
          <a:p>
            <a:fld id="{845D6B63-7C17-47B7-A6FC-322F821BFFFE}" type="slidenum">
              <a:rPr lang="en-US" altLang="zh-TW" smtClean="0"/>
              <a:pPr/>
              <a:t>57</a:t>
            </a:fld>
            <a:endParaRPr lang="en-US" altLang="zh-TW"/>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تحلیل </a:t>
            </a:r>
            <a:r>
              <a:rPr lang="en-US" dirty="0" smtClean="0">
                <a:cs typeface="B Titr" pitchFamily="2" charset="-78"/>
              </a:rPr>
              <a:t>LSBF</a:t>
            </a:r>
            <a:r>
              <a:rPr lang="fa-IR" dirty="0" smtClean="0">
                <a:cs typeface="B Titr" pitchFamily="2" charset="-78"/>
              </a:rPr>
              <a:t> چگونه انجام می‌شود؟</a:t>
            </a:r>
            <a:endParaRPr lang="en-US" dirty="0" smtClean="0">
              <a:cs typeface="B Titr" pitchFamily="2" charset="-78"/>
            </a:endParaRPr>
          </a:p>
        </p:txBody>
      </p:sp>
      <p:pic>
        <p:nvPicPr>
          <p:cNvPr id="5" name="Picture 4"/>
          <p:cNvPicPr/>
          <p:nvPr/>
        </p:nvPicPr>
        <p:blipFill>
          <a:blip r:embed="rId2" cstate="print"/>
          <a:srcRect/>
          <a:stretch>
            <a:fillRect/>
          </a:stretch>
        </p:blipFill>
        <p:spPr bwMode="auto">
          <a:xfrm>
            <a:off x="3124200" y="1447800"/>
            <a:ext cx="3305175" cy="1685925"/>
          </a:xfrm>
          <a:prstGeom prst="rect">
            <a:avLst/>
          </a:prstGeom>
          <a:noFill/>
          <a:ln w="9525">
            <a:noFill/>
            <a:miter lim="800000"/>
            <a:headEnd/>
            <a:tailEnd/>
          </a:ln>
        </p:spPr>
      </p:pic>
      <p:sp>
        <p:nvSpPr>
          <p:cNvPr id="6" name="Content Placeholder 2"/>
          <p:cNvSpPr txBox="1">
            <a:spLocks/>
          </p:cNvSpPr>
          <p:nvPr/>
        </p:nvSpPr>
        <p:spPr>
          <a:xfrm>
            <a:off x="457200" y="3505200"/>
            <a:ext cx="8229600" cy="2620963"/>
          </a:xfrm>
          <a:prstGeom prst="rect">
            <a:avLst/>
          </a:prstGeom>
        </p:spPr>
        <p:txBody>
          <a:bodyPr vert="horz" lIns="91440" tIns="45720" rIns="91440" bIns="45720" rtlCol="1">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B Nazanin" pitchFamily="2" charset="-78"/>
              </a:rPr>
              <a:t>LSBM</a:t>
            </a:r>
            <a:r>
              <a:rPr kumimoji="0" lang="fa-IR" sz="2400" b="0" i="0" u="none" strike="noStrike" kern="1200" cap="none" spc="0" normalizeH="0" baseline="0" noProof="0" smtClean="0">
                <a:ln>
                  <a:noFill/>
                </a:ln>
                <a:solidFill>
                  <a:schemeClr val="tx1"/>
                </a:solidFill>
                <a:effectLst/>
                <a:uLnTx/>
                <a:uFillTx/>
                <a:latin typeface="+mn-lt"/>
                <a:ea typeface="+mn-ea"/>
                <a:cs typeface="B Nazanin" pitchFamily="2" charset="-78"/>
              </a:rPr>
              <a:t> چگونه مشکل هیستوگرام را حل کرده‌ است؟</a:t>
            </a:r>
            <a:endParaRPr kumimoji="0" lang="fa-IR" sz="2400" b="0" i="0" u="none" strike="noStrike" kern="1200" cap="none" spc="0" normalizeH="0" baseline="0" noProof="0" dirty="0" smtClean="0">
              <a:ln>
                <a:noFill/>
              </a:ln>
              <a:solidFill>
                <a:schemeClr val="tx1"/>
              </a:solidFill>
              <a:effectLst/>
              <a:uLnTx/>
              <a:uFillTx/>
              <a:latin typeface="+mn-lt"/>
              <a:ea typeface="+mn-ea"/>
              <a:cs typeface="B Nazanin" pitchFamily="2" charset="-78"/>
            </a:endParaRPr>
          </a:p>
        </p:txBody>
      </p:sp>
      <p:sp>
        <p:nvSpPr>
          <p:cNvPr id="7" name="Slide Number Placeholder 6"/>
          <p:cNvSpPr>
            <a:spLocks noGrp="1"/>
          </p:cNvSpPr>
          <p:nvPr>
            <p:ph type="sldNum" sz="quarter" idx="12"/>
          </p:nvPr>
        </p:nvSpPr>
        <p:spPr/>
        <p:txBody>
          <a:bodyPr/>
          <a:lstStyle/>
          <a:p>
            <a:fld id="{845D6B63-7C17-47B7-A6FC-322F821BFFFE}" type="slidenum">
              <a:rPr lang="en-US" altLang="zh-TW" smtClean="0"/>
              <a:pPr/>
              <a:t>58</a:t>
            </a:fld>
            <a:endParaRPr lang="en-US" altLang="zh-TW"/>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3388" y="2514600"/>
            <a:ext cx="7936008" cy="3186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381000" y="304800"/>
            <a:ext cx="8534400" cy="684803"/>
          </a:xfrm>
          <a:prstGeom prst="rect">
            <a:avLst/>
          </a:prstGeom>
        </p:spPr>
        <p:txBody>
          <a:bodyPr wrap="square">
            <a:spAutoFit/>
          </a:bodyPr>
          <a:lstStyle/>
          <a:p>
            <a:pPr algn="ctr" rtl="1">
              <a:lnSpc>
                <a:spcPct val="150000"/>
              </a:lnSpc>
              <a:buClr>
                <a:schemeClr val="accent1"/>
              </a:buClr>
            </a:pPr>
            <a:r>
              <a:rPr lang="fa-IR" sz="2800" dirty="0" smtClean="0">
                <a:latin typeface="+mj-lt"/>
                <a:ea typeface="+mj-ea"/>
                <a:cs typeface="B Titr" pitchFamily="2" charset="-78"/>
              </a:rPr>
              <a:t>کامل‌ترین مقالات مروری ارائه شده در زمینه پنهان‌نگاری تصویر</a:t>
            </a:r>
            <a:endParaRPr lang="en-US" sz="2800" dirty="0">
              <a:latin typeface="+mj-lt"/>
              <a:ea typeface="+mj-ea"/>
              <a:cs typeface="B Titr" pitchFamily="2" charset="-78"/>
            </a:endParaRPr>
          </a:p>
        </p:txBody>
      </p:sp>
      <p:sp>
        <p:nvSpPr>
          <p:cNvPr id="2" name="Oval 1"/>
          <p:cNvSpPr/>
          <p:nvPr/>
        </p:nvSpPr>
        <p:spPr>
          <a:xfrm rot="1444829">
            <a:off x="6781800" y="4495800"/>
            <a:ext cx="914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smtClean="0">
                <a:solidFill>
                  <a:srgbClr val="FF0000"/>
                </a:solidFill>
              </a:rPr>
              <a:t>2010</a:t>
            </a:r>
            <a:endParaRPr lang="en-US" b="1" dirty="0">
              <a:solidFill>
                <a:srgbClr val="FF0000"/>
              </a:solidFill>
            </a:endParaRPr>
          </a:p>
        </p:txBody>
      </p:sp>
      <p:sp>
        <p:nvSpPr>
          <p:cNvPr id="6" name="Slide Number Placeholder 5"/>
          <p:cNvSpPr>
            <a:spLocks noGrp="1"/>
          </p:cNvSpPr>
          <p:nvPr>
            <p:ph type="sldNum" sz="quarter" idx="12"/>
          </p:nvPr>
        </p:nvSpPr>
        <p:spPr/>
        <p:txBody>
          <a:bodyPr/>
          <a:lstStyle/>
          <a:p>
            <a:fld id="{510B67B4-5B67-4133-80A8-DACEDD91C7EA}" type="slidenum">
              <a:rPr lang="en-US" smtClean="0"/>
              <a:pPr/>
              <a:t>59</a:t>
            </a:fld>
            <a:endParaRPr lang="en-US"/>
          </a:p>
        </p:txBody>
      </p:sp>
    </p:spTree>
    <p:extLst>
      <p:ext uri="{BB962C8B-B14F-4D97-AF65-F5344CB8AC3E}">
        <p14:creationId xmlns:p14="http://schemas.microsoft.com/office/powerpoint/2010/main" xmlns="" val="66404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repeatCount="indefinite"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تعاریف مهم نهان‌نگاری</a:t>
            </a:r>
            <a:endParaRPr lang="en-US" dirty="0"/>
          </a:p>
        </p:txBody>
      </p:sp>
      <p:sp>
        <p:nvSpPr>
          <p:cNvPr id="3" name="Content Placeholder 2"/>
          <p:cNvSpPr>
            <a:spLocks noGrp="1"/>
          </p:cNvSpPr>
          <p:nvPr>
            <p:ph idx="1"/>
          </p:nvPr>
        </p:nvSpPr>
        <p:spPr/>
        <p:txBody>
          <a:bodyPr/>
          <a:lstStyle/>
          <a:p>
            <a:r>
              <a:rPr lang="fa-IR" sz="2000" b="1" dirty="0" smtClean="0">
                <a:cs typeface="B Nazanin" pitchFamily="2" charset="-78"/>
              </a:rPr>
              <a:t>نهان‌کاوی فعال: </a:t>
            </a:r>
            <a:r>
              <a:rPr lang="fa-IR" sz="2000" dirty="0" smtClean="0">
                <a:cs typeface="B Nazanin" pitchFamily="2" charset="-78"/>
              </a:rPr>
              <a:t>هدف تخمین طول پیام جاسازی شده، تخمین مکان‌های جاسازی پیام، تخمین کلید، تخمین پارامترهایی از الگوریتم جاسازی است و هدف بزرگ آن تخمین پیغام محرمانه است.</a:t>
            </a:r>
          </a:p>
          <a:p>
            <a:r>
              <a:rPr lang="fa-IR" sz="2000" b="1" dirty="0" smtClean="0">
                <a:cs typeface="B Nazanin" pitchFamily="2" charset="-78"/>
              </a:rPr>
              <a:t>بازرسی نهان‌نگاری: </a:t>
            </a:r>
            <a:r>
              <a:rPr lang="fa-IR" sz="2000" dirty="0" smtClean="0">
                <a:cs typeface="B Nazanin" pitchFamily="2" charset="-78"/>
              </a:rPr>
              <a:t>پایش و نظارت بر ارتباطاتی با احتمال ردوبدل پیام محرمانه.</a:t>
            </a:r>
          </a:p>
          <a:p>
            <a:r>
              <a:rPr lang="fa-IR" sz="2000" b="1" dirty="0" smtClean="0">
                <a:cs typeface="B Nazanin" pitchFamily="2" charset="-78"/>
              </a:rPr>
              <a:t>بازرسی فعال: </a:t>
            </a:r>
            <a:r>
              <a:rPr lang="fa-IR" sz="2000" dirty="0" smtClean="0">
                <a:cs typeface="B Nazanin" pitchFamily="2" charset="-78"/>
              </a:rPr>
              <a:t>بازرس به دست‌کاری پیام‌های ارسالی از فرستنده به گیرنده مبادرت می‌کند</a:t>
            </a:r>
            <a:r>
              <a:rPr lang="fa-IR" sz="2000" b="1" dirty="0" smtClean="0">
                <a:cs typeface="B Nazanin" pitchFamily="2" charset="-78"/>
              </a:rPr>
              <a:t>. </a:t>
            </a:r>
          </a:p>
          <a:p>
            <a:r>
              <a:rPr lang="fa-IR" sz="2000" b="1" dirty="0" smtClean="0">
                <a:cs typeface="B Nazanin" pitchFamily="2" charset="-78"/>
              </a:rPr>
              <a:t>بازرسی غیرفعال: </a:t>
            </a:r>
            <a:r>
              <a:rPr lang="fa-IR" sz="2000" dirty="0" smtClean="0">
                <a:cs typeface="B Nazanin" pitchFamily="2" charset="-78"/>
              </a:rPr>
              <a:t>بازرس تنها پیام‌های ارسالی را بررسی می‌کند اما هیچ‌گونه دست‌کاری یا نغییر در پیام‌ها ایجاد نمی‌کند.</a:t>
            </a:r>
          </a:p>
          <a:p>
            <a:r>
              <a:rPr lang="fa-IR" sz="2000" b="1" dirty="0" smtClean="0">
                <a:cs typeface="B Nazanin" pitchFamily="2" charset="-78"/>
              </a:rPr>
              <a:t>پوشانه: </a:t>
            </a:r>
            <a:r>
              <a:rPr lang="fa-IR" sz="2000" dirty="0" smtClean="0">
                <a:cs typeface="B Nazanin" pitchFamily="2" charset="-78"/>
              </a:rPr>
              <a:t>بستری که پیغام در آن مخفی می‌شود.</a:t>
            </a:r>
          </a:p>
          <a:p>
            <a:r>
              <a:rPr lang="fa-IR" sz="2000" b="1" dirty="0" smtClean="0">
                <a:cs typeface="B Nazanin" pitchFamily="2" charset="-78"/>
              </a:rPr>
              <a:t>نهانه : </a:t>
            </a:r>
            <a:r>
              <a:rPr lang="fa-IR" sz="2000" dirty="0" smtClean="0">
                <a:cs typeface="B Nazanin" pitchFamily="2" charset="-78"/>
              </a:rPr>
              <a:t>پیغام تولیدی پس از درج داده‌های محرمانه در پوشانه.</a:t>
            </a:r>
          </a:p>
          <a:p>
            <a:r>
              <a:rPr lang="fa-IR" sz="2000" b="1" dirty="0" smtClean="0">
                <a:cs typeface="B Nazanin" pitchFamily="2" charset="-78"/>
              </a:rPr>
              <a:t>امنیت سامانه نهان‌نگاری: </a:t>
            </a:r>
            <a:r>
              <a:rPr lang="fa-IR" sz="2000" dirty="0" smtClean="0">
                <a:cs typeface="B Nazanin" pitchFamily="2" charset="-78"/>
              </a:rPr>
              <a:t>این امنیت بر اساس آزمایشی که توانایی مهاجم را برای آشکارسازی وجود پیام نهان‌شده اندازه‌گیری می‌کند، تعریف می‌شود.</a:t>
            </a:r>
          </a:p>
          <a:p>
            <a:r>
              <a:rPr lang="fa-IR" sz="2000" b="1" dirty="0" smtClean="0">
                <a:cs typeface="B Nazanin" pitchFamily="2" charset="-78"/>
              </a:rPr>
              <a:t>نهان‌نگاری امن: </a:t>
            </a:r>
            <a:r>
              <a:rPr lang="fa-IR" sz="2000" dirty="0" smtClean="0">
                <a:cs typeface="B Nazanin" pitchFamily="2" charset="-78"/>
              </a:rPr>
              <a:t>نوعی الگوریتم نهان‎نگاری که مهاجم با قدرت محاسباتی نتواند هیچ‌گونه تمایزی بین پوشانه و نهانه پیدا کند.</a:t>
            </a:r>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7200" y="2459318"/>
            <a:ext cx="8001000" cy="3712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Oval 1"/>
          <p:cNvSpPr/>
          <p:nvPr/>
        </p:nvSpPr>
        <p:spPr>
          <a:xfrm rot="1444829">
            <a:off x="6781800" y="4495800"/>
            <a:ext cx="914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smtClean="0">
                <a:solidFill>
                  <a:srgbClr val="FF0000"/>
                </a:solidFill>
              </a:rPr>
              <a:t>2014</a:t>
            </a:r>
            <a:endParaRPr lang="en-US" b="1" dirty="0">
              <a:solidFill>
                <a:srgbClr val="FF0000"/>
              </a:solidFill>
            </a:endParaRPr>
          </a:p>
        </p:txBody>
      </p:sp>
      <p:sp>
        <p:nvSpPr>
          <p:cNvPr id="8" name="Rectangle 7"/>
          <p:cNvSpPr/>
          <p:nvPr/>
        </p:nvSpPr>
        <p:spPr>
          <a:xfrm>
            <a:off x="381000" y="304800"/>
            <a:ext cx="8534400" cy="684803"/>
          </a:xfrm>
          <a:prstGeom prst="rect">
            <a:avLst/>
          </a:prstGeom>
        </p:spPr>
        <p:txBody>
          <a:bodyPr wrap="square">
            <a:spAutoFit/>
          </a:bodyPr>
          <a:lstStyle/>
          <a:p>
            <a:pPr algn="ctr" rtl="1">
              <a:lnSpc>
                <a:spcPct val="150000"/>
              </a:lnSpc>
              <a:buClr>
                <a:schemeClr val="accent1"/>
              </a:buClr>
            </a:pPr>
            <a:r>
              <a:rPr lang="fa-IR" sz="2800" dirty="0" smtClean="0">
                <a:latin typeface="+mj-lt"/>
                <a:ea typeface="+mj-ea"/>
                <a:cs typeface="B Titr" pitchFamily="2" charset="-78"/>
              </a:rPr>
              <a:t>کامل‌ترین مقالات مروری ارائه شده در زمینه پنهان‌نگاری تصویر</a:t>
            </a:r>
            <a:endParaRPr lang="en-US" sz="2800" dirty="0">
              <a:latin typeface="+mj-lt"/>
              <a:ea typeface="+mj-ea"/>
              <a:cs typeface="B Titr" pitchFamily="2" charset="-78"/>
            </a:endParaRPr>
          </a:p>
        </p:txBody>
      </p:sp>
      <p:sp>
        <p:nvSpPr>
          <p:cNvPr id="6" name="Slide Number Placeholder 5"/>
          <p:cNvSpPr>
            <a:spLocks noGrp="1"/>
          </p:cNvSpPr>
          <p:nvPr>
            <p:ph type="sldNum" sz="quarter" idx="12"/>
          </p:nvPr>
        </p:nvSpPr>
        <p:spPr/>
        <p:txBody>
          <a:bodyPr/>
          <a:lstStyle/>
          <a:p>
            <a:fld id="{510B67B4-5B67-4133-80A8-DACEDD91C7EA}" type="slidenum">
              <a:rPr lang="en-US" smtClean="0"/>
              <a:pPr/>
              <a:t>60</a:t>
            </a:fld>
            <a:endParaRPr lang="en-US"/>
          </a:p>
        </p:txBody>
      </p:sp>
    </p:spTree>
    <p:extLst>
      <p:ext uri="{BB962C8B-B14F-4D97-AF65-F5344CB8AC3E}">
        <p14:creationId xmlns:p14="http://schemas.microsoft.com/office/powerpoint/2010/main" xmlns="" val="8159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repeatCount="indefinite"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04800"/>
            <a:ext cx="8534400" cy="684803"/>
          </a:xfrm>
          <a:prstGeom prst="rect">
            <a:avLst/>
          </a:prstGeom>
        </p:spPr>
        <p:txBody>
          <a:bodyPr wrap="square">
            <a:spAutoFit/>
          </a:bodyPr>
          <a:lstStyle/>
          <a:p>
            <a:pPr algn="ctr" rtl="1">
              <a:lnSpc>
                <a:spcPct val="150000"/>
              </a:lnSpc>
              <a:buClr>
                <a:schemeClr val="accent1"/>
              </a:buClr>
            </a:pPr>
            <a:r>
              <a:rPr lang="fa-IR" sz="2800" dirty="0" smtClean="0">
                <a:latin typeface="+mj-lt"/>
                <a:ea typeface="+mj-ea"/>
                <a:cs typeface="B Titr" pitchFamily="2" charset="-78"/>
              </a:rPr>
              <a:t>دسته‌بندی </a:t>
            </a:r>
            <a:r>
              <a:rPr lang="fa-IR" sz="2800" dirty="0">
                <a:latin typeface="+mj-lt"/>
                <a:ea typeface="+mj-ea"/>
                <a:cs typeface="B Titr" pitchFamily="2" charset="-78"/>
              </a:rPr>
              <a:t>روش‌های پنهان‌‌نگاری </a:t>
            </a:r>
            <a:r>
              <a:rPr lang="en-US" sz="2800" dirty="0">
                <a:latin typeface="+mj-lt"/>
                <a:ea typeface="+mj-ea"/>
                <a:cs typeface="B Titr" pitchFamily="2" charset="-78"/>
              </a:rPr>
              <a:t>Spatial </a:t>
            </a:r>
            <a:r>
              <a:rPr lang="en-US" sz="2800" dirty="0" smtClean="0">
                <a:latin typeface="+mj-lt"/>
                <a:ea typeface="+mj-ea"/>
                <a:cs typeface="B Titr" pitchFamily="2" charset="-78"/>
              </a:rPr>
              <a:t>domain</a:t>
            </a:r>
            <a:endParaRPr lang="fa-IR" sz="2800" dirty="0" smtClean="0">
              <a:latin typeface="+mj-lt"/>
              <a:ea typeface="+mj-ea"/>
              <a:cs typeface="B Titr" pitchFamily="2" charset="-78"/>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3113616"/>
            <a:ext cx="8428272" cy="17631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le 1"/>
          <p:cNvSpPr txBox="1">
            <a:spLocks/>
          </p:cNvSpPr>
          <p:nvPr/>
        </p:nvSpPr>
        <p:spPr>
          <a:xfrm>
            <a:off x="609600" y="304800"/>
            <a:ext cx="7467600" cy="655638"/>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rtl="1"/>
            <a:endParaRPr lang="fa-IR" sz="3600" b="1" dirty="0">
              <a:latin typeface="Times New Roman" pitchFamily="18" charset="0"/>
              <a:cs typeface="B Nazanin" pitchFamily="2" charset="-78"/>
            </a:endParaRPr>
          </a:p>
        </p:txBody>
      </p:sp>
      <p:sp>
        <p:nvSpPr>
          <p:cNvPr id="6" name="Slide Number Placeholder 5"/>
          <p:cNvSpPr>
            <a:spLocks noGrp="1"/>
          </p:cNvSpPr>
          <p:nvPr>
            <p:ph type="sldNum" sz="quarter" idx="12"/>
          </p:nvPr>
        </p:nvSpPr>
        <p:spPr/>
        <p:txBody>
          <a:bodyPr/>
          <a:lstStyle/>
          <a:p>
            <a:fld id="{510B67B4-5B67-4133-80A8-DACEDD91C7EA}" type="slidenum">
              <a:rPr lang="en-US" smtClean="0"/>
              <a:pPr/>
              <a:t>61</a:t>
            </a:fld>
            <a:endParaRPr lang="en-US"/>
          </a:p>
        </p:txBody>
      </p:sp>
    </p:spTree>
    <p:extLst>
      <p:ext uri="{BB962C8B-B14F-4D97-AF65-F5344CB8AC3E}">
        <p14:creationId xmlns:p14="http://schemas.microsoft.com/office/powerpoint/2010/main" xmlns="" val="22478921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308809"/>
            <a:ext cx="8534400" cy="3831818"/>
          </a:xfrm>
          <a:prstGeom prst="rect">
            <a:avLst/>
          </a:prstGeom>
        </p:spPr>
        <p:txBody>
          <a:bodyPr wrap="square">
            <a:spAutoFit/>
          </a:bodyPr>
          <a:lstStyle/>
          <a:p>
            <a:pPr algn="ctr" rtl="1">
              <a:lnSpc>
                <a:spcPct val="150000"/>
              </a:lnSpc>
              <a:buClr>
                <a:schemeClr val="accent1"/>
              </a:buClr>
            </a:pPr>
            <a:endParaRPr lang="fa-IR" dirty="0" smtClean="0">
              <a:latin typeface="Times New Roman" pitchFamily="18" charset="0"/>
              <a:cs typeface="B Nazanin" pitchFamily="2" charset="-78"/>
            </a:endParaRPr>
          </a:p>
          <a:p>
            <a:pPr marL="342900" lvl="0" indent="-342900">
              <a:buClr>
                <a:schemeClr val="accent1"/>
              </a:buClr>
              <a:buFont typeface="Wingdings" pitchFamily="2" charset="2"/>
              <a:buChar char="ü"/>
            </a:pPr>
            <a:r>
              <a:rPr lang="en-US" b="1" dirty="0">
                <a:latin typeface="Times New Roman" pitchFamily="18" charset="0"/>
                <a:cs typeface="Times New Roman" pitchFamily="18" charset="0"/>
              </a:rPr>
              <a:t>Discrete Cosine Transform (DCT</a:t>
            </a:r>
            <a:r>
              <a:rPr lang="en-US" b="1" dirty="0" smtClean="0">
                <a:latin typeface="Times New Roman" pitchFamily="18" charset="0"/>
                <a:cs typeface="Times New Roman" pitchFamily="18" charset="0"/>
              </a:rPr>
              <a:t>)</a:t>
            </a:r>
            <a:r>
              <a:rPr lang="fa-IR"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marL="342900" lvl="0" indent="-342900">
              <a:buClr>
                <a:schemeClr val="accent1"/>
              </a:buClr>
              <a:buFont typeface="Wingdings" pitchFamily="2" charset="2"/>
              <a:buChar char="ü"/>
            </a:pPr>
            <a:r>
              <a:rPr lang="en-US" dirty="0">
                <a:latin typeface="Times New Roman" pitchFamily="18" charset="0"/>
                <a:cs typeface="Times New Roman" pitchFamily="18" charset="0"/>
              </a:rPr>
              <a:t>Discrete Wavelet Transform (DWT)</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Haar</a:t>
            </a:r>
            <a:r>
              <a:rPr lang="en-US" dirty="0">
                <a:latin typeface="Times New Roman" pitchFamily="18" charset="0"/>
                <a:cs typeface="Times New Roman" pitchFamily="18" charset="0"/>
              </a:rPr>
              <a:t> Transform</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Hadamard</a:t>
            </a:r>
            <a:r>
              <a:rPr lang="en-US" dirty="0">
                <a:latin typeface="Times New Roman" pitchFamily="18" charset="0"/>
                <a:cs typeface="Times New Roman" pitchFamily="18" charset="0"/>
              </a:rPr>
              <a:t> Transform</a:t>
            </a:r>
          </a:p>
          <a:p>
            <a:pPr marL="342900" lvl="0" indent="-342900">
              <a:buClr>
                <a:schemeClr val="accent1"/>
              </a:buClr>
              <a:buFont typeface="Wingdings" pitchFamily="2" charset="2"/>
              <a:buChar char="ü"/>
            </a:pPr>
            <a:r>
              <a:rPr lang="en-US" dirty="0">
                <a:latin typeface="Times New Roman" pitchFamily="18" charset="0"/>
                <a:cs typeface="Times New Roman" pitchFamily="18" charset="0"/>
              </a:rPr>
              <a:t>Integer Transform</a:t>
            </a:r>
          </a:p>
          <a:p>
            <a:pPr marL="342900" lvl="0" indent="-342900">
              <a:buClr>
                <a:schemeClr val="accent1"/>
              </a:buClr>
              <a:buFont typeface="Wingdings" pitchFamily="2" charset="2"/>
              <a:buChar char="ü"/>
            </a:pPr>
            <a:r>
              <a:rPr lang="en-US" dirty="0">
                <a:latin typeface="Times New Roman" pitchFamily="18" charset="0"/>
                <a:cs typeface="Times New Roman" pitchFamily="18" charset="0"/>
              </a:rPr>
              <a:t>Dual Tree DWT</a:t>
            </a:r>
          </a:p>
          <a:p>
            <a:pPr marL="342900" lvl="0" indent="-342900">
              <a:buClr>
                <a:schemeClr val="accent1"/>
              </a:buClr>
              <a:buFont typeface="Wingdings" pitchFamily="2" charset="2"/>
              <a:buChar char="ü"/>
            </a:pPr>
            <a:r>
              <a:rPr lang="en-US" dirty="0">
                <a:latin typeface="Times New Roman" pitchFamily="18" charset="0"/>
                <a:cs typeface="Times New Roman" pitchFamily="18" charset="0"/>
              </a:rPr>
              <a:t>Double Density Dual Tree DWT (DD DT DWT)</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Contourlet</a:t>
            </a:r>
            <a:r>
              <a:rPr lang="en-US" dirty="0">
                <a:latin typeface="Times New Roman" pitchFamily="18" charset="0"/>
                <a:cs typeface="Times New Roman" pitchFamily="18" charset="0"/>
              </a:rPr>
              <a:t> Transform</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Ridgelet</a:t>
            </a:r>
            <a:r>
              <a:rPr lang="en-US" dirty="0">
                <a:latin typeface="Times New Roman" pitchFamily="18" charset="0"/>
                <a:cs typeface="Times New Roman" pitchFamily="18" charset="0"/>
              </a:rPr>
              <a:t> Transform</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Ripplet</a:t>
            </a:r>
            <a:r>
              <a:rPr lang="en-US" dirty="0">
                <a:latin typeface="Times New Roman" pitchFamily="18" charset="0"/>
                <a:cs typeface="Times New Roman" pitchFamily="18" charset="0"/>
              </a:rPr>
              <a:t> Transform</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Curvelet</a:t>
            </a:r>
            <a:r>
              <a:rPr lang="en-US" dirty="0">
                <a:latin typeface="Times New Roman" pitchFamily="18" charset="0"/>
                <a:cs typeface="Times New Roman" pitchFamily="18" charset="0"/>
              </a:rPr>
              <a:t> Transform</a:t>
            </a:r>
          </a:p>
          <a:p>
            <a:pPr marL="342900" lvl="0" indent="-342900">
              <a:buClr>
                <a:schemeClr val="accent1"/>
              </a:buClr>
              <a:buFont typeface="Wingdings" pitchFamily="2" charset="2"/>
              <a:buChar char="ü"/>
            </a:pPr>
            <a:r>
              <a:rPr lang="en-US" dirty="0" err="1">
                <a:latin typeface="Times New Roman" pitchFamily="18" charset="0"/>
                <a:cs typeface="Times New Roman" pitchFamily="18" charset="0"/>
              </a:rPr>
              <a:t>Slantlet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Transform</a:t>
            </a:r>
            <a:endParaRPr lang="en-US" dirty="0">
              <a:latin typeface="Times New Roman" pitchFamily="18" charset="0"/>
              <a:cs typeface="Times New Roman" pitchFamily="18" charset="0"/>
            </a:endParaRPr>
          </a:p>
        </p:txBody>
      </p:sp>
      <p:sp>
        <p:nvSpPr>
          <p:cNvPr id="2" name="Right Arrow 1"/>
          <p:cNvSpPr/>
          <p:nvPr/>
        </p:nvSpPr>
        <p:spPr>
          <a:xfrm>
            <a:off x="4343400" y="2667000"/>
            <a:ext cx="685800" cy="228600"/>
          </a:xfrm>
          <a:prstGeom prst="rightArrow">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0"/>
          <p:cNvGrpSpPr/>
          <p:nvPr/>
        </p:nvGrpSpPr>
        <p:grpSpPr>
          <a:xfrm>
            <a:off x="5410200" y="2291699"/>
            <a:ext cx="1524000" cy="1061101"/>
            <a:chOff x="685800" y="1066800"/>
            <a:chExt cx="2514600" cy="1549063"/>
          </a:xfrm>
        </p:grpSpPr>
        <p:sp>
          <p:nvSpPr>
            <p:cNvPr id="10" name="Cloud 9"/>
            <p:cNvSpPr/>
            <p:nvPr/>
          </p:nvSpPr>
          <p:spPr>
            <a:xfrm>
              <a:off x="685800" y="1066800"/>
              <a:ext cx="2514600" cy="1549063"/>
            </a:xfrm>
            <a:prstGeom prst="cloud">
              <a:avLst/>
            </a:prstGeom>
            <a:solidFill>
              <a:srgbClr val="00FFFF">
                <a:alpha val="50000"/>
              </a:srgbClr>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6192" y="1321646"/>
              <a:ext cx="2493818" cy="515526"/>
            </a:xfrm>
            <a:prstGeom prst="rect">
              <a:avLst/>
            </a:prstGeom>
          </p:spPr>
          <p:txBody>
            <a:bodyPr wrap="square">
              <a:spAutoFit/>
            </a:bodyPr>
            <a:lstStyle/>
            <a:p>
              <a:pPr algn="ctr" rtl="1">
                <a:lnSpc>
                  <a:spcPct val="150000"/>
                </a:lnSpc>
                <a:buClr>
                  <a:schemeClr val="accent1"/>
                </a:buClr>
              </a:pPr>
              <a:r>
                <a:rPr lang="fa-IR" sz="2000" dirty="0" smtClean="0">
                  <a:latin typeface="Times New Roman"/>
                  <a:ea typeface="Times New Roman"/>
                  <a:cs typeface="B Nazanin"/>
                </a:rPr>
                <a:t>در ساختار </a:t>
              </a:r>
              <a:r>
                <a:rPr lang="en-US" sz="2000" dirty="0" smtClean="0">
                  <a:latin typeface="Times New Roman"/>
                  <a:ea typeface="Times New Roman"/>
                  <a:cs typeface="B Nazanin"/>
                </a:rPr>
                <a:t>jpeg</a:t>
              </a:r>
              <a:endParaRPr lang="fa-IR" sz="2000" dirty="0" smtClean="0">
                <a:latin typeface="Times New Roman"/>
                <a:ea typeface="Times New Roman"/>
                <a:cs typeface="B Nazanin"/>
              </a:endParaRPr>
            </a:p>
          </p:txBody>
        </p:sp>
      </p:grpSp>
      <p:sp>
        <p:nvSpPr>
          <p:cNvPr id="9" name="Rectangle 8"/>
          <p:cNvSpPr/>
          <p:nvPr/>
        </p:nvSpPr>
        <p:spPr>
          <a:xfrm>
            <a:off x="304800" y="228600"/>
            <a:ext cx="8382000" cy="923330"/>
          </a:xfrm>
          <a:prstGeom prst="rect">
            <a:avLst/>
          </a:prstGeom>
        </p:spPr>
        <p:txBody>
          <a:bodyPr wrap="square">
            <a:spAutoFit/>
          </a:bodyPr>
          <a:lstStyle/>
          <a:p>
            <a:pPr algn="ctr" rtl="1">
              <a:lnSpc>
                <a:spcPct val="150000"/>
              </a:lnSpc>
              <a:buClr>
                <a:schemeClr val="accent1"/>
              </a:buClr>
            </a:pPr>
            <a:r>
              <a:rPr lang="fa-IR" dirty="0" smtClean="0">
                <a:cs typeface="B Titr" pitchFamily="2" charset="-78"/>
              </a:rPr>
              <a:t>در روش‌های پنهان‌‌نگاری </a:t>
            </a:r>
            <a:r>
              <a:rPr lang="en-US" dirty="0" smtClean="0">
                <a:cs typeface="B Titr" pitchFamily="2" charset="-78"/>
              </a:rPr>
              <a:t>Transform domain</a:t>
            </a:r>
            <a:r>
              <a:rPr lang="fa-IR" smtClean="0">
                <a:cs typeface="B Titr" pitchFamily="2" charset="-78"/>
              </a:rPr>
              <a:t>، </a:t>
            </a:r>
            <a:r>
              <a:rPr lang="fa-IR" dirty="0" smtClean="0">
                <a:cs typeface="B Titr" pitchFamily="2" charset="-78"/>
              </a:rPr>
              <a:t>از یکی از </a:t>
            </a:r>
            <a:r>
              <a:rPr lang="fa-IR" smtClean="0">
                <a:cs typeface="B Titr" pitchFamily="2" charset="-78"/>
              </a:rPr>
              <a:t>روش‌های زیر برای رفتن به حیطه تبدیل  </a:t>
            </a:r>
            <a:r>
              <a:rPr lang="fa-IR" dirty="0" smtClean="0">
                <a:cs typeface="B Titr" pitchFamily="2" charset="-78"/>
              </a:rPr>
              <a:t>استفاده می‌شود: </a:t>
            </a:r>
          </a:p>
        </p:txBody>
      </p:sp>
      <p:sp>
        <p:nvSpPr>
          <p:cNvPr id="12" name="Slide Number Placeholder 11"/>
          <p:cNvSpPr>
            <a:spLocks noGrp="1"/>
          </p:cNvSpPr>
          <p:nvPr>
            <p:ph type="sldNum" sz="quarter" idx="12"/>
          </p:nvPr>
        </p:nvSpPr>
        <p:spPr/>
        <p:txBody>
          <a:bodyPr/>
          <a:lstStyle/>
          <a:p>
            <a:fld id="{510B67B4-5B67-4133-80A8-DACEDD91C7EA}" type="slidenum">
              <a:rPr lang="en-US" smtClean="0"/>
              <a:pPr/>
              <a:t>62</a:t>
            </a:fld>
            <a:endParaRPr lang="en-US"/>
          </a:p>
        </p:txBody>
      </p:sp>
    </p:spTree>
    <p:extLst>
      <p:ext uri="{BB962C8B-B14F-4D97-AF65-F5344CB8AC3E}">
        <p14:creationId xmlns:p14="http://schemas.microsoft.com/office/powerpoint/2010/main" xmlns="" val="418498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روش </a:t>
            </a:r>
            <a:r>
              <a:rPr lang="en-US" dirty="0" smtClean="0">
                <a:cs typeface="B Titr" pitchFamily="2" charset="-78"/>
              </a:rPr>
              <a:t>PVD</a:t>
            </a:r>
            <a:endParaRPr lang="fa-IR" dirty="0">
              <a:cs typeface="B Titr" pitchFamily="2" charset="-78"/>
            </a:endParaRPr>
          </a:p>
        </p:txBody>
      </p:sp>
      <p:sp>
        <p:nvSpPr>
          <p:cNvPr id="3" name="Content Placeholder 2"/>
          <p:cNvSpPr>
            <a:spLocks noGrp="1"/>
          </p:cNvSpPr>
          <p:nvPr>
            <p:ph idx="1"/>
          </p:nvPr>
        </p:nvSpPr>
        <p:spPr/>
        <p:txBody>
          <a:bodyPr>
            <a:normAutofit/>
          </a:bodyPr>
          <a:lstStyle/>
          <a:p>
            <a:r>
              <a:rPr lang="fa-IR" sz="2400" dirty="0" smtClean="0">
                <a:cs typeface="B Nazanin" pitchFamily="2" charset="-78"/>
              </a:rPr>
              <a:t>پنهان‌سازی در اختلاف دو پیکسل</a:t>
            </a:r>
          </a:p>
          <a:p>
            <a:r>
              <a:rPr lang="fa-IR" sz="2400" dirty="0" smtClean="0">
                <a:cs typeface="B Nazanin" pitchFamily="2" charset="-78"/>
              </a:rPr>
              <a:t>تقسیم تصویر پوششی به بلوک های دو پیکسلی</a:t>
            </a:r>
          </a:p>
          <a:p>
            <a:r>
              <a:rPr lang="fa-IR" sz="2400" dirty="0" smtClean="0">
                <a:cs typeface="B Nazanin" pitchFamily="2" charset="-78"/>
              </a:rPr>
              <a:t>محاسبه اختلاف بین دو پیکسل (پیکسل دوم منهای پیکسل اول)</a:t>
            </a:r>
          </a:p>
          <a:p>
            <a:r>
              <a:rPr lang="fa-IR" sz="2400" dirty="0" smtClean="0">
                <a:cs typeface="B Nazanin" pitchFamily="2" charset="-78"/>
              </a:rPr>
              <a:t>اختلاف پیکسل‌ها در </a:t>
            </a:r>
            <a:r>
              <a:rPr lang="en-US" sz="2400" dirty="0" smtClean="0">
                <a:cs typeface="B Nazanin" pitchFamily="2" charset="-78"/>
              </a:rPr>
              <a:t>n</a:t>
            </a:r>
            <a:r>
              <a:rPr lang="fa-IR" sz="2400" dirty="0" smtClean="0">
                <a:cs typeface="B Nazanin" pitchFamily="2" charset="-78"/>
              </a:rPr>
              <a:t> بازه تقسیم‌بندی می‌شوند.</a:t>
            </a:r>
          </a:p>
          <a:p>
            <a:pPr lvl="1"/>
            <a:r>
              <a:rPr lang="fa-IR" sz="2000" dirty="0" smtClean="0">
                <a:cs typeface="B Nazanin" pitchFamily="2" charset="-78"/>
              </a:rPr>
              <a:t>مثلا بازه‌ها 8 تا 15 و 16 تا 31 و 32 تا 63 و 64 تا 127 و 128 تا 255 </a:t>
            </a:r>
          </a:p>
          <a:p>
            <a:r>
              <a:rPr lang="fa-IR" sz="2400" dirty="0" smtClean="0">
                <a:cs typeface="B Nazanin" pitchFamily="2" charset="-78"/>
              </a:rPr>
              <a:t>طول هر بازه که توانی از 2 است : </a:t>
            </a:r>
          </a:p>
          <a:p>
            <a:r>
              <a:rPr lang="fa-IR" sz="2400" dirty="0" smtClean="0">
                <a:cs typeface="B Nazanin" pitchFamily="2" charset="-78"/>
              </a:rPr>
              <a:t>ظرفیت برای هر بازه: </a:t>
            </a:r>
          </a:p>
          <a:p>
            <a:pPr lvl="1"/>
            <a:r>
              <a:rPr lang="fa-IR" sz="2000" dirty="0" smtClean="0">
                <a:cs typeface="B Nazanin" pitchFamily="2" charset="-78"/>
              </a:rPr>
              <a:t>اگر اختلاف 21 شود به بازه دوم می رویم که ظرفیت جاسازی 4 بیت را دارد.</a:t>
            </a:r>
          </a:p>
          <a:p>
            <a:r>
              <a:rPr lang="fa-IR" sz="2400" dirty="0" smtClean="0">
                <a:cs typeface="B Nazanin" pitchFamily="2" charset="-78"/>
              </a:rPr>
              <a:t>برای جاسازی  بیت های پیغام </a:t>
            </a:r>
            <a:r>
              <a:rPr lang="en-US" sz="2400" dirty="0" smtClean="0">
                <a:cs typeface="B Nazanin" pitchFamily="2" charset="-78"/>
              </a:rPr>
              <a:t>b</a:t>
            </a:r>
            <a:r>
              <a:rPr lang="fa-IR" sz="2400" dirty="0" smtClean="0">
                <a:cs typeface="B Nazanin" pitchFamily="2" charset="-78"/>
              </a:rPr>
              <a:t> مقدار تفاوت بلوک </a:t>
            </a:r>
            <a:r>
              <a:rPr lang="en-US" sz="2400" dirty="0" smtClean="0">
                <a:cs typeface="B Nazanin" pitchFamily="2" charset="-78"/>
              </a:rPr>
              <a:t> d</a:t>
            </a:r>
            <a:r>
              <a:rPr lang="fa-IR" sz="2400" dirty="0" smtClean="0">
                <a:cs typeface="B Nazanin" pitchFamily="2" charset="-78"/>
              </a:rPr>
              <a:t>با مقدار تفاوت جدید  جایگزین میشود. </a:t>
            </a:r>
            <a:endParaRPr lang="en-US" sz="2400" dirty="0" smtClean="0">
              <a:cs typeface="B Nazanin" pitchFamily="2" charset="-78"/>
            </a:endParaRPr>
          </a:p>
        </p:txBody>
      </p:sp>
      <p:pic>
        <p:nvPicPr>
          <p:cNvPr id="4" name="Picture 3"/>
          <p:cNvPicPr/>
          <p:nvPr/>
        </p:nvPicPr>
        <p:blipFill>
          <a:blip r:embed="rId2" cstate="print"/>
          <a:srcRect/>
          <a:stretch>
            <a:fillRect/>
          </a:stretch>
        </p:blipFill>
        <p:spPr bwMode="auto">
          <a:xfrm>
            <a:off x="0" y="685800"/>
            <a:ext cx="2505075" cy="1952625"/>
          </a:xfrm>
          <a:prstGeom prst="rect">
            <a:avLst/>
          </a:prstGeom>
          <a:noFill/>
          <a:ln w="9525">
            <a:noFill/>
            <a:miter lim="800000"/>
            <a:headEnd/>
            <a:tailEnd/>
          </a:ln>
        </p:spPr>
      </p:pic>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51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3810000"/>
            <a:ext cx="1828800" cy="304800"/>
          </a:xfrm>
          <a:prstGeom prst="rect">
            <a:avLst/>
          </a:prstGeom>
          <a:noFill/>
        </p:spPr>
      </p:pic>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4267200"/>
            <a:ext cx="1143000" cy="231032"/>
          </a:xfrm>
          <a:prstGeom prst="rect">
            <a:avLst/>
          </a:prstGeom>
          <a:noFill/>
        </p:spPr>
      </p:pic>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512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4799" y="5486400"/>
            <a:ext cx="3929449" cy="685800"/>
          </a:xfrm>
          <a:prstGeom prst="rect">
            <a:avLst/>
          </a:prstGeom>
          <a:noFill/>
        </p:spPr>
      </p:pic>
      <p:sp>
        <p:nvSpPr>
          <p:cNvPr id="11" name="Slide Number Placeholder 10"/>
          <p:cNvSpPr>
            <a:spLocks noGrp="1"/>
          </p:cNvSpPr>
          <p:nvPr>
            <p:ph type="sldNum" sz="quarter" idx="12"/>
          </p:nvPr>
        </p:nvSpPr>
        <p:spPr/>
        <p:txBody>
          <a:bodyPr/>
          <a:lstStyle/>
          <a:p>
            <a:fld id="{510B67B4-5B67-4133-80A8-DACEDD91C7EA}"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روش </a:t>
            </a:r>
            <a:r>
              <a:rPr lang="en-US" dirty="0" smtClean="0">
                <a:cs typeface="B Titr" pitchFamily="2" charset="-78"/>
              </a:rPr>
              <a:t>PVD</a:t>
            </a:r>
            <a:endParaRPr lang="fa-IR" dirty="0" smtClean="0">
              <a:cs typeface="B Titr" pitchFamily="2" charset="-78"/>
            </a:endParaRPr>
          </a:p>
        </p:txBody>
      </p:sp>
      <p:sp>
        <p:nvSpPr>
          <p:cNvPr id="3" name="Content Placeholder 2"/>
          <p:cNvSpPr>
            <a:spLocks noGrp="1"/>
          </p:cNvSpPr>
          <p:nvPr>
            <p:ph idx="1"/>
          </p:nvPr>
        </p:nvSpPr>
        <p:spPr/>
        <p:txBody>
          <a:bodyPr>
            <a:normAutofit/>
          </a:bodyPr>
          <a:lstStyle/>
          <a:p>
            <a:r>
              <a:rPr lang="fa-IR" sz="2400" dirty="0" smtClean="0">
                <a:cs typeface="B Nazanin" pitchFamily="2" charset="-78"/>
              </a:rPr>
              <a:t>مقدار جدید پیکسل‌ها از رابطه زیر بدست می‌آید.</a:t>
            </a:r>
          </a:p>
        </p:txBody>
      </p:sp>
      <p:pic>
        <p:nvPicPr>
          <p:cNvPr id="4" name="Picture 3"/>
          <p:cNvPicPr/>
          <p:nvPr/>
        </p:nvPicPr>
        <p:blipFill>
          <a:blip r:embed="rId2" cstate="print"/>
          <a:srcRect/>
          <a:stretch>
            <a:fillRect/>
          </a:stretch>
        </p:blipFill>
        <p:spPr bwMode="auto">
          <a:xfrm>
            <a:off x="685800" y="2057400"/>
            <a:ext cx="3276600" cy="914400"/>
          </a:xfrm>
          <a:prstGeom prst="rect">
            <a:avLst/>
          </a:prstGeom>
          <a:noFill/>
          <a:ln w="9525">
            <a:noFill/>
            <a:miter lim="800000"/>
            <a:headEnd/>
            <a:tailEnd/>
          </a:ln>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3686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0600" y="3352800"/>
            <a:ext cx="1251284" cy="304800"/>
          </a:xfrm>
          <a:prstGeom prst="rect">
            <a:avLst/>
          </a:prstGeom>
          <a:noFill/>
        </p:spPr>
      </p:pic>
      <p:sp>
        <p:nvSpPr>
          <p:cNvPr id="7" name="Slide Number Placeholder 6"/>
          <p:cNvSpPr>
            <a:spLocks noGrp="1"/>
          </p:cNvSpPr>
          <p:nvPr>
            <p:ph type="sldNum" sz="quarter" idx="12"/>
          </p:nvPr>
        </p:nvSpPr>
        <p:spPr/>
        <p:txBody>
          <a:bodyPr/>
          <a:lstStyle/>
          <a:p>
            <a:fld id="{510B67B4-5B67-4133-80A8-DACEDD91C7EA}"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4525963"/>
          </a:xfrm>
        </p:spPr>
        <p:txBody>
          <a:bodyPr>
            <a:noAutofit/>
          </a:bodyPr>
          <a:lstStyle/>
          <a:p>
            <a:r>
              <a:rPr lang="fa-IR" sz="2000" b="1" dirty="0" smtClean="0">
                <a:cs typeface="B Nazanin" pitchFamily="2" charset="-78"/>
              </a:rPr>
              <a:t>روش پنهان نگاری </a:t>
            </a:r>
            <a:r>
              <a:rPr lang="en-US" sz="2000" b="1" dirty="0" smtClean="0">
                <a:cs typeface="B Nazanin" pitchFamily="2" charset="-78"/>
              </a:rPr>
              <a:t> Stego1Bit</a:t>
            </a:r>
            <a:r>
              <a:rPr lang="fa-IR" sz="2000" b="1" dirty="0" smtClean="0">
                <a:cs typeface="B Nazanin" pitchFamily="2" charset="-78"/>
              </a:rPr>
              <a:t> :  </a:t>
            </a:r>
            <a:r>
              <a:rPr lang="fa-IR" sz="2000" dirty="0" smtClean="0">
                <a:cs typeface="B Nazanin" pitchFamily="2" charset="-78"/>
              </a:rPr>
              <a:t>در این روش بیت های پیغام  دریک بیت</a:t>
            </a:r>
            <a:r>
              <a:rPr lang="en-US" sz="2000" dirty="0" smtClean="0">
                <a:cs typeface="B Nazanin" pitchFamily="2" charset="-78"/>
              </a:rPr>
              <a:t>LSB</a:t>
            </a:r>
            <a:r>
              <a:rPr lang="fa-IR" sz="2000" dirty="0" smtClean="0">
                <a:cs typeface="B Nazanin" pitchFamily="2" charset="-78"/>
              </a:rPr>
              <a:t> یکی از کانالهای</a:t>
            </a:r>
            <a:r>
              <a:rPr lang="en-US" sz="2000" dirty="0" smtClean="0">
                <a:cs typeface="B Nazanin" pitchFamily="2" charset="-78"/>
              </a:rPr>
              <a:t>RGB</a:t>
            </a:r>
            <a:r>
              <a:rPr lang="fa-IR" sz="2000" dirty="0" smtClean="0">
                <a:cs typeface="B Nazanin" pitchFamily="2" charset="-78"/>
              </a:rPr>
              <a:t> پنهان میشود . در نتیجه رنگ پیکسل تغییر فاحشی نخواهد کرد.</a:t>
            </a:r>
            <a:endParaRPr lang="en-US" sz="2000" dirty="0" smtClean="0">
              <a:cs typeface="B Nazanin" pitchFamily="2" charset="-78"/>
            </a:endParaRPr>
          </a:p>
          <a:p>
            <a:r>
              <a:rPr lang="en-US" sz="2000" dirty="0" smtClean="0">
                <a:cs typeface="B Nazanin" pitchFamily="2" charset="-78"/>
              </a:rPr>
              <a:t> </a:t>
            </a:r>
            <a:r>
              <a:rPr lang="fa-IR" sz="2000" b="1" dirty="0" smtClean="0">
                <a:cs typeface="B Nazanin" pitchFamily="2" charset="-78"/>
              </a:rPr>
              <a:t>روش پنهان نگاری  </a:t>
            </a:r>
            <a:r>
              <a:rPr lang="en-US" sz="2000" b="1" dirty="0" smtClean="0">
                <a:cs typeface="B Nazanin" pitchFamily="2" charset="-78"/>
              </a:rPr>
              <a:t>Stego2Bit</a:t>
            </a:r>
            <a:r>
              <a:rPr lang="fa-IR" sz="2000" b="1" dirty="0" smtClean="0">
                <a:cs typeface="B Nazanin" pitchFamily="2" charset="-78"/>
              </a:rPr>
              <a:t> : </a:t>
            </a:r>
            <a:r>
              <a:rPr lang="fa-IR" sz="2000" dirty="0" smtClean="0">
                <a:cs typeface="B Nazanin" pitchFamily="2" charset="-78"/>
              </a:rPr>
              <a:t>در این روش بیت های پیغام  در دو بیت</a:t>
            </a:r>
            <a:r>
              <a:rPr lang="en-US" sz="2000" dirty="0" smtClean="0">
                <a:cs typeface="B Nazanin" pitchFamily="2" charset="-78"/>
              </a:rPr>
              <a:t>LSB</a:t>
            </a:r>
            <a:r>
              <a:rPr lang="fa-IR" sz="2000" dirty="0" smtClean="0">
                <a:cs typeface="B Nazanin" pitchFamily="2" charset="-78"/>
              </a:rPr>
              <a:t> یکی از کانالهای</a:t>
            </a:r>
            <a:r>
              <a:rPr lang="en-US" sz="2000" dirty="0" smtClean="0">
                <a:cs typeface="B Nazanin" pitchFamily="2" charset="-78"/>
              </a:rPr>
              <a:t>RGB</a:t>
            </a:r>
            <a:r>
              <a:rPr lang="fa-IR" sz="2000" dirty="0" smtClean="0">
                <a:cs typeface="B Nazanin" pitchFamily="2" charset="-78"/>
              </a:rPr>
              <a:t> پنهان میشود . ظرفیت نسبت به تکنیک </a:t>
            </a:r>
            <a:r>
              <a:rPr lang="en-US" sz="2000" dirty="0" smtClean="0">
                <a:cs typeface="B Nazanin" pitchFamily="2" charset="-78"/>
              </a:rPr>
              <a:t>Stego1Bit</a:t>
            </a:r>
            <a:r>
              <a:rPr lang="en-US" sz="2000" b="1" dirty="0" smtClean="0">
                <a:cs typeface="B Nazanin" pitchFamily="2" charset="-78"/>
              </a:rPr>
              <a:t> </a:t>
            </a:r>
            <a:r>
              <a:rPr lang="fa-IR" sz="2000" dirty="0" smtClean="0">
                <a:cs typeface="B Nazanin" pitchFamily="2" charset="-78"/>
              </a:rPr>
              <a:t>دو برابر میشود ولی کیفیت کاهش میابد.</a:t>
            </a:r>
            <a:endParaRPr lang="en-US" sz="2000" dirty="0" smtClean="0">
              <a:cs typeface="B Nazanin" pitchFamily="2" charset="-78"/>
            </a:endParaRPr>
          </a:p>
          <a:p>
            <a:r>
              <a:rPr lang="en-US" sz="2000" dirty="0" smtClean="0">
                <a:cs typeface="B Nazanin" pitchFamily="2" charset="-78"/>
              </a:rPr>
              <a:t> </a:t>
            </a:r>
            <a:r>
              <a:rPr lang="fa-IR" sz="2000" b="1" dirty="0" smtClean="0">
                <a:cs typeface="B Nazanin" pitchFamily="2" charset="-78"/>
              </a:rPr>
              <a:t>روش پنهان نگاری</a:t>
            </a:r>
            <a:r>
              <a:rPr lang="en-US" sz="2000" b="1" dirty="0" smtClean="0">
                <a:cs typeface="B Nazanin" pitchFamily="2" charset="-78"/>
              </a:rPr>
              <a:t> Stego3Bit</a:t>
            </a:r>
            <a:r>
              <a:rPr lang="fa-IR" sz="2000" b="1" dirty="0" smtClean="0">
                <a:cs typeface="B Nazanin" pitchFamily="2" charset="-78"/>
              </a:rPr>
              <a:t> : </a:t>
            </a:r>
            <a:r>
              <a:rPr lang="fa-IR" sz="2000" dirty="0" smtClean="0">
                <a:cs typeface="B Nazanin" pitchFamily="2" charset="-78"/>
              </a:rPr>
              <a:t>در این روش بیت های پیغام  در سه بیت</a:t>
            </a:r>
            <a:r>
              <a:rPr lang="en-US" sz="2000" dirty="0" smtClean="0">
                <a:cs typeface="B Nazanin" pitchFamily="2" charset="-78"/>
              </a:rPr>
              <a:t>LSB</a:t>
            </a:r>
            <a:r>
              <a:rPr lang="fa-IR" sz="2000" dirty="0" smtClean="0">
                <a:cs typeface="B Nazanin" pitchFamily="2" charset="-78"/>
              </a:rPr>
              <a:t>  یکی از کانالهای </a:t>
            </a:r>
            <a:r>
              <a:rPr lang="en-US" sz="2000" dirty="0" smtClean="0">
                <a:cs typeface="B Nazanin" pitchFamily="2" charset="-78"/>
              </a:rPr>
              <a:t>RGB</a:t>
            </a:r>
            <a:r>
              <a:rPr lang="fa-IR" sz="2000" dirty="0" smtClean="0">
                <a:cs typeface="B Nazanin" pitchFamily="2" charset="-78"/>
              </a:rPr>
              <a:t> پنهان میشود . ظرفیت نسبت به تکنیک </a:t>
            </a:r>
            <a:r>
              <a:rPr lang="en-US" sz="2000" dirty="0" smtClean="0">
                <a:cs typeface="B Nazanin" pitchFamily="2" charset="-78"/>
              </a:rPr>
              <a:t>Stego1Bit</a:t>
            </a:r>
            <a:r>
              <a:rPr lang="en-US" sz="2000" b="1" dirty="0" smtClean="0">
                <a:cs typeface="B Nazanin" pitchFamily="2" charset="-78"/>
              </a:rPr>
              <a:t> </a:t>
            </a:r>
            <a:r>
              <a:rPr lang="fa-IR" sz="2000" dirty="0" smtClean="0">
                <a:cs typeface="B Nazanin" pitchFamily="2" charset="-78"/>
              </a:rPr>
              <a:t>سه برابر میشود ولی کیفیت کاهش میابد.</a:t>
            </a:r>
            <a:endParaRPr lang="en-US" sz="2000" dirty="0" smtClean="0">
              <a:cs typeface="B Nazanin" pitchFamily="2" charset="-78"/>
            </a:endParaRPr>
          </a:p>
          <a:p>
            <a:r>
              <a:rPr lang="fa-IR" sz="2000" dirty="0" smtClean="0">
                <a:cs typeface="B Nazanin" pitchFamily="2" charset="-78"/>
              </a:rPr>
              <a:t> </a:t>
            </a:r>
            <a:r>
              <a:rPr lang="fa-IR" sz="2000" b="1" dirty="0" smtClean="0">
                <a:cs typeface="B Nazanin" pitchFamily="2" charset="-78"/>
              </a:rPr>
              <a:t>روش پنهان نگاری</a:t>
            </a:r>
            <a:r>
              <a:rPr lang="en-US" sz="2000" b="1" dirty="0" smtClean="0">
                <a:cs typeface="B Nazanin" pitchFamily="2" charset="-78"/>
              </a:rPr>
              <a:t> Stego4Bit</a:t>
            </a:r>
            <a:r>
              <a:rPr lang="fa-IR" sz="2000" b="1" dirty="0" smtClean="0">
                <a:cs typeface="B Nazanin" pitchFamily="2" charset="-78"/>
              </a:rPr>
              <a:t>: </a:t>
            </a:r>
            <a:r>
              <a:rPr lang="fa-IR" sz="2000" dirty="0" smtClean="0">
                <a:cs typeface="B Nazanin" pitchFamily="2" charset="-78"/>
              </a:rPr>
              <a:t>در این روش بیت های پیغام  در چهار بیت </a:t>
            </a:r>
            <a:r>
              <a:rPr lang="en-US" sz="2000" dirty="0" smtClean="0">
                <a:cs typeface="B Nazanin" pitchFamily="2" charset="-78"/>
              </a:rPr>
              <a:t>LSB</a:t>
            </a:r>
            <a:r>
              <a:rPr lang="fa-IR" sz="2000" dirty="0" smtClean="0">
                <a:cs typeface="B Nazanin" pitchFamily="2" charset="-78"/>
              </a:rPr>
              <a:t>  یکی از کانالهای </a:t>
            </a:r>
            <a:r>
              <a:rPr lang="en-US" sz="2000" dirty="0" smtClean="0">
                <a:cs typeface="B Nazanin" pitchFamily="2" charset="-78"/>
              </a:rPr>
              <a:t>RGB</a:t>
            </a:r>
            <a:r>
              <a:rPr lang="fa-IR" sz="2000" dirty="0" smtClean="0">
                <a:cs typeface="B Nazanin" pitchFamily="2" charset="-78"/>
              </a:rPr>
              <a:t> پنهان میشود . ظرفیت نسبت به تکنیک </a:t>
            </a:r>
            <a:r>
              <a:rPr lang="en-US" sz="2000" dirty="0" smtClean="0">
                <a:cs typeface="B Nazanin" pitchFamily="2" charset="-78"/>
              </a:rPr>
              <a:t>Stego1Bit</a:t>
            </a:r>
            <a:r>
              <a:rPr lang="fa-IR" sz="2000" dirty="0" smtClean="0">
                <a:cs typeface="B Nazanin" pitchFamily="2" charset="-78"/>
              </a:rPr>
              <a:t> چهار برابر میشود ولی کیفیت کاهش میابد.</a:t>
            </a:r>
            <a:endParaRPr lang="en-US" sz="2000" dirty="0" smtClean="0">
              <a:cs typeface="B Nazanin" pitchFamily="2" charset="-78"/>
            </a:endParaRPr>
          </a:p>
          <a:p>
            <a:r>
              <a:rPr lang="en-US" sz="2000" dirty="0" smtClean="0">
                <a:cs typeface="B Nazanin" pitchFamily="2" charset="-78"/>
              </a:rPr>
              <a:t> </a:t>
            </a:r>
            <a:r>
              <a:rPr lang="fa-IR" sz="2000" b="1" dirty="0" smtClean="0">
                <a:cs typeface="B Nazanin" pitchFamily="2" charset="-78"/>
              </a:rPr>
              <a:t>روش پنهان نگاری </a:t>
            </a:r>
            <a:r>
              <a:rPr lang="en-US" sz="2000" b="1" dirty="0" smtClean="0">
                <a:cs typeface="B Nazanin" pitchFamily="2" charset="-78"/>
              </a:rPr>
              <a:t>SCC</a:t>
            </a:r>
            <a:r>
              <a:rPr lang="fa-IR" sz="2000" b="1" dirty="0" smtClean="0">
                <a:cs typeface="B Nazanin" pitchFamily="2" charset="-78"/>
              </a:rPr>
              <a:t> : </a:t>
            </a:r>
            <a:r>
              <a:rPr lang="fa-IR" sz="2000" dirty="0" smtClean="0">
                <a:cs typeface="B Nazanin" pitchFamily="2" charset="-78"/>
              </a:rPr>
              <a:t>در این روش از هر سه کانال </a:t>
            </a:r>
            <a:r>
              <a:rPr lang="en-US" sz="2000" dirty="0" smtClean="0">
                <a:cs typeface="B Nazanin" pitchFamily="2" charset="-78"/>
              </a:rPr>
              <a:t>R ,G,B</a:t>
            </a:r>
            <a:r>
              <a:rPr lang="fa-IR" sz="2000" dirty="0" smtClean="0">
                <a:cs typeface="B Nazanin" pitchFamily="2" charset="-78"/>
              </a:rPr>
              <a:t> به طور متناوب برای پنهان نگاری استفاده می کنند.به عبارت دیگر مثلاَ اگر اولین بیت در کانال </a:t>
            </a:r>
            <a:r>
              <a:rPr lang="en-US" sz="2000" dirty="0" smtClean="0">
                <a:cs typeface="B Nazanin" pitchFamily="2" charset="-78"/>
              </a:rPr>
              <a:t>R</a:t>
            </a:r>
            <a:r>
              <a:rPr lang="fa-IR" sz="2000" dirty="0" smtClean="0">
                <a:cs typeface="B Nazanin" pitchFamily="2" charset="-78"/>
              </a:rPr>
              <a:t> جاسازی شود دومین بیت حتما در کانال</a:t>
            </a:r>
            <a:r>
              <a:rPr lang="en-US" sz="2000" dirty="0" smtClean="0">
                <a:cs typeface="B Nazanin" pitchFamily="2" charset="-78"/>
              </a:rPr>
              <a:t> G</a:t>
            </a:r>
            <a:r>
              <a:rPr lang="fa-IR" sz="2000" dirty="0" smtClean="0">
                <a:cs typeface="B Nazanin" pitchFamily="2" charset="-78"/>
              </a:rPr>
              <a:t> وسومین بیت حتما در کانال</a:t>
            </a:r>
            <a:r>
              <a:rPr lang="en-US" sz="2000" dirty="0" smtClean="0">
                <a:cs typeface="B Nazanin" pitchFamily="2" charset="-78"/>
              </a:rPr>
              <a:t> B</a:t>
            </a:r>
            <a:r>
              <a:rPr lang="fa-IR" sz="2000" dirty="0" smtClean="0">
                <a:cs typeface="B Nazanin" pitchFamily="2" charset="-78"/>
              </a:rPr>
              <a:t> قرار خواهد گرفت.</a:t>
            </a:r>
            <a:endParaRPr lang="en-US" sz="2000" dirty="0" smtClean="0">
              <a:cs typeface="B Nazanin" pitchFamily="2" charset="-78"/>
            </a:endParaRPr>
          </a:p>
          <a:p>
            <a:r>
              <a:rPr lang="fa-IR" sz="2000" dirty="0" smtClean="0">
                <a:cs typeface="B Nazanin" pitchFamily="2" charset="-78"/>
              </a:rPr>
              <a:t> </a:t>
            </a:r>
            <a:r>
              <a:rPr lang="fa-IR" sz="2000" b="1" dirty="0" smtClean="0">
                <a:cs typeface="B Nazanin" pitchFamily="2" charset="-78"/>
              </a:rPr>
              <a:t>روش پنهان نگاری</a:t>
            </a:r>
            <a:r>
              <a:rPr lang="en-US" sz="2000" b="1" dirty="0" smtClean="0">
                <a:cs typeface="B Nazanin" pitchFamily="2" charset="-78"/>
              </a:rPr>
              <a:t> </a:t>
            </a:r>
            <a:r>
              <a:rPr lang="en-US" sz="2000" b="1" dirty="0" err="1" smtClean="0">
                <a:cs typeface="B Nazanin" pitchFamily="2" charset="-78"/>
              </a:rPr>
              <a:t>StegoPRNG</a:t>
            </a:r>
            <a:r>
              <a:rPr lang="fa-IR" sz="2000" b="1" dirty="0" smtClean="0">
                <a:cs typeface="B Nazanin" pitchFamily="2" charset="-78"/>
              </a:rPr>
              <a:t>: </a:t>
            </a:r>
            <a:r>
              <a:rPr lang="fa-IR" sz="2000" dirty="0" smtClean="0">
                <a:cs typeface="B Nazanin" pitchFamily="2" charset="-78"/>
              </a:rPr>
              <a:t>در این تکنیک پیکسل ها به صورت تصادفی انتخاب می شوند و اطلاعات در کانال</a:t>
            </a:r>
            <a:r>
              <a:rPr lang="en-US" sz="2000" dirty="0" smtClean="0">
                <a:cs typeface="B Nazanin" pitchFamily="2" charset="-78"/>
              </a:rPr>
              <a:t> B </a:t>
            </a:r>
            <a:r>
              <a:rPr lang="fa-IR" sz="2000" dirty="0" smtClean="0">
                <a:cs typeface="B Nazanin" pitchFamily="2" charset="-78"/>
              </a:rPr>
              <a:t>پنهان میشود.</a:t>
            </a:r>
            <a:endParaRPr lang="en-US" sz="2000" dirty="0" smtClean="0">
              <a:cs typeface="B Nazanin" pitchFamily="2" charset="-78"/>
            </a:endParaRPr>
          </a:p>
          <a:p>
            <a:endParaRPr lang="fa-IR" sz="2000" dirty="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Titr" pitchFamily="2" charset="-78"/>
              </a:rPr>
              <a:t>پنهان‌سازی در </a:t>
            </a:r>
            <a:r>
              <a:rPr lang="en-US" dirty="0" smtClean="0">
                <a:cs typeface="B Titr" pitchFamily="2" charset="-78"/>
              </a:rPr>
              <a:t>JPG</a:t>
            </a:r>
            <a:endParaRPr lang="fa-IR" dirty="0">
              <a:cs typeface="B Titr" pitchFamily="2" charset="-78"/>
            </a:endParaRPr>
          </a:p>
        </p:txBody>
      </p:sp>
      <p:sp>
        <p:nvSpPr>
          <p:cNvPr id="3" name="Content Placeholder 2"/>
          <p:cNvSpPr>
            <a:spLocks noGrp="1"/>
          </p:cNvSpPr>
          <p:nvPr>
            <p:ph idx="1"/>
          </p:nvPr>
        </p:nvSpPr>
        <p:spPr/>
        <p:txBody>
          <a:bodyPr/>
          <a:lstStyle/>
          <a:p>
            <a:r>
              <a:rPr lang="fa-IR" sz="2400" dirty="0" smtClean="0">
                <a:cs typeface="B Nazanin" pitchFamily="2" charset="-78"/>
              </a:rPr>
              <a:t>- پنهان نگاری در حین فرآیند فشرده سازی در ضرایب </a:t>
            </a:r>
            <a:r>
              <a:rPr lang="en-US" sz="2400" dirty="0" smtClean="0">
                <a:cs typeface="B Nazanin" pitchFamily="2" charset="-78"/>
              </a:rPr>
              <a:t>DCT</a:t>
            </a:r>
          </a:p>
          <a:p>
            <a:r>
              <a:rPr lang="fa-IR" sz="2400" dirty="0" smtClean="0">
                <a:cs typeface="B Nazanin" pitchFamily="2" charset="-78"/>
              </a:rPr>
              <a:t>- پنهان نگاری در حوزه متفاوت </a:t>
            </a:r>
            <a:endParaRPr lang="en-US" sz="2400" dirty="0" smtClean="0">
              <a:cs typeface="B Nazanin" pitchFamily="2" charset="-78"/>
            </a:endParaRPr>
          </a:p>
          <a:p>
            <a:endParaRPr lang="fa-IR"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JSteg</a:t>
            </a:r>
            <a:endParaRPr lang="fa-IR" dirty="0"/>
          </a:p>
        </p:txBody>
      </p:sp>
      <p:sp>
        <p:nvSpPr>
          <p:cNvPr id="3" name="Content Placeholder 2"/>
          <p:cNvSpPr>
            <a:spLocks noGrp="1"/>
          </p:cNvSpPr>
          <p:nvPr>
            <p:ph idx="1"/>
          </p:nvPr>
        </p:nvSpPr>
        <p:spPr/>
        <p:txBody>
          <a:bodyPr>
            <a:normAutofit/>
          </a:bodyPr>
          <a:lstStyle/>
          <a:p>
            <a:r>
              <a:rPr lang="fa-IR" sz="2400" dirty="0" smtClean="0">
                <a:cs typeface="B Nazanin" pitchFamily="2" charset="-78"/>
              </a:rPr>
              <a:t>بيت‌هاي پيغام به ترتيب با بيت‌هاي </a:t>
            </a:r>
            <a:r>
              <a:rPr lang="en-US" sz="2400" dirty="0" smtClean="0">
                <a:cs typeface="B Nazanin" pitchFamily="2" charset="-78"/>
              </a:rPr>
              <a:t>LSB</a:t>
            </a:r>
            <a:r>
              <a:rPr lang="fa-IR" sz="2400" dirty="0" smtClean="0">
                <a:cs typeface="B Nazanin" pitchFamily="2" charset="-78"/>
              </a:rPr>
              <a:t> ضرايب كسينوس گسستة چندي شده جايگزين مي‌شوند.</a:t>
            </a:r>
          </a:p>
          <a:p>
            <a:r>
              <a:rPr lang="fa-IR" sz="2400" dirty="0" smtClean="0">
                <a:cs typeface="B Nazanin" pitchFamily="2" charset="-78"/>
              </a:rPr>
              <a:t>ضرايب </a:t>
            </a:r>
            <a:r>
              <a:rPr lang="en-US" sz="2400" dirty="0" smtClean="0">
                <a:cs typeface="B Nazanin" pitchFamily="2" charset="-78"/>
              </a:rPr>
              <a:t>"0"</a:t>
            </a:r>
            <a:r>
              <a:rPr lang="fa-IR" sz="2400" dirty="0" smtClean="0">
                <a:cs typeface="B Nazanin" pitchFamily="2" charset="-78"/>
              </a:rPr>
              <a:t> و </a:t>
            </a:r>
            <a:r>
              <a:rPr lang="en-US" sz="2400" dirty="0" smtClean="0">
                <a:cs typeface="B Nazanin" pitchFamily="2" charset="-78"/>
              </a:rPr>
              <a:t>"1"</a:t>
            </a:r>
            <a:r>
              <a:rPr lang="fa-IR" sz="2400" dirty="0" smtClean="0">
                <a:cs typeface="B Nazanin" pitchFamily="2" charset="-78"/>
              </a:rPr>
              <a:t> رها مي‌شوند.</a:t>
            </a:r>
          </a:p>
          <a:p>
            <a:r>
              <a:rPr lang="fa-IR" sz="2400" dirty="0" smtClean="0">
                <a:cs typeface="B Nazanin" pitchFamily="2" charset="-78"/>
              </a:rPr>
              <a:t>تعداد صفرها در ضرايب </a:t>
            </a:r>
            <a:r>
              <a:rPr lang="en-US" sz="2400" dirty="0" smtClean="0">
                <a:cs typeface="B Nazanin" pitchFamily="2" charset="-78"/>
              </a:rPr>
              <a:t>DCT</a:t>
            </a:r>
            <a:r>
              <a:rPr lang="fa-IR" sz="2400" dirty="0" smtClean="0">
                <a:cs typeface="B Nazanin" pitchFamily="2" charset="-78"/>
              </a:rPr>
              <a:t> چندي شده زياد است، تغيير آنها باعث مشخص شدن سريع وجود پيغام مي‌شود.</a:t>
            </a:r>
          </a:p>
        </p:txBody>
      </p:sp>
      <p:pic>
        <p:nvPicPr>
          <p:cNvPr id="4" name="Picture 3" descr="fig3"/>
          <p:cNvPicPr/>
          <p:nvPr/>
        </p:nvPicPr>
        <p:blipFill>
          <a:blip r:embed="rId2" cstate="print">
            <a:lum bright="6000" contrast="6000"/>
          </a:blip>
          <a:srcRect/>
          <a:stretch>
            <a:fillRect/>
          </a:stretch>
        </p:blipFill>
        <p:spPr bwMode="auto">
          <a:xfrm>
            <a:off x="2362200" y="3657600"/>
            <a:ext cx="3895725" cy="251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OutGuess0.1</a:t>
            </a:r>
            <a:endParaRPr lang="fa-IR" dirty="0"/>
          </a:p>
        </p:txBody>
      </p:sp>
      <p:sp>
        <p:nvSpPr>
          <p:cNvPr id="3" name="Content Placeholder 2"/>
          <p:cNvSpPr>
            <a:spLocks noGrp="1"/>
          </p:cNvSpPr>
          <p:nvPr>
            <p:ph idx="1"/>
          </p:nvPr>
        </p:nvSpPr>
        <p:spPr/>
        <p:txBody>
          <a:bodyPr>
            <a:normAutofit/>
          </a:bodyPr>
          <a:lstStyle/>
          <a:p>
            <a:r>
              <a:rPr lang="fa-IR" sz="2400" dirty="0" smtClean="0">
                <a:cs typeface="B Nazanin" pitchFamily="2" charset="-78"/>
              </a:rPr>
              <a:t>ضرايب </a:t>
            </a:r>
            <a:r>
              <a:rPr lang="en-US" sz="2400" dirty="0" smtClean="0">
                <a:cs typeface="B Nazanin" pitchFamily="2" charset="-78"/>
              </a:rPr>
              <a:t>DCT</a:t>
            </a:r>
            <a:r>
              <a:rPr lang="fa-IR" sz="2400" dirty="0" smtClean="0">
                <a:cs typeface="B Nazanin" pitchFamily="2" charset="-78"/>
              </a:rPr>
              <a:t> چندي شده به صورت شبه تصادفی (با استفاده از یک کلید) انتخاب می شوند</a:t>
            </a:r>
            <a:r>
              <a:rPr lang="en-US" sz="2400" dirty="0" smtClean="0">
                <a:cs typeface="B Nazanin" pitchFamily="2" charset="-78"/>
              </a:rPr>
              <a:t>.</a:t>
            </a:r>
            <a:endParaRPr lang="fa-IR" sz="2400" dirty="0" smtClean="0">
              <a:cs typeface="B Nazanin" pitchFamily="2" charset="-78"/>
            </a:endParaRPr>
          </a:p>
          <a:p>
            <a:r>
              <a:rPr lang="fa-IR" sz="2400" dirty="0" smtClean="0">
                <a:cs typeface="B Nazanin" pitchFamily="2" charset="-78"/>
              </a:rPr>
              <a:t>بيت‌هاي </a:t>
            </a:r>
            <a:r>
              <a:rPr lang="en-US" sz="2400" dirty="0" smtClean="0">
                <a:cs typeface="B Nazanin" pitchFamily="2" charset="-78"/>
              </a:rPr>
              <a:t>LSB</a:t>
            </a:r>
            <a:r>
              <a:rPr lang="fa-IR" sz="2400" dirty="0" smtClean="0">
                <a:cs typeface="B Nazanin" pitchFamily="2" charset="-78"/>
              </a:rPr>
              <a:t> آنها با بيت‌هاي پيغام جایگزین خواهد شد.</a:t>
            </a:r>
          </a:p>
        </p:txBody>
      </p:sp>
      <p:sp>
        <p:nvSpPr>
          <p:cNvPr id="4" name="Slide Number Placeholder 3"/>
          <p:cNvSpPr>
            <a:spLocks noGrp="1"/>
          </p:cNvSpPr>
          <p:nvPr>
            <p:ph type="sldNum" sz="quarter" idx="12"/>
          </p:nvPr>
        </p:nvSpPr>
        <p:spPr/>
        <p:txBody>
          <a:bodyPr/>
          <a:lstStyle/>
          <a:p>
            <a:fld id="{510B67B4-5B67-4133-80A8-DACEDD91C7EA}"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dirty="0" smtClean="0">
                <a:cs typeface="B Titr" pitchFamily="2" charset="-78"/>
              </a:rPr>
              <a:t>روش نهان‌‌نگاری </a:t>
            </a:r>
            <a:r>
              <a:rPr lang="en-US" b="1" dirty="0" smtClean="0">
                <a:cs typeface="B Titr" pitchFamily="2" charset="-78"/>
              </a:rPr>
              <a:t>f5</a:t>
            </a:r>
            <a:endParaRPr lang="en-US" sz="3600" b="1" dirty="0" smtClean="0">
              <a:cs typeface="B Titr" pitchFamily="2" charset="-78"/>
            </a:endParaRPr>
          </a:p>
        </p:txBody>
      </p:sp>
      <p:sp>
        <p:nvSpPr>
          <p:cNvPr id="3" name="Content Placeholder 2"/>
          <p:cNvSpPr>
            <a:spLocks noGrp="1"/>
          </p:cNvSpPr>
          <p:nvPr>
            <p:ph idx="1"/>
          </p:nvPr>
        </p:nvSpPr>
        <p:spPr/>
        <p:txBody>
          <a:bodyPr>
            <a:normAutofit/>
          </a:bodyPr>
          <a:lstStyle/>
          <a:p>
            <a:r>
              <a:rPr lang="fa-IR" sz="2400" dirty="0" smtClean="0">
                <a:cs typeface="B Nazanin" pitchFamily="2" charset="-78"/>
              </a:rPr>
              <a:t>در الگوريتم </a:t>
            </a:r>
            <a:r>
              <a:rPr lang="en-US" sz="2400" dirty="0" smtClean="0">
                <a:cs typeface="B Nazanin" pitchFamily="2" charset="-78"/>
              </a:rPr>
              <a:t>F5</a:t>
            </a:r>
            <a:r>
              <a:rPr lang="fa-IR" sz="2400" dirty="0" smtClean="0">
                <a:cs typeface="B Nazanin" pitchFamily="2" charset="-78"/>
              </a:rPr>
              <a:t>  براي جاسازي يك پيام به طول </a:t>
            </a:r>
            <a:r>
              <a:rPr lang="en-US" sz="2400" dirty="0" smtClean="0">
                <a:cs typeface="B Nazanin" pitchFamily="2" charset="-78"/>
              </a:rPr>
              <a:t>P</a:t>
            </a:r>
            <a:r>
              <a:rPr lang="fa-IR" sz="2400" dirty="0" smtClean="0">
                <a:cs typeface="B Nazanin" pitchFamily="2" charset="-78"/>
              </a:rPr>
              <a:t> به 1-</a:t>
            </a:r>
            <a:r>
              <a:rPr lang="en-US" sz="2400" dirty="0" smtClean="0">
                <a:cs typeface="B Nazanin" pitchFamily="2" charset="-78"/>
              </a:rPr>
              <a:t> 2</a:t>
            </a:r>
            <a:r>
              <a:rPr lang="en-US" sz="2400" baseline="30000" dirty="0" smtClean="0">
                <a:cs typeface="B Nazanin" pitchFamily="2" charset="-78"/>
              </a:rPr>
              <a:t>P </a:t>
            </a:r>
            <a:r>
              <a:rPr lang="fa-IR" sz="2400" baseline="30000" dirty="0" smtClean="0">
                <a:cs typeface="B Nazanin" pitchFamily="2" charset="-78"/>
              </a:rPr>
              <a:t>  </a:t>
            </a:r>
            <a:r>
              <a:rPr lang="fa-IR" sz="2400" dirty="0" smtClean="0">
                <a:cs typeface="B Nazanin" pitchFamily="2" charset="-78"/>
              </a:rPr>
              <a:t>ضريب </a:t>
            </a:r>
            <a:r>
              <a:rPr lang="en-US" sz="2400" dirty="0" smtClean="0">
                <a:cs typeface="B Nazanin" pitchFamily="2" charset="-78"/>
              </a:rPr>
              <a:t>AC</a:t>
            </a:r>
            <a:r>
              <a:rPr lang="fa-IR" sz="2400" dirty="0" smtClean="0">
                <a:cs typeface="B Nazanin" pitchFamily="2" charset="-78"/>
              </a:rPr>
              <a:t>، كسينوس گسستة چندي شده نياز است. </a:t>
            </a:r>
          </a:p>
          <a:p>
            <a:r>
              <a:rPr lang="fa-IR" sz="2400" dirty="0" smtClean="0">
                <a:cs typeface="B Nazanin" pitchFamily="2" charset="-78"/>
              </a:rPr>
              <a:t>مثال جاسازی 3 بیت در 7 ضریب با یک تغییر:</a:t>
            </a:r>
          </a:p>
          <a:p>
            <a:r>
              <a:rPr lang="fa-IR" sz="2400" dirty="0" smtClean="0">
                <a:cs typeface="B Nazanin" pitchFamily="2" charset="-78"/>
              </a:rPr>
              <a:t>ماتریس جاسازی</a:t>
            </a:r>
          </a:p>
          <a:p>
            <a:pPr algn="l" rtl="0"/>
            <a:r>
              <a:rPr lang="en-US" sz="2400" dirty="0" smtClean="0">
                <a:cs typeface="B Nazanin" pitchFamily="2" charset="-78"/>
              </a:rPr>
              <a:t>H= </a:t>
            </a:r>
          </a:p>
          <a:p>
            <a:pPr algn="l" rtl="0"/>
            <a:endParaRPr lang="en-US" sz="2400" dirty="0" smtClean="0">
              <a:cs typeface="B Nazanin" pitchFamily="2" charset="-78"/>
            </a:endParaRPr>
          </a:p>
          <a:p>
            <a:pPr algn="r"/>
            <a:r>
              <a:rPr lang="fa-IR" sz="2400" dirty="0" smtClean="0">
                <a:cs typeface="B Nazanin" pitchFamily="2" charset="-78"/>
              </a:rPr>
              <a:t>ماتريس </a:t>
            </a:r>
            <a:r>
              <a:rPr lang="en-US" sz="2400" dirty="0" smtClean="0">
                <a:cs typeface="B Nazanin" pitchFamily="2" charset="-78"/>
              </a:rPr>
              <a:t>X</a:t>
            </a:r>
            <a:r>
              <a:rPr lang="fa-IR" sz="2400" dirty="0" smtClean="0">
                <a:cs typeface="B Nazanin" pitchFamily="2" charset="-78"/>
              </a:rPr>
              <a:t> را هم برابر </a:t>
            </a:r>
            <a:r>
              <a:rPr lang="en-US" sz="2400" dirty="0" smtClean="0">
                <a:cs typeface="B Nazanin" pitchFamily="2" charset="-78"/>
              </a:rPr>
              <a:t>LSB</a:t>
            </a:r>
            <a:r>
              <a:rPr lang="fa-IR" sz="2400" dirty="0" smtClean="0">
                <a:cs typeface="B Nazanin" pitchFamily="2" charset="-78"/>
              </a:rPr>
              <a:t>، هفت ضريب </a:t>
            </a:r>
            <a:r>
              <a:rPr lang="en-US" sz="2400" dirty="0" smtClean="0">
                <a:cs typeface="B Nazanin" pitchFamily="2" charset="-78"/>
              </a:rPr>
              <a:t>DCT</a:t>
            </a:r>
            <a:r>
              <a:rPr lang="fa-IR" sz="2400" dirty="0" smtClean="0">
                <a:cs typeface="B Nazanin" pitchFamily="2" charset="-78"/>
              </a:rPr>
              <a:t> فرض مي‌كنيم. مثلاً فرض كنيد همه </a:t>
            </a:r>
            <a:r>
              <a:rPr lang="en-US" sz="2400" dirty="0" smtClean="0">
                <a:cs typeface="B Nazanin" pitchFamily="2" charset="-78"/>
              </a:rPr>
              <a:t> LSB</a:t>
            </a:r>
            <a:r>
              <a:rPr lang="fa-IR" sz="2400" dirty="0" smtClean="0">
                <a:cs typeface="B Nazanin" pitchFamily="2" charset="-78"/>
              </a:rPr>
              <a:t>ها برابر یک باشند. </a:t>
            </a:r>
            <a:endParaRPr lang="en-US" sz="2400" dirty="0" smtClean="0">
              <a:cs typeface="B Nazanin" pitchFamily="2" charset="-78"/>
            </a:endParaRPr>
          </a:p>
          <a:p>
            <a:pPr algn="r"/>
            <a:endParaRPr lang="en-US" sz="2400" dirty="0" smtClean="0">
              <a:cs typeface="B Nazanin" pitchFamily="2" charset="-78"/>
            </a:endParaRPr>
          </a:p>
          <a:p>
            <a:pPr algn="l" rtl="0"/>
            <a:r>
              <a:rPr lang="en-US" sz="2400" dirty="0" smtClean="0">
                <a:cs typeface="B Nazanin" pitchFamily="2" charset="-78"/>
              </a:rPr>
              <a:t>X= </a:t>
            </a: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7" name="Object 3"/>
          <p:cNvGraphicFramePr>
            <a:graphicFrameLocks noChangeAspect="1"/>
          </p:cNvGraphicFramePr>
          <p:nvPr/>
        </p:nvGraphicFramePr>
        <p:xfrm>
          <a:off x="1295400" y="3019902"/>
          <a:ext cx="2065748" cy="942498"/>
        </p:xfrm>
        <a:graphic>
          <a:graphicData uri="http://schemas.openxmlformats.org/presentationml/2006/ole">
            <p:oleObj spid="_x0000_s1027" name="Equation" r:id="rId3" imgW="1524000" imgH="711200" progId="Equation.3">
              <p:embed/>
            </p:oleObj>
          </a:graphicData>
        </a:graphic>
      </p:graphicFrame>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9" name="Object 5"/>
          <p:cNvGraphicFramePr>
            <a:graphicFrameLocks noChangeAspect="1"/>
          </p:cNvGraphicFramePr>
          <p:nvPr/>
        </p:nvGraphicFramePr>
        <p:xfrm>
          <a:off x="1295400" y="4791075"/>
          <a:ext cx="228600" cy="1609725"/>
        </p:xfrm>
        <a:graphic>
          <a:graphicData uri="http://schemas.openxmlformats.org/presentationml/2006/ole">
            <p:oleObj spid="_x0000_s1029" name="Equation" r:id="rId4" imgW="228600" imgH="1600200" progId="Equation.3">
              <p:embed/>
            </p:oleObj>
          </a:graphicData>
        </a:graphic>
      </p:graphicFrame>
      <p:sp>
        <p:nvSpPr>
          <p:cNvPr id="8" name="Slide Number Placeholder 7"/>
          <p:cNvSpPr>
            <a:spLocks noGrp="1"/>
          </p:cNvSpPr>
          <p:nvPr>
            <p:ph type="sldNum" sz="quarter" idx="12"/>
          </p:nvPr>
        </p:nvSpPr>
        <p:spPr/>
        <p:txBody>
          <a:bodyPr/>
          <a:lstStyle/>
          <a:p>
            <a:fld id="{510B67B4-5B67-4133-80A8-DACEDD91C7EA}"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نظریه اساسی نهان‌نگاری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fa-IR" sz="2000" b="1" dirty="0" smtClean="0">
                <a:cs typeface="B Nazanin" pitchFamily="2" charset="-78"/>
              </a:rPr>
              <a:t>مسئله زندانی‌ها مطرح شده توسط سیمونز سال 1983:</a:t>
            </a:r>
          </a:p>
          <a:p>
            <a:r>
              <a:rPr lang="fa-IR" sz="2000" dirty="0" smtClean="0">
                <a:cs typeface="B Nazanin" pitchFamily="2" charset="-78"/>
              </a:rPr>
              <a:t>آلیس و باب زندانی هستند و برای طرح نقشه فرار آلیس می‌خواهد پیامی را برای باب ارسال كند. ارتباط آلیس و باب از طریق ارسال و دریافت نامه‌هایی با محتوای مجاز كه توسط ویلی زندانیان چك می‌شود ممكن می‌شود.</a:t>
            </a:r>
          </a:p>
          <a:p>
            <a:pPr>
              <a:buNone/>
            </a:pPr>
            <a:r>
              <a:rPr lang="fa-IR" sz="2000" dirty="0" smtClean="0">
                <a:cs typeface="B Nazanin" pitchFamily="2" charset="-78"/>
              </a:rPr>
              <a:t>	بدیهی است در صورتیكه ویلی ارسال پیامی غیرمجاز را تشخیص دهد به سرپرست زندان اطلاع خواهد داد و این موجب قطع ارتباط آلیس وباب خواهد شد.</a:t>
            </a:r>
          </a:p>
          <a:p>
            <a:pPr>
              <a:buNone/>
            </a:pPr>
            <a:r>
              <a:rPr lang="fa-IR" sz="2000" dirty="0" smtClean="0">
                <a:cs typeface="B Nazanin" pitchFamily="2" charset="-78"/>
              </a:rPr>
              <a:t>	بنابراین آلیس باید پیام خود را در قالب یك پیام عادی و پنهان‌شده در آن برای باب ارسال نماید، طوریكه سوءظن ویلی برانگیخته نشود و باب هم قادر به فهم كامل پیام آلیس باشد.</a:t>
            </a:r>
            <a:endParaRPr lang="en-US" sz="2000" dirty="0" smtClean="0">
              <a:cs typeface="B Nazanin" pitchFamily="2" charset="-78"/>
            </a:endParaRPr>
          </a:p>
        </p:txBody>
      </p:sp>
      <p:sp>
        <p:nvSpPr>
          <p:cNvPr id="4" name="Rectangle 3"/>
          <p:cNvSpPr/>
          <p:nvPr/>
        </p:nvSpPr>
        <p:spPr>
          <a:xfrm>
            <a:off x="685800" y="4953000"/>
            <a:ext cx="1066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آلیس</a:t>
            </a:r>
          </a:p>
          <a:p>
            <a:pPr algn="ctr"/>
            <a:r>
              <a:rPr lang="fa-IR" sz="1600" b="1" dirty="0" smtClean="0">
                <a:solidFill>
                  <a:schemeClr val="tx1"/>
                </a:solidFill>
                <a:cs typeface="B Nazanin" pitchFamily="2" charset="-78"/>
              </a:rPr>
              <a:t>پیام محرمانه</a:t>
            </a:r>
            <a:endParaRPr lang="en-US" b="1" dirty="0" smtClean="0">
              <a:solidFill>
                <a:schemeClr val="tx1"/>
              </a:solidFill>
              <a:cs typeface="B Nazanin" pitchFamily="2" charset="-78"/>
            </a:endParaRPr>
          </a:p>
        </p:txBody>
      </p:sp>
      <p:cxnSp>
        <p:nvCxnSpPr>
          <p:cNvPr id="6" name="Straight Arrow Connector 5"/>
          <p:cNvCxnSpPr/>
          <p:nvPr/>
        </p:nvCxnSpPr>
        <p:spPr>
          <a:xfrm>
            <a:off x="-2209800" y="27432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33600" y="5105400"/>
            <a:ext cx="1219200" cy="381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جاگذاری پیام</a:t>
            </a:r>
            <a:endParaRPr lang="en-US" sz="1600" b="1" dirty="0" smtClean="0">
              <a:solidFill>
                <a:schemeClr val="tx1"/>
              </a:solidFill>
              <a:cs typeface="B Nazanin" pitchFamily="2" charset="-78"/>
            </a:endParaRPr>
          </a:p>
        </p:txBody>
      </p:sp>
      <p:sp>
        <p:nvSpPr>
          <p:cNvPr id="8" name="Rectangle 7"/>
          <p:cNvSpPr/>
          <p:nvPr/>
        </p:nvSpPr>
        <p:spPr>
          <a:xfrm>
            <a:off x="3962400" y="5029200"/>
            <a:ext cx="914400" cy="5334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ویلی</a:t>
            </a:r>
          </a:p>
          <a:p>
            <a:pPr algn="ctr"/>
            <a:r>
              <a:rPr lang="fa-IR" sz="1600" b="1" dirty="0" smtClean="0">
                <a:solidFill>
                  <a:schemeClr val="tx1"/>
                </a:solidFill>
                <a:cs typeface="B Nazanin" pitchFamily="2" charset="-78"/>
              </a:rPr>
              <a:t>بازرس</a:t>
            </a:r>
            <a:endParaRPr lang="en-US" sz="1600" b="1" dirty="0" smtClean="0">
              <a:solidFill>
                <a:schemeClr val="tx1"/>
              </a:solidFill>
              <a:cs typeface="B Nazanin" pitchFamily="2" charset="-78"/>
            </a:endParaRPr>
          </a:p>
        </p:txBody>
      </p:sp>
      <p:sp>
        <p:nvSpPr>
          <p:cNvPr id="10" name="Rectangle 9"/>
          <p:cNvSpPr/>
          <p:nvPr/>
        </p:nvSpPr>
        <p:spPr>
          <a:xfrm>
            <a:off x="7086600" y="4876800"/>
            <a:ext cx="1219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smtClean="0">
                <a:solidFill>
                  <a:schemeClr val="tx1"/>
                </a:solidFill>
                <a:cs typeface="B Nazanin" pitchFamily="2" charset="-78"/>
              </a:rPr>
              <a:t>باب</a:t>
            </a:r>
          </a:p>
          <a:p>
            <a:pPr algn="ctr" rtl="1"/>
            <a:r>
              <a:rPr lang="fa-IR" sz="1600" b="1" dirty="0" smtClean="0">
                <a:solidFill>
                  <a:schemeClr val="tx1"/>
                </a:solidFill>
                <a:cs typeface="B Nazanin" pitchFamily="2" charset="-78"/>
              </a:rPr>
              <a:t>دریافت پیام محرمانه</a:t>
            </a:r>
            <a:endParaRPr lang="en-US" sz="1600" b="1" dirty="0" smtClean="0">
              <a:solidFill>
                <a:schemeClr val="tx1"/>
              </a:solidFill>
              <a:cs typeface="B Nazanin" pitchFamily="2" charset="-78"/>
            </a:endParaRPr>
          </a:p>
        </p:txBody>
      </p:sp>
      <p:cxnSp>
        <p:nvCxnSpPr>
          <p:cNvPr id="12" name="Straight Arrow Connector 11"/>
          <p:cNvCxnSpPr>
            <a:stCxn id="4" idx="3"/>
            <a:endCxn id="7" idx="1"/>
          </p:cNvCxnSpPr>
          <p:nvPr/>
        </p:nvCxnSpPr>
        <p:spPr>
          <a:xfrm>
            <a:off x="1752600" y="5295900"/>
            <a:ext cx="381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Rectangle 16"/>
          <p:cNvSpPr/>
          <p:nvPr/>
        </p:nvSpPr>
        <p:spPr>
          <a:xfrm>
            <a:off x="2362200" y="4419600"/>
            <a:ext cx="762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پوشانه</a:t>
            </a:r>
            <a:endParaRPr lang="en-US" sz="1600" b="1" dirty="0" smtClean="0">
              <a:solidFill>
                <a:schemeClr val="tx1"/>
              </a:solidFill>
              <a:cs typeface="B Nazanin" pitchFamily="2" charset="-78"/>
            </a:endParaRPr>
          </a:p>
        </p:txBody>
      </p:sp>
      <p:sp>
        <p:nvSpPr>
          <p:cNvPr id="18" name="Rectangle 17"/>
          <p:cNvSpPr/>
          <p:nvPr/>
        </p:nvSpPr>
        <p:spPr>
          <a:xfrm>
            <a:off x="2438400" y="5867400"/>
            <a:ext cx="609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کلید</a:t>
            </a:r>
            <a:endParaRPr lang="en-US" sz="1600" b="1" dirty="0" smtClean="0">
              <a:solidFill>
                <a:schemeClr val="tx1"/>
              </a:solidFill>
              <a:cs typeface="B Nazanin" pitchFamily="2" charset="-78"/>
            </a:endParaRPr>
          </a:p>
        </p:txBody>
      </p:sp>
      <p:cxnSp>
        <p:nvCxnSpPr>
          <p:cNvPr id="20" name="Straight Arrow Connector 19"/>
          <p:cNvCxnSpPr>
            <a:stCxn id="17" idx="2"/>
            <a:endCxn id="7" idx="0"/>
          </p:cNvCxnSpPr>
          <p:nvPr/>
        </p:nvCxnSpPr>
        <p:spPr>
          <a:xfrm rot="5400000">
            <a:off x="2590800" y="4953000"/>
            <a:ext cx="3048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stCxn id="18" idx="0"/>
            <a:endCxn id="7" idx="2"/>
          </p:cNvCxnSpPr>
          <p:nvPr/>
        </p:nvCxnSpPr>
        <p:spPr>
          <a:xfrm rot="5400000" flipH="1" flipV="1">
            <a:off x="2552700" y="5676900"/>
            <a:ext cx="381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1" name="Straight Arrow Connector 30"/>
          <p:cNvCxnSpPr>
            <a:stCxn id="7" idx="3"/>
            <a:endCxn id="8" idx="1"/>
          </p:cNvCxnSpPr>
          <p:nvPr/>
        </p:nvCxnSpPr>
        <p:spPr>
          <a:xfrm>
            <a:off x="3352800" y="5295900"/>
            <a:ext cx="6096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2" name="Rectangle 31"/>
          <p:cNvSpPr/>
          <p:nvPr/>
        </p:nvSpPr>
        <p:spPr>
          <a:xfrm>
            <a:off x="3200400" y="5715000"/>
            <a:ext cx="609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نهانه</a:t>
            </a:r>
            <a:endParaRPr lang="en-US" sz="1600" b="1" dirty="0" smtClean="0">
              <a:solidFill>
                <a:schemeClr val="tx1"/>
              </a:solidFill>
              <a:cs typeface="B Nazanin" pitchFamily="2" charset="-78"/>
            </a:endParaRPr>
          </a:p>
        </p:txBody>
      </p:sp>
      <p:cxnSp>
        <p:nvCxnSpPr>
          <p:cNvPr id="34" name="Straight Arrow Connector 33"/>
          <p:cNvCxnSpPr>
            <a:stCxn id="32" idx="0"/>
            <a:endCxn id="8" idx="1"/>
          </p:cNvCxnSpPr>
          <p:nvPr/>
        </p:nvCxnSpPr>
        <p:spPr>
          <a:xfrm rot="5400000" flipH="1" flipV="1">
            <a:off x="3524250" y="5276850"/>
            <a:ext cx="419100" cy="457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5" name="Rectangle 34"/>
          <p:cNvSpPr/>
          <p:nvPr/>
        </p:nvSpPr>
        <p:spPr>
          <a:xfrm>
            <a:off x="5257800" y="5105400"/>
            <a:ext cx="1219200" cy="381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استخراج پیام</a:t>
            </a:r>
            <a:endParaRPr lang="en-US" sz="1600" b="1" dirty="0" smtClean="0">
              <a:solidFill>
                <a:schemeClr val="tx1"/>
              </a:solidFill>
              <a:cs typeface="B Nazanin" pitchFamily="2" charset="-78"/>
            </a:endParaRPr>
          </a:p>
        </p:txBody>
      </p:sp>
      <p:cxnSp>
        <p:nvCxnSpPr>
          <p:cNvPr id="36" name="Straight Arrow Connector 35"/>
          <p:cNvCxnSpPr>
            <a:endCxn id="35" idx="1"/>
          </p:cNvCxnSpPr>
          <p:nvPr/>
        </p:nvCxnSpPr>
        <p:spPr>
          <a:xfrm>
            <a:off x="4876800" y="5295900"/>
            <a:ext cx="381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7" name="Rectangle 36"/>
          <p:cNvSpPr/>
          <p:nvPr/>
        </p:nvSpPr>
        <p:spPr>
          <a:xfrm>
            <a:off x="5562600" y="5867400"/>
            <a:ext cx="609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smtClean="0">
                <a:solidFill>
                  <a:schemeClr val="tx1"/>
                </a:solidFill>
                <a:cs typeface="B Nazanin" pitchFamily="2" charset="-78"/>
              </a:rPr>
              <a:t>کلید</a:t>
            </a:r>
            <a:endParaRPr lang="en-US" sz="1600" b="1" dirty="0" smtClean="0">
              <a:solidFill>
                <a:schemeClr val="tx1"/>
              </a:solidFill>
              <a:cs typeface="B Nazanin" pitchFamily="2" charset="-78"/>
            </a:endParaRPr>
          </a:p>
        </p:txBody>
      </p:sp>
      <p:cxnSp>
        <p:nvCxnSpPr>
          <p:cNvPr id="38" name="Straight Arrow Connector 37"/>
          <p:cNvCxnSpPr>
            <a:stCxn id="37" idx="0"/>
            <a:endCxn id="35" idx="2"/>
          </p:cNvCxnSpPr>
          <p:nvPr/>
        </p:nvCxnSpPr>
        <p:spPr>
          <a:xfrm rot="5400000" flipH="1" flipV="1">
            <a:off x="5676900" y="5676900"/>
            <a:ext cx="381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35" idx="3"/>
            <a:endCxn id="10" idx="1"/>
          </p:cNvCxnSpPr>
          <p:nvPr/>
        </p:nvCxnSpPr>
        <p:spPr>
          <a:xfrm>
            <a:off x="6477000" y="5295900"/>
            <a:ext cx="6096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Slide Number Placeholder 21"/>
          <p:cNvSpPr>
            <a:spLocks noGrp="1"/>
          </p:cNvSpPr>
          <p:nvPr>
            <p:ph type="sldNum" sz="quarter" idx="12"/>
          </p:nvPr>
        </p:nvSpPr>
        <p:spPr/>
        <p:txBody>
          <a:bodyPr/>
          <a:lstStyle/>
          <a:p>
            <a:fld id="{510B67B4-5B67-4133-80A8-DACEDD91C7EA}"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fa-IR" sz="2400" dirty="0" smtClean="0">
                <a:cs typeface="B Nazanin" pitchFamily="2" charset="-78"/>
              </a:rPr>
              <a:t>حاصل </a:t>
            </a:r>
            <a:r>
              <a:rPr lang="en-US" sz="2400" dirty="0" smtClean="0">
                <a:cs typeface="B Nazanin" pitchFamily="2" charset="-78"/>
              </a:rPr>
              <a:t>H*X</a:t>
            </a:r>
            <a:r>
              <a:rPr lang="fa-IR" sz="2400" dirty="0" smtClean="0">
                <a:cs typeface="B Nazanin" pitchFamily="2" charset="-78"/>
              </a:rPr>
              <a:t> را بدست می‌آوریم</a:t>
            </a:r>
            <a:endParaRPr lang="en-US" sz="2400" dirty="0" smtClean="0">
              <a:cs typeface="B Nazanin" pitchFamily="2" charset="-78"/>
            </a:endParaRPr>
          </a:p>
          <a:p>
            <a:pPr algn="l" rtl="0"/>
            <a:r>
              <a:rPr lang="en-US" sz="2400" dirty="0" smtClean="0">
                <a:cs typeface="B Nazanin" pitchFamily="2" charset="-78"/>
              </a:rPr>
              <a:t>H*X =                                    =  </a:t>
            </a:r>
          </a:p>
          <a:p>
            <a:pPr algn="l" rtl="0"/>
            <a:endParaRPr lang="en-US" sz="2400" dirty="0" smtClean="0">
              <a:cs typeface="B Nazanin" pitchFamily="2" charset="-78"/>
            </a:endParaRPr>
          </a:p>
          <a:p>
            <a:pPr algn="l" rtl="0"/>
            <a:endParaRPr lang="en-US" sz="2400" dirty="0" smtClean="0">
              <a:cs typeface="B Nazanin" pitchFamily="2" charset="-78"/>
            </a:endParaRPr>
          </a:p>
          <a:p>
            <a:r>
              <a:rPr lang="fa-IR" sz="2400" dirty="0" smtClean="0">
                <a:cs typeface="B Nazanin" pitchFamily="2" charset="-78"/>
              </a:rPr>
              <a:t>اگر حاصل با بيت‌هاي پيام يكي بود كه مشكلي نيست و هيچ تغييري بر روي ضرايب نمي‌دهيم ولي اگر حاصل ضرب متفاوت شد يعني فرض كنيد</a:t>
            </a:r>
            <a:r>
              <a:rPr lang="en-US" sz="2400" dirty="0" smtClean="0">
                <a:cs typeface="B Nazanin" pitchFamily="2" charset="-78"/>
              </a:rPr>
              <a:t>m</a:t>
            </a:r>
            <a:r>
              <a:rPr lang="fa-IR" sz="2400" dirty="0" smtClean="0">
                <a:cs typeface="B Nazanin" pitchFamily="2" charset="-78"/>
              </a:rPr>
              <a:t> به صورت زیر باشد:</a:t>
            </a:r>
            <a:endParaRPr lang="en-US" sz="2400" dirty="0" smtClean="0">
              <a:cs typeface="B Nazanin" pitchFamily="2" charset="-78"/>
            </a:endParaRPr>
          </a:p>
          <a:p>
            <a:pPr algn="l" rtl="0"/>
            <a:r>
              <a:rPr lang="en-US" sz="2400" dirty="0" smtClean="0">
                <a:cs typeface="B Nazanin" pitchFamily="2" charset="-78"/>
              </a:rPr>
              <a:t>M=</a:t>
            </a:r>
          </a:p>
          <a:p>
            <a:r>
              <a:rPr lang="fa-IR" sz="2400" dirty="0" smtClean="0">
                <a:cs typeface="B Nazanin" pitchFamily="2" charset="-78"/>
              </a:rPr>
              <a:t>در اين صورت </a:t>
            </a:r>
            <a:r>
              <a:rPr lang="en-US" sz="2400" dirty="0" err="1" smtClean="0">
                <a:cs typeface="B Nazanin" pitchFamily="2" charset="-78"/>
              </a:rPr>
              <a:t>Hx</a:t>
            </a:r>
            <a:r>
              <a:rPr lang="en-US" sz="2400" dirty="0" smtClean="0">
                <a:cs typeface="B Nazanin" pitchFamily="2" charset="-78"/>
              </a:rPr>
              <a:t> – m</a:t>
            </a:r>
            <a:r>
              <a:rPr lang="fa-IR" sz="2400" dirty="0" smtClean="0">
                <a:cs typeface="B Nazanin" pitchFamily="2" charset="-78"/>
              </a:rPr>
              <a:t> را محاسبه مي‌كنيم</a:t>
            </a:r>
            <a:r>
              <a:rPr lang="fa-IR" sz="2400" dirty="0" smtClean="0"/>
              <a:t>: </a:t>
            </a:r>
            <a:endParaRPr lang="en-US" sz="2400" dirty="0" smtClean="0"/>
          </a:p>
          <a:p>
            <a:endParaRPr lang="en-US" sz="2400" dirty="0" smtClean="0"/>
          </a:p>
          <a:p>
            <a:endParaRPr lang="en-US" sz="2400" dirty="0" smtClean="0"/>
          </a:p>
          <a:p>
            <a:r>
              <a:rPr lang="fa-IR" sz="2400" dirty="0" smtClean="0">
                <a:cs typeface="B Nazanin" pitchFamily="2" charset="-78"/>
              </a:rPr>
              <a:t>که حاصل برابربا ستون پنجم از ماتريس</a:t>
            </a:r>
            <a:r>
              <a:rPr lang="en-US" sz="2400" dirty="0" smtClean="0">
                <a:cs typeface="B Nazanin" pitchFamily="2" charset="-78"/>
              </a:rPr>
              <a:t> H </a:t>
            </a:r>
            <a:r>
              <a:rPr lang="fa-IR" sz="2400" dirty="0" smtClean="0">
                <a:cs typeface="B Nazanin" pitchFamily="2" charset="-78"/>
              </a:rPr>
              <a:t>است لذا از سطر پنجم ماتریس </a:t>
            </a:r>
            <a:r>
              <a:rPr lang="en-US" sz="2400" dirty="0" smtClean="0">
                <a:cs typeface="B Nazanin" pitchFamily="2" charset="-78"/>
              </a:rPr>
              <a:t>X</a:t>
            </a:r>
            <a:r>
              <a:rPr lang="fa-IR" sz="2400" dirty="0" smtClean="0">
                <a:cs typeface="B Nazanin" pitchFamily="2" charset="-78"/>
              </a:rPr>
              <a:t>  يك واحد کم می کنیم  كه در اين صورت بيت‌هاي پيام به صورت زیر در خواهد آمد:</a:t>
            </a:r>
            <a:endParaRPr lang="en-US" sz="2400" dirty="0" smtClean="0">
              <a:cs typeface="B Nazanin" pitchFamily="2" charset="-78"/>
            </a:endParaRPr>
          </a:p>
          <a:p>
            <a:endParaRPr lang="en-US" sz="2400" dirty="0" smtClean="0"/>
          </a:p>
          <a:p>
            <a:pPr algn="r"/>
            <a:endParaRPr lang="en-US" sz="2400" dirty="0">
              <a:cs typeface="B Nazanin" pitchFamily="2" charset="-78"/>
            </a:endParaRPr>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3" name="Object 1"/>
          <p:cNvGraphicFramePr>
            <a:graphicFrameLocks noChangeAspect="1"/>
          </p:cNvGraphicFramePr>
          <p:nvPr/>
        </p:nvGraphicFramePr>
        <p:xfrm>
          <a:off x="1632559" y="914400"/>
          <a:ext cx="2025041" cy="923925"/>
        </p:xfrm>
        <a:graphic>
          <a:graphicData uri="http://schemas.openxmlformats.org/presentationml/2006/ole">
            <p:oleObj spid="_x0000_s38913" name="Equation" r:id="rId3" imgW="1524000" imgH="711200" progId="Equation.3">
              <p:embed/>
            </p:oleObj>
          </a:graphicData>
        </a:graphic>
      </p:graphicFrame>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5" name="Object 3"/>
          <p:cNvGraphicFramePr>
            <a:graphicFrameLocks noChangeAspect="1"/>
          </p:cNvGraphicFramePr>
          <p:nvPr/>
        </p:nvGraphicFramePr>
        <p:xfrm>
          <a:off x="3657600" y="215900"/>
          <a:ext cx="304800" cy="2146300"/>
        </p:xfrm>
        <a:graphic>
          <a:graphicData uri="http://schemas.openxmlformats.org/presentationml/2006/ole">
            <p:oleObj spid="_x0000_s38915" name="Equation" r:id="rId4" imgW="228600" imgH="1600200" progId="Equation.3">
              <p:embed/>
            </p:oleObj>
          </a:graphicData>
        </a:graphic>
      </p:graphicFrame>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7" name="Object 5"/>
          <p:cNvGraphicFramePr>
            <a:graphicFrameLocks noChangeAspect="1"/>
          </p:cNvGraphicFramePr>
          <p:nvPr/>
        </p:nvGraphicFramePr>
        <p:xfrm>
          <a:off x="4267200" y="990600"/>
          <a:ext cx="904875" cy="695325"/>
        </p:xfrm>
        <a:graphic>
          <a:graphicData uri="http://schemas.openxmlformats.org/presentationml/2006/ole">
            <p:oleObj spid="_x0000_s38917" name="Equation" r:id="rId5" imgW="901309" imgH="710891" progId="Equation.3">
              <p:embed/>
            </p:oleObj>
          </a:graphicData>
        </a:graphic>
      </p:graphicFrame>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9" name="Object 7"/>
          <p:cNvGraphicFramePr>
            <a:graphicFrameLocks noChangeAspect="1"/>
          </p:cNvGraphicFramePr>
          <p:nvPr/>
        </p:nvGraphicFramePr>
        <p:xfrm>
          <a:off x="1371600" y="3124200"/>
          <a:ext cx="304800" cy="824089"/>
        </p:xfrm>
        <a:graphic>
          <a:graphicData uri="http://schemas.openxmlformats.org/presentationml/2006/ole">
            <p:oleObj spid="_x0000_s38919" name="Equation" r:id="rId6" imgW="253890" imgH="710891" progId="Equation.3">
              <p:embed/>
            </p:oleObj>
          </a:graphicData>
        </a:graphic>
      </p:graphicFrame>
      <p:sp>
        <p:nvSpPr>
          <p:cNvPr id="389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21" name="Object 9"/>
          <p:cNvGraphicFramePr>
            <a:graphicFrameLocks noChangeAspect="1"/>
          </p:cNvGraphicFramePr>
          <p:nvPr/>
        </p:nvGraphicFramePr>
        <p:xfrm>
          <a:off x="533400" y="4114800"/>
          <a:ext cx="2054268" cy="914400"/>
        </p:xfrm>
        <a:graphic>
          <a:graphicData uri="http://schemas.openxmlformats.org/presentationml/2006/ole">
            <p:oleObj spid="_x0000_s38921" name="Equation" r:id="rId7" imgW="1562100" imgH="711200" progId="Equation.3">
              <p:embed/>
            </p:oleObj>
          </a:graphicData>
        </a:graphic>
      </p:graphicFrame>
      <p:sp>
        <p:nvSpPr>
          <p:cNvPr id="13" name="Slide Number Placeholder 12"/>
          <p:cNvSpPr>
            <a:spLocks noGrp="1"/>
          </p:cNvSpPr>
          <p:nvPr>
            <p:ph type="sldNum" sz="quarter" idx="12"/>
          </p:nvPr>
        </p:nvSpPr>
        <p:spPr/>
        <p:txBody>
          <a:bodyPr/>
          <a:lstStyle/>
          <a:p>
            <a:fld id="{510B67B4-5B67-4133-80A8-DACEDD91C7EA}"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l" rtl="0"/>
            <a:r>
              <a:rPr lang="en-US" sz="2400" dirty="0" smtClean="0"/>
              <a:t>X’=</a:t>
            </a:r>
          </a:p>
          <a:p>
            <a:pPr algn="l" rtl="0"/>
            <a:endParaRPr lang="en-US" sz="2400" dirty="0" smtClean="0"/>
          </a:p>
          <a:p>
            <a:pPr algn="l" rtl="0"/>
            <a:endParaRPr lang="en-US" sz="2400" dirty="0" smtClean="0"/>
          </a:p>
          <a:p>
            <a:r>
              <a:rPr lang="fa-IR" sz="2400" dirty="0" smtClean="0">
                <a:cs typeface="B Nazanin" pitchFamily="2" charset="-78"/>
              </a:rPr>
              <a:t>براي استخراج پيام هم كافي است</a:t>
            </a:r>
            <a:r>
              <a:rPr lang="en-US" sz="2400" dirty="0" smtClean="0">
                <a:cs typeface="B Nazanin" pitchFamily="2" charset="-78"/>
              </a:rPr>
              <a:t> H </a:t>
            </a:r>
            <a:r>
              <a:rPr lang="fa-IR" sz="2400" dirty="0" smtClean="0">
                <a:cs typeface="B Nazanin" pitchFamily="2" charset="-78"/>
              </a:rPr>
              <a:t> را در </a:t>
            </a:r>
            <a:r>
              <a:rPr lang="en-US" sz="2400" dirty="0" smtClean="0">
                <a:cs typeface="B Nazanin" pitchFamily="2" charset="-78"/>
              </a:rPr>
              <a:t>X</a:t>
            </a:r>
            <a:r>
              <a:rPr lang="fa-IR" sz="2400" dirty="0" smtClean="0">
                <a:cs typeface="B Nazanin" pitchFamily="2" charset="-78"/>
              </a:rPr>
              <a:t> جديد ضرب كنيم</a:t>
            </a:r>
            <a:endParaRPr lang="en-US" sz="2400" dirty="0" smtClean="0">
              <a:cs typeface="B Nazanin" pitchFamily="2" charset="-78"/>
            </a:endParaRP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7" name="Object 1"/>
          <p:cNvGraphicFramePr>
            <a:graphicFrameLocks noChangeAspect="1"/>
          </p:cNvGraphicFramePr>
          <p:nvPr/>
        </p:nvGraphicFramePr>
        <p:xfrm>
          <a:off x="1371600" y="0"/>
          <a:ext cx="304800" cy="1907822"/>
        </p:xfrm>
        <a:graphic>
          <a:graphicData uri="http://schemas.openxmlformats.org/presentationml/2006/ole">
            <p:oleObj spid="_x0000_s39937" name="Equation" r:id="rId3" imgW="254000" imgH="1600200" progId="Equation.3">
              <p:embed/>
            </p:oleObj>
          </a:graphicData>
        </a:graphic>
      </p:graphicFrame>
      <p:sp>
        <p:nvSpPr>
          <p:cNvPr id="5" name="Slide Number Placeholder 4"/>
          <p:cNvSpPr>
            <a:spLocks noGrp="1"/>
          </p:cNvSpPr>
          <p:nvPr>
            <p:ph type="sldNum" sz="quarter" idx="12"/>
          </p:nvPr>
        </p:nvSpPr>
        <p:spPr/>
        <p:txBody>
          <a:bodyPr/>
          <a:lstStyle/>
          <a:p>
            <a:fld id="{510B67B4-5B67-4133-80A8-DACEDD91C7EA}"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F3</a:t>
            </a:r>
            <a:endParaRPr lang="fa-IR" dirty="0"/>
          </a:p>
        </p:txBody>
      </p:sp>
      <p:sp>
        <p:nvSpPr>
          <p:cNvPr id="3" name="Content Placeholder 2"/>
          <p:cNvSpPr>
            <a:spLocks noGrp="1"/>
          </p:cNvSpPr>
          <p:nvPr>
            <p:ph idx="1"/>
          </p:nvPr>
        </p:nvSpPr>
        <p:spPr/>
        <p:txBody>
          <a:bodyPr/>
          <a:lstStyle/>
          <a:p>
            <a:r>
              <a:rPr lang="fa-IR" sz="2400" dirty="0" smtClean="0">
                <a:cs typeface="B Nazanin" pitchFamily="2" charset="-78"/>
              </a:rPr>
              <a:t>در این روش به جای جايگزيني بيت </a:t>
            </a:r>
            <a:r>
              <a:rPr lang="en-US" sz="2400" dirty="0" smtClean="0">
                <a:cs typeface="B Nazanin" pitchFamily="2" charset="-78"/>
              </a:rPr>
              <a:t>LSB</a:t>
            </a:r>
            <a:r>
              <a:rPr lang="fa-IR" sz="2400" dirty="0" smtClean="0">
                <a:cs typeface="B Nazanin" pitchFamily="2" charset="-78"/>
              </a:rPr>
              <a:t> مقدار قدرمطلق ضرايب </a:t>
            </a:r>
            <a:r>
              <a:rPr lang="en-US" sz="2400" dirty="0" smtClean="0">
                <a:cs typeface="B Nazanin" pitchFamily="2" charset="-78"/>
              </a:rPr>
              <a:t>DCT</a:t>
            </a:r>
            <a:r>
              <a:rPr lang="fa-IR" sz="2400" dirty="0" smtClean="0">
                <a:cs typeface="B Nazanin" pitchFamily="2" charset="-78"/>
              </a:rPr>
              <a:t> را يكي كم می‌کنند. </a:t>
            </a:r>
          </a:p>
          <a:p>
            <a:r>
              <a:rPr lang="fa-IR" sz="2400" dirty="0" smtClean="0">
                <a:cs typeface="B Nazanin" pitchFamily="2" charset="-78"/>
              </a:rPr>
              <a:t>ضريب های برابر </a:t>
            </a:r>
            <a:r>
              <a:rPr lang="en-US" sz="2400" dirty="0" smtClean="0">
                <a:cs typeface="B Nazanin" pitchFamily="2" charset="-78"/>
              </a:rPr>
              <a:t>"0"</a:t>
            </a:r>
            <a:r>
              <a:rPr lang="fa-IR" sz="2400" dirty="0" smtClean="0">
                <a:cs typeface="B Nazanin" pitchFamily="2" charset="-78"/>
              </a:rPr>
              <a:t> رها می‌شوند. و چنانچه در حین فرآیند پنهان نگاری ضریب صفری تولید شد آن بیت از پیغام را مجددا جاسازی می کنند. </a:t>
            </a:r>
          </a:p>
          <a:p>
            <a:r>
              <a:rPr lang="fa-IR" sz="2400" dirty="0" smtClean="0">
                <a:cs typeface="B Nazanin" pitchFamily="2" charset="-78"/>
              </a:rPr>
              <a:t>در این روش اگر قرار باشد بیت صفر در ضریبی که مقدار آن (1یا 1- ) است پنهان شود خروجی حاصل صفر می شود که بایستی این بیت از پیغام را در ضریب دیگری جاسازی نمود.</a:t>
            </a:r>
            <a:endParaRPr lang="en-US" sz="2400" dirty="0" smtClean="0">
              <a:cs typeface="B Nazanin" pitchFamily="2" charset="-78"/>
            </a:endParaRPr>
          </a:p>
          <a:p>
            <a:endParaRPr lang="fa-IR"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f4</a:t>
            </a:r>
            <a:endParaRPr lang="fa-IR" dirty="0"/>
          </a:p>
        </p:txBody>
      </p:sp>
      <p:sp>
        <p:nvSpPr>
          <p:cNvPr id="3" name="Content Placeholder 2"/>
          <p:cNvSpPr>
            <a:spLocks noGrp="1"/>
          </p:cNvSpPr>
          <p:nvPr>
            <p:ph idx="1"/>
          </p:nvPr>
        </p:nvSpPr>
        <p:spPr>
          <a:xfrm>
            <a:off x="457200" y="609600"/>
            <a:ext cx="8229600" cy="4525963"/>
          </a:xfrm>
        </p:spPr>
        <p:txBody>
          <a:bodyPr>
            <a:normAutofit/>
          </a:bodyPr>
          <a:lstStyle/>
          <a:p>
            <a:r>
              <a:rPr lang="fa-IR" sz="2400" dirty="0" smtClean="0">
                <a:cs typeface="B Nazanin" pitchFamily="2" charset="-78"/>
              </a:rPr>
              <a:t>در این روش فرض نموده که  ضرایب</a:t>
            </a:r>
            <a:r>
              <a:rPr lang="en-US" sz="2400" dirty="0" smtClean="0">
                <a:cs typeface="B Nazanin" pitchFamily="2" charset="-78"/>
              </a:rPr>
              <a:t>DCT </a:t>
            </a:r>
            <a:r>
              <a:rPr lang="fa-IR" sz="2400" dirty="0" smtClean="0">
                <a:cs typeface="B Nazanin" pitchFamily="2" charset="-78"/>
              </a:rPr>
              <a:t> با علامت منفی زوج معرف بیت پیغام 1و ضرایب منفی فرد معرف بیت پیغام صفر است در مورد ضرایب مثبت هم روال کار مشابه قبل است و چنانچه در حین فرآیند پنهان نگاری ضریب صفر تولید شد آن بیت از پیغام را مجددا جاسازی می کنند. </a:t>
            </a:r>
          </a:p>
          <a:p>
            <a:r>
              <a:rPr lang="fa-IR" sz="2400" dirty="0" smtClean="0">
                <a:cs typeface="B Nazanin" pitchFamily="2" charset="-78"/>
              </a:rPr>
              <a:t>در این روش جاسازی بیت صفر در ضریبی که مقدار آن 1 است خروجی صفر تولید می کند و جاسازی بیت 1 در ضرایب 1-  خروجی صفر تولید می کند  لذا بایستی در این مواقع این بیت از پیغام را در ضریب دیگری جاسازی نمود.</a:t>
            </a:r>
            <a:endParaRPr lang="en-US" sz="2400" dirty="0" smtClean="0">
              <a:cs typeface="B Nazanin" pitchFamily="2" charset="-78"/>
            </a:endParaRPr>
          </a:p>
          <a:p>
            <a:pPr>
              <a:buNone/>
            </a:pPr>
            <a:endParaRPr lang="fa-IR" dirty="0"/>
          </a:p>
        </p:txBody>
      </p:sp>
      <p:pic>
        <p:nvPicPr>
          <p:cNvPr id="4" name="Picture 3"/>
          <p:cNvPicPr/>
          <p:nvPr/>
        </p:nvPicPr>
        <p:blipFill>
          <a:blip r:embed="rId2" cstate="print">
            <a:lum bright="-14000" contrast="90000"/>
          </a:blip>
          <a:srcRect/>
          <a:stretch>
            <a:fillRect/>
          </a:stretch>
        </p:blipFill>
        <p:spPr bwMode="auto">
          <a:xfrm>
            <a:off x="3124200" y="3370580"/>
            <a:ext cx="3335020" cy="2420620"/>
          </a:xfrm>
          <a:prstGeom prst="rect">
            <a:avLst/>
          </a:prstGeom>
          <a:noFill/>
          <a:ln w="9525">
            <a:noFill/>
            <a:miter lim="800000"/>
            <a:headEnd/>
            <a:tailEnd/>
          </a:ln>
        </p:spPr>
      </p:pic>
      <p:pic>
        <p:nvPicPr>
          <p:cNvPr id="5" name="Picture 4"/>
          <p:cNvPicPr/>
          <p:nvPr/>
        </p:nvPicPr>
        <p:blipFill>
          <a:blip r:embed="rId3" cstate="print"/>
          <a:srcRect t="-23421" b="-23421"/>
          <a:stretch>
            <a:fillRect/>
          </a:stretch>
        </p:blipFill>
        <p:spPr bwMode="auto">
          <a:xfrm>
            <a:off x="381000" y="5791200"/>
            <a:ext cx="8534400" cy="126174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10B67B4-5B67-4133-80A8-DACEDD91C7EA}"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LSB MR</a:t>
            </a:r>
            <a:endParaRPr lang="fa-IR" dirty="0" smtClean="0"/>
          </a:p>
        </p:txBody>
      </p:sp>
      <p:sp>
        <p:nvSpPr>
          <p:cNvPr id="3" name="Content Placeholder 2"/>
          <p:cNvSpPr>
            <a:spLocks noGrp="1"/>
          </p:cNvSpPr>
          <p:nvPr>
            <p:ph idx="1"/>
          </p:nvPr>
        </p:nvSpPr>
        <p:spPr/>
        <p:txBody>
          <a:bodyPr>
            <a:normAutofit/>
          </a:bodyPr>
          <a:lstStyle/>
          <a:p>
            <a:r>
              <a:rPr lang="fa-IR" sz="2400" dirty="0" smtClean="0">
                <a:cs typeface="B Nazanin" pitchFamily="2" charset="-78"/>
              </a:rPr>
              <a:t>پنهان کردن دو بیت پیغام در دو ضریب با یک تغییر </a:t>
            </a:r>
          </a:p>
          <a:p>
            <a:r>
              <a:rPr lang="fa-IR" sz="2400" dirty="0" smtClean="0">
                <a:cs typeface="B Nazanin" pitchFamily="2" charset="-78"/>
              </a:rPr>
              <a:t>دو بیت برای جاسازی پیغام یک از روی</a:t>
            </a:r>
            <a:r>
              <a:rPr lang="en-US" sz="2400" dirty="0" smtClean="0">
                <a:cs typeface="B Nazanin" pitchFamily="2" charset="-78"/>
              </a:rPr>
              <a:t>LSB </a:t>
            </a:r>
            <a:r>
              <a:rPr lang="fa-IR" sz="2400" dirty="0" smtClean="0">
                <a:cs typeface="B Nazanin" pitchFamily="2" charset="-78"/>
              </a:rPr>
              <a:t> اولین ضریب و بیت دوم از روی تابع </a:t>
            </a:r>
            <a:r>
              <a:rPr lang="en-US" sz="2400" dirty="0" smtClean="0">
                <a:cs typeface="B Nazanin" pitchFamily="2" charset="-78"/>
              </a:rPr>
              <a:t>f</a:t>
            </a:r>
            <a:r>
              <a:rPr lang="fa-IR" sz="2400" dirty="0" smtClean="0">
                <a:cs typeface="B Nazanin" pitchFamily="2" charset="-78"/>
              </a:rPr>
              <a:t> به دست می‌آیند.</a:t>
            </a:r>
          </a:p>
          <a:p>
            <a:endParaRPr lang="fa-IR" sz="2400" dirty="0" smtClean="0">
              <a:cs typeface="B Nazanin" pitchFamily="2" charset="-78"/>
            </a:endParaRPr>
          </a:p>
          <a:p>
            <a:r>
              <a:rPr lang="fa-IR" sz="2400" dirty="0" smtClean="0">
                <a:cs typeface="B Nazanin" pitchFamily="2" charset="-78"/>
              </a:rPr>
              <a:t>فلوچارت پنهان‌نگاری دو بیت پیغام             در دو ضریب             ، که در آن ضرایب خروجی با             نشان داده شده اند.</a:t>
            </a:r>
            <a:endParaRPr lang="en-US" sz="2400" dirty="0" smtClean="0">
              <a:cs typeface="B Nazanin" pitchFamily="2" charset="-78"/>
            </a:endParaRPr>
          </a:p>
          <a:p>
            <a:r>
              <a:rPr lang="fa-IR" sz="2400" dirty="0" smtClean="0">
                <a:cs typeface="B Nazanin" pitchFamily="2" charset="-78"/>
              </a:rPr>
              <a:t>ضرایب را 2و2 همچنین پیغام را 1و1 فرض کنید.</a:t>
            </a:r>
          </a:p>
          <a:p>
            <a:r>
              <a:rPr lang="fa-IR" sz="2400" dirty="0" smtClean="0">
                <a:cs typeface="B Nazanin" pitchFamily="2" charset="-78"/>
              </a:rPr>
              <a:t>بیت اول برای جاسازی 0 و بیت دوم برای جاسازی 1 است.</a:t>
            </a:r>
          </a:p>
          <a:p>
            <a:r>
              <a:rPr lang="fa-IR" sz="2400" dirty="0" smtClean="0">
                <a:cs typeface="B Nazanin" pitchFamily="2" charset="-78"/>
              </a:rPr>
              <a:t>مخفی‌سازی حالت بیت‌های پیغام در نگاشتی از حالت‌های </a:t>
            </a:r>
            <a:r>
              <a:rPr lang="en-US" sz="2400" dirty="0" smtClean="0">
                <a:cs typeface="B Nazanin" pitchFamily="2" charset="-78"/>
              </a:rPr>
              <a:t>LSB</a:t>
            </a:r>
            <a:r>
              <a:rPr lang="fa-IR" sz="2400" dirty="0" smtClean="0">
                <a:cs typeface="B Nazanin" pitchFamily="2" charset="-78"/>
              </a:rPr>
              <a:t> ضرایب.</a:t>
            </a:r>
          </a:p>
          <a:p>
            <a:r>
              <a:rPr lang="fa-IR" sz="2400" dirty="0" smtClean="0">
                <a:cs typeface="B Nazanin" pitchFamily="2" charset="-78"/>
              </a:rPr>
              <a:t>ساخت 4 حالت مختلف با تغییر یک بیت و نگاشتی که تعریف شده</a:t>
            </a:r>
          </a:p>
          <a:p>
            <a:endParaRPr lang="fa-IR" sz="2400" dirty="0" smtClean="0">
              <a:cs typeface="B Nazanin" pitchFamily="2" charset="-78"/>
            </a:endParaRPr>
          </a:p>
          <a:p>
            <a:endParaRPr lang="fa-IR" sz="2400" dirty="0" smtClean="0">
              <a:cs typeface="B Nazanin" pitchFamily="2" charset="-78"/>
            </a:endParaRPr>
          </a:p>
          <a:p>
            <a:endParaRPr lang="fa-IR" sz="2400" dirty="0" smtClean="0">
              <a:cs typeface="B Nazanin" pitchFamily="2" charset="-78"/>
            </a:endParaRP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98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743200"/>
            <a:ext cx="3200400" cy="533400"/>
          </a:xfrm>
          <a:prstGeom prst="rect">
            <a:avLst/>
          </a:prstGeom>
          <a:noFill/>
        </p:spPr>
      </p:pic>
      <p:sp>
        <p:nvSpPr>
          <p:cNvPr id="798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98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14800" y="3352800"/>
            <a:ext cx="990600" cy="265090"/>
          </a:xfrm>
          <a:prstGeom prst="rect">
            <a:avLst/>
          </a:prstGeom>
          <a:noFill/>
        </p:spPr>
      </p:pic>
      <p:sp>
        <p:nvSpPr>
          <p:cNvPr id="798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987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7400" y="3352800"/>
            <a:ext cx="886326" cy="276068"/>
          </a:xfrm>
          <a:prstGeom prst="rect">
            <a:avLst/>
          </a:prstGeom>
          <a:noFill/>
        </p:spPr>
      </p:pic>
      <p:sp>
        <p:nvSpPr>
          <p:cNvPr id="798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987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91200" y="3733800"/>
            <a:ext cx="838200" cy="261079"/>
          </a:xfrm>
          <a:prstGeom prst="rect">
            <a:avLst/>
          </a:prstGeom>
          <a:noFill/>
        </p:spPr>
      </p:pic>
      <p:sp>
        <p:nvSpPr>
          <p:cNvPr id="12" name="Slide Number Placeholder 11"/>
          <p:cNvSpPr>
            <a:spLocks noGrp="1"/>
          </p:cNvSpPr>
          <p:nvPr>
            <p:ph type="sldNum" sz="quarter" idx="12"/>
          </p:nvPr>
        </p:nvSpPr>
        <p:spPr/>
        <p:txBody>
          <a:bodyPr/>
          <a:lstStyle/>
          <a:p>
            <a:fld id="{510B67B4-5B67-4133-80A8-DACEDD91C7EA}"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dirty="0" smtClean="0">
                <a:cs typeface="B Titr" pitchFamily="2" charset="-78"/>
              </a:rPr>
              <a:t>مثال</a:t>
            </a:r>
            <a:endParaRPr lang="en-US" sz="3600" dirty="0" smtClean="0">
              <a:cs typeface="B Titr" pitchFamily="2" charset="-78"/>
            </a:endParaRPr>
          </a:p>
        </p:txBody>
      </p:sp>
      <p:sp>
        <p:nvSpPr>
          <p:cNvPr id="3" name="Content Placeholder 2"/>
          <p:cNvSpPr>
            <a:spLocks noGrp="1"/>
          </p:cNvSpPr>
          <p:nvPr>
            <p:ph idx="1"/>
          </p:nvPr>
        </p:nvSpPr>
        <p:spPr/>
        <p:txBody>
          <a:bodyPr>
            <a:normAutofit/>
          </a:bodyPr>
          <a:lstStyle/>
          <a:p>
            <a:r>
              <a:rPr lang="fa-IR" sz="2400" dirty="0" smtClean="0">
                <a:cs typeface="B Nazanin" pitchFamily="2" charset="-78"/>
              </a:rPr>
              <a:t>اگر </a:t>
            </a:r>
            <a:r>
              <a:rPr lang="en-US" sz="2400" dirty="0" smtClean="0">
                <a:cs typeface="B Nazanin" pitchFamily="2" charset="-78"/>
              </a:rPr>
              <a:t>LSB</a:t>
            </a:r>
            <a:r>
              <a:rPr lang="fa-IR" sz="2400" dirty="0" smtClean="0">
                <a:cs typeface="B Nazanin" pitchFamily="2" charset="-78"/>
              </a:rPr>
              <a:t> ضرایب 1و1 باشد ببینیم این نگاشت چگونه حالات مختلف را ایجاد می‌کند؟</a:t>
            </a:r>
          </a:p>
          <a:p>
            <a:r>
              <a:rPr lang="fa-IR" sz="2400" dirty="0" smtClean="0">
                <a:cs typeface="B Nazanin" pitchFamily="2" charset="-78"/>
              </a:rPr>
              <a:t>اگر </a:t>
            </a:r>
            <a:r>
              <a:rPr lang="en-US" sz="2400" dirty="0" smtClean="0">
                <a:cs typeface="B Nazanin" pitchFamily="2" charset="-78"/>
              </a:rPr>
              <a:t>LSB</a:t>
            </a:r>
            <a:r>
              <a:rPr lang="fa-IR" sz="2400" dirty="0" smtClean="0">
                <a:cs typeface="B Nazanin" pitchFamily="2" charset="-78"/>
              </a:rPr>
              <a:t> را تغییر ندهیم داریم؟ </a:t>
            </a:r>
            <a:r>
              <a:rPr lang="en-US" sz="2400" dirty="0" smtClean="0">
                <a:cs typeface="B Nazanin" pitchFamily="2" charset="-78"/>
              </a:rPr>
              <a:t>1, (0+1)</a:t>
            </a:r>
            <a:endParaRPr lang="fa-IR" sz="2400" dirty="0" smtClean="0">
              <a:cs typeface="B Nazanin" pitchFamily="2" charset="-78"/>
            </a:endParaRPr>
          </a:p>
          <a:p>
            <a:r>
              <a:rPr lang="en-US" sz="2400" dirty="0" smtClean="0">
                <a:cs typeface="B Nazanin" pitchFamily="2" charset="-78"/>
              </a:rPr>
              <a:t>LSB</a:t>
            </a:r>
            <a:r>
              <a:rPr lang="fa-IR" sz="2400" dirty="0" smtClean="0">
                <a:cs typeface="B Nazanin" pitchFamily="2" charset="-78"/>
              </a:rPr>
              <a:t> ضریب دوم را یک واحد کم کنیم؟ </a:t>
            </a:r>
            <a:r>
              <a:rPr lang="en-US" sz="2400" dirty="0" smtClean="0">
                <a:cs typeface="B Nazanin" pitchFamily="2" charset="-78"/>
              </a:rPr>
              <a:t>1, (0+0)</a:t>
            </a:r>
          </a:p>
          <a:p>
            <a:r>
              <a:rPr lang="en-US" sz="2400" dirty="0" smtClean="0">
                <a:cs typeface="B Nazanin" pitchFamily="2" charset="-78"/>
              </a:rPr>
              <a:t>LSB</a:t>
            </a:r>
            <a:r>
              <a:rPr lang="fa-IR" sz="2400" dirty="0" smtClean="0">
                <a:cs typeface="B Nazanin" pitchFamily="2" charset="-78"/>
              </a:rPr>
              <a:t> ضریب دوم را یک واحد اضافه کنیم؟ </a:t>
            </a:r>
            <a:r>
              <a:rPr lang="en-US" sz="2400" dirty="0" smtClean="0">
                <a:cs typeface="B Nazanin" pitchFamily="2" charset="-78"/>
              </a:rPr>
              <a:t>1, (0+2)</a:t>
            </a:r>
            <a:r>
              <a:rPr lang="fa-IR" sz="2400" dirty="0" smtClean="0">
                <a:cs typeface="B Nazanin" pitchFamily="2" charset="-78"/>
              </a:rPr>
              <a:t>           </a:t>
            </a:r>
            <a:r>
              <a:rPr lang="en-US" sz="2400" dirty="0" smtClean="0">
                <a:cs typeface="B Nazanin" pitchFamily="2" charset="-78"/>
              </a:rPr>
              <a:t>1, 0</a:t>
            </a:r>
          </a:p>
          <a:p>
            <a:r>
              <a:rPr lang="en-US" sz="2400" dirty="0" smtClean="0">
                <a:cs typeface="B Nazanin" pitchFamily="2" charset="-78"/>
              </a:rPr>
              <a:t>LSB</a:t>
            </a:r>
            <a:r>
              <a:rPr lang="fa-IR" sz="2400" dirty="0" smtClean="0">
                <a:cs typeface="B Nazanin" pitchFamily="2" charset="-78"/>
              </a:rPr>
              <a:t> ضریب اول را یک واحد کم کنیم؟ </a:t>
            </a:r>
            <a:r>
              <a:rPr lang="en-US" sz="2400" dirty="0" smtClean="0">
                <a:cs typeface="B Nazanin" pitchFamily="2" charset="-78"/>
              </a:rPr>
              <a:t>0,1</a:t>
            </a:r>
          </a:p>
          <a:p>
            <a:r>
              <a:rPr lang="en-US" sz="2400" dirty="0" smtClean="0">
                <a:cs typeface="B Nazanin" pitchFamily="2" charset="-78"/>
              </a:rPr>
              <a:t>LSB</a:t>
            </a:r>
            <a:r>
              <a:rPr lang="fa-IR" sz="2400" dirty="0" smtClean="0">
                <a:cs typeface="B Nazanin" pitchFamily="2" charset="-78"/>
              </a:rPr>
              <a:t> ضریب اول را یک واحد اضافه کنیم؟</a:t>
            </a:r>
            <a:r>
              <a:rPr lang="en-US" sz="2400" dirty="0" smtClean="0">
                <a:cs typeface="B Nazanin" pitchFamily="2" charset="-78"/>
              </a:rPr>
              <a:t> 0 , (0+2) </a:t>
            </a:r>
            <a:r>
              <a:rPr lang="fa-IR" sz="2400" dirty="0" smtClean="0">
                <a:cs typeface="B Nazanin" pitchFamily="2" charset="-78"/>
              </a:rPr>
              <a:t>           </a:t>
            </a:r>
            <a:r>
              <a:rPr lang="en-US" sz="2400" dirty="0" smtClean="0">
                <a:cs typeface="B Nazanin" pitchFamily="2" charset="-78"/>
              </a:rPr>
              <a:t>0,0</a:t>
            </a:r>
            <a:endParaRPr lang="fa-IR" sz="2400" dirty="0" smtClean="0">
              <a:cs typeface="B Nazanin" pitchFamily="2" charset="-78"/>
            </a:endParaRPr>
          </a:p>
          <a:p>
            <a:r>
              <a:rPr lang="fa-IR" sz="2400" dirty="0" smtClean="0">
                <a:cs typeface="B Nazanin" pitchFamily="2" charset="-78"/>
              </a:rPr>
              <a:t>برای استخراج پیغام </a:t>
            </a:r>
            <a:r>
              <a:rPr lang="en-US" sz="2400" dirty="0" smtClean="0">
                <a:cs typeface="B Nazanin" pitchFamily="2" charset="-78"/>
              </a:rPr>
              <a:t>LSB</a:t>
            </a:r>
            <a:r>
              <a:rPr lang="fa-IR" sz="2400" dirty="0" smtClean="0">
                <a:cs typeface="B Nazanin" pitchFamily="2" charset="-78"/>
              </a:rPr>
              <a:t> ضرایب را استخراج و نگاشت مربوطه را روی آن اعمال می‌کنیم. سپس بیت‌های پیغام استخراج می‌شوند.</a:t>
            </a:r>
            <a:endParaRPr lang="en-US" sz="2400" dirty="0" smtClean="0">
              <a:cs typeface="B Nazanin" pitchFamily="2" charset="-78"/>
            </a:endParaRPr>
          </a:p>
          <a:p>
            <a:endParaRPr lang="en-US" sz="2400" dirty="0" smtClean="0">
              <a:cs typeface="B Nazanin" pitchFamily="2" charset="-78"/>
            </a:endParaRPr>
          </a:p>
        </p:txBody>
      </p:sp>
      <p:sp>
        <p:nvSpPr>
          <p:cNvPr id="6" name="Left Arrow 5"/>
          <p:cNvSpPr/>
          <p:nvPr/>
        </p:nvSpPr>
        <p:spPr>
          <a:xfrm>
            <a:off x="2743200" y="3352800"/>
            <a:ext cx="533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2743200" y="4267200"/>
            <a:ext cx="533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10B67B4-5B67-4133-80A8-DACEDD91C7EA}"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4" name="Picture 2"/>
          <p:cNvPicPr>
            <a:picLocks noChangeAspect="1" noChangeArrowheads="1"/>
          </p:cNvPicPr>
          <p:nvPr/>
        </p:nvPicPr>
        <p:blipFill>
          <a:blip r:embed="rId2" cstate="print"/>
          <a:srcRect/>
          <a:stretch>
            <a:fillRect/>
          </a:stretch>
        </p:blipFill>
        <p:spPr bwMode="auto">
          <a:xfrm>
            <a:off x="2305050" y="114300"/>
            <a:ext cx="4533900" cy="66675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510B67B4-5B67-4133-80A8-DACEDD91C7EA}"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4000" b="1" dirty="0" smtClean="0">
                <a:cs typeface="B Nazanin" pitchFamily="2" charset="-78"/>
              </a:rPr>
              <a:t>روش </a:t>
            </a:r>
            <a:r>
              <a:rPr lang="en-US" sz="4000" b="1" dirty="0" smtClean="0">
                <a:cs typeface="B Nazanin" pitchFamily="2" charset="-78"/>
              </a:rPr>
              <a:t>nsf5</a:t>
            </a:r>
          </a:p>
        </p:txBody>
      </p:sp>
      <p:sp>
        <p:nvSpPr>
          <p:cNvPr id="3" name="Content Placeholder 2"/>
          <p:cNvSpPr>
            <a:spLocks noGrp="1"/>
          </p:cNvSpPr>
          <p:nvPr>
            <p:ph idx="1"/>
          </p:nvPr>
        </p:nvSpPr>
        <p:spPr/>
        <p:txBody>
          <a:bodyPr>
            <a:normAutofit/>
          </a:bodyPr>
          <a:lstStyle/>
          <a:p>
            <a:r>
              <a:rPr lang="fa-IR" sz="2400" b="1" dirty="0" smtClean="0">
                <a:latin typeface="+mj-lt"/>
                <a:ea typeface="+mj-ea"/>
                <a:cs typeface="B Nazanin" pitchFamily="2" charset="-78"/>
              </a:rPr>
              <a:t>نهان‌نگاری در ضرایب 1و 1- نیز انجام می‌شود.</a:t>
            </a:r>
          </a:p>
          <a:p>
            <a:r>
              <a:rPr lang="fa-IR" sz="2400" b="1" dirty="0" smtClean="0">
                <a:latin typeface="+mj-lt"/>
                <a:ea typeface="+mj-ea"/>
                <a:cs typeface="B Nazanin" pitchFamily="2" charset="-78"/>
              </a:rPr>
              <a:t>از </a:t>
            </a:r>
            <a:r>
              <a:rPr lang="en-US" sz="2400" b="1" dirty="0" smtClean="0">
                <a:latin typeface="+mj-lt"/>
                <a:ea typeface="+mj-ea"/>
                <a:cs typeface="B Nazanin" pitchFamily="2" charset="-78"/>
              </a:rPr>
              <a:t>wet paper coding</a:t>
            </a:r>
            <a:r>
              <a:rPr lang="fa-IR" sz="2400" b="1" dirty="0" smtClean="0">
                <a:latin typeface="+mj-lt"/>
                <a:ea typeface="+mj-ea"/>
                <a:cs typeface="B Nazanin" pitchFamily="2" charset="-78"/>
              </a:rPr>
              <a:t> در این روش استفاده می‌شود.</a:t>
            </a:r>
          </a:p>
          <a:p>
            <a:r>
              <a:rPr lang="fa-IR" sz="2400" b="1" dirty="0" smtClean="0">
                <a:latin typeface="+mj-lt"/>
                <a:ea typeface="+mj-ea"/>
                <a:cs typeface="B Nazanin" pitchFamily="2" charset="-78"/>
              </a:rPr>
              <a:t>صفرهای به عنوان اعدادی لحاظ می‌شوند که نباید در آن‌ها نهان‌نگاری صورت گیرد.</a:t>
            </a:r>
          </a:p>
          <a:p>
            <a:r>
              <a:rPr lang="fa-IR" sz="2400" b="1" dirty="0" smtClean="0">
                <a:latin typeface="+mj-lt"/>
                <a:ea typeface="+mj-ea"/>
                <a:cs typeface="B Nazanin" pitchFamily="2" charset="-78"/>
              </a:rPr>
              <a:t>در الگوريتم </a:t>
            </a:r>
            <a:r>
              <a:rPr lang="en-US" sz="2400" b="1" dirty="0" smtClean="0">
                <a:latin typeface="+mj-lt"/>
                <a:ea typeface="+mj-ea"/>
                <a:cs typeface="B Nazanin" pitchFamily="2" charset="-78"/>
              </a:rPr>
              <a:t>nsF5</a:t>
            </a:r>
            <a:r>
              <a:rPr lang="fa-IR" sz="2400" b="1" dirty="0" smtClean="0">
                <a:latin typeface="+mj-lt"/>
                <a:ea typeface="+mj-ea"/>
                <a:cs typeface="B Nazanin" pitchFamily="2" charset="-78"/>
              </a:rPr>
              <a:t>  براي جاسازي يك پيام به طول </a:t>
            </a:r>
            <a:r>
              <a:rPr lang="en-US" sz="2400" b="1" dirty="0" smtClean="0">
                <a:latin typeface="+mj-lt"/>
                <a:ea typeface="+mj-ea"/>
                <a:cs typeface="B Nazanin" pitchFamily="2" charset="-78"/>
              </a:rPr>
              <a:t>P</a:t>
            </a:r>
            <a:r>
              <a:rPr lang="fa-IR" sz="2400" b="1" dirty="0" smtClean="0">
                <a:latin typeface="+mj-lt"/>
                <a:ea typeface="+mj-ea"/>
                <a:cs typeface="B Nazanin" pitchFamily="2" charset="-78"/>
              </a:rPr>
              <a:t> به 1-</a:t>
            </a:r>
            <a:r>
              <a:rPr lang="en-US" sz="2400" b="1" dirty="0" smtClean="0">
                <a:latin typeface="+mj-lt"/>
                <a:ea typeface="+mj-ea"/>
                <a:cs typeface="B Nazanin" pitchFamily="2" charset="-78"/>
              </a:rPr>
              <a:t> 2P </a:t>
            </a:r>
            <a:r>
              <a:rPr lang="fa-IR" sz="2400" b="1" dirty="0" smtClean="0">
                <a:latin typeface="+mj-lt"/>
                <a:ea typeface="+mj-ea"/>
                <a:cs typeface="B Nazanin" pitchFamily="2" charset="-78"/>
              </a:rPr>
              <a:t>  ضريب </a:t>
            </a:r>
            <a:r>
              <a:rPr lang="en-US" sz="2400" b="1" dirty="0" smtClean="0">
                <a:latin typeface="+mj-lt"/>
                <a:ea typeface="+mj-ea"/>
                <a:cs typeface="B Nazanin" pitchFamily="2" charset="-78"/>
              </a:rPr>
              <a:t>AC</a:t>
            </a:r>
            <a:r>
              <a:rPr lang="fa-IR" sz="2400" b="1" dirty="0" smtClean="0">
                <a:latin typeface="+mj-lt"/>
                <a:ea typeface="+mj-ea"/>
                <a:cs typeface="B Nazanin" pitchFamily="2" charset="-78"/>
              </a:rPr>
              <a:t>، كسينوس گسستة چندي شده نياز است. </a:t>
            </a:r>
          </a:p>
          <a:p>
            <a:r>
              <a:rPr lang="fa-IR" sz="2400" b="1" dirty="0" smtClean="0">
                <a:latin typeface="+mj-lt"/>
                <a:ea typeface="+mj-ea"/>
                <a:cs typeface="B Nazanin" pitchFamily="2" charset="-78"/>
              </a:rPr>
              <a:t>مثال جاسازی 3 بیت در 7 ضریب:</a:t>
            </a:r>
          </a:p>
          <a:p>
            <a:r>
              <a:rPr lang="fa-IR" sz="2400" b="1" dirty="0" smtClean="0">
                <a:latin typeface="+mj-lt"/>
                <a:ea typeface="+mj-ea"/>
                <a:cs typeface="B Nazanin" pitchFamily="2" charset="-78"/>
              </a:rPr>
              <a:t>ماتریس جاسازی</a:t>
            </a:r>
            <a:endParaRPr lang="en-US" sz="2400" b="1" dirty="0" smtClean="0">
              <a:latin typeface="+mj-lt"/>
              <a:ea typeface="+mj-ea"/>
              <a:cs typeface="B Nazanin" pitchFamily="2" charset="-78"/>
            </a:endParaRPr>
          </a:p>
          <a:p>
            <a:pPr algn="l" rtl="0"/>
            <a:r>
              <a:rPr lang="en-US" sz="2400" dirty="0" smtClean="0">
                <a:cs typeface="B Nazanin" pitchFamily="2" charset="-78"/>
              </a:rPr>
              <a:t>H=</a:t>
            </a:r>
            <a:endParaRPr lang="fa-IR" sz="2400" b="1" dirty="0" smtClean="0">
              <a:latin typeface="+mj-lt"/>
              <a:ea typeface="+mj-ea"/>
              <a:cs typeface="B Nazanin" pitchFamily="2" charset="-78"/>
            </a:endParaRPr>
          </a:p>
          <a:p>
            <a:endParaRPr lang="en-US" sz="2400" b="1" dirty="0" smtClean="0">
              <a:latin typeface="+mj-lt"/>
              <a:ea typeface="+mj-ea"/>
              <a:cs typeface="B Nazanin" pitchFamily="2" charset="-78"/>
            </a:endParaRPr>
          </a:p>
        </p:txBody>
      </p:sp>
      <p:graphicFrame>
        <p:nvGraphicFramePr>
          <p:cNvPr id="108546" name="Object 2"/>
          <p:cNvGraphicFramePr>
            <a:graphicFrameLocks noChangeAspect="1"/>
          </p:cNvGraphicFramePr>
          <p:nvPr/>
        </p:nvGraphicFramePr>
        <p:xfrm>
          <a:off x="1219200" y="4648200"/>
          <a:ext cx="2065338" cy="942975"/>
        </p:xfrm>
        <a:graphic>
          <a:graphicData uri="http://schemas.openxmlformats.org/presentationml/2006/ole">
            <p:oleObj spid="_x0000_s108546" name="Equation" r:id="rId3" imgW="1524000" imgH="711200" progId="Equation.DSMT4">
              <p:embed/>
            </p:oleObj>
          </a:graphicData>
        </a:graphic>
      </p:graphicFrame>
      <p:sp>
        <p:nvSpPr>
          <p:cNvPr id="5" name="Slide Number Placeholder 4"/>
          <p:cNvSpPr>
            <a:spLocks noGrp="1"/>
          </p:cNvSpPr>
          <p:nvPr>
            <p:ph type="sldNum" sz="quarter" idx="12"/>
          </p:nvPr>
        </p:nvSpPr>
        <p:spPr/>
        <p:txBody>
          <a:bodyPr/>
          <a:lstStyle/>
          <a:p>
            <a:fld id="{510B67B4-5B67-4133-80A8-DACEDD91C7EA}"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l" rtl="0"/>
            <a:endParaRPr lang="en-US" sz="2400" dirty="0" smtClean="0">
              <a:cs typeface="B Nazanin" pitchFamily="2" charset="-78"/>
            </a:endParaRPr>
          </a:p>
          <a:p>
            <a:pPr algn="l" rtl="0"/>
            <a:endParaRPr lang="fa-IR" sz="2400" dirty="0" smtClean="0">
              <a:cs typeface="B Nazanin" pitchFamily="2" charset="-78"/>
            </a:endParaRPr>
          </a:p>
          <a:p>
            <a:pPr algn="l" rtl="0"/>
            <a:endParaRPr lang="fa-IR" sz="2400" dirty="0" smtClean="0">
              <a:cs typeface="B Nazanin" pitchFamily="2" charset="-78"/>
            </a:endParaRPr>
          </a:p>
          <a:p>
            <a:pPr algn="l" rtl="0"/>
            <a:r>
              <a:rPr lang="en-US" sz="2400" dirty="0" smtClean="0">
                <a:cs typeface="B Nazanin" pitchFamily="2" charset="-78"/>
              </a:rPr>
              <a:t>X=</a:t>
            </a:r>
          </a:p>
          <a:p>
            <a:pPr algn="r"/>
            <a:endParaRPr lang="fa-IR" sz="2400" dirty="0" smtClean="0">
              <a:cs typeface="B Nazanin" pitchFamily="2" charset="-78"/>
            </a:endParaRPr>
          </a:p>
          <a:p>
            <a:pPr algn="r"/>
            <a:r>
              <a:rPr lang="fa-IR" sz="2400" dirty="0" smtClean="0">
                <a:cs typeface="B Nazanin" pitchFamily="2" charset="-78"/>
              </a:rPr>
              <a:t>عنصر پنجم ماتریس </a:t>
            </a:r>
            <a:r>
              <a:rPr lang="en-US" sz="2400" dirty="0" smtClean="0">
                <a:cs typeface="B Nazanin" pitchFamily="2" charset="-78"/>
              </a:rPr>
              <a:t>X</a:t>
            </a:r>
            <a:r>
              <a:rPr lang="fa-IR" sz="2400" dirty="0" smtClean="0">
                <a:cs typeface="B Nazanin" pitchFamily="2" charset="-78"/>
              </a:rPr>
              <a:t> ، صفر است.</a:t>
            </a:r>
          </a:p>
          <a:p>
            <a:pPr algn="r"/>
            <a:r>
              <a:rPr lang="fa-IR" sz="2400" dirty="0" smtClean="0">
                <a:cs typeface="B Nazanin" pitchFamily="2" charset="-78"/>
              </a:rPr>
              <a:t>در این عنصر نباید نهان‌نگاری رخ دهد.</a:t>
            </a:r>
          </a:p>
          <a:p>
            <a:pPr algn="r"/>
            <a:r>
              <a:rPr lang="fa-IR" sz="2400" dirty="0" smtClean="0">
                <a:cs typeface="B Nazanin" pitchFamily="2" charset="-78"/>
              </a:rPr>
              <a:t>مراحل را مانند روش </a:t>
            </a:r>
            <a:r>
              <a:rPr lang="en-US" sz="2400" dirty="0" smtClean="0">
                <a:cs typeface="B Nazanin" pitchFamily="2" charset="-78"/>
              </a:rPr>
              <a:t>f5</a:t>
            </a:r>
            <a:r>
              <a:rPr lang="fa-IR" sz="2400" dirty="0" smtClean="0">
                <a:cs typeface="B Nazanin" pitchFamily="2" charset="-78"/>
              </a:rPr>
              <a:t> انجام میدهیم.</a:t>
            </a:r>
          </a:p>
          <a:p>
            <a:r>
              <a:rPr lang="fa-IR" sz="2400" dirty="0" smtClean="0">
                <a:cs typeface="B Nazanin" pitchFamily="2" charset="-78"/>
              </a:rPr>
              <a:t>ابتدا حاصل </a:t>
            </a:r>
            <a:r>
              <a:rPr lang="en-US" sz="2400" dirty="0" smtClean="0">
                <a:cs typeface="B Nazanin" pitchFamily="2" charset="-78"/>
              </a:rPr>
              <a:t>H*X</a:t>
            </a:r>
            <a:r>
              <a:rPr lang="fa-IR" sz="2400" dirty="0" smtClean="0">
                <a:cs typeface="B Nazanin" pitchFamily="2" charset="-78"/>
              </a:rPr>
              <a:t> را بدست می‌آوریم.</a:t>
            </a:r>
          </a:p>
          <a:p>
            <a:pPr algn="l" rtl="0"/>
            <a:endParaRPr lang="fa-IR" sz="2400" dirty="0" smtClean="0">
              <a:cs typeface="B Nazanin" pitchFamily="2" charset="-78"/>
            </a:endParaRPr>
          </a:p>
          <a:p>
            <a:pPr algn="l" rtl="0"/>
            <a:endParaRPr lang="fa-IR" sz="2400" dirty="0" smtClean="0">
              <a:cs typeface="B Nazanin" pitchFamily="2" charset="-78"/>
            </a:endParaRPr>
          </a:p>
          <a:p>
            <a:pPr algn="l" rtl="0"/>
            <a:r>
              <a:rPr lang="en-US" sz="2400" dirty="0" smtClean="0">
                <a:cs typeface="B Nazanin" pitchFamily="2" charset="-78"/>
              </a:rPr>
              <a:t>H*X =                                    =  </a:t>
            </a:r>
          </a:p>
          <a:p>
            <a:pPr algn="l" rtl="0"/>
            <a:endParaRPr lang="en-US" sz="2400" dirty="0" smtClean="0">
              <a:cs typeface="B Nazanin" pitchFamily="2" charset="-78"/>
            </a:endParaRPr>
          </a:p>
          <a:p>
            <a:pPr algn="r">
              <a:buNone/>
            </a:pPr>
            <a:endParaRPr lang="fa-IR" sz="2400" dirty="0" smtClean="0">
              <a:cs typeface="B Nazanin" pitchFamily="2" charset="-78"/>
            </a:endParaRPr>
          </a:p>
          <a:p>
            <a:pPr algn="r"/>
            <a:endParaRPr lang="en-US" sz="2400" dirty="0" smtClean="0">
              <a:cs typeface="B Nazanin" pitchFamily="2" charset="-78"/>
            </a:endParaRPr>
          </a:p>
        </p:txBody>
      </p:sp>
      <p:graphicFrame>
        <p:nvGraphicFramePr>
          <p:cNvPr id="109571" name="Object 3"/>
          <p:cNvGraphicFramePr>
            <a:graphicFrameLocks noChangeAspect="1"/>
          </p:cNvGraphicFramePr>
          <p:nvPr/>
        </p:nvGraphicFramePr>
        <p:xfrm>
          <a:off x="1371600" y="762000"/>
          <a:ext cx="304800" cy="1908175"/>
        </p:xfrm>
        <a:graphic>
          <a:graphicData uri="http://schemas.openxmlformats.org/presentationml/2006/ole">
            <p:oleObj spid="_x0000_s109571" name="Equation" r:id="rId3" imgW="254000" imgH="1600200" progId="Equation.DSMT4">
              <p:embed/>
            </p:oleObj>
          </a:graphicData>
        </a:graphic>
      </p:graphicFrame>
      <p:graphicFrame>
        <p:nvGraphicFramePr>
          <p:cNvPr id="109572" name="Object 4"/>
          <p:cNvGraphicFramePr>
            <a:graphicFrameLocks noChangeAspect="1"/>
          </p:cNvGraphicFramePr>
          <p:nvPr/>
        </p:nvGraphicFramePr>
        <p:xfrm>
          <a:off x="1676400" y="5102225"/>
          <a:ext cx="2025650" cy="923925"/>
        </p:xfrm>
        <a:graphic>
          <a:graphicData uri="http://schemas.openxmlformats.org/presentationml/2006/ole">
            <p:oleObj spid="_x0000_s109572" name="Equation" r:id="rId4" imgW="1524000" imgH="711200" progId="Equation.3">
              <p:embed/>
            </p:oleObj>
          </a:graphicData>
        </a:graphic>
      </p:graphicFrame>
      <p:graphicFrame>
        <p:nvGraphicFramePr>
          <p:cNvPr id="109573" name="Object 5"/>
          <p:cNvGraphicFramePr>
            <a:graphicFrameLocks noChangeAspect="1"/>
          </p:cNvGraphicFramePr>
          <p:nvPr/>
        </p:nvGraphicFramePr>
        <p:xfrm>
          <a:off x="3702050" y="4645025"/>
          <a:ext cx="304800" cy="1908175"/>
        </p:xfrm>
        <a:graphic>
          <a:graphicData uri="http://schemas.openxmlformats.org/presentationml/2006/ole">
            <p:oleObj spid="_x0000_s109573" name="Equation" r:id="rId5" imgW="254000" imgH="1600200" progId="Equation.DSMT4">
              <p:embed/>
            </p:oleObj>
          </a:graphicData>
        </a:graphic>
      </p:graphicFrame>
      <p:pic>
        <p:nvPicPr>
          <p:cNvPr id="6" name="Picture 8"/>
          <p:cNvPicPr>
            <a:picLocks noChangeAspect="1" noChangeArrowheads="1"/>
          </p:cNvPicPr>
          <p:nvPr/>
        </p:nvPicPr>
        <p:blipFill>
          <a:blip r:embed="rId6"/>
          <a:srcRect/>
          <a:stretch>
            <a:fillRect/>
          </a:stretch>
        </p:blipFill>
        <p:spPr bwMode="auto">
          <a:xfrm>
            <a:off x="4267200" y="5105400"/>
            <a:ext cx="1009650" cy="9810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510B67B4-5B67-4133-80A8-DACEDD91C7EA}"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l" rtl="0">
              <a:buNone/>
            </a:pPr>
            <a:endParaRPr lang="en-US" sz="2400" dirty="0" smtClean="0">
              <a:cs typeface="B Nazanin" pitchFamily="2" charset="-78"/>
            </a:endParaRPr>
          </a:p>
          <a:p>
            <a:r>
              <a:rPr lang="fa-IR" sz="2400" dirty="0" smtClean="0">
                <a:cs typeface="B Nazanin" pitchFamily="2" charset="-78"/>
              </a:rPr>
              <a:t>اگر حاصل با بيت‌هاي پيام يكي بود كه مشكلي نيست و هيچ تغييري بر روي ضرايب نمي‌دهيم ولي اگر حاصل ضرب متفاوت شد يعني فرض كنيد </a:t>
            </a:r>
            <a:r>
              <a:rPr lang="en-US" sz="2400" dirty="0" smtClean="0">
                <a:cs typeface="B Nazanin" pitchFamily="2" charset="-78"/>
              </a:rPr>
              <a:t>m</a:t>
            </a:r>
            <a:r>
              <a:rPr lang="fa-IR" sz="2400" dirty="0" smtClean="0">
                <a:cs typeface="B Nazanin" pitchFamily="2" charset="-78"/>
              </a:rPr>
              <a:t> به صورت زیر باشد:</a:t>
            </a:r>
            <a:endParaRPr lang="en-US" sz="2400" dirty="0" smtClean="0">
              <a:cs typeface="B Nazanin" pitchFamily="2" charset="-78"/>
            </a:endParaRPr>
          </a:p>
          <a:p>
            <a:pPr algn="l" rtl="0"/>
            <a:endParaRPr lang="fa-IR" sz="2400" dirty="0" smtClean="0">
              <a:cs typeface="B Nazanin" pitchFamily="2" charset="-78"/>
            </a:endParaRPr>
          </a:p>
          <a:p>
            <a:pPr algn="l" rtl="0"/>
            <a:r>
              <a:rPr lang="en-US" sz="2400" dirty="0" smtClean="0">
                <a:cs typeface="B Nazanin" pitchFamily="2" charset="-78"/>
              </a:rPr>
              <a:t>M=</a:t>
            </a:r>
          </a:p>
          <a:p>
            <a:r>
              <a:rPr lang="fa-IR" sz="2400" dirty="0" smtClean="0">
                <a:cs typeface="B Nazanin" pitchFamily="2" charset="-78"/>
              </a:rPr>
              <a:t>در اين صورت </a:t>
            </a:r>
            <a:r>
              <a:rPr lang="en-US" sz="2400" dirty="0" err="1" smtClean="0">
                <a:cs typeface="B Nazanin" pitchFamily="2" charset="-78"/>
              </a:rPr>
              <a:t>Hx</a:t>
            </a:r>
            <a:r>
              <a:rPr lang="en-US" sz="2400" dirty="0" smtClean="0">
                <a:cs typeface="B Nazanin" pitchFamily="2" charset="-78"/>
              </a:rPr>
              <a:t> – m</a:t>
            </a:r>
            <a:r>
              <a:rPr lang="fa-IR" sz="2400" dirty="0" smtClean="0">
                <a:cs typeface="B Nazanin" pitchFamily="2" charset="-78"/>
              </a:rPr>
              <a:t> را محاسبه مي‌كنيم</a:t>
            </a:r>
            <a:r>
              <a:rPr lang="fa-IR" sz="2400" dirty="0" smtClean="0"/>
              <a:t>: </a:t>
            </a:r>
            <a:endParaRPr lang="en-US" sz="2400" dirty="0" smtClean="0"/>
          </a:p>
          <a:p>
            <a:endParaRPr lang="en-US" sz="2400" dirty="0" smtClean="0"/>
          </a:p>
          <a:p>
            <a:endParaRPr lang="en-US" sz="2400" dirty="0" smtClean="0"/>
          </a:p>
          <a:p>
            <a:r>
              <a:rPr lang="fa-IR" sz="2400" dirty="0" smtClean="0">
                <a:cs typeface="B Nazanin" pitchFamily="2" charset="-78"/>
              </a:rPr>
              <a:t>که حاصل برابر با ستون پنجم از ماتريس</a:t>
            </a:r>
            <a:r>
              <a:rPr lang="en-US" sz="2400" dirty="0" smtClean="0">
                <a:cs typeface="B Nazanin" pitchFamily="2" charset="-78"/>
              </a:rPr>
              <a:t> H </a:t>
            </a:r>
            <a:r>
              <a:rPr lang="fa-IR" sz="2400" dirty="0" smtClean="0">
                <a:cs typeface="B Nazanin" pitchFamily="2" charset="-78"/>
              </a:rPr>
              <a:t>است اما سطر پنجم ماتریس </a:t>
            </a:r>
            <a:r>
              <a:rPr lang="en-US" sz="2400" dirty="0" smtClean="0">
                <a:cs typeface="B Nazanin" pitchFamily="2" charset="-78"/>
              </a:rPr>
              <a:t>X</a:t>
            </a:r>
            <a:r>
              <a:rPr lang="fa-IR" sz="2400" dirty="0" smtClean="0">
                <a:cs typeface="B Nazanin" pitchFamily="2" charset="-78"/>
              </a:rPr>
              <a:t>  را نمی‌توان تغییر داد.</a:t>
            </a:r>
          </a:p>
          <a:p>
            <a:r>
              <a:rPr lang="fa-IR" sz="2400" dirty="0" smtClean="0">
                <a:cs typeface="B Nazanin" pitchFamily="2" charset="-78"/>
              </a:rPr>
              <a:t>بیت‌های ماتریس </a:t>
            </a:r>
            <a:r>
              <a:rPr lang="en-US" sz="2400" dirty="0" smtClean="0">
                <a:cs typeface="B Nazanin" pitchFamily="2" charset="-78"/>
              </a:rPr>
              <a:t>x</a:t>
            </a:r>
            <a:r>
              <a:rPr lang="fa-IR" sz="2400" dirty="0" smtClean="0">
                <a:cs typeface="B Nazanin" pitchFamily="2" charset="-78"/>
              </a:rPr>
              <a:t> را بصورت زیر لحاظ می‌کنیم.</a:t>
            </a:r>
          </a:p>
          <a:p>
            <a:endParaRPr lang="en-US" sz="2400" dirty="0" smtClean="0">
              <a:cs typeface="B Nazanin" pitchFamily="2" charset="-78"/>
            </a:endParaRPr>
          </a:p>
          <a:p>
            <a:endParaRPr lang="en-US" sz="2400" dirty="0" smtClean="0"/>
          </a:p>
          <a:p>
            <a:pPr algn="r"/>
            <a:endParaRPr lang="en-US" sz="2400" dirty="0">
              <a:cs typeface="B Nazanin" pitchFamily="2" charset="-78"/>
            </a:endParaRPr>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49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4937" name="Object 9"/>
          <p:cNvGraphicFramePr>
            <a:graphicFrameLocks noChangeAspect="1"/>
          </p:cNvGraphicFramePr>
          <p:nvPr/>
        </p:nvGraphicFramePr>
        <p:xfrm>
          <a:off x="1295400" y="2201333"/>
          <a:ext cx="304800" cy="846667"/>
        </p:xfrm>
        <a:graphic>
          <a:graphicData uri="http://schemas.openxmlformats.org/presentationml/2006/ole">
            <p:oleObj spid="_x0000_s124937" name="Equation" r:id="rId3" imgW="253890" imgH="710891" progId="Equation.DSMT4">
              <p:embed/>
            </p:oleObj>
          </a:graphicData>
        </a:graphic>
      </p:graphicFrame>
      <p:sp>
        <p:nvSpPr>
          <p:cNvPr id="12494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494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4941" name="Object 13"/>
          <p:cNvGraphicFramePr>
            <a:graphicFrameLocks noChangeAspect="1"/>
          </p:cNvGraphicFramePr>
          <p:nvPr/>
        </p:nvGraphicFramePr>
        <p:xfrm>
          <a:off x="762000" y="3200400"/>
          <a:ext cx="2097024" cy="914400"/>
        </p:xfrm>
        <a:graphic>
          <a:graphicData uri="http://schemas.openxmlformats.org/presentationml/2006/ole">
            <p:oleObj spid="_x0000_s124941" name="Equation" r:id="rId4" imgW="1638300" imgH="711200" progId="Equation.DSMT4">
              <p:embed/>
            </p:oleObj>
          </a:graphicData>
        </a:graphic>
      </p:graphicFrame>
      <p:sp>
        <p:nvSpPr>
          <p:cNvPr id="12494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4943" name="Object 15"/>
          <p:cNvGraphicFramePr>
            <a:graphicFrameLocks noChangeAspect="1"/>
          </p:cNvGraphicFramePr>
          <p:nvPr/>
        </p:nvGraphicFramePr>
        <p:xfrm>
          <a:off x="685800" y="4571999"/>
          <a:ext cx="762000" cy="2098623"/>
        </p:xfrm>
        <a:graphic>
          <a:graphicData uri="http://schemas.openxmlformats.org/presentationml/2006/ole">
            <p:oleObj spid="_x0000_s124943" name="Equation" r:id="rId5" imgW="584200" imgH="1600200" progId="Equation.DSMT4">
              <p:embed/>
            </p:oleObj>
          </a:graphicData>
        </a:graphic>
      </p:graphicFrame>
      <p:sp>
        <p:nvSpPr>
          <p:cNvPr id="15" name="Slide Number Placeholder 14"/>
          <p:cNvSpPr>
            <a:spLocks noGrp="1"/>
          </p:cNvSpPr>
          <p:nvPr>
            <p:ph type="sldNum" sz="quarter" idx="12"/>
          </p:nvPr>
        </p:nvSpPr>
        <p:spPr/>
        <p:txBody>
          <a:bodyPr/>
          <a:lstStyle/>
          <a:p>
            <a:fld id="{510B67B4-5B67-4133-80A8-DACEDD91C7EA}"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ته‌نقش‌نگاری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pPr algn="just"/>
            <a:r>
              <a:rPr lang="fa-IR" sz="2000" b="1" dirty="0" smtClean="0">
                <a:cs typeface="B Nazanin" pitchFamily="2" charset="-78"/>
              </a:rPr>
              <a:t>روشی برای حفظ حق مالکیت است که توسط آن نشانه‌هایی از صاحب اثر به گونه‌ای در اثر تعبیه می‌شود که بدون ایجاد لطمه به کیفیت اثر، به راحتی از آن قابل جدا کردن نباشد و مشخص کننده منشا یا صاحب اثر باشد.</a:t>
            </a:r>
            <a:endParaRPr lang="en-US" sz="2000" b="1" dirty="0" smtClean="0">
              <a:cs typeface="B Nazanin" pitchFamily="2" charset="-78"/>
            </a:endParaRPr>
          </a:p>
        </p:txBody>
      </p:sp>
      <p:pic>
        <p:nvPicPr>
          <p:cNvPr id="22529" name="Picture 1" descr="C:\Users\B\Desktop\aaaa.jpg"/>
          <p:cNvPicPr>
            <a:picLocks noChangeAspect="1" noChangeArrowheads="1"/>
          </p:cNvPicPr>
          <p:nvPr/>
        </p:nvPicPr>
        <p:blipFill>
          <a:blip r:embed="rId2" cstate="print"/>
          <a:srcRect/>
          <a:stretch>
            <a:fillRect/>
          </a:stretch>
        </p:blipFill>
        <p:spPr bwMode="auto">
          <a:xfrm>
            <a:off x="4800600" y="2857500"/>
            <a:ext cx="4000500" cy="4000500"/>
          </a:xfrm>
          <a:prstGeom prst="rect">
            <a:avLst/>
          </a:prstGeom>
          <a:noFill/>
        </p:spPr>
      </p:pic>
      <p:pic>
        <p:nvPicPr>
          <p:cNvPr id="22530" name="Picture 2" descr="C:\Users\B\Desktop\IMG_1269-ElyMN-300x225.jpg"/>
          <p:cNvPicPr>
            <a:picLocks noChangeAspect="1" noChangeArrowheads="1"/>
          </p:cNvPicPr>
          <p:nvPr/>
        </p:nvPicPr>
        <p:blipFill>
          <a:blip r:embed="rId3" cstate="print"/>
          <a:srcRect/>
          <a:stretch>
            <a:fillRect/>
          </a:stretch>
        </p:blipFill>
        <p:spPr bwMode="auto">
          <a:xfrm>
            <a:off x="914400" y="3581400"/>
            <a:ext cx="3556000" cy="2667000"/>
          </a:xfrm>
          <a:prstGeom prst="rect">
            <a:avLst/>
          </a:prstGeom>
          <a:noFill/>
        </p:spPr>
      </p:pic>
      <p:sp>
        <p:nvSpPr>
          <p:cNvPr id="6" name="Slide Number Placeholder 5"/>
          <p:cNvSpPr>
            <a:spLocks noGrp="1"/>
          </p:cNvSpPr>
          <p:nvPr>
            <p:ph type="sldNum" sz="quarter" idx="12"/>
          </p:nvPr>
        </p:nvSpPr>
        <p:spPr/>
        <p:txBody>
          <a:bodyPr/>
          <a:lstStyle/>
          <a:p>
            <a:fld id="{510B67B4-5B67-4133-80A8-DACEDD91C7EA}"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smtClean="0">
                <a:cs typeface="B Nazanin" pitchFamily="2" charset="-78"/>
              </a:rPr>
              <a:t>Y5=0</a:t>
            </a:r>
            <a:r>
              <a:rPr lang="fa-IR" sz="2400" dirty="0" smtClean="0">
                <a:cs typeface="B Nazanin" pitchFamily="2" charset="-78"/>
              </a:rPr>
              <a:t> است و قابل تغییر هم نمی‌باشد.</a:t>
            </a:r>
          </a:p>
          <a:p>
            <a:r>
              <a:rPr lang="fa-IR" sz="2400" dirty="0" smtClean="0">
                <a:cs typeface="B Nazanin" pitchFamily="2" charset="-78"/>
              </a:rPr>
              <a:t>حاصل </a:t>
            </a:r>
            <a:r>
              <a:rPr lang="en-US" sz="2400" dirty="0" smtClean="0">
                <a:cs typeface="B Nazanin" pitchFamily="2" charset="-78"/>
              </a:rPr>
              <a:t>H*X</a:t>
            </a:r>
            <a:r>
              <a:rPr lang="fa-IR" sz="2400" dirty="0" smtClean="0">
                <a:cs typeface="B Nazanin" pitchFamily="2" charset="-78"/>
              </a:rPr>
              <a:t> را بدست می‌آوریم.</a:t>
            </a:r>
          </a:p>
          <a:p>
            <a:endParaRPr lang="fa-IR" sz="2400" dirty="0" smtClean="0">
              <a:cs typeface="B Nazanin" pitchFamily="2" charset="-78"/>
            </a:endParaRPr>
          </a:p>
          <a:p>
            <a:endParaRPr lang="fa-IR" sz="2400" dirty="0" smtClean="0">
              <a:cs typeface="B Nazanin" pitchFamily="2" charset="-78"/>
            </a:endParaRPr>
          </a:p>
          <a:p>
            <a:endParaRPr lang="fa-IR" sz="2400" dirty="0" smtClean="0">
              <a:cs typeface="B Nazanin" pitchFamily="2" charset="-78"/>
            </a:endParaRPr>
          </a:p>
          <a:p>
            <a:r>
              <a:rPr lang="fa-IR" sz="2400" dirty="0" smtClean="0">
                <a:cs typeface="B Nazanin" pitchFamily="2" charset="-78"/>
              </a:rPr>
              <a:t>حاصل را برابر مقدار زیر قرار می‌دهیم:</a:t>
            </a:r>
          </a:p>
          <a:p>
            <a:endParaRPr lang="fa-IR" sz="2400" dirty="0" smtClean="0">
              <a:cs typeface="B Nazanin" pitchFamily="2" charset="-78"/>
            </a:endParaRPr>
          </a:p>
          <a:p>
            <a:endParaRPr lang="fa-IR" sz="2400" dirty="0" smtClean="0">
              <a:cs typeface="B Nazanin" pitchFamily="2" charset="-78"/>
            </a:endParaRPr>
          </a:p>
          <a:p>
            <a:r>
              <a:rPr lang="fa-IR" sz="2400" dirty="0" smtClean="0">
                <a:cs typeface="B Nazanin" pitchFamily="2" charset="-78"/>
              </a:rPr>
              <a:t>با کمترین تغییرات در مقدار </a:t>
            </a:r>
            <a:r>
              <a:rPr lang="en-US" sz="2400" dirty="0" smtClean="0">
                <a:cs typeface="B Nazanin" pitchFamily="2" charset="-78"/>
              </a:rPr>
              <a:t>y</a:t>
            </a:r>
            <a:r>
              <a:rPr lang="fa-IR" sz="2400" dirty="0" smtClean="0">
                <a:cs typeface="B Nazanin" pitchFamily="2" charset="-78"/>
              </a:rPr>
              <a:t> ، </a:t>
            </a:r>
            <a:r>
              <a:rPr lang="en-US" sz="2400" dirty="0" err="1" smtClean="0">
                <a:cs typeface="B Nazanin" pitchFamily="2" charset="-78"/>
              </a:rPr>
              <a:t>lsb</a:t>
            </a:r>
            <a:r>
              <a:rPr lang="fa-IR" sz="2400" dirty="0" smtClean="0">
                <a:cs typeface="B Nazanin" pitchFamily="2" charset="-78"/>
              </a:rPr>
              <a:t> مربوطه را ایجاد می‌کنیم. </a:t>
            </a:r>
          </a:p>
          <a:p>
            <a:r>
              <a:rPr lang="fa-IR" sz="2400" dirty="0" smtClean="0">
                <a:cs typeface="B Nazanin" pitchFamily="2" charset="-78"/>
              </a:rPr>
              <a:t>مثلا </a:t>
            </a:r>
            <a:r>
              <a:rPr lang="en-US" sz="2400" dirty="0" smtClean="0">
                <a:cs typeface="B Nazanin" pitchFamily="2" charset="-78"/>
              </a:rPr>
              <a:t>y1=0</a:t>
            </a:r>
            <a:r>
              <a:rPr lang="fa-IR" sz="2400" dirty="0" smtClean="0">
                <a:cs typeface="B Nazanin" pitchFamily="2" charset="-78"/>
              </a:rPr>
              <a:t> و </a:t>
            </a:r>
            <a:r>
              <a:rPr lang="en-US" sz="2400" dirty="0" smtClean="0">
                <a:cs typeface="B Nazanin" pitchFamily="2" charset="-78"/>
              </a:rPr>
              <a:t>y3=0</a:t>
            </a:r>
            <a:endParaRPr lang="fa-IR" sz="2400" dirty="0" smtClean="0">
              <a:cs typeface="B Nazanin" pitchFamily="2" charset="-78"/>
            </a:endParaRPr>
          </a:p>
          <a:p>
            <a:endParaRPr lang="fa-IR" sz="2400" dirty="0" smtClean="0">
              <a:cs typeface="B Nazanin" pitchFamily="2" charset="-78"/>
            </a:endParaRPr>
          </a:p>
          <a:p>
            <a:endParaRPr lang="fa-IR" sz="2400" dirty="0" smtClean="0">
              <a:cs typeface="B Nazanin" pitchFamily="2" charset="-78"/>
            </a:endParaRPr>
          </a:p>
          <a:p>
            <a:endParaRPr lang="fa-IR" sz="2400" dirty="0" smtClean="0">
              <a:cs typeface="B Nazanin" pitchFamily="2" charset="-78"/>
            </a:endParaRPr>
          </a:p>
          <a:p>
            <a:pPr>
              <a:buNone/>
            </a:pPr>
            <a:endParaRPr lang="fa-IR" sz="2400" dirty="0" smtClean="0">
              <a:cs typeface="B Nazanin" pitchFamily="2" charset="-78"/>
            </a:endParaRPr>
          </a:p>
          <a:p>
            <a:pPr>
              <a:buNone/>
            </a:pPr>
            <a:endParaRPr lang="fa-IR" sz="2400" dirty="0" smtClean="0">
              <a:cs typeface="B Nazanin" pitchFamily="2" charset="-78"/>
            </a:endParaRPr>
          </a:p>
          <a:p>
            <a:pPr>
              <a:buNone/>
            </a:pPr>
            <a:endParaRPr lang="fa-IR" sz="2400" dirty="0" smtClean="0">
              <a:cs typeface="B Nazanin" pitchFamily="2" charset="-78"/>
            </a:endParaRPr>
          </a:p>
          <a:p>
            <a:pPr>
              <a:buNone/>
            </a:pPr>
            <a:endParaRPr lang="fa-IR" sz="2400" dirty="0" smtClean="0">
              <a:cs typeface="B Nazanin" pitchFamily="2" charset="-78"/>
            </a:endParaRPr>
          </a:p>
          <a:p>
            <a:pPr>
              <a:buNone/>
            </a:pPr>
            <a:endParaRPr lang="fa-IR" sz="2400" dirty="0" smtClean="0">
              <a:cs typeface="B Nazanin" pitchFamily="2" charset="-78"/>
            </a:endParaRPr>
          </a:p>
          <a:p>
            <a:pPr>
              <a:buNone/>
            </a:pPr>
            <a:endParaRPr lang="en-US" sz="2400" dirty="0" smtClean="0">
              <a:cs typeface="B Nazanin" pitchFamily="2" charset="-78"/>
            </a:endParaRPr>
          </a:p>
        </p:txBody>
      </p:sp>
      <p:sp>
        <p:nvSpPr>
          <p:cNvPr id="134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4145" name="Object 1"/>
          <p:cNvGraphicFramePr>
            <a:graphicFrameLocks noChangeAspect="1"/>
          </p:cNvGraphicFramePr>
          <p:nvPr/>
        </p:nvGraphicFramePr>
        <p:xfrm>
          <a:off x="1066800" y="1219200"/>
          <a:ext cx="2758440" cy="1143000"/>
        </p:xfrm>
        <a:graphic>
          <a:graphicData uri="http://schemas.openxmlformats.org/presentationml/2006/ole">
            <p:oleObj spid="_x0000_s134145" name="Equation" r:id="rId3" imgW="1726920" imgH="711000" progId="Equation.DSMT4">
              <p:embed/>
            </p:oleObj>
          </a:graphicData>
        </a:graphic>
      </p:graphicFrame>
      <p:graphicFrame>
        <p:nvGraphicFramePr>
          <p:cNvPr id="134148" name="Object 4"/>
          <p:cNvGraphicFramePr>
            <a:graphicFrameLocks noChangeAspect="1"/>
          </p:cNvGraphicFramePr>
          <p:nvPr/>
        </p:nvGraphicFramePr>
        <p:xfrm>
          <a:off x="1371600" y="2971800"/>
          <a:ext cx="2454275" cy="914400"/>
        </p:xfrm>
        <a:graphic>
          <a:graphicData uri="http://schemas.openxmlformats.org/presentationml/2006/ole">
            <p:oleObj spid="_x0000_s134148" name="Equation" r:id="rId4" imgW="1917360" imgH="711000" progId="Equation.DSMT4">
              <p:embed/>
            </p:oleObj>
          </a:graphicData>
        </a:graphic>
      </p:graphicFrame>
      <p:sp>
        <p:nvSpPr>
          <p:cNvPr id="6" name="Slide Number Placeholder 5"/>
          <p:cNvSpPr>
            <a:spLocks noGrp="1"/>
          </p:cNvSpPr>
          <p:nvPr>
            <p:ph type="sldNum" sz="quarter" idx="12"/>
          </p:nvPr>
        </p:nvSpPr>
        <p:spPr/>
        <p:txBody>
          <a:bodyPr/>
          <a:lstStyle/>
          <a:p>
            <a:fld id="{510B67B4-5B67-4133-80A8-DACEDD91C7EA}"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4000" b="1" dirty="0" smtClean="0">
                <a:cs typeface="B Nazanin" pitchFamily="2" charset="-78"/>
              </a:rPr>
              <a:t>مخفی‌سازی در کم‌ارزش‌ترین بیت بر اساس دسته‌بندی پیکسل</a:t>
            </a:r>
            <a:endParaRPr lang="en-US" sz="4000" b="1" dirty="0" smtClean="0">
              <a:cs typeface="B Nazanin" pitchFamily="2" charset="-78"/>
            </a:endParaRPr>
          </a:p>
        </p:txBody>
      </p:sp>
      <p:sp>
        <p:nvSpPr>
          <p:cNvPr id="3" name="Content Placeholder 2"/>
          <p:cNvSpPr>
            <a:spLocks noGrp="1"/>
          </p:cNvSpPr>
          <p:nvPr>
            <p:ph idx="1"/>
          </p:nvPr>
        </p:nvSpPr>
        <p:spPr/>
        <p:txBody>
          <a:bodyPr/>
          <a:lstStyle/>
          <a:p>
            <a:endParaRPr lang="en-US"/>
          </a:p>
        </p:txBody>
      </p:sp>
      <p:pic>
        <p:nvPicPr>
          <p:cNvPr id="144386" name="Picture 3" descr="photo_2017-01-31_13-30-08"/>
          <p:cNvPicPr>
            <a:picLocks noChangeAspect="1" noChangeArrowheads="1"/>
          </p:cNvPicPr>
          <p:nvPr/>
        </p:nvPicPr>
        <p:blipFill>
          <a:blip r:embed="rId2"/>
          <a:srcRect/>
          <a:stretch>
            <a:fillRect/>
          </a:stretch>
        </p:blipFill>
        <p:spPr bwMode="auto">
          <a:xfrm>
            <a:off x="2057400" y="1524000"/>
            <a:ext cx="4343400" cy="50974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b="1" dirty="0" smtClean="0">
                <a:cs typeface="B Nazanin" pitchFamily="2" charset="-78"/>
              </a:rPr>
              <a:t>تکنيک پنهان‌نگاری در بلوک تصاوير </a:t>
            </a:r>
            <a:r>
              <a:rPr lang="en-US" b="1" dirty="0" smtClean="0">
                <a:cs typeface="B Nazanin" pitchFamily="2" charset="-78"/>
              </a:rPr>
              <a:t>JPEG</a:t>
            </a:r>
            <a:endParaRPr lang="fa-IR" b="1" dirty="0">
              <a:cs typeface="B Nazanin" pitchFamily="2" charset="-78"/>
            </a:endParaRPr>
          </a:p>
        </p:txBody>
      </p:sp>
      <p:sp>
        <p:nvSpPr>
          <p:cNvPr id="3" name="Content Placeholder 2"/>
          <p:cNvSpPr>
            <a:spLocks noGrp="1"/>
          </p:cNvSpPr>
          <p:nvPr>
            <p:ph idx="1"/>
          </p:nvPr>
        </p:nvSpPr>
        <p:spPr/>
        <p:txBody>
          <a:bodyPr/>
          <a:lstStyle/>
          <a:p>
            <a:pPr lvl="0"/>
            <a:r>
              <a:rPr lang="fa-IR" sz="2400" b="1" dirty="0" smtClean="0">
                <a:latin typeface="+mj-lt"/>
                <a:ea typeface="+mj-ea"/>
                <a:cs typeface="B Nazanin" pitchFamily="2" charset="-78"/>
              </a:rPr>
              <a:t>انتخاب بلوک‌های مناسب برای جاسازی</a:t>
            </a:r>
            <a:endParaRPr lang="en-US" sz="2400" b="1" dirty="0" smtClean="0">
              <a:latin typeface="+mj-lt"/>
              <a:ea typeface="+mj-ea"/>
              <a:cs typeface="B Nazanin" pitchFamily="2" charset="-78"/>
            </a:endParaRPr>
          </a:p>
          <a:p>
            <a:pPr lvl="0"/>
            <a:r>
              <a:rPr lang="fa-IR" sz="2400" b="1" dirty="0" smtClean="0">
                <a:latin typeface="+mj-lt"/>
                <a:ea typeface="+mj-ea"/>
                <a:cs typeface="B Nazanin" pitchFamily="2" charset="-78"/>
              </a:rPr>
              <a:t>پنهان کردن اطلاعات در بلوک‌های منتخب</a:t>
            </a:r>
            <a:endParaRPr lang="en-US" sz="2400" b="1" dirty="0" smtClean="0">
              <a:latin typeface="+mj-lt"/>
              <a:ea typeface="+mj-ea"/>
              <a:cs typeface="B Nazanin" pitchFamily="2" charset="-78"/>
            </a:endParaRPr>
          </a:p>
          <a:p>
            <a:pPr>
              <a:buNone/>
            </a:pPr>
            <a:endParaRPr lang="fa-IR"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4000" b="1" dirty="0" smtClean="0">
                <a:cs typeface="B Nazanin" pitchFamily="2" charset="-78"/>
              </a:rPr>
              <a:t>انتخاب بلوک‌های مناسب برای جاسازی</a:t>
            </a:r>
          </a:p>
        </p:txBody>
      </p:sp>
      <p:sp>
        <p:nvSpPr>
          <p:cNvPr id="3" name="Content Placeholder 2"/>
          <p:cNvSpPr>
            <a:spLocks noGrp="1"/>
          </p:cNvSpPr>
          <p:nvPr>
            <p:ph idx="1"/>
          </p:nvPr>
        </p:nvSpPr>
        <p:spPr/>
        <p:txBody>
          <a:bodyPr/>
          <a:lstStyle/>
          <a:p>
            <a:r>
              <a:rPr lang="fa-IR" sz="2400" b="1" dirty="0" smtClean="0">
                <a:latin typeface="+mj-lt"/>
                <a:ea typeface="+mj-ea"/>
                <a:cs typeface="B Nazanin" pitchFamily="2" charset="-78"/>
              </a:rPr>
              <a:t>در اين روش بلوک‌هايي که قبل از </a:t>
            </a:r>
            <a:r>
              <a:rPr lang="en-US" sz="2400" b="1" dirty="0" smtClean="0">
                <a:latin typeface="+mj-lt"/>
                <a:ea typeface="+mj-ea"/>
                <a:cs typeface="B Nazanin" pitchFamily="2" charset="-78"/>
              </a:rPr>
              <a:t>EOB </a:t>
            </a:r>
            <a:r>
              <a:rPr lang="fa-IR" sz="2400" b="1" dirty="0" smtClean="0">
                <a:latin typeface="+mj-lt"/>
                <a:ea typeface="+mj-ea"/>
                <a:cs typeface="B Nazanin" pitchFamily="2" charset="-78"/>
              </a:rPr>
              <a:t>، 1 و 1- را داشته باشند انتخاب می‌شوند. </a:t>
            </a: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en-US" sz="2400" b="1" dirty="0" smtClean="0">
              <a:latin typeface="+mj-lt"/>
              <a:ea typeface="+mj-ea"/>
              <a:cs typeface="B Nazanin" pitchFamily="2" charset="-78"/>
            </a:endParaRPr>
          </a:p>
          <a:p>
            <a:endParaRPr lang="fa-IR" dirty="0"/>
          </a:p>
        </p:txBody>
      </p:sp>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graphicFrame>
        <p:nvGraphicFramePr>
          <p:cNvPr id="84993" name="Object 1"/>
          <p:cNvGraphicFramePr>
            <a:graphicFrameLocks noChangeAspect="1"/>
          </p:cNvGraphicFramePr>
          <p:nvPr/>
        </p:nvGraphicFramePr>
        <p:xfrm>
          <a:off x="381000" y="2331592"/>
          <a:ext cx="3114675" cy="2945258"/>
        </p:xfrm>
        <a:graphic>
          <a:graphicData uri="http://schemas.openxmlformats.org/presentationml/2006/ole">
            <p:oleObj spid="_x0000_s84993" name="Equation" r:id="rId3" imgW="2742857" imgH="2600000" progId="Equation.3">
              <p:embed/>
            </p:oleObj>
          </a:graphicData>
        </a:graphic>
      </p:graphicFrame>
      <p:sp>
        <p:nvSpPr>
          <p:cNvPr id="849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graphicFrame>
        <p:nvGraphicFramePr>
          <p:cNvPr id="84995" name="Object 3"/>
          <p:cNvGraphicFramePr>
            <a:graphicFrameLocks noChangeAspect="1"/>
          </p:cNvGraphicFramePr>
          <p:nvPr/>
        </p:nvGraphicFramePr>
        <p:xfrm>
          <a:off x="4419600" y="2368602"/>
          <a:ext cx="3048000" cy="2860623"/>
        </p:xfrm>
        <a:graphic>
          <a:graphicData uri="http://schemas.openxmlformats.org/presentationml/2006/ole">
            <p:oleObj spid="_x0000_s84995" name="Equation" r:id="rId4" imgW="2704762" imgH="2534004" progId="Equation.3">
              <p:embed/>
            </p:oleObj>
          </a:graphicData>
        </a:graphic>
      </p:graphicFrame>
      <p:graphicFrame>
        <p:nvGraphicFramePr>
          <p:cNvPr id="9" name="Table 8"/>
          <p:cNvGraphicFramePr>
            <a:graphicFrameLocks noGrp="1"/>
          </p:cNvGraphicFramePr>
          <p:nvPr/>
        </p:nvGraphicFramePr>
        <p:xfrm>
          <a:off x="228600" y="5486400"/>
          <a:ext cx="8077200" cy="396240"/>
        </p:xfrm>
        <a:graphic>
          <a:graphicData uri="http://schemas.openxmlformats.org/drawingml/2006/table">
            <a:tbl>
              <a:tblPr rtl="1" firstRow="1" bandRow="1">
                <a:tableStyleId>{5C22544A-7EE6-4342-B048-85BDC9FD1C3A}</a:tableStyleId>
              </a:tblPr>
              <a:tblGrid>
                <a:gridCol w="4038600"/>
                <a:gridCol w="4038600"/>
              </a:tblGrid>
              <a:tr h="304800">
                <a:tc>
                  <a:txBody>
                    <a:bodyPr/>
                    <a:lstStyle/>
                    <a:p>
                      <a:pPr algn="ctr" rtl="1"/>
                      <a:r>
                        <a:rPr lang="fa-IR" sz="2000" b="1" kern="1200" dirty="0" smtClean="0">
                          <a:solidFill>
                            <a:schemeClr val="tx1"/>
                          </a:solidFill>
                          <a:latin typeface="+mj-lt"/>
                          <a:ea typeface="+mj-ea"/>
                          <a:cs typeface="B Nazanin" pitchFamily="2" charset="-78"/>
                        </a:rPr>
                        <a:t>بلوک مناسب</a:t>
                      </a:r>
                    </a:p>
                  </a:txBody>
                  <a:tcPr/>
                </a:tc>
                <a:tc>
                  <a:txBody>
                    <a:bodyPr/>
                    <a:lstStyle/>
                    <a:p>
                      <a:pPr algn="ctr" rtl="1"/>
                      <a:r>
                        <a:rPr lang="fa-IR" sz="2000" b="1" kern="1200" dirty="0" smtClean="0">
                          <a:solidFill>
                            <a:schemeClr val="tx1"/>
                          </a:solidFill>
                          <a:latin typeface="+mj-lt"/>
                          <a:ea typeface="+mj-ea"/>
                          <a:cs typeface="B Nazanin" pitchFamily="2" charset="-78"/>
                        </a:rPr>
                        <a:t>بلوک نامناسب</a:t>
                      </a:r>
                    </a:p>
                  </a:txBody>
                  <a:tcPr/>
                </a:tc>
              </a:tr>
            </a:tbl>
          </a:graphicData>
        </a:graphic>
      </p:graphicFrame>
      <p:sp>
        <p:nvSpPr>
          <p:cNvPr id="10" name="Slide Number Placeholder 9"/>
          <p:cNvSpPr>
            <a:spLocks noGrp="1"/>
          </p:cNvSpPr>
          <p:nvPr>
            <p:ph type="sldNum" sz="quarter" idx="12"/>
          </p:nvPr>
        </p:nvSpPr>
        <p:spPr/>
        <p:txBody>
          <a:bodyPr/>
          <a:lstStyle/>
          <a:p>
            <a:fld id="{510B67B4-5B67-4133-80A8-DACEDD91C7EA}"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3600" b="1" dirty="0" smtClean="0">
                <a:cs typeface="B Nazanin" pitchFamily="2" charset="-78"/>
              </a:rPr>
              <a:t>روش پنهان کردن اطلاعات در بلوک‌های منتخب</a:t>
            </a:r>
          </a:p>
        </p:txBody>
      </p:sp>
      <p:sp>
        <p:nvSpPr>
          <p:cNvPr id="3" name="Content Placeholder 2"/>
          <p:cNvSpPr>
            <a:spLocks noGrp="1"/>
          </p:cNvSpPr>
          <p:nvPr>
            <p:ph idx="1"/>
          </p:nvPr>
        </p:nvSpPr>
        <p:spPr/>
        <p:txBody>
          <a:bodyPr>
            <a:normAutofit/>
          </a:bodyPr>
          <a:lstStyle/>
          <a:p>
            <a:r>
              <a:rPr lang="fa-IR" sz="2400" b="1" dirty="0" smtClean="0">
                <a:latin typeface="+mj-lt"/>
                <a:ea typeface="+mj-ea"/>
                <a:cs typeface="B Nazanin" pitchFamily="2" charset="-78"/>
              </a:rPr>
              <a:t>هر بلوک برای پنهان کردن یک بیت</a:t>
            </a:r>
          </a:p>
          <a:p>
            <a:r>
              <a:rPr lang="fa-IR" sz="2400" b="1" dirty="0" smtClean="0">
                <a:latin typeface="+mj-lt"/>
                <a:ea typeface="+mj-ea"/>
                <a:cs typeface="B Nazanin" pitchFamily="2" charset="-78"/>
              </a:rPr>
              <a:t>پیغام (0101): </a:t>
            </a:r>
            <a:r>
              <a:rPr lang="en-US" sz="2400" dirty="0" smtClean="0"/>
              <a:t>D</a:t>
            </a:r>
            <a:r>
              <a:rPr lang="en-US" sz="2400" baseline="-25000" dirty="0" smtClean="0"/>
              <a:t>2</a:t>
            </a:r>
            <a:r>
              <a:rPr lang="en-US" sz="2400" dirty="0" smtClean="0"/>
              <a:t>=1 D</a:t>
            </a:r>
            <a:r>
              <a:rPr lang="en-US" sz="2400" baseline="-25000" dirty="0" smtClean="0"/>
              <a:t>1</a:t>
            </a:r>
            <a:r>
              <a:rPr lang="en-US" sz="2400" dirty="0" smtClean="0"/>
              <a:t>=0</a:t>
            </a:r>
            <a:r>
              <a:rPr lang="fa-IR" sz="2400" dirty="0" smtClean="0"/>
              <a:t>، </a:t>
            </a:r>
            <a:r>
              <a:rPr lang="en-US" sz="2400" dirty="0" smtClean="0"/>
              <a:t>D</a:t>
            </a:r>
            <a:r>
              <a:rPr lang="en-US" sz="2400" baseline="-25000" dirty="0" smtClean="0"/>
              <a:t>3</a:t>
            </a:r>
            <a:r>
              <a:rPr lang="en-US" sz="2400" dirty="0" smtClean="0"/>
              <a:t>=0</a:t>
            </a:r>
            <a:r>
              <a:rPr lang="fa-IR" sz="2400" dirty="0" smtClean="0"/>
              <a:t>، </a:t>
            </a:r>
            <a:r>
              <a:rPr lang="en-US" sz="2400" dirty="0" smtClean="0"/>
              <a:t>D</a:t>
            </a:r>
            <a:r>
              <a:rPr lang="en-US" sz="2400" baseline="-25000" dirty="0" smtClean="0"/>
              <a:t>4</a:t>
            </a:r>
            <a:r>
              <a:rPr lang="en-US" sz="2400" dirty="0" smtClean="0"/>
              <a:t>=1</a:t>
            </a:r>
            <a:endParaRPr lang="fa-IR" sz="2400" dirty="0" smtClean="0"/>
          </a:p>
          <a:p>
            <a:r>
              <a:rPr lang="fa-IR" sz="2400" b="1" dirty="0" smtClean="0">
                <a:latin typeface="+mj-lt"/>
                <a:ea typeface="+mj-ea"/>
                <a:cs typeface="B Nazanin" pitchFamily="2" charset="-78"/>
              </a:rPr>
              <a:t>ابتدا جاسازی </a:t>
            </a:r>
            <a:r>
              <a:rPr lang="en-US" sz="2400" b="1" dirty="0" smtClean="0">
                <a:latin typeface="+mj-lt"/>
                <a:ea typeface="+mj-ea"/>
                <a:cs typeface="B Nazanin" pitchFamily="2" charset="-78"/>
              </a:rPr>
              <a:t>D1=0</a:t>
            </a:r>
            <a:r>
              <a:rPr lang="fa-IR" sz="2400" b="1" dirty="0" smtClean="0">
                <a:latin typeface="+mj-lt"/>
                <a:ea typeface="+mj-ea"/>
                <a:cs typeface="B Nazanin" pitchFamily="2" charset="-78"/>
              </a:rPr>
              <a:t> </a:t>
            </a:r>
          </a:p>
          <a:p>
            <a:r>
              <a:rPr lang="fa-IR" sz="2400" b="1" dirty="0" smtClean="0">
                <a:latin typeface="+mj-lt"/>
                <a:ea typeface="+mj-ea"/>
                <a:cs typeface="B Nazanin" pitchFamily="2" charset="-78"/>
              </a:rPr>
              <a:t>تعداد صفرهای بین دو ضریب آخر مبین بیت پیغام است.</a:t>
            </a:r>
          </a:p>
          <a:p>
            <a:endParaRPr lang="fa-IR" sz="2400" b="1" dirty="0" smtClean="0">
              <a:latin typeface="+mj-lt"/>
              <a:ea typeface="+mj-ea"/>
              <a:cs typeface="B Nazanin" pitchFamily="2" charset="-78"/>
            </a:endParaRPr>
          </a:p>
          <a:p>
            <a:pPr algn="ctr"/>
            <a:r>
              <a:rPr lang="fa-IR" sz="2400" b="1" dirty="0" smtClean="0">
                <a:latin typeface="+mj-lt"/>
                <a:ea typeface="+mj-ea"/>
                <a:cs typeface="B Nazanin" pitchFamily="2" charset="-78"/>
              </a:rPr>
              <a:t>بلوک قبل از نهان‌نگاری</a:t>
            </a:r>
          </a:p>
          <a:p>
            <a:pPr algn="ctr"/>
            <a:endParaRPr lang="fa-IR" sz="2400" b="1" dirty="0" smtClean="0">
              <a:latin typeface="+mj-lt"/>
              <a:ea typeface="+mj-ea"/>
              <a:cs typeface="B Nazanin" pitchFamily="2" charset="-78"/>
            </a:endParaRPr>
          </a:p>
          <a:p>
            <a:pPr algn="ctr"/>
            <a:r>
              <a:rPr lang="fa-IR" sz="2400" b="1" dirty="0" smtClean="0">
                <a:cs typeface="B Nazanin" pitchFamily="2" charset="-78"/>
              </a:rPr>
              <a:t>بلوک بعد از نهان‌نگاری</a:t>
            </a:r>
          </a:p>
          <a:p>
            <a:pPr algn="ctr">
              <a:buNone/>
            </a:pPr>
            <a:endParaRPr lang="fa-IR" sz="2400" b="1" dirty="0" smtClean="0">
              <a:latin typeface="+mj-lt"/>
              <a:ea typeface="+mj-ea"/>
              <a:cs typeface="B Nazanin" pitchFamily="2" charset="-78"/>
            </a:endParaRPr>
          </a:p>
        </p:txBody>
      </p:sp>
      <p:pic>
        <p:nvPicPr>
          <p:cNvPr id="7" name="Picture 6"/>
          <p:cNvPicPr/>
          <p:nvPr/>
        </p:nvPicPr>
        <p:blipFill>
          <a:blip r:embed="rId2" cstate="print"/>
          <a:srcRect/>
          <a:stretch>
            <a:fillRect/>
          </a:stretch>
        </p:blipFill>
        <p:spPr bwMode="auto">
          <a:xfrm>
            <a:off x="2743200" y="3352800"/>
            <a:ext cx="3838575" cy="447675"/>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2743200" y="4267200"/>
            <a:ext cx="3762375" cy="4476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10B67B4-5B67-4133-80A8-DACEDD91C7EA}"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normAutofit/>
          </a:bodyPr>
          <a:lstStyle/>
          <a:p>
            <a:pPr algn="ctr"/>
            <a:r>
              <a:rPr lang="fa-IR" sz="2400" b="1" dirty="0" smtClean="0">
                <a:latin typeface="+mj-lt"/>
                <a:ea typeface="+mj-ea"/>
                <a:cs typeface="B Nazanin" pitchFamily="2" charset="-78"/>
              </a:rPr>
              <a:t>تصویر پوششی</a:t>
            </a:r>
          </a:p>
          <a:p>
            <a:pPr algn="ctr"/>
            <a:endParaRPr lang="fa-IR" sz="2400" b="1" dirty="0" smtClean="0">
              <a:latin typeface="+mj-lt"/>
              <a:ea typeface="+mj-ea"/>
              <a:cs typeface="B Nazanin" pitchFamily="2" charset="-78"/>
            </a:endParaRPr>
          </a:p>
          <a:p>
            <a:pPr algn="ctr"/>
            <a:r>
              <a:rPr lang="fa-IR" sz="2400" b="1" dirty="0" smtClean="0">
                <a:latin typeface="+mj-lt"/>
                <a:ea typeface="+mj-ea"/>
                <a:cs typeface="B Nazanin" pitchFamily="2" charset="-78"/>
              </a:rPr>
              <a:t>تصویر استگو</a:t>
            </a:r>
          </a:p>
        </p:txBody>
      </p:sp>
      <p:pic>
        <p:nvPicPr>
          <p:cNvPr id="4" name="Picture 3"/>
          <p:cNvPicPr/>
          <p:nvPr/>
        </p:nvPicPr>
        <p:blipFill>
          <a:blip r:embed="rId2" cstate="print"/>
          <a:srcRect/>
          <a:stretch>
            <a:fillRect/>
          </a:stretch>
        </p:blipFill>
        <p:spPr bwMode="auto">
          <a:xfrm>
            <a:off x="2590800" y="2057400"/>
            <a:ext cx="3800475" cy="4762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500312" y="2895600"/>
            <a:ext cx="4143375" cy="476250"/>
          </a:xfrm>
          <a:prstGeom prst="rect">
            <a:avLst/>
          </a:prstGeom>
          <a:noFill/>
          <a:ln w="9525">
            <a:noFill/>
            <a:miter lim="800000"/>
            <a:headEnd/>
            <a:tailEnd/>
          </a:ln>
        </p:spPr>
      </p:pic>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 name="Slide Number Placeholder 6"/>
          <p:cNvSpPr>
            <a:spLocks noGrp="1"/>
          </p:cNvSpPr>
          <p:nvPr>
            <p:ph type="sldNum" sz="quarter" idx="12"/>
          </p:nvPr>
        </p:nvSpPr>
        <p:spPr/>
        <p:txBody>
          <a:bodyPr/>
          <a:lstStyle/>
          <a:p>
            <a:fld id="{510B67B4-5B67-4133-80A8-DACEDD91C7EA}"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800" b="1" dirty="0" smtClean="0">
                <a:cs typeface="B Nazanin" pitchFamily="2" charset="-78"/>
              </a:rPr>
              <a:t>مقایسه روش در حالتی که بیت‌های جاسازی پیغام یکسان باشند</a:t>
            </a:r>
            <a:endParaRPr lang="fa-IR" sz="2800" b="1" dirty="0">
              <a:cs typeface="B Nazanin" pitchFamily="2" charset="-78"/>
            </a:endParaRPr>
          </a:p>
        </p:txBody>
      </p:sp>
      <p:sp>
        <p:nvSpPr>
          <p:cNvPr id="3" name="Content Placeholder 2"/>
          <p:cNvSpPr>
            <a:spLocks noGrp="1"/>
          </p:cNvSpPr>
          <p:nvPr>
            <p:ph idx="1"/>
          </p:nvPr>
        </p:nvSpPr>
        <p:spPr/>
        <p:txBody>
          <a:bodyPr/>
          <a:lstStyle/>
          <a:p>
            <a:endParaRPr lang="fa-IR" dirty="0"/>
          </a:p>
        </p:txBody>
      </p:sp>
      <p:graphicFrame>
        <p:nvGraphicFramePr>
          <p:cNvPr id="89090" name="Object 2"/>
          <p:cNvGraphicFramePr>
            <a:graphicFrameLocks noChangeAspect="1"/>
          </p:cNvGraphicFramePr>
          <p:nvPr/>
        </p:nvGraphicFramePr>
        <p:xfrm>
          <a:off x="3124200" y="1905000"/>
          <a:ext cx="2590800" cy="4210050"/>
        </p:xfrm>
        <a:graphic>
          <a:graphicData uri="http://schemas.openxmlformats.org/presentationml/2006/ole">
            <p:oleObj spid="_x0000_s89090" name="Equation" r:id="rId3" imgW="2943636" imgH="4800000" progId="Equation.3">
              <p:embed/>
            </p:oleObj>
          </a:graphicData>
        </a:graphic>
      </p:graphicFrame>
      <p:sp>
        <p:nvSpPr>
          <p:cNvPr id="5" name="Slide Number Placeholder 4"/>
          <p:cNvSpPr>
            <a:spLocks noGrp="1"/>
          </p:cNvSpPr>
          <p:nvPr>
            <p:ph type="sldNum" sz="quarter" idx="12"/>
          </p:nvPr>
        </p:nvSpPr>
        <p:spPr/>
        <p:txBody>
          <a:bodyPr/>
          <a:lstStyle/>
          <a:p>
            <a:fld id="{510B67B4-5B67-4133-80A8-DACEDD91C7EA}"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b="1" dirty="0" smtClean="0">
                <a:cs typeface="B Nazanin" pitchFamily="2" charset="-78"/>
              </a:rPr>
              <a:t>روش پنهان نگاری </a:t>
            </a:r>
            <a:r>
              <a:rPr lang="en-US" sz="3600" b="1" dirty="0" smtClean="0">
                <a:cs typeface="B Nazanin" pitchFamily="2" charset="-78"/>
              </a:rPr>
              <a:t>PRP </a:t>
            </a:r>
            <a:endParaRPr lang="fa-IR" sz="3600" b="1" dirty="0" smtClean="0">
              <a:cs typeface="B Nazanin" pitchFamily="2" charset="-78"/>
            </a:endParaRPr>
          </a:p>
        </p:txBody>
      </p:sp>
      <p:sp>
        <p:nvSpPr>
          <p:cNvPr id="3" name="Content Placeholder 2"/>
          <p:cNvSpPr>
            <a:spLocks noGrp="1"/>
          </p:cNvSpPr>
          <p:nvPr>
            <p:ph idx="1"/>
          </p:nvPr>
        </p:nvSpPr>
        <p:spPr/>
        <p:txBody>
          <a:bodyPr>
            <a:normAutofit lnSpcReduction="10000"/>
          </a:bodyPr>
          <a:lstStyle/>
          <a:p>
            <a:r>
              <a:rPr lang="fa-IR" sz="2400" b="1" dirty="0" smtClean="0">
                <a:latin typeface="+mj-lt"/>
                <a:ea typeface="+mj-ea"/>
                <a:cs typeface="B Nazanin" pitchFamily="2" charset="-78"/>
              </a:rPr>
              <a:t>جاسازي بيت صفر در بيت كم ارزش يك پيكسل با مقدار روشنايي </a:t>
            </a:r>
            <a:r>
              <a:rPr lang="en-US" sz="2400" b="1" dirty="0" smtClean="0">
                <a:latin typeface="+mj-lt"/>
                <a:ea typeface="+mj-ea"/>
                <a:cs typeface="B Nazanin" pitchFamily="2" charset="-78"/>
              </a:rPr>
              <a:t>2i</a:t>
            </a:r>
            <a:r>
              <a:rPr lang="fa-IR" sz="2400" b="1" dirty="0" smtClean="0">
                <a:latin typeface="+mj-lt"/>
                <a:ea typeface="+mj-ea"/>
                <a:cs typeface="B Nazanin" pitchFamily="2" charset="-78"/>
              </a:rPr>
              <a:t>  در مقدار پيكسل تغييري ايجاد نمي‌كند و جاسازي بيت يك در آن باعث تبديل مقدار آن به </a:t>
            </a:r>
            <a:r>
              <a:rPr lang="en-US" sz="2400" b="1" dirty="0" smtClean="0">
                <a:cs typeface="B Nazanin" pitchFamily="2" charset="-78"/>
              </a:rPr>
              <a:t>2i+1</a:t>
            </a:r>
            <a:r>
              <a:rPr lang="fa-IR" sz="2400" b="1" dirty="0" smtClean="0">
                <a:latin typeface="+mj-lt"/>
                <a:ea typeface="+mj-ea"/>
                <a:cs typeface="B Nazanin" pitchFamily="2" charset="-78"/>
              </a:rPr>
              <a:t>  خواهد شد. به همين ترتيب جاسازي بيت يك در پيكسلي با مقدار </a:t>
            </a:r>
            <a:r>
              <a:rPr lang="en-US" sz="2400" b="1" dirty="0" smtClean="0">
                <a:cs typeface="B Nazanin" pitchFamily="2" charset="-78"/>
              </a:rPr>
              <a:t>2i+1</a:t>
            </a:r>
            <a:r>
              <a:rPr lang="fa-IR" sz="2400" b="1" dirty="0" smtClean="0">
                <a:latin typeface="+mj-lt"/>
                <a:ea typeface="+mj-ea"/>
                <a:cs typeface="B Nazanin" pitchFamily="2" charset="-78"/>
              </a:rPr>
              <a:t> آنرا تغيير نداده و جاسازي بيت صفر در آن مقدار روشنايي پيكسل را به </a:t>
            </a:r>
            <a:r>
              <a:rPr lang="en-US" sz="2400" b="1" dirty="0" smtClean="0">
                <a:cs typeface="B Nazanin" pitchFamily="2" charset="-78"/>
              </a:rPr>
              <a:t>2i</a:t>
            </a:r>
            <a:r>
              <a:rPr lang="fa-IR" sz="2400" b="1" dirty="0" smtClean="0">
                <a:latin typeface="+mj-lt"/>
                <a:ea typeface="+mj-ea"/>
                <a:cs typeface="B Nazanin" pitchFamily="2" charset="-78"/>
              </a:rPr>
              <a:t> تغيير خواهد داد. </a:t>
            </a: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endParaRPr lang="fa-IR" sz="2400" b="1" dirty="0" smtClean="0">
              <a:latin typeface="+mj-lt"/>
              <a:ea typeface="+mj-ea"/>
              <a:cs typeface="B Nazanin" pitchFamily="2" charset="-78"/>
            </a:endParaRPr>
          </a:p>
          <a:p>
            <a:pPr algn="ctr"/>
            <a:r>
              <a:rPr lang="fa-IR" sz="2000" b="1" dirty="0" smtClean="0">
                <a:latin typeface="+mj-lt"/>
                <a:ea typeface="+mj-ea"/>
                <a:cs typeface="B Nazanin" pitchFamily="2" charset="-78"/>
              </a:rPr>
              <a:t>تبديل مقدار پيكسل‌ها در اثر جاسازي به يكديگر</a:t>
            </a:r>
          </a:p>
          <a:p>
            <a:r>
              <a:rPr lang="fa-IR" sz="2400" b="1" dirty="0" smtClean="0">
                <a:latin typeface="+mj-lt"/>
                <a:ea typeface="+mj-ea"/>
                <a:cs typeface="B Nazanin" pitchFamily="2" charset="-78"/>
              </a:rPr>
              <a:t>جفت شدن ستون‌هاي مجاور هيستوگرام</a:t>
            </a:r>
          </a:p>
          <a:p>
            <a:r>
              <a:rPr lang="fa-IR" sz="2400" b="1" dirty="0" smtClean="0">
                <a:latin typeface="+mj-lt"/>
                <a:ea typeface="+mj-ea"/>
                <a:cs typeface="B Nazanin" pitchFamily="2" charset="-78"/>
              </a:rPr>
              <a:t>(تعداد 50 و 100 را برای دو ستون مجاور در نظر بگیرید. 50 تا از 100 تا به ستون بغل و 25 تا از 50 تا به ستون مجاور منتقل می‌شود)</a:t>
            </a:r>
          </a:p>
        </p:txBody>
      </p:sp>
      <p:pic>
        <p:nvPicPr>
          <p:cNvPr id="4" name="Picture 3" descr="osetia"/>
          <p:cNvPicPr/>
          <p:nvPr/>
        </p:nvPicPr>
        <p:blipFill>
          <a:blip r:embed="rId2" cstate="print"/>
          <a:srcRect/>
          <a:stretch>
            <a:fillRect/>
          </a:stretch>
        </p:blipFill>
        <p:spPr bwMode="auto">
          <a:xfrm>
            <a:off x="2743200" y="3429000"/>
            <a:ext cx="3209925" cy="990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fa-IR" sz="2400" b="1" dirty="0" smtClean="0">
                <a:latin typeface="+mj-lt"/>
                <a:ea typeface="+mj-ea"/>
                <a:cs typeface="B Nazanin" pitchFamily="2" charset="-78"/>
              </a:rPr>
              <a:t>اگر به طريقي بتوان اين جفتها را از ديد پنهان شكن مخفي كرد آن دسته از حملاتي كه بر اساس جفت‌شدگي مقادير هيستوگرام عمل مي‌كنند ناكام خواهند ماند.</a:t>
            </a:r>
          </a:p>
          <a:p>
            <a:r>
              <a:rPr lang="fa-IR" sz="2400" dirty="0" smtClean="0"/>
              <a:t>در </a:t>
            </a:r>
            <a:r>
              <a:rPr lang="fa-IR" sz="2400" b="1" dirty="0" smtClean="0">
                <a:latin typeface="+mj-lt"/>
                <a:ea typeface="+mj-ea"/>
                <a:cs typeface="B Nazanin" pitchFamily="2" charset="-78"/>
              </a:rPr>
              <a:t>روش</a:t>
            </a:r>
            <a:r>
              <a:rPr lang="en-US" sz="2400" b="1" dirty="0" smtClean="0">
                <a:latin typeface="+mj-lt"/>
                <a:ea typeface="+mj-ea"/>
                <a:cs typeface="B Nazanin" pitchFamily="2" charset="-78"/>
              </a:rPr>
              <a:t>PRP </a:t>
            </a:r>
            <a:r>
              <a:rPr lang="fa-IR" sz="2400" b="1" dirty="0" smtClean="0">
                <a:latin typeface="+mj-lt"/>
                <a:ea typeface="+mj-ea"/>
                <a:cs typeface="B Nazanin" pitchFamily="2" charset="-78"/>
              </a:rPr>
              <a:t> براي هر مقدار روشنايي يك جفت شبه تصادفي نزديك به آن انتخاب شده و هركدام از اعضاء اين جفتها نماينده بيت صفر و يا بيت يك خواهند بود.</a:t>
            </a:r>
          </a:p>
        </p:txBody>
      </p:sp>
      <p:pic>
        <p:nvPicPr>
          <p:cNvPr id="4" name="Picture 3" descr="Drawing1"/>
          <p:cNvPicPr/>
          <p:nvPr/>
        </p:nvPicPr>
        <p:blipFill>
          <a:blip r:embed="rId2" cstate="print"/>
          <a:srcRect/>
          <a:stretch>
            <a:fillRect/>
          </a:stretch>
        </p:blipFill>
        <p:spPr bwMode="auto">
          <a:xfrm>
            <a:off x="1752600" y="2971800"/>
            <a:ext cx="4314825" cy="304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endParaRPr lang="fa-IR" dirty="0"/>
          </a:p>
        </p:txBody>
      </p:sp>
      <p:sp>
        <p:nvSpPr>
          <p:cNvPr id="3" name="Content Placeholder 2"/>
          <p:cNvSpPr>
            <a:spLocks noGrp="1"/>
          </p:cNvSpPr>
          <p:nvPr>
            <p:ph idx="1"/>
          </p:nvPr>
        </p:nvSpPr>
        <p:spPr/>
        <p:txBody>
          <a:bodyPr>
            <a:normAutofit/>
          </a:bodyPr>
          <a:lstStyle/>
          <a:p>
            <a:r>
              <a:rPr lang="fa-IR" sz="2400" b="1" dirty="0" smtClean="0">
                <a:latin typeface="+mj-lt"/>
                <a:ea typeface="+mj-ea"/>
                <a:cs typeface="B Nazanin" pitchFamily="2" charset="-78"/>
              </a:rPr>
              <a:t>جفتِ يك سطح روشنايي بايد يك سطح روشنايي نزديك به آن باشد.</a:t>
            </a:r>
          </a:p>
        </p:txBody>
      </p:sp>
      <p:sp>
        <p:nvSpPr>
          <p:cNvPr id="4" name="Slide Number Placeholder 3"/>
          <p:cNvSpPr>
            <a:spLocks noGrp="1"/>
          </p:cNvSpPr>
          <p:nvPr>
            <p:ph type="sldNum" sz="quarter" idx="12"/>
          </p:nvPr>
        </p:nvSpPr>
        <p:spPr/>
        <p:txBody>
          <a:bodyPr/>
          <a:lstStyle/>
          <a:p>
            <a:fld id="{510B67B4-5B67-4133-80A8-DACEDD91C7EA}"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cs typeface="B Titr" pitchFamily="2" charset="-78"/>
              </a:rPr>
              <a:t>کاربردهای ته‌نقش نگاری</a:t>
            </a:r>
            <a:endParaRPr lang="en-US" dirty="0" smtClean="0">
              <a:cs typeface="B Titr" pitchFamily="2" charset="-78"/>
            </a:endParaRPr>
          </a:p>
        </p:txBody>
      </p:sp>
      <p:sp>
        <p:nvSpPr>
          <p:cNvPr id="3" name="Content Placeholder 2"/>
          <p:cNvSpPr>
            <a:spLocks noGrp="1"/>
          </p:cNvSpPr>
          <p:nvPr>
            <p:ph idx="1"/>
          </p:nvPr>
        </p:nvSpPr>
        <p:spPr/>
        <p:txBody>
          <a:bodyPr>
            <a:normAutofit/>
          </a:bodyPr>
          <a:lstStyle/>
          <a:p>
            <a:r>
              <a:rPr lang="fa-IR" sz="2000" b="1" dirty="0" smtClean="0">
                <a:cs typeface="B Nazanin" pitchFamily="2" charset="-78"/>
              </a:rPr>
              <a:t>حفاظت از حق نشر:</a:t>
            </a:r>
            <a:r>
              <a:rPr lang="fa-IR" sz="2000" dirty="0" smtClean="0">
                <a:cs typeface="B Nazanin" pitchFamily="2" charset="-78"/>
              </a:rPr>
              <a:t> </a:t>
            </a:r>
            <a:r>
              <a:rPr lang="en-US" sz="2000" dirty="0" smtClean="0">
                <a:cs typeface="B Nazanin" pitchFamily="2" charset="-78"/>
              </a:rPr>
              <a:t>DVD-ROM</a:t>
            </a:r>
            <a:r>
              <a:rPr lang="fa-IR" sz="2000" dirty="0" smtClean="0">
                <a:cs typeface="B Nazanin" pitchFamily="2" charset="-78"/>
              </a:rPr>
              <a:t> تنها در صورتی اجازه کپی داشته باشند که یک ته‌نقش معتبر در </a:t>
            </a:r>
            <a:r>
              <a:rPr lang="en-US" sz="2000" dirty="0" smtClean="0">
                <a:cs typeface="B Nazanin" pitchFamily="2" charset="-78"/>
              </a:rPr>
              <a:t>CD</a:t>
            </a:r>
            <a:r>
              <a:rPr lang="fa-IR" sz="2000" dirty="0" smtClean="0">
                <a:cs typeface="B Nazanin" pitchFamily="2" charset="-78"/>
              </a:rPr>
              <a:t> شناسایی کنند.</a:t>
            </a:r>
          </a:p>
          <a:p>
            <a:r>
              <a:rPr lang="fa-IR" sz="2000" b="1" dirty="0" smtClean="0">
                <a:cs typeface="B Nazanin" pitchFamily="2" charset="-78"/>
              </a:rPr>
              <a:t>اثبات مالکیت: </a:t>
            </a:r>
            <a:r>
              <a:rPr lang="fa-IR" sz="2000" dirty="0" smtClean="0">
                <a:cs typeface="B Nazanin" pitchFamily="2" charset="-78"/>
              </a:rPr>
              <a:t>در دعواهای حقوقی استفاده می‌شود و می‌توان مالک اصلی اثر را شناسایی کرد.</a:t>
            </a:r>
          </a:p>
          <a:p>
            <a:r>
              <a:rPr lang="fa-IR" sz="2000" b="1" dirty="0" smtClean="0">
                <a:cs typeface="B Nazanin" pitchFamily="2" charset="-78"/>
              </a:rPr>
              <a:t>احراز اصالت: </a:t>
            </a:r>
            <a:r>
              <a:rPr lang="fa-IR" sz="2000" dirty="0" smtClean="0">
                <a:cs typeface="B Nazanin" pitchFamily="2" charset="-78"/>
              </a:rPr>
              <a:t>جعلی بودن یک کارت با تطبیق اطلاعات شماره پرسنلی و ته‌نقش‌نگار داخل تصویر کارت.</a:t>
            </a:r>
          </a:p>
          <a:p>
            <a:r>
              <a:rPr lang="fa-IR" sz="2000" b="1" dirty="0" smtClean="0">
                <a:cs typeface="B Nazanin" pitchFamily="2" charset="-78"/>
              </a:rPr>
              <a:t>تشخیص دست‌کاری یا تحریف: </a:t>
            </a:r>
            <a:r>
              <a:rPr lang="fa-IR" sz="2000" dirty="0" smtClean="0">
                <a:cs typeface="B Nazanin" pitchFamily="2" charset="-78"/>
              </a:rPr>
              <a:t>با استفاده از ته‌نقش شکننده، اگر سند دست‌کاری شود، قابل تشخیص است.</a:t>
            </a:r>
          </a:p>
          <a:p>
            <a:r>
              <a:rPr lang="fa-IR" sz="2000" b="1" dirty="0" smtClean="0">
                <a:cs typeface="B Nazanin" pitchFamily="2" charset="-78"/>
              </a:rPr>
              <a:t>ته‌نقش اختصاصی: </a:t>
            </a:r>
            <a:r>
              <a:rPr lang="fa-IR" sz="2000" dirty="0" smtClean="0">
                <a:cs typeface="B Nazanin" pitchFamily="2" charset="-78"/>
              </a:rPr>
              <a:t>زمانی که قرار است چند نسخه از سند در اختیار گروهی قرار گیرد، با ته‌نقش اختصاصی می‌توان محل نشت سند را ردیابی کرد.</a:t>
            </a:r>
          </a:p>
          <a:p>
            <a:endParaRPr lang="en-US" sz="2000" b="1" dirty="0" smtClean="0">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4000" b="1" dirty="0" smtClean="0">
                <a:cs typeface="B Nazanin" pitchFamily="2" charset="-78"/>
              </a:rPr>
              <a:t>مراحل نهان‌نگاری</a:t>
            </a:r>
          </a:p>
        </p:txBody>
      </p:sp>
      <p:sp>
        <p:nvSpPr>
          <p:cNvPr id="3" name="Content Placeholder 2"/>
          <p:cNvSpPr>
            <a:spLocks noGrp="1"/>
          </p:cNvSpPr>
          <p:nvPr>
            <p:ph idx="1"/>
          </p:nvPr>
        </p:nvSpPr>
        <p:spPr/>
        <p:txBody>
          <a:bodyPr>
            <a:normAutofit/>
          </a:bodyPr>
          <a:lstStyle/>
          <a:p>
            <a:r>
              <a:rPr lang="fa-IR" sz="2400" b="1" dirty="0" smtClean="0">
                <a:latin typeface="+mj-lt"/>
                <a:ea typeface="+mj-ea"/>
                <a:cs typeface="B Nazanin" pitchFamily="2" charset="-78"/>
              </a:rPr>
              <a:t>توليد زوج مقادير جديد بر اساس دنباله‌اي شبه تصادفي</a:t>
            </a:r>
          </a:p>
          <a:p>
            <a:r>
              <a:rPr lang="fa-IR" sz="2400" b="1" dirty="0" smtClean="0">
                <a:latin typeface="+mj-lt"/>
                <a:ea typeface="+mj-ea"/>
                <a:cs typeface="B Nazanin" pitchFamily="2" charset="-78"/>
              </a:rPr>
              <a:t> انتخاب پيكسل‌هاي تصوير براي جاسازي </a:t>
            </a:r>
            <a:endParaRPr lang="en-US" sz="2400" b="1" dirty="0" smtClean="0">
              <a:latin typeface="+mj-lt"/>
              <a:ea typeface="+mj-ea"/>
              <a:cs typeface="B Nazanin" pitchFamily="2" charset="-78"/>
            </a:endParaRPr>
          </a:p>
          <a:p>
            <a:r>
              <a:rPr lang="fa-IR" sz="2400" b="1" dirty="0" smtClean="0">
                <a:latin typeface="+mj-lt"/>
                <a:ea typeface="+mj-ea"/>
                <a:cs typeface="B Nazanin" pitchFamily="2" charset="-78"/>
              </a:rPr>
              <a:t>جاگذاري مقادير اين پيكسل‌ها بر اساس زوج‌هاي توليد شده و داده‌اي كه قرار است جاسازي  شود</a:t>
            </a:r>
          </a:p>
        </p:txBody>
      </p:sp>
      <p:sp>
        <p:nvSpPr>
          <p:cNvPr id="4" name="Slide Number Placeholder 3"/>
          <p:cNvSpPr>
            <a:spLocks noGrp="1"/>
          </p:cNvSpPr>
          <p:nvPr>
            <p:ph type="sldNum" sz="quarter" idx="12"/>
          </p:nvPr>
        </p:nvSpPr>
        <p:spPr/>
        <p:txBody>
          <a:bodyPr/>
          <a:lstStyle/>
          <a:p>
            <a:fld id="{510B67B4-5B67-4133-80A8-DACEDD91C7EA}"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cs typeface="B Nazanin" pitchFamily="2" charset="-78"/>
              </a:rPr>
              <a:t>انتخاب پيكسل‌هاي تصوير براي جاسازي</a:t>
            </a:r>
            <a:endParaRPr lang="fa-IR" dirty="0"/>
          </a:p>
        </p:txBody>
      </p:sp>
      <p:sp>
        <p:nvSpPr>
          <p:cNvPr id="3" name="Content Placeholder 2"/>
          <p:cNvSpPr>
            <a:spLocks noGrp="1"/>
          </p:cNvSpPr>
          <p:nvPr>
            <p:ph idx="1"/>
          </p:nvPr>
        </p:nvSpPr>
        <p:spPr/>
        <p:txBody>
          <a:bodyPr>
            <a:normAutofit/>
          </a:bodyPr>
          <a:lstStyle/>
          <a:p>
            <a:r>
              <a:rPr lang="fa-IR" sz="2000" b="1" dirty="0" smtClean="0">
                <a:latin typeface="+mj-lt"/>
                <a:ea typeface="+mj-ea"/>
                <a:cs typeface="B Nazanin" pitchFamily="2" charset="-78"/>
              </a:rPr>
              <a:t>پنهان‌سازی </a:t>
            </a:r>
            <a:r>
              <a:rPr lang="en-US" sz="2000" b="1" dirty="0" smtClean="0">
                <a:latin typeface="+mj-lt"/>
                <a:ea typeface="+mj-ea"/>
                <a:cs typeface="B Nazanin" pitchFamily="2" charset="-78"/>
              </a:rPr>
              <a:t>n</a:t>
            </a:r>
            <a:r>
              <a:rPr lang="fa-IR" sz="2000" b="1" dirty="0" smtClean="0">
                <a:latin typeface="+mj-lt"/>
                <a:ea typeface="+mj-ea"/>
                <a:cs typeface="B Nazanin" pitchFamily="2" charset="-78"/>
              </a:rPr>
              <a:t> بیت</a:t>
            </a:r>
          </a:p>
          <a:p>
            <a:r>
              <a:rPr lang="fa-IR" sz="2000" b="1" dirty="0" smtClean="0">
                <a:latin typeface="+mj-lt"/>
                <a:ea typeface="+mj-ea"/>
                <a:cs typeface="B Nazanin" pitchFamily="2" charset="-78"/>
              </a:rPr>
              <a:t>پخش داده‌ها در تصویر به صورت شبه تصادفی</a:t>
            </a:r>
          </a:p>
          <a:p>
            <a:r>
              <a:rPr lang="en-US" sz="2000" b="1" dirty="0" smtClean="0">
                <a:latin typeface="+mj-lt"/>
                <a:ea typeface="+mj-ea"/>
                <a:cs typeface="B Nazanin" pitchFamily="2" charset="-78"/>
              </a:rPr>
              <a:t>C</a:t>
            </a:r>
            <a:r>
              <a:rPr lang="fa-IR" sz="2000" b="1" dirty="0" smtClean="0">
                <a:latin typeface="+mj-lt"/>
                <a:ea typeface="+mj-ea"/>
                <a:cs typeface="B Nazanin" pitchFamily="2" charset="-78"/>
              </a:rPr>
              <a:t> : مجموعه‌اي از پيكسل‌هايي كه جاسازي در آن‌ها صورت خواهد گرفت.</a:t>
            </a:r>
          </a:p>
          <a:p>
            <a:r>
              <a:rPr lang="en-US" sz="2000" b="1" dirty="0" smtClean="0">
                <a:latin typeface="+mj-lt"/>
                <a:ea typeface="+mj-ea"/>
                <a:cs typeface="B Nazanin" pitchFamily="2" charset="-78"/>
              </a:rPr>
              <a:t>I</a:t>
            </a:r>
            <a:r>
              <a:rPr lang="fa-IR" sz="2000" b="1" dirty="0" smtClean="0">
                <a:latin typeface="+mj-lt"/>
                <a:ea typeface="+mj-ea"/>
                <a:cs typeface="B Nazanin" pitchFamily="2" charset="-78"/>
              </a:rPr>
              <a:t> : اندیس پیکسل‌های تصویر از صفر تا </a:t>
            </a:r>
            <a:r>
              <a:rPr lang="en-US" sz="2000" b="1" dirty="0" smtClean="0">
                <a:latin typeface="+mj-lt"/>
                <a:ea typeface="+mj-ea"/>
                <a:cs typeface="B Nazanin" pitchFamily="2" charset="-78"/>
              </a:rPr>
              <a:t>M*N-1</a:t>
            </a:r>
            <a:r>
              <a:rPr lang="fa-IR" sz="2000" b="1" dirty="0" smtClean="0">
                <a:latin typeface="+mj-lt"/>
                <a:ea typeface="+mj-ea"/>
                <a:cs typeface="B Nazanin" pitchFamily="2" charset="-78"/>
              </a:rPr>
              <a:t> </a:t>
            </a:r>
          </a:p>
          <a:p>
            <a:r>
              <a:rPr lang="fa-IR" sz="2000" b="1" dirty="0" smtClean="0">
                <a:latin typeface="+mj-lt"/>
                <a:ea typeface="+mj-ea"/>
                <a:cs typeface="B Nazanin" pitchFamily="2" charset="-78"/>
              </a:rPr>
              <a:t>باید خودتان در کدنویسی یک سری شروط را داشته باشید. </a:t>
            </a:r>
          </a:p>
          <a:p>
            <a:r>
              <a:rPr lang="fa-IR" sz="2000" b="1" dirty="0" smtClean="0">
                <a:latin typeface="+mj-lt"/>
                <a:ea typeface="+mj-ea"/>
                <a:cs typeface="B Nazanin" pitchFamily="2" charset="-78"/>
              </a:rPr>
              <a:t>یک عدد تصادفی تولید می‌کنید اگر آن عدد کوچکتر از </a:t>
            </a:r>
            <a:r>
              <a:rPr lang="en-US" sz="2000" b="1" dirty="0" smtClean="0">
                <a:latin typeface="+mj-lt"/>
                <a:ea typeface="+mj-ea"/>
                <a:cs typeface="B Nazanin" pitchFamily="2" charset="-78"/>
              </a:rPr>
              <a:t>Rd/</a:t>
            </a:r>
            <a:r>
              <a:rPr lang="en-US" sz="2000" b="1" dirty="0" err="1" smtClean="0">
                <a:latin typeface="+mj-lt"/>
                <a:ea typeface="+mj-ea"/>
                <a:cs typeface="B Nazanin" pitchFamily="2" charset="-78"/>
              </a:rPr>
              <a:t>Rc</a:t>
            </a:r>
            <a:r>
              <a:rPr lang="fa-IR" sz="2000" b="1" dirty="0" smtClean="0">
                <a:latin typeface="+mj-lt"/>
                <a:ea typeface="+mj-ea"/>
                <a:cs typeface="B Nazanin" pitchFamily="2" charset="-78"/>
              </a:rPr>
              <a:t> بود، آن </a:t>
            </a:r>
          </a:p>
          <a:p>
            <a:pPr>
              <a:buNone/>
            </a:pPr>
            <a:r>
              <a:rPr lang="fa-IR" sz="2000" b="1" dirty="0" smtClean="0">
                <a:latin typeface="+mj-lt"/>
                <a:ea typeface="+mj-ea"/>
                <a:cs typeface="B Nazanin" pitchFamily="2" charset="-78"/>
              </a:rPr>
              <a:t>پیکسل برای نهان‌نگاری انتخاب می‌شود و اندیس پیکسل مربوطه ذخیره </a:t>
            </a:r>
          </a:p>
          <a:p>
            <a:pPr>
              <a:buNone/>
            </a:pPr>
            <a:r>
              <a:rPr lang="fa-IR" sz="2000" b="1" dirty="0" smtClean="0">
                <a:latin typeface="+mj-lt"/>
                <a:ea typeface="+mj-ea"/>
                <a:cs typeface="B Nazanin" pitchFamily="2" charset="-78"/>
              </a:rPr>
              <a:t>می‌شود. </a:t>
            </a:r>
          </a:p>
          <a:p>
            <a:r>
              <a:rPr lang="fa-IR" sz="2000" b="1" dirty="0" smtClean="0">
                <a:latin typeface="+mj-lt"/>
                <a:ea typeface="+mj-ea"/>
                <a:cs typeface="B Nazanin" pitchFamily="2" charset="-78"/>
              </a:rPr>
              <a:t>سپس مسئله به صورت انتخاب </a:t>
            </a:r>
            <a:r>
              <a:rPr lang="en-US" sz="2000" b="1" dirty="0" smtClean="0">
                <a:latin typeface="+mj-lt"/>
                <a:ea typeface="+mj-ea"/>
                <a:cs typeface="B Nazanin" pitchFamily="2" charset="-78"/>
              </a:rPr>
              <a:t>n-1</a:t>
            </a:r>
            <a:r>
              <a:rPr lang="fa-IR" sz="2000" b="1" dirty="0" smtClean="0">
                <a:latin typeface="+mj-lt"/>
                <a:ea typeface="+mj-ea"/>
                <a:cs typeface="B Nazanin" pitchFamily="2" charset="-78"/>
              </a:rPr>
              <a:t> پیکسل از باقیمانده پیکسل‌ها در </a:t>
            </a:r>
          </a:p>
          <a:p>
            <a:pPr>
              <a:buNone/>
            </a:pPr>
            <a:r>
              <a:rPr lang="fa-IR" sz="2000" b="1" dirty="0" smtClean="0">
                <a:latin typeface="+mj-lt"/>
                <a:ea typeface="+mj-ea"/>
                <a:cs typeface="B Nazanin" pitchFamily="2" charset="-78"/>
              </a:rPr>
              <a:t>می‌آید.</a:t>
            </a:r>
          </a:p>
          <a:p>
            <a:r>
              <a:rPr lang="fa-IR" sz="2000" b="1" dirty="0" smtClean="0">
                <a:latin typeface="+mj-lt"/>
                <a:ea typeface="+mj-ea"/>
                <a:cs typeface="B Nazanin" pitchFamily="2" charset="-78"/>
              </a:rPr>
              <a:t>تابع </a:t>
            </a:r>
            <a:r>
              <a:rPr lang="en-US" sz="2000" b="1" dirty="0" smtClean="0">
                <a:latin typeface="+mj-lt"/>
                <a:ea typeface="+mj-ea"/>
                <a:cs typeface="B Nazanin" pitchFamily="2" charset="-78"/>
              </a:rPr>
              <a:t>rand</a:t>
            </a:r>
            <a:r>
              <a:rPr lang="fa-IR" sz="2000" b="1" dirty="0" smtClean="0">
                <a:latin typeface="+mj-lt"/>
                <a:ea typeface="+mj-ea"/>
                <a:cs typeface="B Nazanin" pitchFamily="2" charset="-78"/>
              </a:rPr>
              <a:t> در بار اول اعداد را تصادفی تولید می کند. باید در دفعه بعد </a:t>
            </a:r>
          </a:p>
          <a:p>
            <a:pPr>
              <a:buNone/>
            </a:pPr>
            <a:r>
              <a:rPr lang="fa-IR" sz="2000" b="1" dirty="0" smtClean="0">
                <a:latin typeface="+mj-lt"/>
                <a:ea typeface="+mj-ea"/>
                <a:cs typeface="B Nazanin" pitchFamily="2" charset="-78"/>
              </a:rPr>
              <a:t>همین اعداد تولید شوند. </a:t>
            </a:r>
          </a:p>
        </p:txBody>
      </p:sp>
      <p:pic>
        <p:nvPicPr>
          <p:cNvPr id="4" name="Picture 3" descr="Random Blocking"/>
          <p:cNvPicPr/>
          <p:nvPr/>
        </p:nvPicPr>
        <p:blipFill>
          <a:blip r:embed="rId2" cstate="print"/>
          <a:srcRect/>
          <a:stretch>
            <a:fillRect/>
          </a:stretch>
        </p:blipFill>
        <p:spPr bwMode="auto">
          <a:xfrm>
            <a:off x="304800" y="1600200"/>
            <a:ext cx="1838325" cy="4572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جاگذاري داده‌ها در تصوير</a:t>
            </a:r>
            <a:endParaRPr lang="en-US" b="1" dirty="0" smtClean="0">
              <a:cs typeface="B Nazanin" pitchFamily="2" charset="-78"/>
            </a:endParaRPr>
          </a:p>
        </p:txBody>
      </p:sp>
      <p:sp>
        <p:nvSpPr>
          <p:cNvPr id="3" name="Content Placeholder 2"/>
          <p:cNvSpPr>
            <a:spLocks noGrp="1"/>
          </p:cNvSpPr>
          <p:nvPr>
            <p:ph idx="1"/>
          </p:nvPr>
        </p:nvSpPr>
        <p:spPr/>
        <p:txBody>
          <a:bodyPr>
            <a:normAutofit/>
          </a:bodyPr>
          <a:lstStyle/>
          <a:p>
            <a:r>
              <a:rPr lang="fa-IR" sz="2400" b="1" dirty="0" smtClean="0">
                <a:latin typeface="+mj-lt"/>
                <a:ea typeface="+mj-ea"/>
                <a:cs typeface="B Nazanin" pitchFamily="2" charset="-78"/>
              </a:rPr>
              <a:t>برای جاسازی هر بیت پیغام یک پیکسل </a:t>
            </a:r>
            <a:r>
              <a:rPr lang="en-US" sz="2400" b="1" dirty="0" smtClean="0">
                <a:latin typeface="+mj-lt"/>
                <a:ea typeface="+mj-ea"/>
                <a:cs typeface="B Nazanin" pitchFamily="2" charset="-78"/>
              </a:rPr>
              <a:t>C</a:t>
            </a:r>
            <a:r>
              <a:rPr lang="fa-IR" sz="2400" b="1" dirty="0" smtClean="0">
                <a:latin typeface="+mj-lt"/>
                <a:ea typeface="+mj-ea"/>
                <a:cs typeface="B Nazanin" pitchFamily="2" charset="-78"/>
              </a:rPr>
              <a:t> لحاظ می‌شود.</a:t>
            </a:r>
          </a:p>
          <a:p>
            <a:r>
              <a:rPr lang="en-US" sz="2400" b="1" dirty="0" smtClean="0">
                <a:latin typeface="+mj-lt"/>
                <a:ea typeface="+mj-ea"/>
                <a:cs typeface="B Nazanin" pitchFamily="2" charset="-78"/>
              </a:rPr>
              <a:t>I</a:t>
            </a:r>
            <a:r>
              <a:rPr lang="fa-IR" sz="2400" b="1" dirty="0" smtClean="0">
                <a:latin typeface="+mj-lt"/>
                <a:ea typeface="+mj-ea"/>
                <a:cs typeface="B Nazanin" pitchFamily="2" charset="-78"/>
              </a:rPr>
              <a:t> شدت روشنایی پیکسل است و نماینده صفر یا </a:t>
            </a:r>
          </a:p>
          <a:p>
            <a:pPr>
              <a:buNone/>
            </a:pPr>
            <a:r>
              <a:rPr lang="fa-IR" sz="2400" b="1" smtClean="0">
                <a:latin typeface="+mj-lt"/>
                <a:ea typeface="+mj-ea"/>
                <a:cs typeface="B Nazanin" pitchFamily="2" charset="-78"/>
              </a:rPr>
              <a:t>یک است.</a:t>
            </a:r>
            <a:endParaRPr lang="fa-IR" sz="2400" b="1" dirty="0">
              <a:latin typeface="+mj-lt"/>
              <a:ea typeface="+mj-ea"/>
              <a:cs typeface="B Nazanin" pitchFamily="2" charset="-78"/>
            </a:endParaRPr>
          </a:p>
        </p:txBody>
      </p:sp>
      <p:pic>
        <p:nvPicPr>
          <p:cNvPr id="4" name="Picture 3" descr="Random Blocking"/>
          <p:cNvPicPr/>
          <p:nvPr/>
        </p:nvPicPr>
        <p:blipFill>
          <a:blip r:embed="rId2" cstate="print"/>
          <a:srcRect/>
          <a:stretch>
            <a:fillRect/>
          </a:stretch>
        </p:blipFill>
        <p:spPr bwMode="auto">
          <a:xfrm>
            <a:off x="685800" y="1981200"/>
            <a:ext cx="2533650" cy="368096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10B67B4-5B67-4133-80A8-DACEDD91C7EA}"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cs typeface="B Nazanin" pitchFamily="2" charset="-78"/>
              </a:rPr>
              <a:t>روش نهان‌نگاری </a:t>
            </a:r>
            <a:r>
              <a:rPr lang="en-US" b="1" dirty="0" smtClean="0">
                <a:cs typeface="B Nazanin" pitchFamily="2" charset="-78"/>
              </a:rPr>
              <a:t>YASS</a:t>
            </a:r>
            <a:endParaRPr lang="fa-IR" b="1" dirty="0" smtClean="0">
              <a:cs typeface="B Nazanin" pitchFamily="2" charset="-78"/>
            </a:endParaRPr>
          </a:p>
        </p:txBody>
      </p:sp>
      <p:sp>
        <p:nvSpPr>
          <p:cNvPr id="3" name="Content Placeholder 2"/>
          <p:cNvSpPr>
            <a:spLocks noGrp="1"/>
          </p:cNvSpPr>
          <p:nvPr>
            <p:ph idx="1"/>
          </p:nvPr>
        </p:nvSpPr>
        <p:spPr/>
        <p:txBody>
          <a:bodyPr>
            <a:normAutofit/>
          </a:bodyPr>
          <a:lstStyle/>
          <a:p>
            <a:r>
              <a:rPr lang="fa-IR" sz="2400" b="1" dirty="0" smtClean="0">
                <a:latin typeface="+mj-lt"/>
                <a:ea typeface="+mj-ea"/>
                <a:cs typeface="B Nazanin" pitchFamily="2" charset="-78"/>
              </a:rPr>
              <a:t>در واقع يكي از دلايل موفقيت روش‌هاي حمله به جاسازي در حوزه فركانس وجود بلاك‌هاي هم‌اندازه و منظم می‌باشد.</a:t>
            </a:r>
          </a:p>
          <a:p>
            <a:r>
              <a:rPr lang="fa-IR" sz="2400" b="1" dirty="0" smtClean="0">
                <a:latin typeface="+mj-lt"/>
                <a:ea typeface="+mj-ea"/>
                <a:cs typeface="B Nazanin" pitchFamily="2" charset="-78"/>
              </a:rPr>
              <a:t>تصویر با بلوک هایی </a:t>
            </a:r>
            <a:r>
              <a:rPr lang="en-US" sz="2400" b="1" dirty="0" smtClean="0">
                <a:cs typeface="B Nazanin" pitchFamily="2" charset="-78"/>
              </a:rPr>
              <a:t>m*n</a:t>
            </a:r>
            <a:r>
              <a:rPr lang="fa-IR" sz="2400" b="1" dirty="0" smtClean="0">
                <a:latin typeface="+mj-lt"/>
                <a:ea typeface="+mj-ea"/>
                <a:cs typeface="B Nazanin" pitchFamily="2" charset="-78"/>
              </a:rPr>
              <a:t> که در آن‌ها </a:t>
            </a:r>
            <a:r>
              <a:rPr lang="en-US" sz="2400" b="1" dirty="0" smtClean="0">
                <a:cs typeface="B Nazanin" pitchFamily="2" charset="-78"/>
              </a:rPr>
              <a:t>m&gt;8</a:t>
            </a:r>
            <a:r>
              <a:rPr lang="fa-IR" sz="2400" b="1" dirty="0" smtClean="0">
                <a:cs typeface="B Nazanin" pitchFamily="2" charset="-78"/>
              </a:rPr>
              <a:t> و </a:t>
            </a:r>
            <a:r>
              <a:rPr lang="en-US" sz="2400" b="1" dirty="0" smtClean="0">
                <a:cs typeface="B Nazanin" pitchFamily="2" charset="-78"/>
              </a:rPr>
              <a:t> n&gt;8</a:t>
            </a:r>
            <a:r>
              <a:rPr lang="fa-IR" sz="2400" b="1" dirty="0" smtClean="0">
                <a:latin typeface="+mj-lt"/>
                <a:ea typeface="+mj-ea"/>
                <a:cs typeface="B Nazanin" pitchFamily="2" charset="-78"/>
              </a:rPr>
              <a:t>می‌باشد، بلوک‌بندی می‌شود.</a:t>
            </a:r>
          </a:p>
          <a:p>
            <a:r>
              <a:rPr lang="fa-IR" sz="2400" b="1" dirty="0" smtClean="0">
                <a:latin typeface="+mj-lt"/>
                <a:ea typeface="+mj-ea"/>
                <a:cs typeface="B Nazanin" pitchFamily="2" charset="-78"/>
              </a:rPr>
              <a:t>آنگاه بلوک 8×8 به شکل تصادفی در قسمتی از بلوک بزرگتر انتخاب می‌شود.</a:t>
            </a:r>
          </a:p>
        </p:txBody>
      </p:sp>
      <p:sp>
        <p:nvSpPr>
          <p:cNvPr id="101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graphicFrame>
        <p:nvGraphicFramePr>
          <p:cNvPr id="101377" name="Object 1"/>
          <p:cNvGraphicFramePr>
            <a:graphicFrameLocks noChangeAspect="1"/>
          </p:cNvGraphicFramePr>
          <p:nvPr/>
        </p:nvGraphicFramePr>
        <p:xfrm>
          <a:off x="1905000" y="3810000"/>
          <a:ext cx="4075586" cy="2590800"/>
        </p:xfrm>
        <a:graphic>
          <a:graphicData uri="http://schemas.openxmlformats.org/presentationml/2006/ole">
            <p:oleObj spid="_x0000_s101377" name="Equation" r:id="rId3" imgW="2561905" imgH="1628571" progId="Equation.3">
              <p:embed/>
            </p:oleObj>
          </a:graphicData>
        </a:graphic>
      </p:graphicFrame>
      <p:sp>
        <p:nvSpPr>
          <p:cNvPr id="6" name="Slide Number Placeholder 5"/>
          <p:cNvSpPr>
            <a:spLocks noGrp="1"/>
          </p:cNvSpPr>
          <p:nvPr>
            <p:ph type="sldNum" sz="quarter" idx="12"/>
          </p:nvPr>
        </p:nvSpPr>
        <p:spPr/>
        <p:txBody>
          <a:bodyPr/>
          <a:lstStyle/>
          <a:p>
            <a:fld id="{510B67B4-5B67-4133-80A8-DACEDD91C7EA}"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fa-IR" sz="2400" b="1" dirty="0" smtClean="0">
                <a:latin typeface="+mj-lt"/>
                <a:ea typeface="+mj-ea"/>
                <a:cs typeface="B Nazanin" pitchFamily="2" charset="-78"/>
              </a:rPr>
              <a:t>بعد از اعمال تبديل </a:t>
            </a:r>
            <a:r>
              <a:rPr lang="en-GB" sz="2400" b="1" dirty="0" smtClean="0">
                <a:latin typeface="+mj-lt"/>
                <a:ea typeface="+mj-ea"/>
                <a:cs typeface="B Nazanin" pitchFamily="2" charset="-78"/>
              </a:rPr>
              <a:t>DCT</a:t>
            </a:r>
            <a:r>
              <a:rPr lang="fa-IR" sz="2400" b="1" dirty="0" smtClean="0">
                <a:latin typeface="+mj-lt"/>
                <a:ea typeface="+mj-ea"/>
                <a:cs typeface="B Nazanin" pitchFamily="2" charset="-78"/>
              </a:rPr>
              <a:t> روي هر بلاک، پيام سري را در ضرايب تبديل جاسازي مي‌كند. </a:t>
            </a:r>
          </a:p>
          <a:p>
            <a:r>
              <a:rPr lang="fa-IR" sz="2400" b="1" dirty="0" smtClean="0">
                <a:latin typeface="+mj-lt"/>
                <a:ea typeface="+mj-ea"/>
                <a:cs typeface="B Nazanin" pitchFamily="2" charset="-78"/>
              </a:rPr>
              <a:t>بعد از انجام جاسازي بايد با اعمال تبديل معکوس، بلاک را به حوزه مکاني برگرداند.</a:t>
            </a:r>
          </a:p>
          <a:p>
            <a:r>
              <a:rPr lang="fa-IR" sz="2400" b="1" dirty="0" smtClean="0">
                <a:latin typeface="+mj-lt"/>
                <a:ea typeface="+mj-ea"/>
                <a:cs typeface="B Nazanin" pitchFamily="2" charset="-78"/>
              </a:rPr>
              <a:t>اين انتظار وجود دارد که گيرنده نيز با انجام تبديل </a:t>
            </a:r>
            <a:r>
              <a:rPr lang="en-GB" sz="2400" b="1" dirty="0" smtClean="0">
                <a:latin typeface="+mj-lt"/>
                <a:ea typeface="+mj-ea"/>
                <a:cs typeface="B Nazanin" pitchFamily="2" charset="-78"/>
              </a:rPr>
              <a:t>DCT</a:t>
            </a:r>
            <a:r>
              <a:rPr lang="fa-IR" sz="2400" b="1" dirty="0" smtClean="0">
                <a:latin typeface="+mj-lt"/>
                <a:ea typeface="+mj-ea"/>
                <a:cs typeface="B Nazanin" pitchFamily="2" charset="-78"/>
              </a:rPr>
              <a:t> روي بلاک بتواند داده پنهان شده را به روش مناسب از ضرايب تبديل استخراج کند، اما در عمل اين گونه نيست. </a:t>
            </a:r>
          </a:p>
          <a:p>
            <a:r>
              <a:rPr lang="fa-IR" sz="2400" b="1" dirty="0" smtClean="0">
                <a:latin typeface="+mj-lt"/>
                <a:ea typeface="+mj-ea"/>
                <a:cs typeface="B Nazanin" pitchFamily="2" charset="-78"/>
              </a:rPr>
              <a:t>دليل اين مشکل آن است که عکس تبديل </a:t>
            </a:r>
            <a:r>
              <a:rPr lang="en-US" sz="2400" b="1" dirty="0" smtClean="0">
                <a:latin typeface="+mj-lt"/>
                <a:ea typeface="+mj-ea"/>
                <a:cs typeface="B Nazanin" pitchFamily="2" charset="-78"/>
              </a:rPr>
              <a:t>DCT</a:t>
            </a:r>
            <a:r>
              <a:rPr lang="fa-IR" sz="2400" b="1" dirty="0" smtClean="0">
                <a:latin typeface="+mj-lt"/>
                <a:ea typeface="+mj-ea"/>
                <a:cs typeface="B Nazanin" pitchFamily="2" charset="-78"/>
              </a:rPr>
              <a:t> بر روي ضرايب حاوي داده سري، اعداد صحيح توليد نمي‌كند.</a:t>
            </a:r>
          </a:p>
          <a:p>
            <a:r>
              <a:rPr lang="fa-IR" sz="2400" b="1" dirty="0" smtClean="0">
                <a:latin typeface="+mj-lt"/>
                <a:ea typeface="+mj-ea"/>
                <a:cs typeface="B Nazanin" pitchFamily="2" charset="-78"/>
              </a:rPr>
              <a:t>ضرائب مورد نظر به نزديکترين عدد صحيح كوانتيزه شوند. </a:t>
            </a:r>
          </a:p>
          <a:p>
            <a:r>
              <a:rPr lang="fa-IR" sz="2400" b="1" dirty="0" smtClean="0">
                <a:latin typeface="+mj-lt"/>
                <a:ea typeface="+mj-ea"/>
                <a:cs typeface="B Nazanin" pitchFamily="2" charset="-78"/>
              </a:rPr>
              <a:t>در اين صورت گيرنده با گرفتن تبديل </a:t>
            </a:r>
            <a:r>
              <a:rPr lang="en-US" sz="2400" b="1" dirty="0" smtClean="0">
                <a:latin typeface="+mj-lt"/>
                <a:ea typeface="+mj-ea"/>
                <a:cs typeface="B Nazanin" pitchFamily="2" charset="-78"/>
              </a:rPr>
              <a:t>DCT</a:t>
            </a:r>
            <a:r>
              <a:rPr lang="fa-IR" sz="2400" b="1" dirty="0" smtClean="0">
                <a:latin typeface="+mj-lt"/>
                <a:ea typeface="+mj-ea"/>
                <a:cs typeface="B Nazanin" pitchFamily="2" charset="-78"/>
              </a:rPr>
              <a:t> به همان ضرايبي نخواهد رسيد كه در اثر جاسازي ايجاد شده اند و پيام بدرستي استخراج نخواهد شد.</a:t>
            </a:r>
          </a:p>
          <a:p>
            <a:r>
              <a:rPr lang="fa-IR" sz="2400" b="1" dirty="0" smtClean="0">
                <a:latin typeface="+mj-lt"/>
                <a:ea typeface="+mj-ea"/>
                <a:cs typeface="B Nazanin" pitchFamily="2" charset="-78"/>
              </a:rPr>
              <a:t>راه کار: پنهان‌سازی در  دومين بيت کم ارزش ضرايب </a:t>
            </a:r>
            <a:r>
              <a:rPr lang="en-US" sz="2400" b="1" dirty="0" smtClean="0">
                <a:latin typeface="+mj-lt"/>
                <a:ea typeface="+mj-ea"/>
                <a:cs typeface="B Nazanin" pitchFamily="2" charset="-78"/>
              </a:rPr>
              <a:t>DCT </a:t>
            </a:r>
            <a:endParaRPr lang="fa-IR" sz="2400" b="1" dirty="0" smtClean="0">
              <a:latin typeface="+mj-lt"/>
              <a:ea typeface="+mj-ea"/>
              <a:cs typeface="B Nazanin" pitchFamily="2" charset="-78"/>
            </a:endParaRPr>
          </a:p>
          <a:p>
            <a:r>
              <a:rPr lang="fa-IR" sz="2400" b="1" smtClean="0">
                <a:latin typeface="+mj-lt"/>
                <a:ea typeface="+mj-ea"/>
                <a:cs typeface="B Nazanin" pitchFamily="2" charset="-78"/>
              </a:rPr>
              <a:t>راه کار شما؟</a:t>
            </a:r>
            <a:endParaRPr lang="en-US" sz="2400" b="1" dirty="0" smtClean="0">
              <a:latin typeface="+mj-lt"/>
              <a:ea typeface="+mj-ea"/>
              <a:cs typeface="B Nazanin" pitchFamily="2" charset="-78"/>
            </a:endParaRPr>
          </a:p>
          <a:p>
            <a:endParaRPr lang="fa-IR" sz="2400" b="1" dirty="0" smtClean="0">
              <a:latin typeface="+mj-lt"/>
              <a:ea typeface="+mj-ea"/>
              <a:cs typeface="B Nazanin"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3600" b="1" dirty="0" smtClean="0">
                <a:cs typeface="B Nazanin" pitchFamily="2" charset="-78"/>
              </a:rPr>
              <a:t>پنهان‌سازی خطا در </a:t>
            </a:r>
            <a:r>
              <a:rPr lang="en-GB" sz="3600" b="1" dirty="0" smtClean="0">
                <a:cs typeface="B Nazanin" pitchFamily="2" charset="-78"/>
              </a:rPr>
              <a:t>ROI</a:t>
            </a:r>
            <a:r>
              <a:rPr lang="fa-IR" sz="3600" b="1" dirty="0" smtClean="0">
                <a:cs typeface="B Nazanin" pitchFamily="2" charset="-78"/>
              </a:rPr>
              <a:t> تصاویر با استفاده از نهان‌نگاری شکننده</a:t>
            </a:r>
            <a:endParaRPr lang="en-US" sz="3600" b="1" dirty="0" smtClean="0">
              <a:cs typeface="B Nazanin" pitchFamily="2" charset="-78"/>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fa-IR" sz="2400" dirty="0" smtClean="0">
                <a:cs typeface="B Nazanin" panose="00000400000000000000" pitchFamily="2" charset="-78"/>
              </a:rPr>
              <a:t>انتقال تصاویر کد شده بلوکی بر روی کانال‌های نویزی.</a:t>
            </a:r>
          </a:p>
          <a:p>
            <a:pPr>
              <a:buFont typeface="Wingdings" panose="05000000000000000000" pitchFamily="2" charset="2"/>
              <a:buChar char="§"/>
            </a:pPr>
            <a:r>
              <a:rPr lang="fa-IR" sz="2400" dirty="0" smtClean="0">
                <a:cs typeface="B Nazanin" panose="00000400000000000000" pitchFamily="2" charset="-78"/>
              </a:rPr>
              <a:t>استفاده از نهان‌نگاری شکننده برای بازیابی بلوک‌های از دست رفته تصویر دریافتی در محیط </a:t>
            </a:r>
            <a:r>
              <a:rPr lang="en-GB" sz="2400" dirty="0" smtClean="0">
                <a:cs typeface="B Nazanin" panose="00000400000000000000" pitchFamily="2" charset="-78"/>
              </a:rPr>
              <a:t>transfer</a:t>
            </a:r>
            <a:r>
              <a:rPr lang="fa-IR" sz="2400" dirty="0" smtClean="0">
                <a:cs typeface="B Nazanin" panose="00000400000000000000" pitchFamily="2" charset="-78"/>
              </a:rPr>
              <a:t> نویزدار</a:t>
            </a:r>
            <a:r>
              <a:rPr lang="en-GB" sz="2400" dirty="0" smtClean="0">
                <a:cs typeface="B Nazanin" panose="00000400000000000000" pitchFamily="2" charset="-78"/>
              </a:rPr>
              <a:t> </a:t>
            </a:r>
            <a:r>
              <a:rPr lang="fa-IR" sz="2400" dirty="0" smtClean="0">
                <a:cs typeface="B Nazanin" panose="00000400000000000000" pitchFamily="2" charset="-78"/>
              </a:rPr>
              <a:t>، بدون اینکه پهنای باند افزایش یابد.</a:t>
            </a:r>
          </a:p>
          <a:p>
            <a:endParaRPr lang="en-US" dirty="0"/>
          </a:p>
        </p:txBody>
      </p:sp>
      <p:pic>
        <p:nvPicPr>
          <p:cNvPr id="23" name="Picture 22"/>
          <p:cNvPicPr>
            <a:picLocks noChangeAspect="1"/>
          </p:cNvPicPr>
          <p:nvPr/>
        </p:nvPicPr>
        <p:blipFill>
          <a:blip r:embed="rId2" cstate="print"/>
          <a:stretch>
            <a:fillRect/>
          </a:stretch>
        </p:blipFill>
        <p:spPr>
          <a:xfrm>
            <a:off x="76200" y="3512124"/>
            <a:ext cx="2504762" cy="2504762"/>
          </a:xfrm>
          <a:prstGeom prst="rect">
            <a:avLst/>
          </a:prstGeom>
        </p:spPr>
      </p:pic>
      <p:pic>
        <p:nvPicPr>
          <p:cNvPr id="24" name="Picture 23"/>
          <p:cNvPicPr>
            <a:picLocks noChangeAspect="1"/>
          </p:cNvPicPr>
          <p:nvPr/>
        </p:nvPicPr>
        <p:blipFill>
          <a:blip r:embed="rId3" cstate="print"/>
          <a:stretch>
            <a:fillRect/>
          </a:stretch>
        </p:blipFill>
        <p:spPr>
          <a:xfrm>
            <a:off x="3352800" y="3500855"/>
            <a:ext cx="2533333" cy="2552381"/>
          </a:xfrm>
          <a:prstGeom prst="rect">
            <a:avLst/>
          </a:prstGeom>
        </p:spPr>
      </p:pic>
      <p:pic>
        <p:nvPicPr>
          <p:cNvPr id="25" name="Picture 24"/>
          <p:cNvPicPr>
            <a:picLocks noChangeAspect="1"/>
          </p:cNvPicPr>
          <p:nvPr/>
        </p:nvPicPr>
        <p:blipFill>
          <a:blip r:embed="rId2" cstate="print"/>
          <a:stretch>
            <a:fillRect/>
          </a:stretch>
        </p:blipFill>
        <p:spPr>
          <a:xfrm>
            <a:off x="6629400" y="3512633"/>
            <a:ext cx="2504762" cy="2504762"/>
          </a:xfrm>
          <a:prstGeom prst="rect">
            <a:avLst/>
          </a:prstGeom>
        </p:spPr>
      </p:pic>
      <p:sp>
        <p:nvSpPr>
          <p:cNvPr id="26" name="Chevron 25"/>
          <p:cNvSpPr/>
          <p:nvPr/>
        </p:nvSpPr>
        <p:spPr>
          <a:xfrm>
            <a:off x="2667000" y="3898235"/>
            <a:ext cx="577516" cy="1708484"/>
          </a:xfrm>
          <a:prstGeom prst="chevro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 name="Chevron 26"/>
          <p:cNvSpPr/>
          <p:nvPr/>
        </p:nvSpPr>
        <p:spPr>
          <a:xfrm>
            <a:off x="6019800" y="3958395"/>
            <a:ext cx="577516" cy="1708484"/>
          </a:xfrm>
          <a:prstGeom prst="chevro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8" name="TextBox 27"/>
          <p:cNvSpPr txBox="1"/>
          <p:nvPr/>
        </p:nvSpPr>
        <p:spPr>
          <a:xfrm>
            <a:off x="3962400" y="6188995"/>
            <a:ext cx="1367682" cy="369332"/>
          </a:xfrm>
          <a:prstGeom prst="rect">
            <a:avLst/>
          </a:prstGeom>
          <a:noFill/>
        </p:spPr>
        <p:txBody>
          <a:bodyPr wrap="none" rtlCol="0">
            <a:spAutoFit/>
          </a:bodyPr>
          <a:lstStyle/>
          <a:p>
            <a:r>
              <a:rPr lang="fa-IR" dirty="0" smtClean="0">
                <a:cs typeface="B Yekan" panose="00000400000000000000" pitchFamily="2" charset="-78"/>
              </a:rPr>
              <a:t>در حین انتقال</a:t>
            </a:r>
            <a:endParaRPr lang="en-GB" dirty="0">
              <a:cs typeface="B Yekan" panose="00000400000000000000" pitchFamily="2" charset="-78"/>
            </a:endParaRPr>
          </a:p>
        </p:txBody>
      </p:sp>
      <p:sp>
        <p:nvSpPr>
          <p:cNvPr id="29" name="TextBox 28"/>
          <p:cNvSpPr txBox="1"/>
          <p:nvPr/>
        </p:nvSpPr>
        <p:spPr>
          <a:xfrm>
            <a:off x="644740" y="6139266"/>
            <a:ext cx="1223412" cy="369332"/>
          </a:xfrm>
          <a:prstGeom prst="rect">
            <a:avLst/>
          </a:prstGeom>
          <a:noFill/>
        </p:spPr>
        <p:txBody>
          <a:bodyPr wrap="none" rtlCol="0">
            <a:spAutoFit/>
          </a:bodyPr>
          <a:lstStyle/>
          <a:p>
            <a:r>
              <a:rPr lang="fa-IR" dirty="0" smtClean="0">
                <a:cs typeface="B Yekan" panose="00000400000000000000" pitchFamily="2" charset="-78"/>
              </a:rPr>
              <a:t>تصویر اصلی</a:t>
            </a:r>
            <a:endParaRPr lang="en-GB" dirty="0">
              <a:cs typeface="B Yekan" panose="00000400000000000000" pitchFamily="2" charset="-78"/>
            </a:endParaRPr>
          </a:p>
        </p:txBody>
      </p:sp>
      <p:sp>
        <p:nvSpPr>
          <p:cNvPr id="30" name="TextBox 29"/>
          <p:cNvSpPr txBox="1"/>
          <p:nvPr/>
        </p:nvSpPr>
        <p:spPr>
          <a:xfrm>
            <a:off x="6934200" y="6171484"/>
            <a:ext cx="2071401" cy="369332"/>
          </a:xfrm>
          <a:prstGeom prst="rect">
            <a:avLst/>
          </a:prstGeom>
          <a:noFill/>
        </p:spPr>
        <p:txBody>
          <a:bodyPr wrap="none" rtlCol="0">
            <a:spAutoFit/>
          </a:bodyPr>
          <a:lstStyle/>
          <a:p>
            <a:r>
              <a:rPr lang="fa-IR" dirty="0" smtClean="0">
                <a:cs typeface="B Yekan" panose="00000400000000000000" pitchFamily="2" charset="-78"/>
              </a:rPr>
              <a:t>پس از انتقال و بازیابی</a:t>
            </a:r>
            <a:endParaRPr lang="en-GB" dirty="0">
              <a:cs typeface="B Yekan" panose="00000400000000000000" pitchFamily="2" charset="-78"/>
            </a:endParaRPr>
          </a:p>
        </p:txBody>
      </p:sp>
      <p:sp>
        <p:nvSpPr>
          <p:cNvPr id="12" name="Slide Number Placeholder 11"/>
          <p:cNvSpPr>
            <a:spLocks noGrp="1"/>
          </p:cNvSpPr>
          <p:nvPr>
            <p:ph type="sldNum" sz="quarter" idx="12"/>
          </p:nvPr>
        </p:nvSpPr>
        <p:spPr/>
        <p:txBody>
          <a:bodyPr/>
          <a:lstStyle/>
          <a:p>
            <a:fld id="{510B67B4-5B67-4133-80A8-DACEDD91C7EA}"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b="1" dirty="0" smtClean="0">
                <a:cs typeface="B Nazanin" pitchFamily="2" charset="-78"/>
              </a:rPr>
              <a:t>تحلیل نهان‌نگاری</a:t>
            </a:r>
          </a:p>
        </p:txBody>
      </p:sp>
      <p:sp>
        <p:nvSpPr>
          <p:cNvPr id="3" name="Content Placeholder 2"/>
          <p:cNvSpPr>
            <a:spLocks noGrp="1"/>
          </p:cNvSpPr>
          <p:nvPr>
            <p:ph idx="1"/>
          </p:nvPr>
        </p:nvSpPr>
        <p:spPr/>
        <p:txBody>
          <a:bodyPr>
            <a:normAutofit/>
          </a:bodyPr>
          <a:lstStyle/>
          <a:p>
            <a:pPr algn="just"/>
            <a:r>
              <a:rPr lang="fa-IR" sz="2400" dirty="0" smtClean="0">
                <a:cs typeface="B Nazanin" panose="00000400000000000000" pitchFamily="2" charset="-78"/>
              </a:rPr>
              <a:t>لزوم تحلیل نهان‌نگاری چیست؟</a:t>
            </a:r>
          </a:p>
          <a:p>
            <a:pPr algn="just">
              <a:buNone/>
            </a:pPr>
            <a:r>
              <a:rPr lang="fa-IR" sz="2400" dirty="0" smtClean="0">
                <a:cs typeface="B Nazanin" panose="00000400000000000000" pitchFamily="2" charset="-78"/>
              </a:rPr>
              <a:t>	</a:t>
            </a:r>
            <a:r>
              <a:rPr lang="ar-SA" sz="2400" dirty="0" smtClean="0">
                <a:cs typeface="B Nazanin" panose="00000400000000000000" pitchFamily="2" charset="-78"/>
              </a:rPr>
              <a:t>براي جلوگيري يا اطلاع از ارتباطات باندهاي تروريستي يا افراد بزهكار و يا خروج اطلاعات محرمانه از شركتها يا سازمانها يا به منظور ارزيابي سيستم‌هاي پنهان‌نگاري كه توسط نيروهاي نظامي يا امنيتي استفاده مي‌شوند، به تحليل پنهان‌نگاري نياز داريم.</a:t>
            </a:r>
            <a:endParaRPr lang="en-US" sz="2400" dirty="0" smtClean="0">
              <a:cs typeface="B Nazanin" panose="00000400000000000000" pitchFamily="2" charset="-78"/>
            </a:endParaRPr>
          </a:p>
          <a:p>
            <a:pPr algn="just"/>
            <a:r>
              <a:rPr lang="fa-IR" sz="2400" dirty="0" smtClean="0">
                <a:cs typeface="B Nazanin" panose="00000400000000000000" pitchFamily="2" charset="-78"/>
              </a:rPr>
              <a:t>مطالعه آماری بر روی مقالات تحلیل نشان می‌دهد 95% مقالات پس از سال 2005 چاپ شده‌اند.</a:t>
            </a:r>
          </a:p>
        </p:txBody>
      </p:sp>
      <p:sp>
        <p:nvSpPr>
          <p:cNvPr id="4" name="Slide Number Placeholder 3"/>
          <p:cNvSpPr>
            <a:spLocks noGrp="1"/>
          </p:cNvSpPr>
          <p:nvPr>
            <p:ph type="sldNum" sz="quarter" idx="12"/>
          </p:nvPr>
        </p:nvSpPr>
        <p:spPr/>
        <p:txBody>
          <a:bodyPr/>
          <a:lstStyle/>
          <a:p>
            <a:fld id="{510B67B4-5B67-4133-80A8-DACEDD91C7EA}"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b="1" dirty="0" smtClean="0">
                <a:cs typeface="B Nazanin" pitchFamily="2" charset="-78"/>
              </a:rPr>
              <a:t>حالت‌های مختلف تحلیل نهان‌نگاری</a:t>
            </a:r>
          </a:p>
        </p:txBody>
      </p:sp>
      <p:sp>
        <p:nvSpPr>
          <p:cNvPr id="3" name="Content Placeholder 2"/>
          <p:cNvSpPr>
            <a:spLocks noGrp="1"/>
          </p:cNvSpPr>
          <p:nvPr>
            <p:ph idx="1"/>
          </p:nvPr>
        </p:nvSpPr>
        <p:spPr/>
        <p:txBody>
          <a:bodyPr/>
          <a:lstStyle/>
          <a:p>
            <a:pPr marL="514350" indent="-514350">
              <a:buFont typeface="+mj-lt"/>
              <a:buAutoNum type="arabicPeriod"/>
            </a:pPr>
            <a:r>
              <a:rPr lang="fa-IR" sz="2400" dirty="0" smtClean="0">
                <a:cs typeface="B Nazanin" panose="00000400000000000000" pitchFamily="2" charset="-78"/>
              </a:rPr>
              <a:t>اثبات وجود و يا عدم وجود پيغام پنهاني در يك رسانة مشكوك</a:t>
            </a:r>
          </a:p>
          <a:p>
            <a:pPr marL="514350" indent="-514350">
              <a:buFont typeface="+mj-lt"/>
              <a:buAutoNum type="arabicPeriod"/>
            </a:pPr>
            <a:r>
              <a:rPr lang="fa-IR" sz="2400" dirty="0" smtClean="0">
                <a:cs typeface="B Nazanin" panose="00000400000000000000" pitchFamily="2" charset="-78"/>
              </a:rPr>
              <a:t>تخريب پيغام</a:t>
            </a:r>
          </a:p>
          <a:p>
            <a:pPr marL="514350" indent="-514350">
              <a:buFont typeface="+mj-lt"/>
              <a:buAutoNum type="arabicPeriod"/>
            </a:pPr>
            <a:r>
              <a:rPr lang="fa-IR" sz="2400" dirty="0" smtClean="0">
                <a:cs typeface="B Nazanin" panose="00000400000000000000" pitchFamily="2" charset="-78"/>
              </a:rPr>
              <a:t>استخراج پيغام</a:t>
            </a:r>
          </a:p>
          <a:p>
            <a:pPr marL="514350" indent="-514350">
              <a:buFont typeface="+mj-lt"/>
              <a:buAutoNum type="arabicPeriod"/>
            </a:pPr>
            <a:r>
              <a:rPr lang="fa-IR" sz="2400" dirty="0" smtClean="0">
                <a:cs typeface="B Nazanin" panose="00000400000000000000" pitchFamily="2" charset="-78"/>
              </a:rPr>
              <a:t>تغيير پيغام</a:t>
            </a:r>
          </a:p>
          <a:p>
            <a:pPr marL="514350" indent="-514350">
              <a:buFont typeface="+mj-lt"/>
              <a:buAutoNum type="arabicPeriod"/>
            </a:pPr>
            <a:r>
              <a:rPr lang="fa-IR" sz="2400" dirty="0" smtClean="0">
                <a:cs typeface="B Nazanin" panose="00000400000000000000" pitchFamily="2" charset="-78"/>
              </a:rPr>
              <a:t>استخراج كليد عمومي و كليد رمز</a:t>
            </a:r>
          </a:p>
          <a:p>
            <a:pPr marL="514350" indent="-514350">
              <a:buFont typeface="+mj-lt"/>
              <a:buAutoNum type="arabicPeriod"/>
            </a:pPr>
            <a:r>
              <a:rPr lang="fa-IR" sz="2400" dirty="0" smtClean="0">
                <a:cs typeface="B Nazanin" panose="00000400000000000000" pitchFamily="2" charset="-78"/>
              </a:rPr>
              <a:t>يافتن الگوريتم پنهان‌نگاري</a:t>
            </a:r>
            <a:endParaRPr lang="en-US" sz="2400" dirty="0" smtClean="0">
              <a:cs typeface="B Nazanin" panose="00000400000000000000" pitchFamily="2" charset="-78"/>
            </a:endParaRPr>
          </a:p>
          <a:p>
            <a:endParaRPr lang="fa-IR" dirty="0"/>
          </a:p>
        </p:txBody>
      </p:sp>
      <p:sp>
        <p:nvSpPr>
          <p:cNvPr id="4" name="Slide Number Placeholder 3"/>
          <p:cNvSpPr>
            <a:spLocks noGrp="1"/>
          </p:cNvSpPr>
          <p:nvPr>
            <p:ph type="sldNum" sz="quarter" idx="12"/>
          </p:nvPr>
        </p:nvSpPr>
        <p:spPr/>
        <p:txBody>
          <a:bodyPr/>
          <a:lstStyle/>
          <a:p>
            <a:fld id="{510B67B4-5B67-4133-80A8-DACEDD91C7EA}"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cs typeface="B Nazanin" pitchFamily="2" charset="-78"/>
              </a:rPr>
              <a:t>شیوه حملات تحلیل</a:t>
            </a:r>
          </a:p>
        </p:txBody>
      </p:sp>
      <p:sp>
        <p:nvSpPr>
          <p:cNvPr id="3" name="Content Placeholder 2"/>
          <p:cNvSpPr>
            <a:spLocks noGrp="1"/>
          </p:cNvSpPr>
          <p:nvPr>
            <p:ph idx="1"/>
          </p:nvPr>
        </p:nvSpPr>
        <p:spPr/>
        <p:txBody>
          <a:bodyPr>
            <a:normAutofit/>
          </a:bodyPr>
          <a:lstStyle/>
          <a:p>
            <a:r>
              <a:rPr lang="fa-IR" sz="2400" b="1" dirty="0" smtClean="0">
                <a:cs typeface="B Nazanin" panose="00000400000000000000" pitchFamily="2" charset="-78"/>
              </a:rPr>
              <a:t>حملات مشاهده‌ای</a:t>
            </a:r>
          </a:p>
          <a:p>
            <a:pPr algn="just"/>
            <a:r>
              <a:rPr lang="fa-IR" sz="2400" b="1" dirty="0" smtClean="0">
                <a:cs typeface="B Nazanin" panose="00000400000000000000" pitchFamily="2" charset="-78"/>
              </a:rPr>
              <a:t>حملات آماری : </a:t>
            </a:r>
            <a:r>
              <a:rPr lang="fa-IR" sz="2400" dirty="0" smtClean="0">
                <a:cs typeface="B Nazanin" panose="00000400000000000000" pitchFamily="2" charset="-78"/>
              </a:rPr>
              <a:t>روشهاي تحليل آماري به دو گروه روشهاي عمومي و الگوريتم‌هايي كه براي يك روش خاص پنهان‌نگاري طراحي مي‌شوند، تقسیم می‌شوند.</a:t>
            </a:r>
          </a:p>
          <a:p>
            <a:pPr algn="just"/>
            <a:r>
              <a:rPr lang="fa-IR" sz="2400" dirty="0" smtClean="0">
                <a:cs typeface="B Nazanin" panose="00000400000000000000" pitchFamily="2" charset="-78"/>
              </a:rPr>
              <a:t>در پنهان‌نگاري سعي مي‌شود اطلاعات طوري پنهان شود كه قابل مشاهده و ادراك نباشند ولي با این حال اعوجاج‌هايي روي مشخصات آماري سيگنال پوششي ايجاد مي‌شود. </a:t>
            </a:r>
          </a:p>
          <a:p>
            <a:pPr algn="just"/>
            <a:r>
              <a:rPr lang="fa-IR" sz="2400" dirty="0" smtClean="0">
                <a:cs typeface="B Nazanin" panose="00000400000000000000" pitchFamily="2" charset="-78"/>
              </a:rPr>
              <a:t>مي‌توان ادعا كرد كه اغلب روش‌هاي تحليل پنهان نگاري، نوعي مسألة طبقه‌بندي محسوب مي‌شوند كه در آن تحليل‌گر به دنبال شناسايي ويژگي‌ها مناسب جهت كشف تفاوت دو گروه تصوير مورد نظر است.</a:t>
            </a:r>
          </a:p>
          <a:p>
            <a:pPr algn="just"/>
            <a:endParaRPr lang="fa-IR"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3200" b="1" dirty="0" smtClean="0">
                <a:cs typeface="B Nazanin" pitchFamily="2" charset="-78"/>
              </a:rPr>
              <a:t>رویکرد مناسب تحلیل و استخراج ویژگی</a:t>
            </a:r>
          </a:p>
        </p:txBody>
      </p:sp>
      <p:sp>
        <p:nvSpPr>
          <p:cNvPr id="3" name="Content Placeholder 2"/>
          <p:cNvSpPr>
            <a:spLocks noGrp="1"/>
          </p:cNvSpPr>
          <p:nvPr>
            <p:ph idx="1"/>
          </p:nvPr>
        </p:nvSpPr>
        <p:spPr/>
        <p:txBody>
          <a:bodyPr/>
          <a:lstStyle/>
          <a:p>
            <a:pPr algn="just"/>
            <a:r>
              <a:rPr lang="fa-IR" sz="2400" dirty="0" smtClean="0">
                <a:cs typeface="B Nazanin" panose="00000400000000000000" pitchFamily="2" charset="-78"/>
              </a:rPr>
              <a:t>فرمت تصوير و ضرايب به كار رفته در هنگام پنهان نگاري.</a:t>
            </a:r>
          </a:p>
          <a:p>
            <a:pPr algn="just"/>
            <a:r>
              <a:rPr lang="fa-IR" sz="2400" dirty="0" smtClean="0">
                <a:cs typeface="B Nazanin" panose="00000400000000000000" pitchFamily="2" charset="-78"/>
              </a:rPr>
              <a:t>روش پنهان نگاري. </a:t>
            </a:r>
          </a:p>
          <a:p>
            <a:pPr lvl="0" algn="just"/>
            <a:r>
              <a:rPr lang="fa-IR" sz="2400" dirty="0" smtClean="0">
                <a:cs typeface="B Nazanin" panose="00000400000000000000" pitchFamily="2" charset="-78"/>
              </a:rPr>
              <a:t>عمومي يا خاص بودن روش تحليل.</a:t>
            </a:r>
            <a:endParaRPr lang="en-US" sz="2400" dirty="0" smtClean="0">
              <a:cs typeface="B Nazanin" panose="00000400000000000000" pitchFamily="2" charset="-78"/>
            </a:endParaRPr>
          </a:p>
          <a:p>
            <a:pPr algn="just"/>
            <a:endParaRPr lang="fa-IR"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510B67B4-5B67-4133-80A8-DACEDD91C7EA}"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3688</TotalTime>
  <Words>5321</Words>
  <Application>Microsoft Office PowerPoint</Application>
  <PresentationFormat>On-screen Show (4:3)</PresentationFormat>
  <Paragraphs>673</Paragraphs>
  <Slides>105</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08" baseType="lpstr">
      <vt:lpstr>Office Theme</vt:lpstr>
      <vt:lpstr>Equation</vt:lpstr>
      <vt:lpstr>MathType 6.0 Equation</vt:lpstr>
      <vt:lpstr>نهان‌نگاری اطلاعات</vt:lpstr>
      <vt:lpstr>نحوه ارزیابی</vt:lpstr>
      <vt:lpstr>منابع</vt:lpstr>
      <vt:lpstr>تاریخچه نهان‌نگاری</vt:lpstr>
      <vt:lpstr>تعاریف مهم نهان‌نگاری</vt:lpstr>
      <vt:lpstr>تعاریف مهم نهان‌نگاری</vt:lpstr>
      <vt:lpstr>نظریه اساسی نهان‌نگاری</vt:lpstr>
      <vt:lpstr>ته‌نقش‌نگاری</vt:lpstr>
      <vt:lpstr>کاربردهای ته‌نقش نگاری</vt:lpstr>
      <vt:lpstr>تقسیم‌بندی نهان‌سازی اطلاعات(DATA Hiding)</vt:lpstr>
      <vt:lpstr>مشکلات رمزنگاری</vt:lpstr>
      <vt:lpstr>سه ویژگی اساسی نهان‌نگاری</vt:lpstr>
      <vt:lpstr>روش‌های نهان‌نگاری</vt:lpstr>
      <vt:lpstr>پنهان‌نگاری در کدام بستر بهتر است؟</vt:lpstr>
      <vt:lpstr>مزایا و معایب نهان‌نگاری در متن</vt:lpstr>
      <vt:lpstr>انواع نهان‌نگاری در متن</vt:lpstr>
      <vt:lpstr>نهان‌نگاری ساختاری</vt:lpstr>
      <vt:lpstr>نهان‌نگاری تصادفی-آماری</vt:lpstr>
      <vt:lpstr>نهان‌نگاری زبانی</vt:lpstr>
      <vt:lpstr>انواع دیگری از نهان‌نگاری در متن</vt:lpstr>
      <vt:lpstr>نهان‌نگاری در ایمیل توسط تولید آدرس‌های گیرنده از طریق تعداد کاراکترهای متن پوشانه</vt:lpstr>
      <vt:lpstr>جاسازی پیام</vt:lpstr>
      <vt:lpstr>مرحله اول</vt:lpstr>
      <vt:lpstr>Slide 24</vt:lpstr>
      <vt:lpstr>Slide 25</vt:lpstr>
      <vt:lpstr>Slide 26</vt:lpstr>
      <vt:lpstr>Slide 27</vt:lpstr>
      <vt:lpstr>مرحله دوم</vt:lpstr>
      <vt:lpstr>مرحله سوم</vt:lpstr>
      <vt:lpstr>مرحله چهارم</vt:lpstr>
      <vt:lpstr>مرحله پنجم</vt:lpstr>
      <vt:lpstr>مرحله ششم</vt:lpstr>
      <vt:lpstr>مرحله هفتم</vt:lpstr>
      <vt:lpstr>مرحله هشتم</vt:lpstr>
      <vt:lpstr>مرحله نهم</vt:lpstr>
      <vt:lpstr>مرحله دهم</vt:lpstr>
      <vt:lpstr>مرحله یازدهم</vt:lpstr>
      <vt:lpstr>مرحله دوازدهم</vt:lpstr>
      <vt:lpstr>استخراج پیام</vt:lpstr>
      <vt:lpstr>مرحله دوم</vt:lpstr>
      <vt:lpstr>مرحله سوم</vt:lpstr>
      <vt:lpstr>مرحله چهارم</vt:lpstr>
      <vt:lpstr>مرحله پنجم</vt:lpstr>
      <vt:lpstr>مرحله شش و هفت</vt:lpstr>
      <vt:lpstr>بررسی تصاویر در اینترنت</vt:lpstr>
      <vt:lpstr>روش‌های نهان‌نگاری در تصویر</vt:lpstr>
      <vt:lpstr>تصویر JPG</vt:lpstr>
      <vt:lpstr>تبدیل مدل RGB به YCbCr</vt:lpstr>
      <vt:lpstr>Slide 49</vt:lpstr>
      <vt:lpstr>مراحل فشرده‌سازی به روش JPG</vt:lpstr>
      <vt:lpstr>Slide 51</vt:lpstr>
      <vt:lpstr>Slide 52</vt:lpstr>
      <vt:lpstr>Slide 53</vt:lpstr>
      <vt:lpstr>Slide 54</vt:lpstr>
      <vt:lpstr>Slide 55</vt:lpstr>
      <vt:lpstr>Slide 56</vt:lpstr>
      <vt:lpstr>LSBF and LSBM</vt:lpstr>
      <vt:lpstr>تحلیل LSBF چگونه انجام می‌شود؟</vt:lpstr>
      <vt:lpstr>Slide 59</vt:lpstr>
      <vt:lpstr>Slide 60</vt:lpstr>
      <vt:lpstr>Slide 61</vt:lpstr>
      <vt:lpstr>Slide 62</vt:lpstr>
      <vt:lpstr>روش PVD</vt:lpstr>
      <vt:lpstr>روش PVD</vt:lpstr>
      <vt:lpstr>Slide 65</vt:lpstr>
      <vt:lpstr>پنهان‌سازی در JPG</vt:lpstr>
      <vt:lpstr>JSteg</vt:lpstr>
      <vt:lpstr>OutGuess0.1</vt:lpstr>
      <vt:lpstr>روش نهان‌‌نگاری f5</vt:lpstr>
      <vt:lpstr>Slide 70</vt:lpstr>
      <vt:lpstr>Slide 71</vt:lpstr>
      <vt:lpstr>F3</vt:lpstr>
      <vt:lpstr>f4</vt:lpstr>
      <vt:lpstr>LSB MR</vt:lpstr>
      <vt:lpstr>مثال</vt:lpstr>
      <vt:lpstr>Slide 76</vt:lpstr>
      <vt:lpstr>روش nsf5</vt:lpstr>
      <vt:lpstr>Slide 78</vt:lpstr>
      <vt:lpstr>Slide 79</vt:lpstr>
      <vt:lpstr>Slide 80</vt:lpstr>
      <vt:lpstr>مخفی‌سازی در کم‌ارزش‌ترین بیت بر اساس دسته‌بندی پیکسل</vt:lpstr>
      <vt:lpstr>تکنيک پنهان‌نگاری در بلوک تصاوير JPEG</vt:lpstr>
      <vt:lpstr>انتخاب بلوک‌های مناسب برای جاسازی</vt:lpstr>
      <vt:lpstr>روش پنهان کردن اطلاعات در بلوک‌های منتخب</vt:lpstr>
      <vt:lpstr>Slide 85</vt:lpstr>
      <vt:lpstr>مقایسه روش در حالتی که بیت‌های جاسازی پیغام یکسان باشند</vt:lpstr>
      <vt:lpstr>روش پنهان نگاری PRP </vt:lpstr>
      <vt:lpstr>Slide 88</vt:lpstr>
      <vt:lpstr>Slide 89</vt:lpstr>
      <vt:lpstr>مراحل نهان‌نگاری</vt:lpstr>
      <vt:lpstr>انتخاب پيكسل‌هاي تصوير براي جاسازي</vt:lpstr>
      <vt:lpstr>جاگذاري داده‌ها در تصوير</vt:lpstr>
      <vt:lpstr>روش نهان‌نگاری YASS</vt:lpstr>
      <vt:lpstr>Slide 94</vt:lpstr>
      <vt:lpstr>پنهان‌سازی خطا در ROI تصاویر با استفاده از نهان‌نگاری شکننده</vt:lpstr>
      <vt:lpstr>تحلیل نهان‌نگاری</vt:lpstr>
      <vt:lpstr>حالت‌های مختلف تحلیل نهان‌نگاری</vt:lpstr>
      <vt:lpstr>شیوه حملات تحلیل</vt:lpstr>
      <vt:lpstr>رویکرد مناسب تحلیل و استخراج ویژگی</vt:lpstr>
      <vt:lpstr>طبقه‌بندی روش‌های تحلیل</vt:lpstr>
      <vt:lpstr>روش‌های عمومی تحلیل نهان‌نگاری (مستقل از فرمت)</vt:lpstr>
      <vt:lpstr>الگوریتم تحلیل IQM</vt:lpstr>
      <vt:lpstr>کج دار و مریز</vt:lpstr>
      <vt:lpstr>مسئولیت پذیری</vt:lpstr>
      <vt:lpstr>کار گروهی</vt:lpstr>
    </vt:vector>
  </TitlesOfParts>
  <Company>e.g.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معماري کامپيوتر</dc:title>
  <dc:creator>Ahmad Mahmoodi</dc:creator>
  <cp:lastModifiedBy>hope</cp:lastModifiedBy>
  <cp:revision>291</cp:revision>
  <dcterms:created xsi:type="dcterms:W3CDTF">2011-02-05T17:29:47Z</dcterms:created>
  <dcterms:modified xsi:type="dcterms:W3CDTF">2018-10-01T11:43:25Z</dcterms:modified>
</cp:coreProperties>
</file>