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58" r:id="rId3"/>
    <p:sldId id="259" r:id="rId4"/>
    <p:sldId id="268" r:id="rId5"/>
    <p:sldId id="270" r:id="rId6"/>
    <p:sldId id="260" r:id="rId7"/>
    <p:sldId id="272" r:id="rId8"/>
    <p:sldId id="274" r:id="rId9"/>
    <p:sldId id="276" r:id="rId10"/>
    <p:sldId id="261" r:id="rId11"/>
    <p:sldId id="25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656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79958-35C7-4501-A2DB-1A49E82D1FAA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3CBDF-B7A1-4A45-A338-4D82E71ECE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3CBDF-B7A1-4A45-A338-4D82E71ECEB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29FDFE-C0CF-410D-9A46-BD35171BDC5C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C24D69-2E95-44D0-BE9C-428805227B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29FDFE-C0CF-410D-9A46-BD35171BDC5C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C24D69-2E95-44D0-BE9C-428805227B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29FDFE-C0CF-410D-9A46-BD35171BDC5C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C24D69-2E95-44D0-BE9C-428805227B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29FDFE-C0CF-410D-9A46-BD35171BDC5C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C24D69-2E95-44D0-BE9C-428805227B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29FDFE-C0CF-410D-9A46-BD35171BDC5C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C24D69-2E95-44D0-BE9C-428805227B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29FDFE-C0CF-410D-9A46-BD35171BDC5C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C24D69-2E95-44D0-BE9C-428805227B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29FDFE-C0CF-410D-9A46-BD35171BDC5C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C24D69-2E95-44D0-BE9C-428805227B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29FDFE-C0CF-410D-9A46-BD35171BDC5C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C24D69-2E95-44D0-BE9C-428805227B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29FDFE-C0CF-410D-9A46-BD35171BDC5C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C24D69-2E95-44D0-BE9C-428805227B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29FDFE-C0CF-410D-9A46-BD35171BDC5C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C24D69-2E95-44D0-BE9C-428805227B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D129FDFE-C0CF-410D-9A46-BD35171BDC5C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C0C24D69-2E95-44D0-BE9C-428805227B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129FDFE-C0CF-410D-9A46-BD35171BDC5C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C0C24D69-2E95-44D0-BE9C-428805227B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305800" cy="1426464"/>
          </a:xfrm>
        </p:spPr>
        <p:txBody>
          <a:bodyPr/>
          <a:lstStyle/>
          <a:p>
            <a:r>
              <a:rPr lang="en-US" dirty="0" smtClean="0">
                <a:latin typeface="Bauhaus 93" pitchFamily="82" charset="0"/>
              </a:rPr>
              <a:t>Project Deliverables</a:t>
            </a:r>
            <a:r>
              <a:rPr lang="en-US" dirty="0" smtClean="0">
                <a:latin typeface="Agency FB" pitchFamily="34" charset="0"/>
              </a:rPr>
              <a:t>[Continued</a:t>
            </a:r>
            <a:r>
              <a:rPr lang="en-US" dirty="0" smtClean="0">
                <a:latin typeface="Agency FB" pitchFamily="34" charset="0"/>
              </a:rPr>
              <a:t>]</a:t>
            </a:r>
            <a:r>
              <a:rPr lang="en-US" dirty="0" smtClean="0">
                <a:latin typeface="Bauhaus 93" pitchFamily="82" charset="0"/>
              </a:rPr>
              <a:t>:</a:t>
            </a:r>
            <a:br>
              <a:rPr lang="en-US" dirty="0" smtClean="0">
                <a:latin typeface="Bauhaus 93" pitchFamily="82" charset="0"/>
              </a:rPr>
            </a:br>
            <a:r>
              <a:rPr lang="en-US" sz="3600" dirty="0" smtClean="0">
                <a:solidFill>
                  <a:srgbClr val="FFFF00"/>
                </a:solidFill>
                <a:latin typeface="Algerian" pitchFamily="82" charset="0"/>
              </a:rPr>
              <a:t> Major </a:t>
            </a:r>
            <a:r>
              <a:rPr lang="en-US" sz="3600" dirty="0" smtClean="0">
                <a:solidFill>
                  <a:srgbClr val="FFFF00"/>
                </a:solidFill>
                <a:latin typeface="Algerian" pitchFamily="82" charset="0"/>
              </a:rPr>
              <a:t>Deliverables </a:t>
            </a:r>
            <a:r>
              <a:rPr lang="en-US" sz="3600" dirty="0" smtClean="0">
                <a:solidFill>
                  <a:srgbClr val="FFFF00"/>
                </a:solidFill>
                <a:latin typeface="Algerian" pitchFamily="82" charset="0"/>
                <a:sym typeface="Wingdings" pitchFamily="2" charset="2"/>
              </a:rPr>
              <a:t></a:t>
            </a:r>
            <a:r>
              <a:rPr lang="en-US" sz="3600" dirty="0" smtClean="0">
                <a:solidFill>
                  <a:srgbClr val="FFFF00"/>
                </a:solidFill>
                <a:latin typeface="Algerian" pitchFamily="82" charset="0"/>
                <a:sym typeface="Wingdings" pitchFamily="2" charset="2"/>
              </a:rPr>
              <a:t/>
            </a:r>
            <a:br>
              <a:rPr lang="en-US" sz="3600" dirty="0" smtClean="0">
                <a:solidFill>
                  <a:srgbClr val="FFFF00"/>
                </a:solidFill>
                <a:latin typeface="Algerian" pitchFamily="82" charset="0"/>
                <a:sym typeface="Wingdings" pitchFamily="2" charset="2"/>
              </a:rPr>
            </a:br>
            <a:r>
              <a:rPr lang="en-US" sz="3600" dirty="0" smtClean="0">
                <a:solidFill>
                  <a:srgbClr val="FFFF00"/>
                </a:solidFill>
                <a:latin typeface="Algerian" pitchFamily="82" charset="0"/>
                <a:sym typeface="Wingdings" pitchFamily="2" charset="2"/>
              </a:rPr>
              <a:t/>
            </a:r>
            <a:br>
              <a:rPr lang="en-US" sz="3600" dirty="0" smtClean="0">
                <a:solidFill>
                  <a:srgbClr val="FFFF00"/>
                </a:solidFill>
                <a:latin typeface="Algerian" pitchFamily="82" charset="0"/>
                <a:sym typeface="Wingdings" pitchFamily="2" charset="2"/>
              </a:rPr>
            </a:br>
            <a:r>
              <a:rPr lang="en-US" sz="3600" dirty="0" smtClean="0">
                <a:solidFill>
                  <a:srgbClr val="FFFF00"/>
                </a:solidFill>
                <a:latin typeface="Algerian" pitchFamily="82" charset="0"/>
                <a:sym typeface="Wingdings" pitchFamily="2" charset="2"/>
              </a:rPr>
              <a:t/>
            </a:r>
            <a:br>
              <a:rPr lang="en-US" sz="3600" dirty="0" smtClean="0">
                <a:solidFill>
                  <a:srgbClr val="FFFF00"/>
                </a:solidFill>
                <a:latin typeface="Algerian" pitchFamily="82" charset="0"/>
                <a:sym typeface="Wingdings" pitchFamily="2" charset="2"/>
              </a:rPr>
            </a:br>
            <a:endParaRPr lang="en-US" sz="3600" dirty="0">
              <a:solidFill>
                <a:srgbClr val="FFFF0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763000" cy="57150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sz="3800" dirty="0" smtClean="0"/>
              <a:t>Static Library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 A </a:t>
            </a:r>
            <a:r>
              <a:rPr lang="en-US" dirty="0" smtClean="0"/>
              <a:t>.a file that has no dependencies but cannot be shared and can be used for </a:t>
            </a:r>
            <a:r>
              <a:rPr lang="en-US" dirty="0" smtClean="0"/>
              <a:t>development </a:t>
            </a:r>
            <a:r>
              <a:rPr lang="en-US" dirty="0" smtClean="0"/>
              <a:t>purposes that choose to distribute this library. Library of object code which </a:t>
            </a:r>
            <a:r>
              <a:rPr lang="en-US" dirty="0" smtClean="0"/>
              <a:t>is </a:t>
            </a:r>
            <a:r>
              <a:rPr lang="en-US" dirty="0" smtClean="0"/>
              <a:t>linked with, and becomes part of the </a:t>
            </a:r>
            <a:r>
              <a:rPr lang="en-US" dirty="0" smtClean="0"/>
              <a:t>application. 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sz="3800" dirty="0" smtClean="0"/>
              <a:t>Dynamic Library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 A </a:t>
            </a:r>
            <a:r>
              <a:rPr lang="en-US" dirty="0" smtClean="0"/>
              <a:t>.so file or dynamic library that is dynamically linked at run time but statically </a:t>
            </a:r>
            <a:r>
              <a:rPr lang="en-US" dirty="0" smtClean="0"/>
              <a:t>aware</a:t>
            </a:r>
            <a:r>
              <a:rPr lang="en-US" dirty="0" smtClean="0"/>
              <a:t>. The libraries must be available during compile/link phase. The shared objects are </a:t>
            </a:r>
            <a:r>
              <a:rPr lang="en-US" dirty="0" smtClean="0"/>
              <a:t>not </a:t>
            </a:r>
            <a:r>
              <a:rPr lang="en-US" dirty="0" smtClean="0"/>
              <a:t>included into the executable component but are tied to the execution.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sz="3800" dirty="0" smtClean="0"/>
              <a:t>Source Code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 We </a:t>
            </a:r>
            <a:r>
              <a:rPr lang="en-US" dirty="0" smtClean="0"/>
              <a:t>will deliver the source as a .zip or tar archive. The source can be used to </a:t>
            </a:r>
            <a:r>
              <a:rPr lang="en-US" dirty="0" smtClean="0"/>
              <a:t>modify </a:t>
            </a:r>
            <a:r>
              <a:rPr lang="en-US" dirty="0" smtClean="0"/>
              <a:t>the library and build upon different platforms.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avie" pitchFamily="82" charset="0"/>
              </a:rPr>
              <a:t>  Now, Any Questions?</a:t>
            </a:r>
            <a:endParaRPr lang="en-US" dirty="0">
              <a:latin typeface="Ravie" pitchFamily="82" charset="0"/>
            </a:endParaRPr>
          </a:p>
        </p:txBody>
      </p:sp>
      <p:pic>
        <p:nvPicPr>
          <p:cNvPr id="4" name="Picture" descr="Untitled 2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533400" y="-152400"/>
            <a:ext cx="8458199" cy="792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763000" cy="990600"/>
          </a:xfrm>
        </p:spPr>
        <p:txBody>
          <a:bodyPr/>
          <a:lstStyle/>
          <a:p>
            <a:r>
              <a:rPr lang="en-US" dirty="0" smtClean="0">
                <a:latin typeface="Bauhaus 93" pitchFamily="82" charset="0"/>
              </a:rPr>
              <a:t>Project </a:t>
            </a:r>
            <a:r>
              <a:rPr lang="en-US" dirty="0" smtClean="0">
                <a:latin typeface="Bauhaus 93" pitchFamily="82" charset="0"/>
              </a:rPr>
              <a:t>Request</a:t>
            </a:r>
            <a:r>
              <a:rPr lang="en-US" dirty="0" smtClean="0">
                <a:latin typeface="Bauhaus 93" pitchFamily="82" charset="0"/>
              </a:rPr>
              <a:t>:</a:t>
            </a:r>
            <a:endParaRPr lang="en-US" dirty="0">
              <a:latin typeface="Bauhaus 93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839200" cy="6477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The name of our project is “</a:t>
            </a:r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gency FB" pitchFamily="34" charset="0"/>
              </a:rPr>
              <a:t>Enumeration Mathematical Library</a:t>
            </a:r>
            <a:r>
              <a:rPr lang="en-US" sz="2800" dirty="0" smtClean="0"/>
              <a:t>” acronym as </a:t>
            </a:r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EML</a:t>
            </a:r>
            <a:r>
              <a:rPr lang="en-US" sz="2800" dirty="0" smtClean="0"/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This will be a numerical Math library for C and C++ programmers. Firstly, we will start with Number Theory, and subsequently, explore other areas of mathematics.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Our project will be an open source one, which will be published under the </a:t>
            </a:r>
            <a:r>
              <a:rPr lang="en-US" sz="2800" dirty="0" smtClean="0">
                <a:solidFill>
                  <a:srgbClr val="FF0000"/>
                </a:solidFill>
                <a:latin typeface="Agency FB" pitchFamily="34" charset="0"/>
              </a:rPr>
              <a:t>GNU General Public License</a:t>
            </a:r>
            <a:r>
              <a:rPr lang="en-US" sz="2800" dirty="0" smtClean="0"/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Our intention is to follow the open source business model. So, it will be really useful for the scientific computing community.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As it will be developed in an open source environment, the development cost will be minimal, and our main profit will be through donations and supporting corporations.</a:t>
            </a:r>
            <a:endParaRPr lang="en-US" sz="2800" dirty="0" smtClean="0"/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305800" cy="1426464"/>
          </a:xfrm>
        </p:spPr>
        <p:txBody>
          <a:bodyPr/>
          <a:lstStyle/>
          <a:p>
            <a:r>
              <a:rPr lang="en-US" dirty="0" smtClean="0">
                <a:latin typeface="Bauhaus 93" pitchFamily="82" charset="0"/>
              </a:rPr>
              <a:t>Scope OF Effort</a:t>
            </a:r>
            <a:r>
              <a:rPr lang="en-US" dirty="0" smtClean="0">
                <a:latin typeface="Bauhaus 93" pitchFamily="82" charset="0"/>
              </a:rPr>
              <a:t>:</a:t>
            </a:r>
            <a:endParaRPr lang="en-US" dirty="0">
              <a:latin typeface="Bauhaus 93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763000" cy="6248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FFFF00"/>
                </a:solidFill>
                <a:latin typeface="Algerian" pitchFamily="82" charset="0"/>
              </a:rPr>
              <a:t>Critical priority</a:t>
            </a:r>
            <a:r>
              <a:rPr lang="en-US" sz="2800" dirty="0" smtClean="0">
                <a:solidFill>
                  <a:srgbClr val="FFFF00"/>
                </a:solidFill>
                <a:latin typeface="Algerian" pitchFamily="82" charset="0"/>
              </a:rPr>
              <a:t> </a:t>
            </a:r>
            <a:r>
              <a:rPr lang="en-US" sz="2800" dirty="0" smtClean="0">
                <a:solidFill>
                  <a:srgbClr val="FFFF00"/>
                </a:solidFill>
                <a:latin typeface="Algerian" pitchFamily="82" charset="0"/>
                <a:sym typeface="Wingdings" pitchFamily="2" charset="2"/>
              </a:rPr>
              <a:t>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  <a:sym typeface="Wingdings" pitchFamily="2" charset="2"/>
              </a:rPr>
              <a:t>Enumeration Mathematical Library will support:</a:t>
            </a:r>
            <a:endParaRPr lang="en-US" sz="2800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lvl="0"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Arbitrary Large Integers</a:t>
            </a:r>
          </a:p>
          <a:p>
            <a:pPr lvl="0"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Arbitrary Precision Numbers</a:t>
            </a:r>
            <a:r>
              <a:rPr lang="en-US" sz="2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  <a:sym typeface="Wingdings" pitchFamily="2" charset="2"/>
              </a:rPr>
              <a:t> 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  <a:sym typeface="Wingdings" pitchFamily="2" charset="2"/>
              </a:rPr>
              <a:t>Basic Number Theory 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  <a:sym typeface="Wingdings" pitchFamily="2" charset="2"/>
              </a:rPr>
              <a:t>Power Series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  <a:sym typeface="Wingdings" pitchFamily="2" charset="2"/>
              </a:rPr>
              <a:t>Polynomials  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  <a:sym typeface="Wingdings" pitchFamily="2" charset="2"/>
              </a:rPr>
              <a:t>P-</a:t>
            </a:r>
            <a:r>
              <a:rPr lang="en-US" sz="2800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  <a:sym typeface="Wingdings" pitchFamily="2" charset="2"/>
              </a:rPr>
              <a:t>adic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  <a:sym typeface="Wingdings" pitchFamily="2" charset="2"/>
              </a:rPr>
              <a:t> fields</a:t>
            </a:r>
          </a:p>
          <a:p>
            <a:pPr lvl="0"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Complex, Quaternion's and Higher Fields</a:t>
            </a:r>
          </a:p>
          <a:p>
            <a:pPr lvl="0"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Matrix 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Algebra</a:t>
            </a:r>
            <a:endParaRPr lang="en-US" sz="2800" dirty="0" smtClean="0">
              <a:solidFill>
                <a:schemeClr val="accent4">
                  <a:lumMod val="20000"/>
                  <a:lumOff val="80000"/>
                </a:schemeClr>
              </a:solidFill>
              <a:latin typeface="+mj-lt"/>
              <a:sym typeface="Wingdings" pitchFamily="2" charset="2"/>
            </a:endParaRPr>
          </a:p>
          <a:p>
            <a:pPr>
              <a:buNone/>
            </a:pPr>
            <a:endParaRPr lang="en-US" sz="2800" dirty="0" smtClean="0">
              <a:solidFill>
                <a:schemeClr val="accent4">
                  <a:lumMod val="20000"/>
                  <a:lumOff val="80000"/>
                </a:schemeClr>
              </a:solidFill>
              <a:latin typeface="+mj-lt"/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305800" cy="1426464"/>
          </a:xfrm>
        </p:spPr>
        <p:txBody>
          <a:bodyPr/>
          <a:lstStyle/>
          <a:p>
            <a:r>
              <a:rPr lang="en-US" dirty="0" smtClean="0">
                <a:latin typeface="Bauhaus 93" pitchFamily="82" charset="0"/>
              </a:rPr>
              <a:t>Scope OF Effort</a:t>
            </a:r>
            <a:r>
              <a:rPr lang="en-US" dirty="0" smtClean="0">
                <a:latin typeface="Agency FB" pitchFamily="34" charset="0"/>
              </a:rPr>
              <a:t> [Continued]</a:t>
            </a:r>
            <a:r>
              <a:rPr lang="en-US" dirty="0" smtClean="0">
                <a:latin typeface="Bauhaus 93" pitchFamily="82" charset="0"/>
              </a:rPr>
              <a:t>:</a:t>
            </a:r>
            <a:endParaRPr lang="en-US" dirty="0">
              <a:latin typeface="Bauhaus 93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763000" cy="6248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FFFF00"/>
                </a:solidFill>
                <a:latin typeface="Algerian" pitchFamily="82" charset="0"/>
              </a:rPr>
              <a:t>Critical priority</a:t>
            </a:r>
            <a:r>
              <a:rPr lang="en-US" sz="2800" dirty="0" smtClean="0">
                <a:solidFill>
                  <a:srgbClr val="FFFF00"/>
                </a:solidFill>
                <a:latin typeface="Algerian" pitchFamily="82" charset="0"/>
              </a:rPr>
              <a:t> </a:t>
            </a:r>
            <a:r>
              <a:rPr lang="en-US" sz="2800" dirty="0" smtClean="0">
                <a:solidFill>
                  <a:srgbClr val="FFFF00"/>
                </a:solidFill>
                <a:latin typeface="Algerian" pitchFamily="82" charset="0"/>
                <a:sym typeface="Wingdings" pitchFamily="2" charset="2"/>
              </a:rPr>
              <a:t></a:t>
            </a:r>
          </a:p>
          <a:p>
            <a:pPr lvl="0"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It’ll depend on </a:t>
            </a:r>
            <a:r>
              <a:rPr lang="en-US" sz="2800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Glibc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 C Standard Library but will 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be strictly implemented 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in ANSI 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C format, for portability.</a:t>
            </a:r>
            <a:endParaRPr lang="en-US" sz="2800" dirty="0" smtClean="0">
              <a:solidFill>
                <a:schemeClr val="accent4">
                  <a:lumMod val="20000"/>
                  <a:lumOff val="80000"/>
                </a:schemeClr>
              </a:solidFill>
              <a:latin typeface="+mj-lt"/>
            </a:endParaRPr>
          </a:p>
          <a:p>
            <a:pPr lvl="0"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For each part of the library there will be a single header file which will contain 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all function 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definitions, type definitions, structure definitions and 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constants.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  <a:sym typeface="Wingdings" pitchFamily="2" charset="2"/>
              </a:rPr>
              <a:t> </a:t>
            </a:r>
            <a:endParaRPr lang="en-US" sz="2800" dirty="0" smtClean="0">
              <a:solidFill>
                <a:schemeClr val="accent4">
                  <a:lumMod val="20000"/>
                  <a:lumOff val="80000"/>
                </a:schemeClr>
              </a:solidFill>
              <a:latin typeface="+mj-lt"/>
              <a:sym typeface="Wingdings" pitchFamily="2" charset="2"/>
            </a:endParaRPr>
          </a:p>
          <a:p>
            <a:pPr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  <a:sym typeface="Wingdings" pitchFamily="2" charset="2"/>
              </a:rPr>
              <a:t>We 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  <a:sym typeface="Wingdings" pitchFamily="2" charset="2"/>
              </a:rPr>
              <a:t>will provide the library only in Linux operating system and 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  <a:sym typeface="Wingdings" pitchFamily="2" charset="2"/>
              </a:rPr>
              <a:t>the architecture 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  <a:sym typeface="Wingdings" pitchFamily="2" charset="2"/>
              </a:rPr>
              <a:t>support will be limited to x86-64 processor types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  <a:sym typeface="Wingdings" pitchFamily="2" charset="2"/>
              </a:rPr>
              <a:t>.</a:t>
            </a:r>
            <a:endParaRPr lang="en-US" sz="2800" dirty="0" smtClean="0">
              <a:solidFill>
                <a:schemeClr val="accent4">
                  <a:lumMod val="20000"/>
                  <a:lumOff val="80000"/>
                </a:schemeClr>
              </a:solidFill>
              <a:latin typeface="+mj-lt"/>
              <a:sym typeface="Wingdings" pitchFamily="2" charset="2"/>
            </a:endParaRPr>
          </a:p>
          <a:p>
            <a:pPr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  <a:sym typeface="Wingdings" pitchFamily="2" charset="2"/>
              </a:rPr>
              <a:t>It will compiled as 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  <a:sym typeface="Wingdings" pitchFamily="2" charset="2"/>
              </a:rPr>
              <a:t>64-bit and 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  <a:sym typeface="Wingdings" pitchFamily="2" charset="2"/>
              </a:rPr>
              <a:t>32-bit binaries for some specific operating systems such as </a:t>
            </a:r>
            <a:r>
              <a:rPr lang="en-US" sz="2800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  <a:sym typeface="Wingdings" pitchFamily="2" charset="2"/>
              </a:rPr>
              <a:t>Ubuntu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  <a:sym typeface="Wingdings" pitchFamily="2" charset="2"/>
              </a:rPr>
              <a:t> or other </a:t>
            </a:r>
            <a:r>
              <a:rPr lang="en-US" sz="2800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  <a:sym typeface="Wingdings" pitchFamily="2" charset="2"/>
              </a:rPr>
              <a:t>Debian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  <a:sym typeface="Wingdings" pitchFamily="2" charset="2"/>
              </a:rPr>
              <a:t> based 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  <a:sym typeface="Wingdings" pitchFamily="2" charset="2"/>
              </a:rPr>
              <a:t>OS. </a:t>
            </a:r>
            <a:endParaRPr lang="en-US" sz="2800" dirty="0" smtClean="0">
              <a:solidFill>
                <a:schemeClr val="accent4">
                  <a:lumMod val="20000"/>
                  <a:lumOff val="80000"/>
                </a:schemeClr>
              </a:solidFill>
              <a:latin typeface="+mj-lt"/>
            </a:endParaRPr>
          </a:p>
          <a:p>
            <a:pPr lvl="0"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A tar file will also be provided for all other distributions.</a:t>
            </a:r>
            <a:endParaRPr lang="en-US" sz="2800" dirty="0" smtClean="0">
              <a:solidFill>
                <a:schemeClr val="accent4">
                  <a:lumMod val="20000"/>
                  <a:lumOff val="80000"/>
                </a:schemeClr>
              </a:solidFill>
              <a:latin typeface="+mj-lt"/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305800" cy="1426464"/>
          </a:xfrm>
        </p:spPr>
        <p:txBody>
          <a:bodyPr/>
          <a:lstStyle/>
          <a:p>
            <a:r>
              <a:rPr lang="en-US" dirty="0" smtClean="0">
                <a:latin typeface="Bauhaus 93" pitchFamily="82" charset="0"/>
              </a:rPr>
              <a:t>Scope OF Effort</a:t>
            </a:r>
            <a:r>
              <a:rPr lang="en-US" dirty="0" smtClean="0">
                <a:latin typeface="Agency FB" pitchFamily="34" charset="0"/>
              </a:rPr>
              <a:t> [Continued]</a:t>
            </a:r>
            <a:r>
              <a:rPr lang="en-US" dirty="0" smtClean="0">
                <a:latin typeface="Bauhaus 93" pitchFamily="82" charset="0"/>
              </a:rPr>
              <a:t>:</a:t>
            </a:r>
            <a:endParaRPr lang="en-US" dirty="0">
              <a:latin typeface="Bauhaus 93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763000" cy="6248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FFFF00"/>
                </a:solidFill>
                <a:latin typeface="Algerian" pitchFamily="82" charset="0"/>
              </a:rPr>
              <a:t>Future Updates:</a:t>
            </a:r>
            <a:r>
              <a:rPr lang="en-US" sz="2800" dirty="0" smtClean="0">
                <a:solidFill>
                  <a:srgbClr val="FFFF00"/>
                </a:solidFill>
                <a:latin typeface="Algerian" pitchFamily="82" charset="0"/>
                <a:sym typeface="Wingdings" pitchFamily="2" charset="2"/>
              </a:rPr>
              <a:t></a:t>
            </a:r>
            <a:endParaRPr lang="en-US" sz="2800" dirty="0" smtClean="0">
              <a:solidFill>
                <a:srgbClr val="FFFF00"/>
              </a:solidFill>
              <a:latin typeface="Algerian" pitchFamily="82" charset="0"/>
              <a:sym typeface="Wingdings" pitchFamily="2" charset="2"/>
            </a:endParaRPr>
          </a:p>
          <a:p>
            <a:pPr lvl="0"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EML 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will 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support 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more architectures, especially ARM, ARM64, 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Itanium-64,POWERPC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, etc..</a:t>
            </a:r>
            <a:endParaRPr lang="en-US" sz="2800" dirty="0" smtClean="0">
              <a:solidFill>
                <a:schemeClr val="accent4">
                  <a:lumMod val="20000"/>
                  <a:lumOff val="80000"/>
                </a:schemeClr>
              </a:solidFill>
              <a:latin typeface="+mj-lt"/>
            </a:endParaRPr>
          </a:p>
          <a:p>
            <a:pPr lvl="0"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We will support parallel programming for these so that 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cluster computation 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can be achieved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. </a:t>
            </a:r>
            <a:endParaRPr lang="en-US" sz="2800" dirty="0" smtClean="0">
              <a:solidFill>
                <a:schemeClr val="accent4">
                  <a:lumMod val="20000"/>
                  <a:lumOff val="80000"/>
                </a:schemeClr>
              </a:solidFill>
              <a:latin typeface="+mj-lt"/>
              <a:sym typeface="Wingdings" pitchFamily="2" charset="2"/>
            </a:endParaRPr>
          </a:p>
          <a:p>
            <a:pPr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  <a:sym typeface="Wingdings" pitchFamily="2" charset="2"/>
              </a:rPr>
              <a:t>We will 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  <a:sym typeface="Wingdings" pitchFamily="2" charset="2"/>
              </a:rPr>
              <a:t>try 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  <a:sym typeface="Wingdings" pitchFamily="2" charset="2"/>
              </a:rPr>
              <a:t>to write some heavy duty parts in 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  <a:sym typeface="Wingdings" pitchFamily="2" charset="2"/>
              </a:rPr>
              <a:t>assembly for 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  <a:sym typeface="Wingdings" pitchFamily="2" charset="2"/>
              </a:rPr>
              <a:t>different architectures for a more fast and robust library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  <a:sym typeface="Wingdings" pitchFamily="2" charset="2"/>
              </a:rPr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  <a:sym typeface="Wingdings" pitchFamily="2" charset="2"/>
              </a:rPr>
              <a:t>We 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  <a:sym typeface="Wingdings" pitchFamily="2" charset="2"/>
              </a:rPr>
              <a:t>will add more 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  <a:sym typeface="Wingdings" pitchFamily="2" charset="2"/>
              </a:rPr>
              <a:t>math modules and bindings for different programming languages such as 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  <a:sym typeface="Wingdings" pitchFamily="2" charset="2"/>
              </a:rPr>
              <a:t>Java, Rust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  <a:sym typeface="Wingdings" pitchFamily="2" charset="2"/>
              </a:rPr>
              <a:t>, etc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  <a:sym typeface="Wingdings" pitchFamily="2" charset="2"/>
              </a:rPr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  <a:sym typeface="Wingdings" pitchFamily="2" charset="2"/>
              </a:rPr>
              <a:t>We also intend to support other development platforms such as WIN32 an 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  <a:sym typeface="Wingdings" pitchFamily="2" charset="2"/>
              </a:rPr>
              <a:t>Mac OS 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  <a:sym typeface="Wingdings" pitchFamily="2" charset="2"/>
              </a:rPr>
              <a:t>developer platform.</a:t>
            </a:r>
            <a:endParaRPr lang="en-US" sz="2800" dirty="0" smtClean="0">
              <a:solidFill>
                <a:schemeClr val="accent4">
                  <a:lumMod val="20000"/>
                  <a:lumOff val="80000"/>
                </a:schemeClr>
              </a:solidFill>
              <a:latin typeface="+mj-lt"/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534400" cy="1600200"/>
          </a:xfrm>
        </p:spPr>
        <p:txBody>
          <a:bodyPr/>
          <a:lstStyle/>
          <a:p>
            <a:r>
              <a:rPr lang="en-US" dirty="0" smtClean="0">
                <a:latin typeface="Bauhaus 93" pitchFamily="82" charset="0"/>
              </a:rPr>
              <a:t>Project </a:t>
            </a:r>
            <a:r>
              <a:rPr lang="en-US" dirty="0" smtClean="0">
                <a:latin typeface="Bauhaus 93" pitchFamily="82" charset="0"/>
              </a:rPr>
              <a:t>Approach:</a:t>
            </a:r>
            <a:r>
              <a:rPr lang="en-US" dirty="0" smtClean="0">
                <a:latin typeface="Bauhaus 93" pitchFamily="82" charset="0"/>
              </a:rPr>
              <a:t/>
            </a:r>
            <a:br>
              <a:rPr lang="en-US" dirty="0" smtClean="0">
                <a:latin typeface="Bauhaus 93" pitchFamily="82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763000" cy="6248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    </a:t>
            </a:r>
            <a:r>
              <a:rPr lang="en-US" sz="3200" dirty="0" smtClean="0">
                <a:solidFill>
                  <a:schemeClr val="accent4">
                    <a:lumMod val="60000"/>
                    <a:lumOff val="40000"/>
                  </a:schemeClr>
                </a:solidFill>
                <a:sym typeface="Wingdings" pitchFamily="2" charset="2"/>
              </a:rPr>
              <a:t>Our </a:t>
            </a:r>
            <a:r>
              <a:rPr lang="en-US" sz="3200" dirty="0" smtClean="0">
                <a:solidFill>
                  <a:schemeClr val="accent4">
                    <a:lumMod val="60000"/>
                    <a:lumOff val="40000"/>
                  </a:schemeClr>
                </a:solidFill>
                <a:sym typeface="Wingdings" pitchFamily="2" charset="2"/>
              </a:rPr>
              <a:t>library will follow the following structure, and each library will </a:t>
            </a:r>
            <a:r>
              <a:rPr lang="en-US" sz="3200" dirty="0" smtClean="0">
                <a:solidFill>
                  <a:schemeClr val="accent4">
                    <a:lumMod val="60000"/>
                    <a:lumOff val="40000"/>
                  </a:schemeClr>
                </a:solidFill>
                <a:sym typeface="Wingdings" pitchFamily="2" charset="2"/>
              </a:rPr>
              <a:t>be implemented </a:t>
            </a:r>
            <a:r>
              <a:rPr lang="en-US" sz="3200" dirty="0" smtClean="0">
                <a:solidFill>
                  <a:schemeClr val="accent4">
                    <a:lumMod val="60000"/>
                    <a:lumOff val="40000"/>
                  </a:schemeClr>
                </a:solidFill>
                <a:sym typeface="Wingdings" pitchFamily="2" charset="2"/>
              </a:rPr>
              <a:t>in the order shown below.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Arbitrary Large Integers: </a:t>
            </a:r>
          </a:p>
          <a:p>
            <a:pPr>
              <a:buNone/>
            </a:pPr>
            <a:r>
              <a:rPr 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    </a:t>
            </a:r>
            <a:r>
              <a:rPr lang="en-US" sz="26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The </a:t>
            </a:r>
            <a:r>
              <a:rPr lang="en-US" sz="26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library will have a separate package for arbitrary </a:t>
            </a:r>
            <a:r>
              <a:rPr lang="en-US" sz="26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large </a:t>
            </a:r>
            <a:r>
              <a:rPr lang="en-US" sz="26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integers and possible </a:t>
            </a:r>
            <a:r>
              <a:rPr lang="en-US" sz="26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operations </a:t>
            </a:r>
            <a:r>
              <a:rPr lang="en-US" sz="26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with it</a:t>
            </a:r>
            <a:r>
              <a:rPr 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.</a:t>
            </a:r>
            <a:endParaRPr lang="en-US" sz="3200" dirty="0" smtClean="0">
              <a:solidFill>
                <a:schemeClr val="accent4">
                  <a:lumMod val="20000"/>
                  <a:lumOff val="80000"/>
                </a:schemeClr>
              </a:solidFill>
              <a:sym typeface="Wingdings" pitchFamily="2" charset="2"/>
            </a:endParaRPr>
          </a:p>
          <a:p>
            <a:pPr>
              <a:buFont typeface="Wingdings" pitchFamily="2" charset="2"/>
              <a:buChar char="v"/>
            </a:pPr>
            <a:r>
              <a:rPr 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Arbitrary Precision Numbers:</a:t>
            </a:r>
          </a:p>
          <a:p>
            <a:pPr>
              <a:buNone/>
            </a:pPr>
            <a:r>
              <a:rPr 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    </a:t>
            </a:r>
            <a:r>
              <a:rPr lang="en-US" sz="26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The </a:t>
            </a:r>
            <a:r>
              <a:rPr lang="en-US" sz="26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library will have a separate package for arbitrary precision floating point </a:t>
            </a:r>
            <a:r>
              <a:rPr lang="en-US" sz="26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umbers </a:t>
            </a:r>
            <a:r>
              <a:rPr lang="en-US" sz="26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and operations on it.</a:t>
            </a:r>
            <a:endParaRPr lang="en-US" sz="2600" dirty="0" smtClean="0">
              <a:solidFill>
                <a:schemeClr val="accent4">
                  <a:lumMod val="20000"/>
                  <a:lumOff val="80000"/>
                </a:schemeClr>
              </a:solidFill>
              <a:sym typeface="Wingdings" pitchFamily="2" charset="2"/>
            </a:endParaRPr>
          </a:p>
          <a:p>
            <a:pPr>
              <a:buFont typeface="Wingdings" pitchFamily="2" charset="2"/>
              <a:buChar char="v"/>
            </a:pPr>
            <a:r>
              <a:rPr 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Combinatorial Objects:</a:t>
            </a:r>
          </a:p>
          <a:p>
            <a:pPr>
              <a:buNone/>
            </a:pPr>
            <a:r>
              <a:rPr 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     </a:t>
            </a:r>
            <a:r>
              <a:rPr lang="en-US" sz="26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The </a:t>
            </a:r>
            <a:r>
              <a:rPr lang="en-US" sz="26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library will support combinatorial objects like combinations, permutations, </a:t>
            </a:r>
            <a:r>
              <a:rPr lang="en-US" sz="26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power </a:t>
            </a:r>
            <a:r>
              <a:rPr lang="en-US" sz="26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series, recurrences, </a:t>
            </a:r>
            <a:r>
              <a:rPr lang="en-US" sz="2600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tabuleax</a:t>
            </a:r>
            <a:r>
              <a:rPr lang="en-US" sz="26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, q-analogues, etc.</a:t>
            </a:r>
            <a:endParaRPr lang="en-US" sz="2600" dirty="0" smtClean="0">
              <a:solidFill>
                <a:schemeClr val="accent4">
                  <a:lumMod val="20000"/>
                  <a:lumOff val="80000"/>
                </a:schemeClr>
              </a:solidFill>
              <a:sym typeface="Wingdings" pitchFamily="2" charset="2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534400" cy="1600200"/>
          </a:xfrm>
        </p:spPr>
        <p:txBody>
          <a:bodyPr/>
          <a:lstStyle/>
          <a:p>
            <a:r>
              <a:rPr lang="en-US" dirty="0" smtClean="0">
                <a:latin typeface="Bauhaus 93" pitchFamily="82" charset="0"/>
              </a:rPr>
              <a:t>Project </a:t>
            </a:r>
            <a:r>
              <a:rPr lang="en-US" dirty="0" smtClean="0">
                <a:latin typeface="Bauhaus 93" pitchFamily="82" charset="0"/>
              </a:rPr>
              <a:t>Approach</a:t>
            </a:r>
            <a:r>
              <a:rPr lang="en-US" dirty="0" smtClean="0">
                <a:latin typeface="Agency FB" pitchFamily="34" charset="0"/>
              </a:rPr>
              <a:t> [Continued]</a:t>
            </a:r>
            <a:r>
              <a:rPr lang="en-US" dirty="0" smtClean="0">
                <a:latin typeface="Bauhaus 93" pitchFamily="82" charset="0"/>
              </a:rPr>
              <a:t>: </a:t>
            </a:r>
            <a:r>
              <a:rPr lang="en-US" dirty="0" smtClean="0">
                <a:latin typeface="Bauhaus 93" pitchFamily="82" charset="0"/>
              </a:rPr>
              <a:t/>
            </a:r>
            <a:br>
              <a:rPr lang="en-US" dirty="0" smtClean="0">
                <a:latin typeface="Bauhaus 93" pitchFamily="82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763000" cy="62484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Graphical </a:t>
            </a:r>
            <a:r>
              <a:rPr 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Library:</a:t>
            </a:r>
          </a:p>
          <a:p>
            <a:pPr>
              <a:buNone/>
            </a:pP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     It 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will support a graphical library for plotting, drawing mathematical objects and 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other 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graphical renderings and data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Complex</a:t>
            </a:r>
            <a:r>
              <a:rPr 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, </a:t>
            </a:r>
            <a:r>
              <a:rPr lang="en-US" sz="3200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Quaternions</a:t>
            </a:r>
            <a:r>
              <a:rPr 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 and Higher Fields:</a:t>
            </a:r>
          </a:p>
          <a:p>
            <a:pPr>
              <a:buNone/>
            </a:pPr>
            <a:r>
              <a:rPr 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     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The 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library will have a package for different fields starting with complex numbers 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and </a:t>
            </a:r>
            <a:r>
              <a:rPr lang="en-US" sz="2800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quaternions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, p-</a:t>
            </a:r>
            <a:r>
              <a:rPr lang="en-US" sz="2800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adic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 fields. It will include axioms and operations for those 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fields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. </a:t>
            </a:r>
            <a:endParaRPr lang="en-US" sz="2800" dirty="0" smtClean="0">
              <a:solidFill>
                <a:schemeClr val="accent4">
                  <a:lumMod val="20000"/>
                  <a:lumOff val="80000"/>
                </a:schemeClr>
              </a:solidFill>
              <a:sym typeface="Wingdings" pitchFamily="2" charset="2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    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sym typeface="Wingdings" pitchFamily="2" charset="2"/>
              </a:rPr>
              <a:t>Performance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sym typeface="Wingdings" pitchFamily="2" charset="2"/>
              </a:rPr>
              <a:t>matters for this library and hence we will like our library to have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sym typeface="Wingdings" pitchFamily="2" charset="2"/>
              </a:rPr>
              <a:t>the following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sym typeface="Wingdings" pitchFamily="2" charset="2"/>
              </a:rPr>
              <a:t>features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sym typeface="Wingdings" pitchFamily="2" charset="2"/>
              </a:rPr>
              <a:t>:</a:t>
            </a:r>
            <a:endParaRPr lang="en-US" sz="2400" dirty="0" smtClean="0">
              <a:solidFill>
                <a:schemeClr val="accent4">
                  <a:lumMod val="20000"/>
                  <a:lumOff val="80000"/>
                </a:schemeClr>
              </a:solidFill>
              <a:sym typeface="Wingdings" pitchFamily="2" charset="2"/>
            </a:endParaRPr>
          </a:p>
          <a:p>
            <a:pPr>
              <a:buFont typeface="Wingdings" pitchFamily="2" charset="2"/>
              <a:buChar char="q"/>
            </a:pPr>
            <a:r>
              <a:rPr 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Fast Library:</a:t>
            </a:r>
          </a:p>
          <a:p>
            <a:pPr>
              <a:buNone/>
            </a:pPr>
            <a:r>
              <a:rPr 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     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EML 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will be carefully designed to be as fast as possible, both for small operands 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and 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for huge operands. The speed is achieved by using full words as the basic arithmetic 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type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, by using fast algorithms, with highly optimized C code for the most common inner 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loops 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for a lot of CPUs, and by a general emphasis on speed. </a:t>
            </a:r>
            <a:endParaRPr lang="en-US" sz="2800" dirty="0" smtClean="0">
              <a:solidFill>
                <a:schemeClr val="accent4">
                  <a:lumMod val="20000"/>
                  <a:lumOff val="80000"/>
                </a:schemeClr>
              </a:solidFill>
              <a:sym typeface="Wingdings" pitchFamily="2" charset="2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534400" cy="1600200"/>
          </a:xfrm>
        </p:spPr>
        <p:txBody>
          <a:bodyPr/>
          <a:lstStyle/>
          <a:p>
            <a:r>
              <a:rPr lang="en-US" dirty="0" smtClean="0">
                <a:latin typeface="Bauhaus 93" pitchFamily="82" charset="0"/>
              </a:rPr>
              <a:t>Project </a:t>
            </a:r>
            <a:r>
              <a:rPr lang="en-US" dirty="0" smtClean="0">
                <a:latin typeface="Bauhaus 93" pitchFamily="82" charset="0"/>
              </a:rPr>
              <a:t>Approach</a:t>
            </a:r>
            <a:r>
              <a:rPr lang="en-US" dirty="0" smtClean="0">
                <a:latin typeface="Agency FB" pitchFamily="34" charset="0"/>
              </a:rPr>
              <a:t> [Continued]</a:t>
            </a:r>
            <a:r>
              <a:rPr lang="en-US" dirty="0" smtClean="0">
                <a:latin typeface="Bauhaus 93" pitchFamily="82" charset="0"/>
              </a:rPr>
              <a:t>: </a:t>
            </a:r>
            <a:r>
              <a:rPr lang="en-US" dirty="0" smtClean="0">
                <a:latin typeface="Bauhaus 93" pitchFamily="82" charset="0"/>
              </a:rPr>
              <a:t/>
            </a:r>
            <a:br>
              <a:rPr lang="en-US" dirty="0" smtClean="0">
                <a:latin typeface="Bauhaus 93" pitchFamily="82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763000" cy="6248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Fast Algorithms : </a:t>
            </a:r>
            <a:endParaRPr lang="en-US" sz="3200" dirty="0" smtClean="0">
              <a:solidFill>
                <a:schemeClr val="accent4">
                  <a:lumMod val="20000"/>
                  <a:lumOff val="80000"/>
                </a:schemeClr>
              </a:solidFill>
              <a:sym typeface="Wingdings" pitchFamily="2" charset="2"/>
            </a:endParaRPr>
          </a:p>
          <a:p>
            <a:pPr>
              <a:buNone/>
            </a:pPr>
            <a:r>
              <a:rPr 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   </a:t>
            </a: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The </a:t>
            </a: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mathematical algorithms will be as fast as possible.</a:t>
            </a:r>
            <a:endParaRPr lang="en-US" sz="2400" dirty="0" smtClean="0">
              <a:solidFill>
                <a:schemeClr val="accent4">
                  <a:lumMod val="20000"/>
                  <a:lumOff val="80000"/>
                </a:schemeClr>
              </a:solidFill>
              <a:sym typeface="Wingdings" pitchFamily="2" charset="2"/>
            </a:endParaRPr>
          </a:p>
          <a:p>
            <a:pPr>
              <a:buFont typeface="Wingdings" pitchFamily="2" charset="2"/>
              <a:buChar char="q"/>
            </a:pPr>
            <a:r>
              <a:rPr 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Easy </a:t>
            </a:r>
            <a:r>
              <a:rPr 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User Interface</a:t>
            </a:r>
            <a:r>
              <a:rPr 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:</a:t>
            </a:r>
            <a:endParaRPr lang="en-US" sz="3200" dirty="0" smtClean="0">
              <a:solidFill>
                <a:schemeClr val="accent4">
                  <a:lumMod val="20000"/>
                  <a:lumOff val="80000"/>
                </a:schemeClr>
              </a:solidFill>
              <a:sym typeface="Wingdings" pitchFamily="2" charset="2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In </a:t>
            </a: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C programs, EML library can be accessed by including the header files. For example, </a:t>
            </a: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to </a:t>
            </a: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include arbitrary precision library from EML, #include &lt;</a:t>
            </a:r>
            <a:r>
              <a:rPr lang="en-US" sz="2400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eml</a:t>
            </a: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/</a:t>
            </a:r>
            <a:r>
              <a:rPr lang="en-US" sz="2400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arb.h</a:t>
            </a: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&gt;. </a:t>
            </a:r>
            <a:endParaRPr lang="en-US" sz="2400" dirty="0" smtClean="0">
              <a:solidFill>
                <a:schemeClr val="accent4">
                  <a:lumMod val="20000"/>
                  <a:lumOff val="80000"/>
                </a:schemeClr>
              </a:solidFill>
              <a:sym typeface="Wingdings" pitchFamily="2" charset="2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Then </a:t>
            </a: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while </a:t>
            </a: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compiling </a:t>
            </a: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use the proper flags for EML like -</a:t>
            </a:r>
            <a:r>
              <a:rPr lang="en-US" sz="2400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leml</a:t>
            </a: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 in GCC. For C++, you need to </a:t>
            </a: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#</a:t>
            </a: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include &lt;</a:t>
            </a:r>
            <a:r>
              <a:rPr lang="en-US" sz="2400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eml</a:t>
            </a: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/</a:t>
            </a:r>
            <a:r>
              <a:rPr lang="en-US" sz="2400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arb</a:t>
            </a: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&gt;. </a:t>
            </a:r>
          </a:p>
          <a:p>
            <a:pPr>
              <a:buFont typeface="Wingdings" pitchFamily="2" charset="2"/>
              <a:buChar char="q"/>
            </a:pPr>
            <a:r>
              <a:rPr 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Parallel </a:t>
            </a:r>
            <a:r>
              <a:rPr 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Programming:</a:t>
            </a:r>
          </a:p>
          <a:p>
            <a:pPr>
              <a:buNone/>
            </a:pPr>
            <a:r>
              <a:rPr 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    </a:t>
            </a: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The </a:t>
            </a: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library will support parallel programming by using </a:t>
            </a:r>
            <a:r>
              <a:rPr lang="en-US" sz="2400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OpenMP</a:t>
            </a: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 and MPI libraries</a:t>
            </a: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itchFamily="2" charset="2"/>
              </a:rPr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305800" cy="1426464"/>
          </a:xfrm>
        </p:spPr>
        <p:txBody>
          <a:bodyPr/>
          <a:lstStyle/>
          <a:p>
            <a:r>
              <a:rPr lang="en-US" dirty="0" smtClean="0">
                <a:latin typeface="Bauhaus 93" pitchFamily="82" charset="0"/>
              </a:rPr>
              <a:t>Project Deliverables:</a:t>
            </a:r>
            <a:br>
              <a:rPr lang="en-US" dirty="0" smtClean="0">
                <a:latin typeface="Bauhaus 93" pitchFamily="82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763000" cy="6172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By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spring term</a:t>
            </a:r>
            <a:r>
              <a:rPr lang="en-US" dirty="0" smtClean="0"/>
              <a:t>, we are planning to deliver a stable working library as our alpha release.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We will make our source code available to public as an archive .zip or .tar of source code per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open source ideology</a:t>
            </a:r>
            <a:r>
              <a:rPr lang="en-US" dirty="0" smtClean="0"/>
              <a:t>.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We will also provide a dynamic compiled library as .so file. with complete documentation and system manual.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289</TotalTime>
  <Words>798</Words>
  <Application>Microsoft Office PowerPoint</Application>
  <PresentationFormat>On-screen Show (4:3)</PresentationFormat>
  <Paragraphs>70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Metro</vt:lpstr>
      <vt:lpstr>Slide 1</vt:lpstr>
      <vt:lpstr>Project Request:</vt:lpstr>
      <vt:lpstr>Scope OF Effort:</vt:lpstr>
      <vt:lpstr>Scope OF Effort [Continued]:</vt:lpstr>
      <vt:lpstr>Scope OF Effort [Continued]:</vt:lpstr>
      <vt:lpstr>Project Approach: </vt:lpstr>
      <vt:lpstr>Project Approach [Continued]:  </vt:lpstr>
      <vt:lpstr>Project Approach [Continued]:  </vt:lpstr>
      <vt:lpstr>Project Deliverables: </vt:lpstr>
      <vt:lpstr>Project Deliverables[Continued]:  Major Deliverables    </vt:lpstr>
      <vt:lpstr>  Now, Any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MUSHFIQUR RAHMAN</dc:creator>
  <cp:lastModifiedBy>MUSHFIQUR RAHMAN</cp:lastModifiedBy>
  <cp:revision>40</cp:revision>
  <dcterms:created xsi:type="dcterms:W3CDTF">2016-02-05T10:13:13Z</dcterms:created>
  <dcterms:modified xsi:type="dcterms:W3CDTF">2016-04-21T03:51:12Z</dcterms:modified>
</cp:coreProperties>
</file>