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513"/>
    <a:srgbClr val="1B4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92ED-EBAE-417E-9200-44259709489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C272-CA12-4E40-B284-F8067F4F6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1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92ED-EBAE-417E-9200-44259709489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C272-CA12-4E40-B284-F8067F4F6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92ED-EBAE-417E-9200-44259709489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C272-CA12-4E40-B284-F8067F4F6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25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92ED-EBAE-417E-9200-44259709489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C272-CA12-4E40-B284-F8067F4F63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7009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92ED-EBAE-417E-9200-44259709489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C272-CA12-4E40-B284-F8067F4F6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61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92ED-EBAE-417E-9200-44259709489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C272-CA12-4E40-B284-F8067F4F6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62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92ED-EBAE-417E-9200-44259709489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C272-CA12-4E40-B284-F8067F4F6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92ED-EBAE-417E-9200-44259709489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C272-CA12-4E40-B284-F8067F4F6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88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92ED-EBAE-417E-9200-44259709489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C272-CA12-4E40-B284-F8067F4F6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5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92ED-EBAE-417E-9200-44259709489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C272-CA12-4E40-B284-F8067F4F6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6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92ED-EBAE-417E-9200-44259709489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C272-CA12-4E40-B284-F8067F4F6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5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92ED-EBAE-417E-9200-44259709489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C272-CA12-4E40-B284-F8067F4F6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92ED-EBAE-417E-9200-44259709489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C272-CA12-4E40-B284-F8067F4F6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1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92ED-EBAE-417E-9200-44259709489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C272-CA12-4E40-B284-F8067F4F6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6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92ED-EBAE-417E-9200-44259709489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C272-CA12-4E40-B284-F8067F4F6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4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92ED-EBAE-417E-9200-44259709489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C272-CA12-4E40-B284-F8067F4F6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9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92ED-EBAE-417E-9200-44259709489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C272-CA12-4E40-B284-F8067F4F6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7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61E92ED-EBAE-417E-9200-44259709489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9C272-CA12-4E40-B284-F8067F4F6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01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C77831-2033-BB98-B3FC-7C7F8F70D12C}"/>
              </a:ext>
            </a:extLst>
          </p:cNvPr>
          <p:cNvSpPr txBox="1"/>
          <p:nvPr/>
        </p:nvSpPr>
        <p:spPr>
          <a:xfrm>
            <a:off x="2" y="143827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4000" dirty="0">
                <a:latin typeface="Vazir" panose="020B0603030804020204" pitchFamily="34" charset="-78"/>
                <a:cs typeface="Vazir" panose="020B0603030804020204" pitchFamily="34" charset="-78"/>
              </a:rPr>
              <a:t>بنام خالق هستی</a:t>
            </a:r>
            <a:endParaRPr lang="en-US" sz="40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EDBF5-FCC5-D3BF-256A-86B332748C26}"/>
              </a:ext>
            </a:extLst>
          </p:cNvPr>
          <p:cNvSpPr txBox="1"/>
          <p:nvPr/>
        </p:nvSpPr>
        <p:spPr>
          <a:xfrm>
            <a:off x="1" y="289560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4000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قدرت </a:t>
            </a:r>
            <a:r>
              <a:rPr lang="en-US" sz="4000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CLR</a:t>
            </a:r>
            <a:r>
              <a:rPr lang="fa-IR" sz="4000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در دنیای برنامه‌نویسی چند سکویی</a:t>
            </a:r>
            <a:endParaRPr lang="en-US" sz="4000" dirty="0">
              <a:solidFill>
                <a:srgbClr val="FFC000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E058F3-A31D-8513-746A-3FF77404C970}"/>
              </a:ext>
            </a:extLst>
          </p:cNvPr>
          <p:cNvSpPr txBox="1"/>
          <p:nvPr/>
        </p:nvSpPr>
        <p:spPr>
          <a:xfrm>
            <a:off x="0" y="435292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>
                <a:solidFill>
                  <a:srgbClr val="B01513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یک نمای کلی از معماری و قابلیت‌های </a:t>
            </a:r>
            <a:r>
              <a:rPr lang="en-US" sz="2400" dirty="0">
                <a:solidFill>
                  <a:srgbClr val="B01513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CLR </a:t>
            </a:r>
            <a:r>
              <a:rPr lang="fa-IR" sz="2400" dirty="0">
                <a:solidFill>
                  <a:srgbClr val="B01513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در </a:t>
            </a:r>
            <a:r>
              <a:rPr lang="en-US" sz="2400" dirty="0">
                <a:solidFill>
                  <a:srgbClr val="B01513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NET</a:t>
            </a:r>
            <a:r>
              <a:rPr lang="fa-IR" sz="2400" dirty="0">
                <a:solidFill>
                  <a:srgbClr val="B01513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.</a:t>
            </a:r>
            <a:endParaRPr lang="en-US" sz="2400" dirty="0">
              <a:solidFill>
                <a:srgbClr val="B01513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8945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6A9913-5F96-1CDC-0636-7BAE7F423E1A}"/>
              </a:ext>
            </a:extLst>
          </p:cNvPr>
          <p:cNvSpPr txBox="1"/>
          <p:nvPr/>
        </p:nvSpPr>
        <p:spPr>
          <a:xfrm>
            <a:off x="1376362" y="2211764"/>
            <a:ext cx="98774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- مخفف 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Common Language Runtime</a:t>
            </a:r>
          </a:p>
          <a:p>
            <a:pPr algn="r" rtl="1"/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-</a:t>
            </a:r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 هسته اجرای برنامه‌های دات‌نت</a:t>
            </a:r>
          </a:p>
          <a:p>
            <a:pPr algn="r" rtl="1"/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- اجراکننده کد مدیریت ‌شده (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Managed Code</a:t>
            </a:r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)</a:t>
            </a:r>
            <a:endParaRPr lang="en-US" sz="24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endParaRPr lang="fa-IR" sz="24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endParaRPr lang="fa-IR" sz="24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endParaRPr lang="en-US" sz="24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- پشتیبانی از چند زبان برنامه‌نویسی</a:t>
            </a:r>
          </a:p>
          <a:p>
            <a:pPr algn="r" rtl="1"/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- مدیریت حافظه خودکار</a:t>
            </a:r>
          </a:p>
          <a:p>
            <a:pPr algn="r" rtl="1"/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- اجرای امن برنامه‌ها</a:t>
            </a:r>
          </a:p>
          <a:p>
            <a:pPr algn="r" rtl="1"/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122B0C-D582-DDBF-D40A-5B65BA778890}"/>
              </a:ext>
            </a:extLst>
          </p:cNvPr>
          <p:cNvSpPr txBox="1"/>
          <p:nvPr/>
        </p:nvSpPr>
        <p:spPr>
          <a:xfrm>
            <a:off x="5757862" y="145559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2800" dirty="0">
                <a:latin typeface="Vazir" panose="020B0603030804020204" pitchFamily="34" charset="-78"/>
                <a:cs typeface="Vazir" panose="020B0603030804020204" pitchFamily="34" charset="-78"/>
              </a:rPr>
              <a:t>CLR </a:t>
            </a:r>
            <a:r>
              <a:rPr lang="fa-IR" sz="2800" dirty="0">
                <a:latin typeface="Vazir" panose="020B0603030804020204" pitchFamily="34" charset="-78"/>
                <a:cs typeface="Vazir" panose="020B0603030804020204" pitchFamily="34" charset="-78"/>
              </a:rPr>
              <a:t> چیست؟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B84FC1-828E-98AD-1D88-E0F753D0F8A3}"/>
              </a:ext>
            </a:extLst>
          </p:cNvPr>
          <p:cNvSpPr txBox="1"/>
          <p:nvPr/>
        </p:nvSpPr>
        <p:spPr>
          <a:xfrm>
            <a:off x="5757862" y="369980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800" dirty="0">
                <a:latin typeface="Vazir" panose="020B0603030804020204" pitchFamily="34" charset="-78"/>
                <a:cs typeface="Vazir" panose="020B0603030804020204" pitchFamily="34" charset="-78"/>
              </a:rPr>
              <a:t>ویژگی‌ها:</a:t>
            </a:r>
          </a:p>
        </p:txBody>
      </p:sp>
    </p:spTree>
    <p:extLst>
      <p:ext uri="{BB962C8B-B14F-4D97-AF65-F5344CB8AC3E}">
        <p14:creationId xmlns:p14="http://schemas.microsoft.com/office/powerpoint/2010/main" val="276325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43A232-8800-E3C5-9146-D4BC572C00C2}"/>
              </a:ext>
            </a:extLst>
          </p:cNvPr>
          <p:cNvSpPr txBox="1"/>
          <p:nvPr/>
        </p:nvSpPr>
        <p:spPr>
          <a:xfrm>
            <a:off x="985837" y="2792789"/>
            <a:ext cx="98774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Tx/>
              <a:buChar char="-"/>
            </a:pPr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مدیریت اجرای کدهای 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C#, VB.NET, F#, </a:t>
            </a:r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و ...</a:t>
            </a:r>
          </a:p>
          <a:p>
            <a:pPr marL="342900" indent="-342900" algn="r" rtl="1">
              <a:buFontTx/>
              <a:buChar char="-"/>
            </a:pPr>
            <a:endParaRPr lang="fa-IR" sz="24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342900" indent="-342900" algn="r" rtl="1">
              <a:buFontTx/>
              <a:buChar char="-"/>
            </a:pPr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تبدیل کد میانی (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IL Code </a:t>
            </a:r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 ) به کد ماشین</a:t>
            </a:r>
          </a:p>
          <a:p>
            <a:pPr marL="342900" indent="-342900" algn="r" rtl="1">
              <a:buFontTx/>
              <a:buChar char="-"/>
            </a:pPr>
            <a:endParaRPr lang="fa-IR" sz="24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- پشتیبانی از چند سکویی (ویندوز، لینوکس، مک، 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iOS، </a:t>
            </a:r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و اندروید)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5B183-57D9-2508-728B-7DCA7ACAEA7F}"/>
              </a:ext>
            </a:extLst>
          </p:cNvPr>
          <p:cNvSpPr txBox="1"/>
          <p:nvPr/>
        </p:nvSpPr>
        <p:spPr>
          <a:xfrm>
            <a:off x="5757862" y="145559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800" dirty="0">
                <a:latin typeface="Vazir" panose="020B0603030804020204" pitchFamily="34" charset="-78"/>
                <a:cs typeface="Vazir" panose="020B0603030804020204" pitchFamily="34" charset="-78"/>
              </a:rPr>
              <a:t>نقش </a:t>
            </a:r>
            <a:r>
              <a:rPr lang="en-US" sz="2800" dirty="0">
                <a:latin typeface="Vazir" panose="020B0603030804020204" pitchFamily="34" charset="-78"/>
                <a:cs typeface="Vazir" panose="020B0603030804020204" pitchFamily="34" charset="-78"/>
              </a:rPr>
              <a:t>CLR</a:t>
            </a:r>
            <a:r>
              <a:rPr lang="fa-IR" sz="2800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en-US" sz="2800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sz="2800" dirty="0">
                <a:latin typeface="Vazir" panose="020B0603030804020204" pitchFamily="34" charset="-78"/>
                <a:cs typeface="Vazir" panose="020B0603030804020204" pitchFamily="34" charset="-78"/>
              </a:rPr>
              <a:t>در اکوسیستم .</a:t>
            </a:r>
            <a:r>
              <a:rPr lang="en-US" sz="2800" dirty="0">
                <a:latin typeface="Vazir" panose="020B0603030804020204" pitchFamily="34" charset="-78"/>
                <a:cs typeface="Vazir" panose="020B0603030804020204" pitchFamily="34" charset="-78"/>
              </a:rPr>
              <a:t>NET</a:t>
            </a:r>
            <a:endParaRPr lang="fa-IR" sz="28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8824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6DFE8B-79C5-5609-EB38-464E08CFE938}"/>
              </a:ext>
            </a:extLst>
          </p:cNvPr>
          <p:cNvSpPr txBox="1"/>
          <p:nvPr/>
        </p:nvSpPr>
        <p:spPr>
          <a:xfrm>
            <a:off x="819149" y="2545139"/>
            <a:ext cx="98774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Tx/>
              <a:buChar char="-"/>
            </a:pPr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- مدیریت حافظه 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Garbage Collection)</a:t>
            </a:r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)</a:t>
            </a:r>
          </a:p>
          <a:p>
            <a:pPr marL="342900" indent="-342900" algn="r" rtl="1">
              <a:buFontTx/>
              <a:buChar char="-"/>
            </a:pPr>
            <a:endParaRPr lang="en-US" sz="24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342900" indent="-342900" algn="r" rtl="1">
              <a:buFontTx/>
              <a:buChar char="-"/>
            </a:pP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- </a:t>
            </a:r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امنیت کد 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Code Access Security)</a:t>
            </a:r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)</a:t>
            </a:r>
          </a:p>
          <a:p>
            <a:pPr marL="342900" indent="-342900" algn="r" rtl="1">
              <a:buFontTx/>
              <a:buChar char="-"/>
            </a:pPr>
            <a:endParaRPr lang="en-US" sz="24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342900" indent="-342900" algn="r" rtl="1">
              <a:buFontTx/>
              <a:buChar char="-"/>
            </a:pP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- </a:t>
            </a:r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پشتیبانی از چند نخ (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Multithreading</a:t>
            </a:r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)</a:t>
            </a:r>
          </a:p>
          <a:p>
            <a:pPr marL="342900" indent="-342900" algn="r" rtl="1">
              <a:buFontTx/>
              <a:buChar char="-"/>
            </a:pPr>
            <a:endParaRPr lang="en-US" sz="24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342900" indent="-342900" algn="r" rtl="1">
              <a:buFontTx/>
              <a:buChar char="-"/>
            </a:pP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- </a:t>
            </a:r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مدیریت خطاها 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Exception Handling)</a:t>
            </a:r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)</a:t>
            </a:r>
          </a:p>
          <a:p>
            <a:pPr marL="342900" indent="-342900" algn="r" rtl="1">
              <a:buFontTx/>
              <a:buChar char="-"/>
            </a:pPr>
            <a:endParaRPr lang="en-US" sz="24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342900" indent="-342900" algn="r" rtl="1">
              <a:buFontTx/>
              <a:buChar char="-"/>
            </a:pP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- Interoperability </a:t>
            </a:r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با کد بومی 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Native Code)</a:t>
            </a:r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)</a:t>
            </a:r>
            <a:endParaRPr lang="en-US" sz="24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7247F-F994-4156-B2E0-DF8429470B5E}"/>
              </a:ext>
            </a:extLst>
          </p:cNvPr>
          <p:cNvSpPr txBox="1"/>
          <p:nvPr/>
        </p:nvSpPr>
        <p:spPr>
          <a:xfrm>
            <a:off x="5757862" y="145559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800" dirty="0">
                <a:latin typeface="Vazir" panose="020B0603030804020204" pitchFamily="34" charset="-78"/>
                <a:cs typeface="Vazir" panose="020B0603030804020204" pitchFamily="34" charset="-78"/>
              </a:rPr>
              <a:t>ویژگی‌های اصلی </a:t>
            </a:r>
            <a:r>
              <a:rPr lang="en-US" sz="2800" dirty="0">
                <a:latin typeface="Vazir" panose="020B0603030804020204" pitchFamily="34" charset="-78"/>
                <a:cs typeface="Vazir" panose="020B0603030804020204" pitchFamily="34" charset="-78"/>
              </a:rPr>
              <a:t>CLR</a:t>
            </a:r>
            <a:endParaRPr lang="fa-IR" sz="28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5991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048F6E-1B3A-0032-7C46-46911CF48403}"/>
              </a:ext>
            </a:extLst>
          </p:cNvPr>
          <p:cNvSpPr txBox="1"/>
          <p:nvPr/>
        </p:nvSpPr>
        <p:spPr>
          <a:xfrm>
            <a:off x="819149" y="2545139"/>
            <a:ext cx="98774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Tx/>
              <a:buChar char="-"/>
            </a:pPr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کامپایل به 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IL Code</a:t>
            </a:r>
            <a:endParaRPr lang="fa-IR" sz="24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342900" indent="-342900" algn="r" rtl="1">
              <a:buFontTx/>
              <a:buChar char="-"/>
            </a:pPr>
            <a:endParaRPr lang="en-US" sz="24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342900" indent="-342900" algn="r" rtl="1">
              <a:buFontTx/>
              <a:buChar char="-"/>
            </a:pPr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تولید متاداده</a:t>
            </a:r>
          </a:p>
          <a:p>
            <a:pPr marL="342900" indent="-342900" algn="r" rtl="1">
              <a:buFontTx/>
              <a:buChar char="-"/>
            </a:pPr>
            <a:endParaRPr lang="fa-IR" sz="24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342900" indent="-342900" algn="r" rtl="1">
              <a:buFontTx/>
              <a:buChar char="-"/>
            </a:pPr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اجرای کد با استفاده از 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Just-In-Time Compilation (JIT)</a:t>
            </a:r>
            <a:endParaRPr lang="fa-IR" sz="24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342900" indent="-342900" algn="r" rtl="1">
              <a:buFontTx/>
              <a:buChar char="-"/>
            </a:pPr>
            <a:endParaRPr lang="en-US" sz="24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342900" indent="-342900" algn="r" rtl="1">
              <a:buFontTx/>
              <a:buChar char="-"/>
            </a:pPr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اجرای امن در محیط مدیریت‌شده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C7164E-488C-CFE4-BABE-49DC2EB0DEB7}"/>
              </a:ext>
            </a:extLst>
          </p:cNvPr>
          <p:cNvSpPr txBox="1"/>
          <p:nvPr/>
        </p:nvSpPr>
        <p:spPr>
          <a:xfrm>
            <a:off x="5757862" y="145559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800" dirty="0">
                <a:latin typeface="Vazir" panose="020B0603030804020204" pitchFamily="34" charset="-78"/>
                <a:cs typeface="Vazir" panose="020B0603030804020204" pitchFamily="34" charset="-78"/>
              </a:rPr>
              <a:t>چرخه اجرای برنامه در </a:t>
            </a:r>
            <a:r>
              <a:rPr lang="en-US" sz="2800" dirty="0">
                <a:latin typeface="Vazir" panose="020B0603030804020204" pitchFamily="34" charset="-78"/>
                <a:cs typeface="Vazir" panose="020B0603030804020204" pitchFamily="34" charset="-78"/>
              </a:rPr>
              <a:t>CLR</a:t>
            </a:r>
            <a:endParaRPr lang="fa-IR" sz="28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7530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B7AAF-FED8-C612-9181-DE52BFCAE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AD6136-ED5B-6846-D1EF-9099813C0B3F}"/>
              </a:ext>
            </a:extLst>
          </p:cNvPr>
          <p:cNvSpPr txBox="1"/>
          <p:nvPr/>
        </p:nvSpPr>
        <p:spPr>
          <a:xfrm>
            <a:off x="1019174" y="2783264"/>
            <a:ext cx="98774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Tx/>
              <a:buChar char="-"/>
            </a:pPr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تخصیص و آزادسازی حافظه به صورت خودکار</a:t>
            </a:r>
            <a:endParaRPr lang="en-US" sz="24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342900" indent="-342900" algn="r" rtl="1">
              <a:buFontTx/>
              <a:buChar char="-"/>
            </a:pPr>
            <a:endParaRPr lang="fa-IR" sz="24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342900" indent="-342900" algn="r" rtl="1">
              <a:buFontTx/>
              <a:buChar char="-"/>
            </a:pPr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شناسایی و حذف اشیاء بدون استفاده 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 Garbage Collector (GC):</a:t>
            </a:r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  </a:t>
            </a:r>
          </a:p>
          <a:p>
            <a:pPr marL="342900" indent="-342900" algn="r" rtl="1">
              <a:buFontTx/>
              <a:buChar char="-"/>
            </a:pPr>
            <a:endParaRPr lang="fa-IR" sz="24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342900" indent="-342900" algn="r" rtl="1">
              <a:buFontTx/>
              <a:buChar char="-"/>
            </a:pPr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جلوگیری از نشت حافظه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843D23-8360-D33F-67BA-C8434A01FE1A}"/>
              </a:ext>
            </a:extLst>
          </p:cNvPr>
          <p:cNvSpPr txBox="1"/>
          <p:nvPr/>
        </p:nvSpPr>
        <p:spPr>
          <a:xfrm>
            <a:off x="5757862" y="145559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800" dirty="0">
                <a:latin typeface="Vazir" panose="020B0603030804020204" pitchFamily="34" charset="-78"/>
                <a:cs typeface="Vazir" panose="020B0603030804020204" pitchFamily="34" charset="-78"/>
              </a:rPr>
              <a:t>مدیریت حافظه در </a:t>
            </a:r>
            <a:r>
              <a:rPr lang="en-US" sz="2800" dirty="0">
                <a:latin typeface="Vazir" panose="020B0603030804020204" pitchFamily="34" charset="-78"/>
                <a:cs typeface="Vazir" panose="020B0603030804020204" pitchFamily="34" charset="-78"/>
              </a:rPr>
              <a:t>CLR</a:t>
            </a:r>
            <a:endParaRPr lang="fa-IR" sz="28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3205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85560-E860-B880-3EB1-8CAF95B2D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D6CB54-A6F6-F059-A34D-49CBC2E0FF05}"/>
              </a:ext>
            </a:extLst>
          </p:cNvPr>
          <p:cNvSpPr txBox="1"/>
          <p:nvPr/>
        </p:nvSpPr>
        <p:spPr>
          <a:xfrm>
            <a:off x="819149" y="2545139"/>
            <a:ext cx="98774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Tx/>
              <a:buChar char="-"/>
            </a:pPr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بررسی 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Type Safety</a:t>
            </a:r>
            <a:endParaRPr lang="fa-IR" sz="24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342900" indent="-342900" algn="r" rtl="1">
              <a:buFontTx/>
              <a:buChar char="-"/>
            </a:pPr>
            <a:endParaRPr lang="en-US" sz="24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342900" indent="-342900" algn="r" rtl="1">
              <a:buFontTx/>
              <a:buChar char="-"/>
            </a:pPr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جلوگیری از اجرای کد غیرمجاز</a:t>
            </a:r>
          </a:p>
          <a:p>
            <a:pPr marL="342900" indent="-342900" algn="r" rtl="1">
              <a:buFontTx/>
              <a:buChar char="-"/>
            </a:pPr>
            <a:endParaRPr lang="fa-IR" sz="24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342900" indent="-342900" algn="r" rtl="1">
              <a:buFontTx/>
              <a:buChar char="-"/>
            </a:pP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Sandboxing </a:t>
            </a:r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برای محدود کردن دسترسی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F4B722-C4A2-6E88-2CB4-1503D6A1BFCD}"/>
              </a:ext>
            </a:extLst>
          </p:cNvPr>
          <p:cNvSpPr txBox="1"/>
          <p:nvPr/>
        </p:nvSpPr>
        <p:spPr>
          <a:xfrm>
            <a:off x="5757862" y="145559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800" dirty="0">
                <a:latin typeface="Vazir" panose="020B0603030804020204" pitchFamily="34" charset="-78"/>
                <a:cs typeface="Vazir" panose="020B0603030804020204" pitchFamily="34" charset="-78"/>
              </a:rPr>
              <a:t>امنیت در </a:t>
            </a:r>
            <a:r>
              <a:rPr lang="en-US" sz="2800" dirty="0">
                <a:latin typeface="Vazir" panose="020B0603030804020204" pitchFamily="34" charset="-78"/>
                <a:cs typeface="Vazir" panose="020B0603030804020204" pitchFamily="34" charset="-78"/>
              </a:rPr>
              <a:t>CLR</a:t>
            </a:r>
            <a:endParaRPr lang="fa-IR" sz="28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18430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7222F-AB68-BABF-9EF6-C3CF5A81E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A09DF1-B1C9-B409-6DA3-21A1C4815EC7}"/>
              </a:ext>
            </a:extLst>
          </p:cNvPr>
          <p:cNvSpPr txBox="1"/>
          <p:nvPr/>
        </p:nvSpPr>
        <p:spPr>
          <a:xfrm>
            <a:off x="819149" y="2545139"/>
            <a:ext cx="98774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 - 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NET Core</a:t>
            </a:r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 (</a:t>
            </a:r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(لینوکس، ویندوز، مک</a:t>
            </a:r>
          </a:p>
          <a:p>
            <a:pPr algn="l"/>
            <a:endParaRPr lang="fa-IR" sz="24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l"/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 - 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Xamarin (</a:t>
            </a:r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 , اندروید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iOS)</a:t>
            </a:r>
            <a:endParaRPr lang="fa-IR" sz="24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l"/>
            <a:endParaRPr lang="en-US" sz="24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l"/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 - </a:t>
            </a:r>
            <a:r>
              <a:rPr lang="en-US" sz="2400" dirty="0" err="1">
                <a:latin typeface="Vazir" panose="020B0603030804020204" pitchFamily="34" charset="-78"/>
                <a:cs typeface="Vazir" panose="020B0603030804020204" pitchFamily="34" charset="-78"/>
              </a:rPr>
              <a:t>Blazor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 (</a:t>
            </a:r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 (وب</a:t>
            </a:r>
          </a:p>
          <a:p>
            <a:pPr algn="l"/>
            <a:endParaRPr lang="fa-IR" sz="24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342900" indent="-342900" algn="l">
              <a:buFontTx/>
              <a:buChar char="-"/>
            </a:pPr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- انعطاف در جابجایی بین زبان‌ها و پلتفرم‌ها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2A4186-8CD8-BC3B-2986-3B6B0A31CBB0}"/>
              </a:ext>
            </a:extLst>
          </p:cNvPr>
          <p:cNvSpPr txBox="1"/>
          <p:nvPr/>
        </p:nvSpPr>
        <p:spPr>
          <a:xfrm>
            <a:off x="5757862" y="145559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800" dirty="0">
                <a:latin typeface="Vazir" panose="020B0603030804020204" pitchFamily="34" charset="-78"/>
                <a:cs typeface="Vazir" panose="020B0603030804020204" pitchFamily="34" charset="-78"/>
              </a:rPr>
              <a:t>چند سکویی بودن </a:t>
            </a:r>
            <a:r>
              <a:rPr lang="en-US" sz="2800" dirty="0">
                <a:latin typeface="Vazir" panose="020B0603030804020204" pitchFamily="34" charset="-78"/>
                <a:cs typeface="Vazir" panose="020B0603030804020204" pitchFamily="34" charset="-78"/>
              </a:rPr>
              <a:t>CLR</a:t>
            </a:r>
            <a:endParaRPr lang="fa-IR" sz="28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85934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6FBF8-EACD-EC22-4182-90A42CA9C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2828C5-D992-A3DF-06BA-2AE023756B71}"/>
              </a:ext>
            </a:extLst>
          </p:cNvPr>
          <p:cNvSpPr txBox="1"/>
          <p:nvPr/>
        </p:nvSpPr>
        <p:spPr>
          <a:xfrm>
            <a:off x="819149" y="2545139"/>
            <a:ext cx="98774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Tx/>
              <a:buChar char="-"/>
            </a:pPr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کامپایل به 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IL Code</a:t>
            </a:r>
            <a:endParaRPr lang="fa-IR" sz="24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342900" indent="-342900" algn="r" rtl="1">
              <a:buFontTx/>
              <a:buChar char="-"/>
            </a:pPr>
            <a:endParaRPr lang="en-US" sz="24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342900" indent="-342900" algn="r" rtl="1">
              <a:buFontTx/>
              <a:buChar char="-"/>
            </a:pPr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تولید متاداده</a:t>
            </a:r>
          </a:p>
          <a:p>
            <a:pPr marL="342900" indent="-342900" algn="r" rtl="1">
              <a:buFontTx/>
              <a:buChar char="-"/>
            </a:pPr>
            <a:endParaRPr lang="fa-IR" sz="24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342900" indent="-342900" algn="r" rtl="1">
              <a:buFontTx/>
              <a:buChar char="-"/>
            </a:pPr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اجرای کد با استفاده از 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Just-In-Time Compilation (JIT)</a:t>
            </a:r>
            <a:endParaRPr lang="fa-IR" sz="24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342900" indent="-342900" algn="r" rtl="1">
              <a:buFontTx/>
              <a:buChar char="-"/>
            </a:pPr>
            <a:endParaRPr lang="en-US" sz="24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342900" indent="-342900" algn="r" rtl="1">
              <a:buFontTx/>
              <a:buChar char="-"/>
            </a:pPr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اجرای امن در محیط مدیریت‌شده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EFB31F-2683-58D3-65BA-190D63E93263}"/>
              </a:ext>
            </a:extLst>
          </p:cNvPr>
          <p:cNvSpPr txBox="1"/>
          <p:nvPr/>
        </p:nvSpPr>
        <p:spPr>
          <a:xfrm>
            <a:off x="5757862" y="145559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800" dirty="0">
                <a:latin typeface="Vazir" panose="020B0603030804020204" pitchFamily="34" charset="-78"/>
                <a:cs typeface="Vazir" panose="020B0603030804020204" pitchFamily="34" charset="-78"/>
              </a:rPr>
              <a:t>چرخه اجرای برنامه در </a:t>
            </a:r>
            <a:r>
              <a:rPr lang="en-US" sz="2800" dirty="0">
                <a:latin typeface="Vazir" panose="020B0603030804020204" pitchFamily="34" charset="-78"/>
                <a:cs typeface="Vazir" panose="020B0603030804020204" pitchFamily="34" charset="-78"/>
              </a:rPr>
              <a:t>CLR</a:t>
            </a:r>
            <a:endParaRPr lang="fa-IR" sz="28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22410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278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Vazir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mosha.dnd@gmail.com</dc:creator>
  <cp:lastModifiedBy>mosha.dnd@gmail.com</cp:lastModifiedBy>
  <cp:revision>1</cp:revision>
  <dcterms:created xsi:type="dcterms:W3CDTF">2024-11-26T23:11:06Z</dcterms:created>
  <dcterms:modified xsi:type="dcterms:W3CDTF">2024-11-26T23:32:11Z</dcterms:modified>
</cp:coreProperties>
</file>