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65" r:id="rId3"/>
    <p:sldId id="354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5" r:id="rId22"/>
    <p:sldId id="332" r:id="rId23"/>
    <p:sldId id="386" r:id="rId24"/>
    <p:sldId id="296" r:id="rId25"/>
    <p:sldId id="3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1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12/03/24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CSE 585 – F24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en-us/um/people/simonpj/papers/giving-a-talk/writing-a-paper-slides.pdf" TargetMode="External"/><Relationship Id="rId2" Type="http://schemas.openxmlformats.org/officeDocument/2006/relationships/hyperlink" Target="https://piazza.com/class/lyogt3gsjc625o/post/49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" y="1122363"/>
            <a:ext cx="11567160" cy="2387600"/>
          </a:xfrm>
        </p:spPr>
        <p:txBody>
          <a:bodyPr anchor="ctr"/>
          <a:lstStyle/>
          <a:p>
            <a:r>
              <a:rPr lang="en-US" dirty="0"/>
              <a:t>CSE 585 Recap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D97E45-98E1-9A5E-07AF-831584FE14C3}"/>
              </a:ext>
            </a:extLst>
          </p:cNvPr>
          <p:cNvGrpSpPr/>
          <p:nvPr/>
        </p:nvGrpSpPr>
        <p:grpSpPr>
          <a:xfrm>
            <a:off x="3468924" y="3994577"/>
            <a:ext cx="5254151" cy="1333041"/>
            <a:chOff x="3509813" y="3514517"/>
            <a:chExt cx="5254151" cy="1333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0D7E11-9D86-5BAA-6164-203857AB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09813" y="4240170"/>
              <a:ext cx="2286000" cy="6073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6C58C0-A606-37F0-F404-D6557A3A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964" y="4314120"/>
              <a:ext cx="2286000" cy="459488"/>
            </a:xfrm>
            <a:prstGeom prst="rect">
              <a:avLst/>
            </a:prstGeom>
          </p:spPr>
        </p:pic>
        <p:sp>
          <p:nvSpPr>
            <p:cNvPr id="12" name="Subtitle 8">
              <a:extLst>
                <a:ext uri="{FF2B5EF4-FFF2-40B4-BE49-F238E27FC236}">
                  <a16:creationId xmlns:a16="http://schemas.microsoft.com/office/drawing/2014/main" id="{003AB824-0F81-BC69-DE9B-34B6EF0EF0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1533" y="3514517"/>
              <a:ext cx="3136922" cy="509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ts val="2000"/>
                </a:spcBef>
                <a:spcAft>
                  <a:spcPct val="0"/>
                </a:spcAft>
                <a:buNone/>
                <a:defRPr sz="2800" kern="1200">
                  <a:solidFill>
                    <a:schemeClr val="tx1"/>
                  </a:solidFill>
                  <a:latin typeface="Gill Sans"/>
                  <a:ea typeface="ＭＳ Ｐゴシック" pitchFamily="-65" charset="-128"/>
                  <a:cs typeface="Gill Sans"/>
                </a:defRPr>
              </a:lvl1pPr>
              <a:lvl2pPr marL="457200" indent="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Lucida Grande" charset="0"/>
                <a:buNone/>
                <a:defRPr sz="27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2pPr>
              <a:lvl3pPr marL="9144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3pPr>
              <a:lvl4pPr marL="13716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4pPr>
              <a:lvl5pPr marL="18288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Mosharaf Chowdhury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09A1-6512-0AF2-AE07-1609D82A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7312-2092-A2C5-93C5-FE5587381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FastFlow</a:t>
            </a:r>
            <a:endParaRPr lang="en-US" dirty="0"/>
          </a:p>
          <a:p>
            <a:pPr lvl="1"/>
            <a:r>
              <a:rPr lang="en-US" dirty="0"/>
              <a:t>Improve input data pipelines by balancing mismatch between GPU throughput and the rest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Rail-Only</a:t>
            </a:r>
          </a:p>
          <a:p>
            <a:pPr lvl="1"/>
            <a:r>
              <a:rPr lang="en-US" dirty="0"/>
              <a:t>Network architecture that matches communication patterns of large model training instead of assuming all-to-all bandwidth requirement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6C6FA-BFD4-6B0C-F69E-64085772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D544-F574-65A8-AB99-2E4C6A67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A0C66-91C4-C9C3-4083-0FAE1275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5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87F43-17C9-1993-6B27-F75E393E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F2AA-824D-D274-ADCC-C6C5B6C01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LoRA</a:t>
            </a:r>
            <a:endParaRPr lang="en-US" dirty="0"/>
          </a:p>
          <a:p>
            <a:pPr lvl="1"/>
            <a:r>
              <a:rPr lang="en-US" dirty="0"/>
              <a:t>Freezes model weights and injects trainable low-rank decomposition matrices into each layer of the model architecture</a:t>
            </a:r>
          </a:p>
          <a:p>
            <a:pPr lvl="1"/>
            <a:r>
              <a:rPr lang="en-US" dirty="0"/>
              <a:t>Reduces resource requirement by orders of magnitude, while empirically providing good fine-tuning performance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Sparse Upcycling</a:t>
            </a:r>
          </a:p>
          <a:p>
            <a:pPr lvl="1"/>
            <a:r>
              <a:rPr lang="en-US" dirty="0"/>
              <a:t>Efficiently trains </a:t>
            </a:r>
            <a:r>
              <a:rPr lang="en-US" dirty="0" err="1"/>
              <a:t>MoE</a:t>
            </a:r>
            <a:r>
              <a:rPr lang="en-US" dirty="0"/>
              <a:t> models from pre-trained dense models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BB538-F51D-F696-EEBF-73EEB8E4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12FC-CEAC-1339-2FBC-3A2085C9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41A3A-7B4C-C923-29B6-F33B8252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2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1A54-C914-68E3-46A0-C3F333A4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BAABA-F0B3-D5C5-71C9-AB6D07E3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vLLM</a:t>
            </a:r>
            <a:endParaRPr lang="en-US" dirty="0"/>
          </a:p>
          <a:p>
            <a:pPr lvl="1"/>
            <a:r>
              <a:rPr lang="en-US" dirty="0"/>
              <a:t>Fine-grained KV-cache memory allocation</a:t>
            </a:r>
          </a:p>
          <a:p>
            <a:pPr lvl="1"/>
            <a:r>
              <a:rPr lang="en-US" dirty="0"/>
              <a:t>Support for (virtual) virtual memory and paging in software</a:t>
            </a:r>
          </a:p>
          <a:p>
            <a:pPr lvl="1"/>
            <a:r>
              <a:rPr lang="en-US" dirty="0"/>
              <a:t>Non-contiguous virtual memory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vAttention</a:t>
            </a:r>
            <a:endParaRPr lang="en-US" dirty="0"/>
          </a:p>
          <a:p>
            <a:pPr lvl="1"/>
            <a:r>
              <a:rPr lang="en-US" dirty="0" err="1"/>
              <a:t>vLLM</a:t>
            </a:r>
            <a:r>
              <a:rPr lang="en-US" dirty="0"/>
              <a:t> using hardware support</a:t>
            </a:r>
          </a:p>
          <a:p>
            <a:pPr lvl="1"/>
            <a:r>
              <a:rPr lang="en-US" dirty="0"/>
              <a:t>Contiguous virtual memory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61D50-7B4C-ED53-07F3-67BAAA31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B8C3E-172C-AB68-F156-BD2A31B0D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BA04F-5B26-AAC8-4AC9-F221E1F6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7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E4C56-004A-0D7C-F834-40A08C38B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AF31-C8C4-D930-5D31-7749FE75B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599B-F933-B398-22AF-8C75F9A6E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FlashAttention-2</a:t>
            </a:r>
          </a:p>
          <a:p>
            <a:pPr lvl="1"/>
            <a:r>
              <a:rPr lang="en-US" dirty="0"/>
              <a:t>Tight mapping of model architectures to underlying hardware memory hierarchy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SpecInfer</a:t>
            </a:r>
            <a:endParaRPr lang="en-US" dirty="0"/>
          </a:p>
          <a:p>
            <a:pPr lvl="1"/>
            <a:r>
              <a:rPr lang="en-US" dirty="0"/>
              <a:t>Speculative LLM inference using tree-based speculation</a:t>
            </a:r>
          </a:p>
          <a:p>
            <a:pPr lvl="1"/>
            <a:r>
              <a:rPr lang="en-US" dirty="0"/>
              <a:t>In the best case, it can produce a bunch of tokens while still produces the next token when speculation doesn’t work 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F417D-E981-EDE1-32C7-81BB77CB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1CEA-338D-D82F-E54A-1071BEDD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49BD7-8260-306B-C0AD-C2621A1D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7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81D9A-8642-D6F6-2609-8011CF4ED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2216-9EFB-B964-F345-76010205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FA0E6-B870-C339-4B50-3B312AF14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Splitwise</a:t>
            </a:r>
            <a:endParaRPr lang="en-US" dirty="0"/>
          </a:p>
          <a:p>
            <a:pPr lvl="1"/>
            <a:r>
              <a:rPr lang="en-US" dirty="0"/>
              <a:t>Statically split the two phases of LLM inference (prefill and decoding) and assign resources accordingly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Llumnix</a:t>
            </a:r>
            <a:endParaRPr lang="en-US" dirty="0"/>
          </a:p>
          <a:p>
            <a:pPr lvl="1"/>
            <a:r>
              <a:rPr lang="en-US" dirty="0"/>
              <a:t>Dynamically migrates requests around across servers to use all available 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D7530-A751-7F03-AEC8-4C34354A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9D4F0-DE50-3A94-7B0B-65BACD6E3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02E7C-E3D3-EC6B-A10C-D29B68D4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A1EC9-4D56-14A1-662F-63B499AD4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FF8ED-FB9F-BE88-DD0D-5BC3B5545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D52C-694C-AD68-DD7F-D26C2296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Andes</a:t>
            </a:r>
          </a:p>
          <a:p>
            <a:pPr lvl="1"/>
            <a:r>
              <a:rPr lang="en-US" dirty="0"/>
              <a:t>Consider the impact of all tokens instead of any specific token (first, last, 90</a:t>
            </a:r>
            <a:r>
              <a:rPr lang="en-US" baseline="30000" dirty="0"/>
              <a:t>th</a:t>
            </a:r>
            <a:r>
              <a:rPr lang="en-US" dirty="0"/>
              <a:t>, or 99</a:t>
            </a:r>
            <a:r>
              <a:rPr lang="en-US" baseline="30000" dirty="0"/>
              <a:t>th</a:t>
            </a:r>
            <a:r>
              <a:rPr lang="en-US" dirty="0"/>
              <a:t> token)</a:t>
            </a:r>
          </a:p>
          <a:p>
            <a:pPr lvl="1"/>
            <a:r>
              <a:rPr lang="en-US" dirty="0"/>
              <a:t>Introduces the notion of QoE for LLMs</a:t>
            </a:r>
          </a:p>
          <a:p>
            <a:pPr lvl="1"/>
            <a:r>
              <a:rPr lang="en-US" dirty="0"/>
              <a:t>Preemption within the same request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VTC</a:t>
            </a:r>
          </a:p>
          <a:p>
            <a:pPr lvl="1"/>
            <a:r>
              <a:rPr lang="en-US" dirty="0"/>
              <a:t>Fairness between multiple requests similar to packet-level fairness in networking</a:t>
            </a:r>
          </a:p>
          <a:p>
            <a:pPr lvl="1"/>
            <a:r>
              <a:rPr lang="en-US" dirty="0"/>
              <a:t>Preempts at request boundaries to avoid preemption overhead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3C41B-B3F6-3B36-876D-07DFC97F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F4F3-38D6-3739-F98B-9AAF9314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C2491-E18C-3C75-6577-95066BAC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28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E3863-184A-833E-7107-D5A98D7EC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31E1-F179-ABA5-4D09-1F70BD07E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8686-5F1C-0E32-2C46-49913145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dLoRA</a:t>
            </a:r>
            <a:endParaRPr lang="en-US" dirty="0"/>
          </a:p>
          <a:p>
            <a:pPr lvl="1"/>
            <a:r>
              <a:rPr lang="en-US" dirty="0"/>
              <a:t>Efficiently serves multiple </a:t>
            </a:r>
            <a:r>
              <a:rPr lang="en-US" dirty="0" err="1"/>
              <a:t>LoRAs</a:t>
            </a:r>
            <a:r>
              <a:rPr lang="en-US" dirty="0"/>
              <a:t> on the same base model</a:t>
            </a:r>
          </a:p>
          <a:p>
            <a:pPr lvl="1"/>
            <a:r>
              <a:rPr lang="en-US" dirty="0"/>
              <a:t>Dynamically merges/unmerges </a:t>
            </a:r>
            <a:r>
              <a:rPr lang="en-US" dirty="0" err="1"/>
              <a:t>LoRA</a:t>
            </a:r>
            <a:r>
              <a:rPr lang="en-US" dirty="0"/>
              <a:t> adapters with the base model within replicas</a:t>
            </a:r>
          </a:p>
          <a:p>
            <a:pPr lvl="1"/>
            <a:r>
              <a:rPr lang="en-US" dirty="0"/>
              <a:t>Migrates </a:t>
            </a:r>
            <a:r>
              <a:rPr lang="en-US" dirty="0" err="1"/>
              <a:t>LoRA</a:t>
            </a:r>
            <a:r>
              <a:rPr lang="en-US" dirty="0"/>
              <a:t> adapters across replicas to balance load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MoLE</a:t>
            </a:r>
            <a:endParaRPr lang="en-US" dirty="0"/>
          </a:p>
          <a:p>
            <a:pPr lvl="1"/>
            <a:r>
              <a:rPr lang="en-US" dirty="0"/>
              <a:t>Combines multiple </a:t>
            </a:r>
            <a:r>
              <a:rPr lang="en-US" dirty="0" err="1"/>
              <a:t>LoRAs</a:t>
            </a:r>
            <a:r>
              <a:rPr lang="en-US" dirty="0"/>
              <a:t> to create a single </a:t>
            </a:r>
            <a:r>
              <a:rPr lang="en-US" dirty="0" err="1"/>
              <a:t>MoE</a:t>
            </a:r>
            <a:endParaRPr lang="en-US" dirty="0"/>
          </a:p>
          <a:p>
            <a:pPr lvl="1"/>
            <a:r>
              <a:rPr lang="en-US" dirty="0"/>
              <a:t>Hierarchical weight control through learnable gating functions within each layer of trained </a:t>
            </a:r>
            <a:r>
              <a:rPr lang="en-US" dirty="0" err="1"/>
              <a:t>LoRAs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12F10-DD11-C4EB-B906-44EB4CB5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7198-7F15-1984-3F53-CE11F797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5240-E5F0-6285-0732-40CAE8A9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8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08CD4-611F-2DE7-9DC8-46F9B83C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352C-2531-7AEC-EA1A-C831B396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33577-9720-41FA-4E51-E9BCCAACA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AWQ</a:t>
            </a:r>
          </a:p>
          <a:p>
            <a:pPr lvl="1"/>
            <a:r>
              <a:rPr lang="en-US" dirty="0"/>
              <a:t>Varying levels of quantization for weights of different importance, leading to heterogeneous data types</a:t>
            </a:r>
          </a:p>
          <a:p>
            <a:pPr lvl="1"/>
            <a:r>
              <a:rPr lang="en-US" dirty="0"/>
              <a:t>Inference-time scaling allows everything to run in FP16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LLM in a Flash</a:t>
            </a:r>
          </a:p>
          <a:p>
            <a:pPr lvl="1"/>
            <a:r>
              <a:rPr lang="en-US" dirty="0"/>
              <a:t>Tight mapping between model and hardware to take advantage of flash memory characteristics</a:t>
            </a:r>
          </a:p>
          <a:p>
            <a:pPr lvl="1"/>
            <a:r>
              <a:rPr lang="en-US" dirty="0"/>
              <a:t>Focuses only on FFN/MLP layers and tries to increase </a:t>
            </a:r>
            <a:r>
              <a:rPr lang="en-US" dirty="0" err="1"/>
              <a:t>ReLU</a:t>
            </a:r>
            <a:r>
              <a:rPr lang="en-US" dirty="0"/>
              <a:t> to reduce data transfers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086F-202E-6ADA-EFF0-C3C489CA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C78DD-C4F4-64F4-45AB-22C310C8A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F4C35-9A6F-9F58-D1D2-C1F5857D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AB714-2AF3-6C09-93BD-03EB8AC95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CD7D-8D31-274B-835B-CF0E63E8C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Self-RAG</a:t>
            </a:r>
          </a:p>
          <a:p>
            <a:pPr lvl="1"/>
            <a:r>
              <a:rPr lang="en-US" dirty="0"/>
              <a:t>Introduces a lot of meta tokens during token generation to think, retrieve, critique what’s data tokens are being generated</a:t>
            </a:r>
          </a:p>
          <a:p>
            <a:pPr lvl="1"/>
            <a:r>
              <a:rPr lang="en-US" dirty="0"/>
              <a:t>There is a critic model and a generator model that are both based on the same core dataset with augmentation for the latter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Rummy</a:t>
            </a:r>
          </a:p>
          <a:p>
            <a:pPr lvl="1"/>
            <a:r>
              <a:rPr lang="en-US" dirty="0"/>
              <a:t>Better uses GPU compute and memory to implement an efficient vector database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A083-05A2-A957-DDC5-DA2D37DE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4977-BD06-4032-2145-D7A2D16D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744F2-E929-4D07-B947-76F82DAF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63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C427-F0C6-4A3F-C6BB-BC8E0FC7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5A3F9-B3EB-EDA5-B2DC-6F83063E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Parrot</a:t>
            </a:r>
          </a:p>
          <a:p>
            <a:pPr lvl="1"/>
            <a:r>
              <a:rPr lang="en-US" dirty="0"/>
              <a:t>Static DAG of LLMs</a:t>
            </a:r>
          </a:p>
          <a:p>
            <a:pPr lvl="1"/>
            <a:r>
              <a:rPr lang="en-US" dirty="0"/>
              <a:t>Application-level DAG allows for optimizations in terms of packing and scheduling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RCACoPilot</a:t>
            </a:r>
            <a:endParaRPr lang="en-US" dirty="0"/>
          </a:p>
          <a:p>
            <a:pPr lvl="1"/>
            <a:r>
              <a:rPr lang="en-US" dirty="0"/>
              <a:t>Clustering + RAG + LLM etc. to find the root cause of incidents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D7D14-58EA-832A-6D13-E20756ED0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2AB3-B91E-BDBB-7F3B-AC5E41E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AC289-2A70-5675-C010-1045E647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31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C749-AEF7-A4AC-BEB5-0344EEF2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Resource-Centric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5FEA8-5E01-23B4-61FB-B10BBBCD9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Datacenter as a Computer</a:t>
            </a:r>
          </a:p>
          <a:p>
            <a:pPr lvl="1"/>
            <a:r>
              <a:rPr lang="en-US" dirty="0"/>
              <a:t>Scale-out architecture but has all the same components as a single machine</a:t>
            </a:r>
          </a:p>
          <a:p>
            <a:pPr lvl="1"/>
            <a:r>
              <a:rPr lang="en-US" dirty="0"/>
              <a:t>High parallelism, diverse workloads, heterogeneous resources, failures, and communication-driven performance</a:t>
            </a:r>
          </a:p>
          <a:p>
            <a:endParaRPr lang="en-US" dirty="0"/>
          </a:p>
          <a:p>
            <a:r>
              <a:rPr lang="en-US" dirty="0"/>
              <a:t>GPU as a Computer</a:t>
            </a:r>
          </a:p>
          <a:p>
            <a:pPr lvl="1"/>
            <a:r>
              <a:rPr lang="en-US" dirty="0"/>
              <a:t>Scale-up architecture but has all the same components as a single machine</a:t>
            </a:r>
          </a:p>
          <a:p>
            <a:pPr lvl="1"/>
            <a:r>
              <a:rPr lang="en-US" dirty="0"/>
              <a:t>High parallelism, diverse workloads, heterogeneous resources, </a:t>
            </a:r>
            <a:r>
              <a:rPr lang="en-US" strike="sngStrike" dirty="0"/>
              <a:t>failures</a:t>
            </a:r>
            <a:r>
              <a:rPr lang="en-US" dirty="0"/>
              <a:t>, and communication-driven performance (at least for LLMs)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CFCD-0E3E-D9BC-D0D2-2766C3C7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63D1-630B-FF44-CB00-EAC8355DD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E507-ED60-808A-CB23-AB6CC015B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8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1C83-DAE6-46FD-AC3A-A4AAF9D1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5FDA1-A02C-DC1F-1287-71D1C6FB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Perseus</a:t>
            </a:r>
          </a:p>
          <a:p>
            <a:pPr lvl="1"/>
            <a:r>
              <a:rPr lang="en-US" dirty="0"/>
              <a:t>Reduces internal energy bloat due to differences between critical and non-critical paths of computation</a:t>
            </a:r>
          </a:p>
          <a:p>
            <a:pPr lvl="1"/>
            <a:r>
              <a:rPr lang="en-US" dirty="0"/>
              <a:t>Reduces external energy bloat due to stragglers and external events like power capping, thermal throttling, etc.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DynamoLLM</a:t>
            </a:r>
            <a:endParaRPr lang="en-US" dirty="0"/>
          </a:p>
          <a:p>
            <a:pPr lvl="1"/>
            <a:r>
              <a:rPr lang="en-US" dirty="0"/>
              <a:t>Maintain model replicas with diverse energy-performance tradeoffs</a:t>
            </a:r>
          </a:p>
          <a:p>
            <a:pPr lvl="1"/>
            <a:r>
              <a:rPr lang="en-US" dirty="0"/>
              <a:t>Elastically scale the number of replicas and route requests accordingly with an aim to reduce overall energy consumption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832A8-48CD-DED0-C2FB-0EC129AC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2A6D8-6A63-7C5F-90F0-B99BB400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7F172-64CB-78B5-FA69-6C7AEE771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7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7FF77-E694-19C2-13C3-665907C62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DDAF6-C069-4700-92D3-756588A28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must carefully consider MANY aspects when evaluating AI</a:t>
            </a:r>
          </a:p>
          <a:p>
            <a:pPr lvl="1"/>
            <a:r>
              <a:rPr lang="en-US" dirty="0"/>
              <a:t>Societal</a:t>
            </a:r>
          </a:p>
          <a:p>
            <a:pPr lvl="1"/>
            <a:r>
              <a:rPr lang="en-US" dirty="0"/>
              <a:t>Environmental</a:t>
            </a:r>
          </a:p>
          <a:p>
            <a:pPr lvl="1"/>
            <a:r>
              <a:rPr lang="en-US" dirty="0"/>
              <a:t>Financial</a:t>
            </a:r>
          </a:p>
          <a:p>
            <a:pPr lvl="1"/>
            <a:r>
              <a:rPr lang="en-US" dirty="0"/>
              <a:t>Etc.</a:t>
            </a:r>
          </a:p>
          <a:p>
            <a:endParaRPr lang="en-US" dirty="0"/>
          </a:p>
          <a:p>
            <a:r>
              <a:rPr lang="en-US" dirty="0"/>
              <a:t>There is no right answer, but less wrong ones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54F4D-F21C-D87C-73EA-06AA5E7A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B14D-DAE4-AD73-E47A-404AB9AC1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637C-C0FA-1749-79A1-46FD2F82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ADFF-DF9C-9340-9ACD-BA382A86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 We Dislike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B392-8F3A-F247-823E-370FCC4E9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3D58A-0A8C-F440-BF4A-32093726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AFA5F-D416-2945-8378-E58850B5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834C-A0BC-FD49-AE00-2EB4CB2D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27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B683-1A58-B6CF-9AE3-74C8A4CA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A8D5E-FA51-2706-A5D1-E3F899C2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D260-7DD2-D856-4A90-F0C01E46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A1C75-9059-E83A-9C62-E6536CBB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CC482-83B7-7E5A-521F-A3BD8F3E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256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Poster presentation on December 5 at Tishman during class hours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Email us final project titles by 10AM tomorrow (Wednesday, December 4)</a:t>
            </a:r>
          </a:p>
          <a:p>
            <a:pPr lvl="1"/>
            <a:r>
              <a:rPr lang="en-US" dirty="0"/>
              <a:t>Poster logistics are on piazza (</a:t>
            </a:r>
            <a:r>
              <a:rPr lang="en-US" dirty="0">
                <a:hlinkClick r:id="rId2"/>
              </a:rPr>
              <a:t>https://piazza.com/class/lyogt3gsjc625o/post/49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component of the course</a:t>
            </a:r>
          </a:p>
          <a:p>
            <a:pPr lvl="1"/>
            <a:r>
              <a:rPr lang="en-US" dirty="0"/>
              <a:t>Should be written and organized like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3"/>
              </a:rPr>
              <a:t>How to Write a Great Research Paper</a:t>
            </a:r>
            <a:r>
              <a:rPr lang="en-US" dirty="0"/>
              <a:t> by Simon Peyton Jones</a:t>
            </a:r>
          </a:p>
          <a:p>
            <a:pPr lvl="1"/>
            <a:r>
              <a:rPr lang="en-US" dirty="0"/>
              <a:t>Eight pages tops using the </a:t>
            </a:r>
            <a:r>
              <a:rPr lang="en-US" dirty="0" err="1"/>
              <a:t>MLSys</a:t>
            </a:r>
            <a:r>
              <a:rPr lang="en-US" dirty="0"/>
              <a:t> conference’s template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Due on or before 6:00PM EST on December 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598 – W21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4/7/21</a:t>
            </a:r>
          </a:p>
        </p:txBody>
      </p:sp>
    </p:spTree>
    <p:extLst>
      <p:ext uri="{BB962C8B-B14F-4D97-AF65-F5344CB8AC3E}">
        <p14:creationId xmlns:p14="http://schemas.microsoft.com/office/powerpoint/2010/main" val="1523676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C1BD26-A0E2-45D5-D6AD-B8A3230B7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1AB6787-C9D6-B91C-2303-CC6372B5C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 complete the course evaluation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10C62-BA67-C558-67BC-F7B1B8D43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99F3-A66B-6FCC-E508-6940EF51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33B9F-02B3-44F7-279E-088FED74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2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“Systems”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2120093"/>
          <a:ext cx="10515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Performance/Efficiency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Availability/Resilience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Replication &amp; Erasure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Sharding/partitioning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Scheduling &amp;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Health &amp; Integrity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Compression &amp;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Centralized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Canaries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Speculation &amp; Redundant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B0FC-FF86-11A3-E9D1-71DFAB0A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Workload-Centric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8D0A-905A-EA6C-D634-292A08D15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GenAI Basics</a:t>
            </a:r>
          </a:p>
          <a:p>
            <a:r>
              <a:rPr lang="en-US" dirty="0"/>
              <a:t>Pre-Training</a:t>
            </a:r>
          </a:p>
          <a:p>
            <a:r>
              <a:rPr lang="en-US" dirty="0"/>
              <a:t>Post-Training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Grounding</a:t>
            </a:r>
          </a:p>
          <a:p>
            <a:r>
              <a:rPr lang="en-US" dirty="0"/>
              <a:t>GenAI (for) Systems</a:t>
            </a:r>
          </a:p>
          <a:p>
            <a:r>
              <a:rPr lang="en-US" dirty="0"/>
              <a:t>Power and Energy</a:t>
            </a:r>
          </a:p>
          <a:p>
            <a:r>
              <a:rPr lang="en-US" dirty="0"/>
              <a:t>Ethical Considerations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728BA-067E-3BDC-BBA6-8C110B54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D65C-DAA4-48F1-BA63-017DE67E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0F387-FAE1-1529-2DA0-8468DB15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6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1242-43EA-D4D1-3FF0-F727CACD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GenAI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EC2D-7A85-DF1A-0FB5-D00149FD2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Transformers</a:t>
            </a:r>
          </a:p>
          <a:p>
            <a:pPr lvl="1"/>
            <a:r>
              <a:rPr lang="en-US" dirty="0"/>
              <a:t>Quadratic self-attention forms the backbone of modern LLMs</a:t>
            </a:r>
          </a:p>
          <a:p>
            <a:pPr lvl="1"/>
            <a:r>
              <a:rPr lang="en-US" dirty="0"/>
              <a:t>Compute-bound in training, but memory (bandwidth)-bound during inference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Transformer Alternatives and Extensions</a:t>
            </a:r>
          </a:p>
          <a:p>
            <a:pPr lvl="1"/>
            <a:r>
              <a:rPr lang="en-US" dirty="0" err="1"/>
              <a:t>MoEs</a:t>
            </a:r>
            <a:r>
              <a:rPr lang="en-US" dirty="0"/>
              <a:t> increase model capacity by introducing sparsity, but introduces many challenges related to expert balancing</a:t>
            </a:r>
          </a:p>
          <a:p>
            <a:pPr lvl="1"/>
            <a:r>
              <a:rPr lang="en-US" dirty="0"/>
              <a:t>SSMs approximate transformers using linear scaling in seq. length, while their memory doesn’t grow linearly during inference (unlike transformers)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34C80-5DD8-904B-DCDB-C3C06121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10435-A448-363F-9C8B-D871CB0B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5BE2-3434-081A-8FEE-AF3A024F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C754-76B6-7A9D-2CED-5687B31AC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GenAI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8EF3C-E7B2-EAC6-C009-B081E12CB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Beyond-Text Models</a:t>
            </a:r>
          </a:p>
          <a:p>
            <a:pPr lvl="1"/>
            <a:r>
              <a:rPr lang="en-US" dirty="0"/>
              <a:t>MLLMs extends transformers beyond text comprehension by putting encoder-projector pairs to convert different modality inputs to LLM embedding space</a:t>
            </a:r>
          </a:p>
          <a:p>
            <a:pPr lvl="2"/>
            <a:r>
              <a:rPr lang="en-US" dirty="0"/>
              <a:t>Encoders and LLMs are often frozen during training</a:t>
            </a:r>
          </a:p>
          <a:p>
            <a:pPr lvl="1"/>
            <a:r>
              <a:rPr lang="en-US" dirty="0"/>
              <a:t>Diffusion process is used to generate images by repeated noise prediction and removal</a:t>
            </a:r>
          </a:p>
          <a:p>
            <a:pPr lvl="2"/>
            <a:r>
              <a:rPr lang="en-US" dirty="0"/>
              <a:t>While diffusion models started with </a:t>
            </a:r>
            <a:r>
              <a:rPr lang="en-US" dirty="0" err="1"/>
              <a:t>UNet</a:t>
            </a:r>
            <a:r>
              <a:rPr lang="en-US" dirty="0"/>
              <a:t> at their core, more recently they are being replaced by Diffusion Transformers (</a:t>
            </a:r>
            <a:r>
              <a:rPr lang="en-US" dirty="0" err="1"/>
              <a:t>DiT</a:t>
            </a:r>
            <a:r>
              <a:rPr lang="en-US" dirty="0"/>
              <a:t>) for better scalability</a:t>
            </a:r>
          </a:p>
          <a:p>
            <a:pPr lvl="2"/>
            <a:r>
              <a:rPr lang="en-US" dirty="0"/>
              <a:t>Image/video generation workloads are primarily compute bound (and can potentially be communication-bound)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4B915-F08D-DE1F-4324-D447DE98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64089-7E25-9B8C-B4C5-E3BDB145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7649-8728-81AA-0EB8-23551627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4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A12F1-CF96-44B2-98F0-71E9DFE5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AD75C-D21C-0912-4FD6-EAE46A4E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Megratron</a:t>
            </a:r>
            <a:r>
              <a:rPr lang="en-US" dirty="0"/>
              <a:t>-LM</a:t>
            </a:r>
          </a:p>
          <a:p>
            <a:pPr lvl="1"/>
            <a:r>
              <a:rPr lang="en-US" dirty="0"/>
              <a:t>Introduces 3D parallelism: data, tensor, and pipeline</a:t>
            </a:r>
          </a:p>
          <a:p>
            <a:pPr lvl="1"/>
            <a:r>
              <a:rPr lang="en-US" dirty="0"/>
              <a:t>Manually optimized parallelism degrees of freedom based on computation and communication requirements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Oobleck</a:t>
            </a:r>
          </a:p>
          <a:p>
            <a:pPr lvl="1"/>
            <a:r>
              <a:rPr lang="en-US" dirty="0"/>
              <a:t>Planning hybrid/3D parallelism while considering up to </a:t>
            </a:r>
            <a:r>
              <a:rPr lang="en-US" b="1" dirty="0">
                <a:latin typeface="Gill Sans" panose="020B0502020104020203" pitchFamily="34" charset="-79"/>
                <a:cs typeface="Gill Sans" panose="020B0502020104020203" pitchFamily="34" charset="-79"/>
              </a:rPr>
              <a:t>f</a:t>
            </a:r>
            <a:r>
              <a:rPr lang="en-US" dirty="0"/>
              <a:t> failures</a:t>
            </a:r>
          </a:p>
          <a:p>
            <a:pPr lvl="1"/>
            <a:r>
              <a:rPr lang="en-US" dirty="0"/>
              <a:t>Automated planning using pipeline templates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F608E-0FC6-AC6D-484F-438F7215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BDC0-723C-C456-26A7-4A2D11AA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6B3BE-06AC-9FE1-19FC-A3D71DA9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1D533-BE7F-CBC3-FEF4-7A34AE503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695D-4759-DD54-EDA7-CCF69F141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FSDP</a:t>
            </a:r>
          </a:p>
          <a:p>
            <a:pPr lvl="1"/>
            <a:r>
              <a:rPr lang="en-US" dirty="0"/>
              <a:t>Trades of communication to save memory requirement to enable data-parallel training of large models</a:t>
            </a:r>
          </a:p>
          <a:p>
            <a:pPr lvl="1"/>
            <a:r>
              <a:rPr lang="en-US" dirty="0"/>
              <a:t>Uses combinations of sharding and replication 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/>
              <a:t>Tutel</a:t>
            </a:r>
            <a:endParaRPr lang="en-US" dirty="0"/>
          </a:p>
          <a:p>
            <a:pPr lvl="1"/>
            <a:r>
              <a:rPr lang="en-US" dirty="0"/>
              <a:t>Dynamically adapts parallelism and pipelining to address expert imbalance issues</a:t>
            </a:r>
          </a:p>
          <a:p>
            <a:pPr lvl="1"/>
            <a:r>
              <a:rPr lang="en-US" dirty="0"/>
              <a:t>Considers data, model, and expert parallelisms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2214-9C54-9D0F-5617-70F2B353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8D11C-7C50-3530-5CD3-96AECF39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794A-DB19-3260-D173-8893A7D6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3D36-CE4F-169A-B637-8931A5AD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DB8F2-F635-A196-E525-1C7E41CD9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ZeRO</a:t>
            </a:r>
            <a:r>
              <a:rPr lang="en-US" dirty="0"/>
              <a:t>-Infinity</a:t>
            </a:r>
          </a:p>
          <a:p>
            <a:pPr lvl="1"/>
            <a:r>
              <a:rPr lang="en-US" dirty="0"/>
              <a:t>Characterizes memory needed for model states, activation states, and working memory and bandwidth needed using arithmetic intensity</a:t>
            </a:r>
          </a:p>
          <a:p>
            <a:pPr lvl="1"/>
            <a:r>
              <a:rPr lang="en-US" dirty="0"/>
              <a:t>Overall goal is to train large model in memory-constrained scenarios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Activation Recomputation</a:t>
            </a:r>
          </a:p>
          <a:p>
            <a:pPr lvl="1"/>
            <a:r>
              <a:rPr lang="en-US" dirty="0"/>
              <a:t>Selective recomputation to recompute only a selected set of layers instead of recomputing all layers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665D9-309C-06E5-0DBB-28E73735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12/03/24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778BD-2C75-2772-85BC-951405A8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585 – F24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40443-DD59-7287-90C9-73517BC1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8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16742</TotalTime>
  <Words>1218</Words>
  <Application>Microsoft Macintosh PowerPoint</Application>
  <PresentationFormat>Widescreen</PresentationFormat>
  <Paragraphs>261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Gill Sans</vt:lpstr>
      <vt:lpstr>Arial</vt:lpstr>
      <vt:lpstr>Gill Sans Light</vt:lpstr>
      <vt:lpstr>Office Theme</vt:lpstr>
      <vt:lpstr>CSE 585 Recap</vt:lpstr>
      <vt:lpstr>Resource-Centric View</vt:lpstr>
      <vt:lpstr>Common “Systems” Techniques</vt:lpstr>
      <vt:lpstr>Workload-Centric View</vt:lpstr>
      <vt:lpstr>GenAI Basics</vt:lpstr>
      <vt:lpstr>GenAI Basics</vt:lpstr>
      <vt:lpstr>Pre-Training</vt:lpstr>
      <vt:lpstr>Pre-Training</vt:lpstr>
      <vt:lpstr>Pre-Training</vt:lpstr>
      <vt:lpstr>Pre-Training</vt:lpstr>
      <vt:lpstr>Post-Training</vt:lpstr>
      <vt:lpstr>Inference</vt:lpstr>
      <vt:lpstr>Inference</vt:lpstr>
      <vt:lpstr>Inference</vt:lpstr>
      <vt:lpstr>Inference</vt:lpstr>
      <vt:lpstr>Inference</vt:lpstr>
      <vt:lpstr>Inference</vt:lpstr>
      <vt:lpstr>Grounding</vt:lpstr>
      <vt:lpstr>Applications</vt:lpstr>
      <vt:lpstr>AI Energy</vt:lpstr>
      <vt:lpstr>Ethics</vt:lpstr>
      <vt:lpstr>Papers We Dislike</vt:lpstr>
      <vt:lpstr>PowerPoint Presentation</vt:lpstr>
      <vt:lpstr>Final Step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Chowdhury, Mosharaf</cp:lastModifiedBy>
  <cp:revision>740</cp:revision>
  <dcterms:created xsi:type="dcterms:W3CDTF">2015-12-27T15:42:19Z</dcterms:created>
  <dcterms:modified xsi:type="dcterms:W3CDTF">2024-12-03T18:48:31Z</dcterms:modified>
</cp:coreProperties>
</file>