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275" r:id="rId4"/>
    <p:sldId id="326" r:id="rId5"/>
    <p:sldId id="258" r:id="rId6"/>
    <p:sldId id="260" r:id="rId7"/>
    <p:sldId id="262" r:id="rId8"/>
    <p:sldId id="261" r:id="rId9"/>
    <p:sldId id="322" r:id="rId10"/>
    <p:sldId id="315" r:id="rId11"/>
    <p:sldId id="320" r:id="rId12"/>
    <p:sldId id="263" r:id="rId13"/>
    <p:sldId id="266" r:id="rId14"/>
    <p:sldId id="267" r:id="rId15"/>
    <p:sldId id="264" r:id="rId16"/>
    <p:sldId id="265" r:id="rId17"/>
    <p:sldId id="268" r:id="rId18"/>
    <p:sldId id="271" r:id="rId19"/>
    <p:sldId id="330" r:id="rId20"/>
    <p:sldId id="356" r:id="rId21"/>
    <p:sldId id="346" r:id="rId22"/>
    <p:sldId id="349" r:id="rId23"/>
    <p:sldId id="347" r:id="rId24"/>
    <p:sldId id="350" r:id="rId25"/>
    <p:sldId id="259" r:id="rId26"/>
    <p:sldId id="351" r:id="rId27"/>
    <p:sldId id="352" r:id="rId28"/>
    <p:sldId id="269" r:id="rId29"/>
    <p:sldId id="354" r:id="rId30"/>
    <p:sldId id="307" r:id="rId31"/>
    <p:sldId id="357" r:id="rId32"/>
    <p:sldId id="358" r:id="rId33"/>
    <p:sldId id="359" r:id="rId34"/>
    <p:sldId id="360" r:id="rId35"/>
    <p:sldId id="361" r:id="rId36"/>
    <p:sldId id="362" r:id="rId37"/>
    <p:sldId id="363" r:id="rId38"/>
    <p:sldId id="364" r:id="rId39"/>
    <p:sldId id="345" r:id="rId40"/>
    <p:sldId id="299" r:id="rId41"/>
    <p:sldId id="300" r:id="rId42"/>
    <p:sldId id="301" r:id="rId43"/>
    <p:sldId id="302" r:id="rId44"/>
    <p:sldId id="304" r:id="rId45"/>
    <p:sldId id="305" r:id="rId46"/>
    <p:sldId id="355" r:id="rId47"/>
    <p:sldId id="313" r:id="rId48"/>
    <p:sldId id="3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2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8B6-72DB-A646-8D9C-ACDCF426A44B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C2F2D0-9A3F-1B4F-820D-9C2E4F8A9F23}">
      <dgm:prSet phldrT="[Text]" custT="1"/>
      <dgm:spPr>
        <a:xfrm>
          <a:off x="1495674" y="0"/>
          <a:ext cx="348860" cy="212516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BEEE835C-C11A-3547-9AB4-AFA03C1A4107}" type="par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DA49AD-6BF5-D542-8E1D-FF5CB85F300D}" type="sib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A49E0E69-A6A6-D44D-8CD1-025BBA76C5EE}">
      <dgm:prSet phldrT="[Text]" custT="1"/>
      <dgm:spPr>
        <a:xfrm>
          <a:off x="1303800" y="212516"/>
          <a:ext cx="732607" cy="23376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7EBAE81C-0F3A-F748-BDD8-DF7EB13F789C}" type="par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80AC219-2211-A545-B609-8BE6BED54544}" type="sib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3DB02328-6E11-B545-B6A0-EE49FAAE14D0}">
      <dgm:prSet phldrT="[Text]" custT="1"/>
      <dgm:spPr>
        <a:xfrm>
          <a:off x="1022877" y="446285"/>
          <a:ext cx="1294454" cy="342263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gm:t>
    </dgm:pt>
    <dgm:pt modelId="{33BA7955-5B20-734C-8918-09BCDDF48C8F}" type="par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6E55F130-5505-1A4D-B12D-0667FF84ED77}" type="sib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2E9E6C01-7C26-4A4C-A1F8-B01F44E311FB}">
      <dgm:prSet phldrT="[Text]" custT="1"/>
      <dgm:spPr>
        <a:xfrm>
          <a:off x="575620" y="1099694"/>
          <a:ext cx="2188968" cy="23376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gm:t>
    </dgm:pt>
    <dgm:pt modelId="{CF92F415-CAF0-CB48-B1D9-75D417DF74DE}" type="par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BA4730C5-C081-344A-90A8-74F0A2738B85}" type="sib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DBDEE9FF-44F1-7544-A2A4-3D668452FB91}">
      <dgm:prSet phldrT="[Text]" custT="1"/>
      <dgm:spPr>
        <a:xfrm>
          <a:off x="383746" y="1333463"/>
          <a:ext cx="2572715" cy="23376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gm:t>
    </dgm:pt>
    <dgm:pt modelId="{28FE6464-7AAB-8243-BB24-2552D6913FD8}" type="par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E785DB58-124B-294C-B72D-D27367C26D1D}" type="sib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03857B24-32D2-474A-8F77-3E8E9C3CFA7A}">
      <dgm:prSet phldrT="[Text]" custT="1"/>
      <dgm:spPr>
        <a:xfrm>
          <a:off x="191873" y="1567231"/>
          <a:ext cx="2956462" cy="23376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gm:t>
    </dgm:pt>
    <dgm:pt modelId="{23B9CE12-EE3E-2341-984D-BE6E3EBD9E6C}" type="par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5CFF365A-9EE3-0D46-9D31-0C063123CC16}" type="sib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301182-D261-3340-8032-C8B2E4ED0413}">
      <dgm:prSet phldrT="[Text]" custT="1"/>
      <dgm:spPr>
        <a:xfrm>
          <a:off x="0" y="1801000"/>
          <a:ext cx="3340208" cy="23376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gm:t>
    </dgm:pt>
    <dgm:pt modelId="{F2AA09AD-D74B-1448-B9AF-440D848DAEED}" type="par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C78EAF3-196C-F143-A6BA-6327580CD30B}" type="sib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11498017-55F6-8E41-88CD-39664B8F2299}">
      <dgm:prSet phldrT="[Text]" custT="1"/>
      <dgm:spPr>
        <a:xfrm>
          <a:off x="767493" y="788548"/>
          <a:ext cx="1805221" cy="311146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gm:t>
    </dgm:pt>
    <dgm:pt modelId="{A202CECB-AFF3-E34C-867C-C3F2CDF726DE}" type="sib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88B8CCE8-2FE3-4141-B937-F9B1F5D04861}" type="par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F9F48063-1FF5-EC41-A453-B824824ABF7A}" type="pres">
      <dgm:prSet presAssocID="{0BA438B6-72DB-A646-8D9C-ACDCF426A44B}" presName="Name0" presStyleCnt="0">
        <dgm:presLayoutVars>
          <dgm:dir/>
          <dgm:animLvl val="lvl"/>
          <dgm:resizeHandles val="exact"/>
        </dgm:presLayoutVars>
      </dgm:prSet>
      <dgm:spPr/>
    </dgm:pt>
    <dgm:pt modelId="{49024149-5DA6-EA4B-8222-767FBB1090FB}" type="pres">
      <dgm:prSet presAssocID="{D8C2F2D0-9A3F-1B4F-820D-9C2E4F8A9F23}" presName="Name8" presStyleCnt="0"/>
      <dgm:spPr/>
    </dgm:pt>
    <dgm:pt modelId="{7CACEAA5-55D2-4D41-A9A9-BFDE45EE714D}" type="pres">
      <dgm:prSet presAssocID="{D8C2F2D0-9A3F-1B4F-820D-9C2E4F8A9F23}" presName="level" presStyleLbl="node1" presStyleIdx="0" presStyleCnt="8" custScaleY="90909">
        <dgm:presLayoutVars>
          <dgm:chMax val="1"/>
          <dgm:bulletEnabled val="1"/>
        </dgm:presLayoutVars>
      </dgm:prSet>
      <dgm:spPr/>
    </dgm:pt>
    <dgm:pt modelId="{9FAAC3DA-F90D-424E-B07E-A81796926EEF}" type="pres">
      <dgm:prSet presAssocID="{D8C2F2D0-9A3F-1B4F-820D-9C2E4F8A9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373044-27E0-D540-8DD3-2BD7997BBC8F}" type="pres">
      <dgm:prSet presAssocID="{A49E0E69-A6A6-D44D-8CD1-025BBA76C5EE}" presName="Name8" presStyleCnt="0"/>
      <dgm:spPr/>
    </dgm:pt>
    <dgm:pt modelId="{EB562380-D9CC-1344-A314-42D1220A25B4}" type="pres">
      <dgm:prSet presAssocID="{A49E0E69-A6A6-D44D-8CD1-025BBA76C5EE}" presName="level" presStyleLbl="node1" presStyleIdx="1" presStyleCnt="8">
        <dgm:presLayoutVars>
          <dgm:chMax val="1"/>
          <dgm:bulletEnabled val="1"/>
        </dgm:presLayoutVars>
      </dgm:prSet>
      <dgm:spPr/>
    </dgm:pt>
    <dgm:pt modelId="{B9301774-D678-3248-A9EE-ED4E3F5F70E3}" type="pres">
      <dgm:prSet presAssocID="{A49E0E69-A6A6-D44D-8CD1-025BBA76C5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45A361-5647-5440-87F6-74FA4EE20323}" type="pres">
      <dgm:prSet presAssocID="{3DB02328-6E11-B545-B6A0-EE49FAAE14D0}" presName="Name8" presStyleCnt="0"/>
      <dgm:spPr/>
    </dgm:pt>
    <dgm:pt modelId="{A4EAE70E-6864-4C44-AFB4-89136C79E7DC}" type="pres">
      <dgm:prSet presAssocID="{3DB02328-6E11-B545-B6A0-EE49FAAE14D0}" presName="level" presStyleLbl="node1" presStyleIdx="2" presStyleCnt="8" custScaleY="146411">
        <dgm:presLayoutVars>
          <dgm:chMax val="1"/>
          <dgm:bulletEnabled val="1"/>
        </dgm:presLayoutVars>
      </dgm:prSet>
      <dgm:spPr/>
    </dgm:pt>
    <dgm:pt modelId="{EDFE8FF9-3CA9-7748-90C2-91EBCD0656E0}" type="pres">
      <dgm:prSet presAssocID="{3DB02328-6E11-B545-B6A0-EE49FAAE1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5EA96E-A8AC-A84E-9B89-83CD23B42DAC}" type="pres">
      <dgm:prSet presAssocID="{11498017-55F6-8E41-88CD-39664B8F2299}" presName="Name8" presStyleCnt="0"/>
      <dgm:spPr/>
    </dgm:pt>
    <dgm:pt modelId="{444F5993-A0DA-A341-9CF3-EC87161A5B0F}" type="pres">
      <dgm:prSet presAssocID="{11498017-55F6-8E41-88CD-39664B8F2299}" presName="level" presStyleLbl="node1" presStyleIdx="3" presStyleCnt="8" custScaleY="133100">
        <dgm:presLayoutVars>
          <dgm:chMax val="1"/>
          <dgm:bulletEnabled val="1"/>
        </dgm:presLayoutVars>
      </dgm:prSet>
      <dgm:spPr/>
    </dgm:pt>
    <dgm:pt modelId="{0CDCD97E-F0CD-F64D-9F2F-480C1963DBB0}" type="pres">
      <dgm:prSet presAssocID="{11498017-55F6-8E41-88CD-39664B8F22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1FCC0-BFD6-6840-A7F7-F56ADD827977}" type="pres">
      <dgm:prSet presAssocID="{2E9E6C01-7C26-4A4C-A1F8-B01F44E311FB}" presName="Name8" presStyleCnt="0"/>
      <dgm:spPr/>
    </dgm:pt>
    <dgm:pt modelId="{048A76DA-6852-A941-8B04-6EEED2DD99C8}" type="pres">
      <dgm:prSet presAssocID="{2E9E6C01-7C26-4A4C-A1F8-B01F44E311FB}" presName="level" presStyleLbl="node1" presStyleIdx="4" presStyleCnt="8">
        <dgm:presLayoutVars>
          <dgm:chMax val="1"/>
          <dgm:bulletEnabled val="1"/>
        </dgm:presLayoutVars>
      </dgm:prSet>
      <dgm:spPr/>
    </dgm:pt>
    <dgm:pt modelId="{D04BD80A-1E08-4146-9FA0-52AF05C4B7DE}" type="pres">
      <dgm:prSet presAssocID="{2E9E6C01-7C26-4A4C-A1F8-B01F44E311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91245C-9D0A-6047-AF77-C112F4EBF31F}" type="pres">
      <dgm:prSet presAssocID="{DBDEE9FF-44F1-7544-A2A4-3D668452FB91}" presName="Name8" presStyleCnt="0"/>
      <dgm:spPr/>
    </dgm:pt>
    <dgm:pt modelId="{11B0D671-AC68-8748-B7BB-72C5302EEB7B}" type="pres">
      <dgm:prSet presAssocID="{DBDEE9FF-44F1-7544-A2A4-3D668452FB91}" presName="level" presStyleLbl="node1" presStyleIdx="5" presStyleCnt="8">
        <dgm:presLayoutVars>
          <dgm:chMax val="1"/>
          <dgm:bulletEnabled val="1"/>
        </dgm:presLayoutVars>
      </dgm:prSet>
      <dgm:spPr/>
    </dgm:pt>
    <dgm:pt modelId="{3D7358E0-E384-884F-A7DF-2DBFE0A28F31}" type="pres">
      <dgm:prSet presAssocID="{DBDEE9FF-44F1-7544-A2A4-3D668452F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1A3480-E123-534A-82A7-A6DC7A1F1C54}" type="pres">
      <dgm:prSet presAssocID="{03857B24-32D2-474A-8F77-3E8E9C3CFA7A}" presName="Name8" presStyleCnt="0"/>
      <dgm:spPr/>
    </dgm:pt>
    <dgm:pt modelId="{3479AF6D-63FE-C84D-9D14-1ED329C3278C}" type="pres">
      <dgm:prSet presAssocID="{03857B24-32D2-474A-8F77-3E8E9C3CFA7A}" presName="level" presStyleLbl="node1" presStyleIdx="6" presStyleCnt="8">
        <dgm:presLayoutVars>
          <dgm:chMax val="1"/>
          <dgm:bulletEnabled val="1"/>
        </dgm:presLayoutVars>
      </dgm:prSet>
      <dgm:spPr/>
    </dgm:pt>
    <dgm:pt modelId="{7AE33E7D-3210-3744-99C6-DC5308FB4EAD}" type="pres">
      <dgm:prSet presAssocID="{03857B24-32D2-474A-8F77-3E8E9C3CFA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3968B5-18DD-D244-9FE8-5764D43771A1}" type="pres">
      <dgm:prSet presAssocID="{9D301182-D261-3340-8032-C8B2E4ED0413}" presName="Name8" presStyleCnt="0"/>
      <dgm:spPr/>
    </dgm:pt>
    <dgm:pt modelId="{6727E15D-A8A8-1846-A32E-3ED549E239BE}" type="pres">
      <dgm:prSet presAssocID="{9D301182-D261-3340-8032-C8B2E4ED0413}" presName="level" presStyleLbl="node1" presStyleIdx="7" presStyleCnt="8">
        <dgm:presLayoutVars>
          <dgm:chMax val="1"/>
          <dgm:bulletEnabled val="1"/>
        </dgm:presLayoutVars>
      </dgm:prSet>
      <dgm:spPr/>
    </dgm:pt>
    <dgm:pt modelId="{8ADCEEBB-11A4-7A4A-93FB-137DAAE51320}" type="pres">
      <dgm:prSet presAssocID="{9D301182-D261-3340-8032-C8B2E4ED04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581C02-8567-DD47-BA56-66D3B74205D8}" srcId="{0BA438B6-72DB-A646-8D9C-ACDCF426A44B}" destId="{11498017-55F6-8E41-88CD-39664B8F2299}" srcOrd="3" destOrd="0" parTransId="{88B8CCE8-2FE3-4141-B937-F9B1F5D04861}" sibTransId="{A202CECB-AFF3-E34C-867C-C3F2CDF726DE}"/>
    <dgm:cxn modelId="{6EC4491A-595E-894A-B7F1-35D84BD9417B}" srcId="{0BA438B6-72DB-A646-8D9C-ACDCF426A44B}" destId="{3DB02328-6E11-B545-B6A0-EE49FAAE14D0}" srcOrd="2" destOrd="0" parTransId="{33BA7955-5B20-734C-8918-09BCDDF48C8F}" sibTransId="{6E55F130-5505-1A4D-B12D-0667FF84ED77}"/>
    <dgm:cxn modelId="{9F1A751D-033D-174F-856B-A84DBE4D098A}" type="presOf" srcId="{A49E0E69-A6A6-D44D-8CD1-025BBA76C5EE}" destId="{B9301774-D678-3248-A9EE-ED4E3F5F70E3}" srcOrd="1" destOrd="0" presId="urn:microsoft.com/office/officeart/2005/8/layout/pyramid1"/>
    <dgm:cxn modelId="{AD744122-9D67-5B4B-81CD-6AF25C5A33A6}" type="presOf" srcId="{03857B24-32D2-474A-8F77-3E8E9C3CFA7A}" destId="{7AE33E7D-3210-3744-99C6-DC5308FB4EAD}" srcOrd="1" destOrd="0" presId="urn:microsoft.com/office/officeart/2005/8/layout/pyramid1"/>
    <dgm:cxn modelId="{05E4C83A-B0DA-8048-88F5-AEDBF5AA632A}" srcId="{0BA438B6-72DB-A646-8D9C-ACDCF426A44B}" destId="{D8C2F2D0-9A3F-1B4F-820D-9C2E4F8A9F23}" srcOrd="0" destOrd="0" parTransId="{BEEE835C-C11A-3547-9AB4-AFA03C1A4107}" sibTransId="{9DDA49AD-6BF5-D542-8E1D-FF5CB85F300D}"/>
    <dgm:cxn modelId="{DFEF8340-B880-E946-B28C-3684513CE281}" type="presOf" srcId="{3DB02328-6E11-B545-B6A0-EE49FAAE14D0}" destId="{EDFE8FF9-3CA9-7748-90C2-91EBCD0656E0}" srcOrd="1" destOrd="0" presId="urn:microsoft.com/office/officeart/2005/8/layout/pyramid1"/>
    <dgm:cxn modelId="{0DAA1542-6853-2349-9258-E028EE7647EE}" type="presOf" srcId="{A49E0E69-A6A6-D44D-8CD1-025BBA76C5EE}" destId="{EB562380-D9CC-1344-A314-42D1220A25B4}" srcOrd="0" destOrd="0" presId="urn:microsoft.com/office/officeart/2005/8/layout/pyramid1"/>
    <dgm:cxn modelId="{4267D342-DDE0-CD49-851A-9956F677A546}" srcId="{0BA438B6-72DB-A646-8D9C-ACDCF426A44B}" destId="{2E9E6C01-7C26-4A4C-A1F8-B01F44E311FB}" srcOrd="4" destOrd="0" parTransId="{CF92F415-CAF0-CB48-B1D9-75D417DF74DE}" sibTransId="{BA4730C5-C081-344A-90A8-74F0A2738B85}"/>
    <dgm:cxn modelId="{18AA5F57-F168-DD4C-93FD-FE49DD33FA24}" srcId="{0BA438B6-72DB-A646-8D9C-ACDCF426A44B}" destId="{03857B24-32D2-474A-8F77-3E8E9C3CFA7A}" srcOrd="6" destOrd="0" parTransId="{23B9CE12-EE3E-2341-984D-BE6E3EBD9E6C}" sibTransId="{5CFF365A-9EE3-0D46-9D31-0C063123CC16}"/>
    <dgm:cxn modelId="{7B62015E-50F3-C342-8481-3A423F86EA1D}" srcId="{0BA438B6-72DB-A646-8D9C-ACDCF426A44B}" destId="{9D301182-D261-3340-8032-C8B2E4ED0413}" srcOrd="7" destOrd="0" parTransId="{F2AA09AD-D74B-1448-B9AF-440D848DAEED}" sibTransId="{9C78EAF3-196C-F143-A6BA-6327580CD30B}"/>
    <dgm:cxn modelId="{BD90C863-221D-A74F-9707-EF7F0F47521C}" srcId="{0BA438B6-72DB-A646-8D9C-ACDCF426A44B}" destId="{DBDEE9FF-44F1-7544-A2A4-3D668452FB91}" srcOrd="5" destOrd="0" parTransId="{28FE6464-7AAB-8243-BB24-2552D6913FD8}" sibTransId="{E785DB58-124B-294C-B72D-D27367C26D1D}"/>
    <dgm:cxn modelId="{1B45BC69-F34B-6A4D-909E-316284969F02}" type="presOf" srcId="{DBDEE9FF-44F1-7544-A2A4-3D668452FB91}" destId="{11B0D671-AC68-8748-B7BB-72C5302EEB7B}" srcOrd="0" destOrd="0" presId="urn:microsoft.com/office/officeart/2005/8/layout/pyramid1"/>
    <dgm:cxn modelId="{F702D47F-ECD0-DC41-976A-D13B2D7B4C94}" type="presOf" srcId="{DBDEE9FF-44F1-7544-A2A4-3D668452FB91}" destId="{3D7358E0-E384-884F-A7DF-2DBFE0A28F31}" srcOrd="1" destOrd="0" presId="urn:microsoft.com/office/officeart/2005/8/layout/pyramid1"/>
    <dgm:cxn modelId="{32DACE86-2696-824D-BBBD-D856233F58F6}" type="presOf" srcId="{03857B24-32D2-474A-8F77-3E8E9C3CFA7A}" destId="{3479AF6D-63FE-C84D-9D14-1ED329C3278C}" srcOrd="0" destOrd="0" presId="urn:microsoft.com/office/officeart/2005/8/layout/pyramid1"/>
    <dgm:cxn modelId="{D358828B-2533-E64A-8402-220DF8A2B5B2}" type="presOf" srcId="{D8C2F2D0-9A3F-1B4F-820D-9C2E4F8A9F23}" destId="{7CACEAA5-55D2-4D41-A9A9-BFDE45EE714D}" srcOrd="0" destOrd="0" presId="urn:microsoft.com/office/officeart/2005/8/layout/pyramid1"/>
    <dgm:cxn modelId="{61230491-8035-D442-B549-EE89B56C98F6}" srcId="{0BA438B6-72DB-A646-8D9C-ACDCF426A44B}" destId="{A49E0E69-A6A6-D44D-8CD1-025BBA76C5EE}" srcOrd="1" destOrd="0" parTransId="{7EBAE81C-0F3A-F748-BDD8-DF7EB13F789C}" sibTransId="{980AC219-2211-A545-B609-8BE6BED54544}"/>
    <dgm:cxn modelId="{E87B44A2-D195-8748-8F65-28D3DD446823}" type="presOf" srcId="{0BA438B6-72DB-A646-8D9C-ACDCF426A44B}" destId="{F9F48063-1FF5-EC41-A453-B824824ABF7A}" srcOrd="0" destOrd="0" presId="urn:microsoft.com/office/officeart/2005/8/layout/pyramid1"/>
    <dgm:cxn modelId="{F2FFFCA8-FC22-AE4A-B6F1-3849B26FAB34}" type="presOf" srcId="{2E9E6C01-7C26-4A4C-A1F8-B01F44E311FB}" destId="{D04BD80A-1E08-4146-9FA0-52AF05C4B7DE}" srcOrd="1" destOrd="0" presId="urn:microsoft.com/office/officeart/2005/8/layout/pyramid1"/>
    <dgm:cxn modelId="{87DBADB5-CA24-8D46-81D4-5EE6042C8E25}" type="presOf" srcId="{11498017-55F6-8E41-88CD-39664B8F2299}" destId="{444F5993-A0DA-A341-9CF3-EC87161A5B0F}" srcOrd="0" destOrd="0" presId="urn:microsoft.com/office/officeart/2005/8/layout/pyramid1"/>
    <dgm:cxn modelId="{6A1BAEB8-4F2C-764E-A8D1-3A5C274EC67B}" type="presOf" srcId="{3DB02328-6E11-B545-B6A0-EE49FAAE14D0}" destId="{A4EAE70E-6864-4C44-AFB4-89136C79E7DC}" srcOrd="0" destOrd="0" presId="urn:microsoft.com/office/officeart/2005/8/layout/pyramid1"/>
    <dgm:cxn modelId="{0BDEBEC9-AA16-A143-BFFA-34E8213124D5}" type="presOf" srcId="{9D301182-D261-3340-8032-C8B2E4ED0413}" destId="{6727E15D-A8A8-1846-A32E-3ED549E239BE}" srcOrd="0" destOrd="0" presId="urn:microsoft.com/office/officeart/2005/8/layout/pyramid1"/>
    <dgm:cxn modelId="{D14513D0-CB17-C840-A55F-7AC850E61CE0}" type="presOf" srcId="{D8C2F2D0-9A3F-1B4F-820D-9C2E4F8A9F23}" destId="{9FAAC3DA-F90D-424E-B07E-A81796926EEF}" srcOrd="1" destOrd="0" presId="urn:microsoft.com/office/officeart/2005/8/layout/pyramid1"/>
    <dgm:cxn modelId="{005D24DC-A013-1C45-881D-7022F954B130}" type="presOf" srcId="{9D301182-D261-3340-8032-C8B2E4ED0413}" destId="{8ADCEEBB-11A4-7A4A-93FB-137DAAE51320}" srcOrd="1" destOrd="0" presId="urn:microsoft.com/office/officeart/2005/8/layout/pyramid1"/>
    <dgm:cxn modelId="{81CB4CDC-D02F-7F4B-AB47-D8063FD48CD8}" type="presOf" srcId="{2E9E6C01-7C26-4A4C-A1F8-B01F44E311FB}" destId="{048A76DA-6852-A941-8B04-6EEED2DD99C8}" srcOrd="0" destOrd="0" presId="urn:microsoft.com/office/officeart/2005/8/layout/pyramid1"/>
    <dgm:cxn modelId="{60C4E5E5-B2D5-504B-9895-CF9D3CFA6B93}" type="presOf" srcId="{11498017-55F6-8E41-88CD-39664B8F2299}" destId="{0CDCD97E-F0CD-F64D-9F2F-480C1963DBB0}" srcOrd="1" destOrd="0" presId="urn:microsoft.com/office/officeart/2005/8/layout/pyramid1"/>
    <dgm:cxn modelId="{3A5072DF-9810-BA46-B168-DAD77A5F46EA}" type="presParOf" srcId="{F9F48063-1FF5-EC41-A453-B824824ABF7A}" destId="{49024149-5DA6-EA4B-8222-767FBB1090FB}" srcOrd="0" destOrd="0" presId="urn:microsoft.com/office/officeart/2005/8/layout/pyramid1"/>
    <dgm:cxn modelId="{427009C1-3A56-9D4E-B5D3-B32B4D8D6CC5}" type="presParOf" srcId="{49024149-5DA6-EA4B-8222-767FBB1090FB}" destId="{7CACEAA5-55D2-4D41-A9A9-BFDE45EE714D}" srcOrd="0" destOrd="0" presId="urn:microsoft.com/office/officeart/2005/8/layout/pyramid1"/>
    <dgm:cxn modelId="{4CDE93C9-7DAF-F14E-B605-F0E9E82613FA}" type="presParOf" srcId="{49024149-5DA6-EA4B-8222-767FBB1090FB}" destId="{9FAAC3DA-F90D-424E-B07E-A81796926EEF}" srcOrd="1" destOrd="0" presId="urn:microsoft.com/office/officeart/2005/8/layout/pyramid1"/>
    <dgm:cxn modelId="{9E4BEFFE-2650-8541-B036-161A02091DFC}" type="presParOf" srcId="{F9F48063-1FF5-EC41-A453-B824824ABF7A}" destId="{7A373044-27E0-D540-8DD3-2BD7997BBC8F}" srcOrd="1" destOrd="0" presId="urn:microsoft.com/office/officeart/2005/8/layout/pyramid1"/>
    <dgm:cxn modelId="{0D5C9A3F-5540-6E47-8AB5-A73D7E20CCBD}" type="presParOf" srcId="{7A373044-27E0-D540-8DD3-2BD7997BBC8F}" destId="{EB562380-D9CC-1344-A314-42D1220A25B4}" srcOrd="0" destOrd="0" presId="urn:microsoft.com/office/officeart/2005/8/layout/pyramid1"/>
    <dgm:cxn modelId="{83BCF106-BCE2-5642-9025-8F681B94E328}" type="presParOf" srcId="{7A373044-27E0-D540-8DD3-2BD7997BBC8F}" destId="{B9301774-D678-3248-A9EE-ED4E3F5F70E3}" srcOrd="1" destOrd="0" presId="urn:microsoft.com/office/officeart/2005/8/layout/pyramid1"/>
    <dgm:cxn modelId="{9A6A5B84-AEF9-B347-8DFD-1B596A81A7C8}" type="presParOf" srcId="{F9F48063-1FF5-EC41-A453-B824824ABF7A}" destId="{D145A361-5647-5440-87F6-74FA4EE20323}" srcOrd="2" destOrd="0" presId="urn:microsoft.com/office/officeart/2005/8/layout/pyramid1"/>
    <dgm:cxn modelId="{F26B0061-4C70-5F4C-BF61-C8D04F762FBF}" type="presParOf" srcId="{D145A361-5647-5440-87F6-74FA4EE20323}" destId="{A4EAE70E-6864-4C44-AFB4-89136C79E7DC}" srcOrd="0" destOrd="0" presId="urn:microsoft.com/office/officeart/2005/8/layout/pyramid1"/>
    <dgm:cxn modelId="{5A36FA2A-62E0-EA44-B7C6-B206AAF5D371}" type="presParOf" srcId="{D145A361-5647-5440-87F6-74FA4EE20323}" destId="{EDFE8FF9-3CA9-7748-90C2-91EBCD0656E0}" srcOrd="1" destOrd="0" presId="urn:microsoft.com/office/officeart/2005/8/layout/pyramid1"/>
    <dgm:cxn modelId="{308ED701-9A04-AF4B-BD66-AA6A5BE592CB}" type="presParOf" srcId="{F9F48063-1FF5-EC41-A453-B824824ABF7A}" destId="{B95EA96E-A8AC-A84E-9B89-83CD23B42DAC}" srcOrd="3" destOrd="0" presId="urn:microsoft.com/office/officeart/2005/8/layout/pyramid1"/>
    <dgm:cxn modelId="{379031AA-032D-E449-A957-2C8D0F9E1A6B}" type="presParOf" srcId="{B95EA96E-A8AC-A84E-9B89-83CD23B42DAC}" destId="{444F5993-A0DA-A341-9CF3-EC87161A5B0F}" srcOrd="0" destOrd="0" presId="urn:microsoft.com/office/officeart/2005/8/layout/pyramid1"/>
    <dgm:cxn modelId="{A0BF93D6-1F72-E648-BE7B-FA3C325E59FA}" type="presParOf" srcId="{B95EA96E-A8AC-A84E-9B89-83CD23B42DAC}" destId="{0CDCD97E-F0CD-F64D-9F2F-480C1963DBB0}" srcOrd="1" destOrd="0" presId="urn:microsoft.com/office/officeart/2005/8/layout/pyramid1"/>
    <dgm:cxn modelId="{F70183E0-9055-3547-97A3-05C2740EE1D4}" type="presParOf" srcId="{F9F48063-1FF5-EC41-A453-B824824ABF7A}" destId="{9AE1FCC0-BFD6-6840-A7F7-F56ADD827977}" srcOrd="4" destOrd="0" presId="urn:microsoft.com/office/officeart/2005/8/layout/pyramid1"/>
    <dgm:cxn modelId="{B3C34CB2-DAB8-6F46-9FB8-5C342BB57594}" type="presParOf" srcId="{9AE1FCC0-BFD6-6840-A7F7-F56ADD827977}" destId="{048A76DA-6852-A941-8B04-6EEED2DD99C8}" srcOrd="0" destOrd="0" presId="urn:microsoft.com/office/officeart/2005/8/layout/pyramid1"/>
    <dgm:cxn modelId="{2EE37321-4FDE-2744-B4C2-0A7650276B4E}" type="presParOf" srcId="{9AE1FCC0-BFD6-6840-A7F7-F56ADD827977}" destId="{D04BD80A-1E08-4146-9FA0-52AF05C4B7DE}" srcOrd="1" destOrd="0" presId="urn:microsoft.com/office/officeart/2005/8/layout/pyramid1"/>
    <dgm:cxn modelId="{25FD73A2-D2D0-5949-84B6-4879F64AA8C7}" type="presParOf" srcId="{F9F48063-1FF5-EC41-A453-B824824ABF7A}" destId="{DC91245C-9D0A-6047-AF77-C112F4EBF31F}" srcOrd="5" destOrd="0" presId="urn:microsoft.com/office/officeart/2005/8/layout/pyramid1"/>
    <dgm:cxn modelId="{76C66FDD-C786-7E4E-9233-0314D45BEA69}" type="presParOf" srcId="{DC91245C-9D0A-6047-AF77-C112F4EBF31F}" destId="{11B0D671-AC68-8748-B7BB-72C5302EEB7B}" srcOrd="0" destOrd="0" presId="urn:microsoft.com/office/officeart/2005/8/layout/pyramid1"/>
    <dgm:cxn modelId="{91CCC73B-37F1-B540-AD7F-BFAA17A995AE}" type="presParOf" srcId="{DC91245C-9D0A-6047-AF77-C112F4EBF31F}" destId="{3D7358E0-E384-884F-A7DF-2DBFE0A28F31}" srcOrd="1" destOrd="0" presId="urn:microsoft.com/office/officeart/2005/8/layout/pyramid1"/>
    <dgm:cxn modelId="{EA6894F3-918A-CC43-8869-BBCBA09AF8EA}" type="presParOf" srcId="{F9F48063-1FF5-EC41-A453-B824824ABF7A}" destId="{C91A3480-E123-534A-82A7-A6DC7A1F1C54}" srcOrd="6" destOrd="0" presId="urn:microsoft.com/office/officeart/2005/8/layout/pyramid1"/>
    <dgm:cxn modelId="{B420F3E9-2E9C-904E-874D-336AC4EE79E4}" type="presParOf" srcId="{C91A3480-E123-534A-82A7-A6DC7A1F1C54}" destId="{3479AF6D-63FE-C84D-9D14-1ED329C3278C}" srcOrd="0" destOrd="0" presId="urn:microsoft.com/office/officeart/2005/8/layout/pyramid1"/>
    <dgm:cxn modelId="{6F58BF89-6ECF-7D42-BF0D-FFE4E5AEBC58}" type="presParOf" srcId="{C91A3480-E123-534A-82A7-A6DC7A1F1C54}" destId="{7AE33E7D-3210-3744-99C6-DC5308FB4EAD}" srcOrd="1" destOrd="0" presId="urn:microsoft.com/office/officeart/2005/8/layout/pyramid1"/>
    <dgm:cxn modelId="{9C6AEAF0-8C23-084B-A4E5-B247584398C5}" type="presParOf" srcId="{F9F48063-1FF5-EC41-A453-B824824ABF7A}" destId="{AE3968B5-18DD-D244-9FE8-5764D43771A1}" srcOrd="7" destOrd="0" presId="urn:microsoft.com/office/officeart/2005/8/layout/pyramid1"/>
    <dgm:cxn modelId="{91B489D9-C8FA-8945-979C-107D3F4C5FB8}" type="presParOf" srcId="{AE3968B5-18DD-D244-9FE8-5764D43771A1}" destId="{6727E15D-A8A8-1846-A32E-3ED549E239BE}" srcOrd="0" destOrd="0" presId="urn:microsoft.com/office/officeart/2005/8/layout/pyramid1"/>
    <dgm:cxn modelId="{A31AD776-27A2-5B41-A9C3-FD339F66A3D3}" type="presParOf" srcId="{AE3968B5-18DD-D244-9FE8-5764D43771A1}" destId="{8ADCEEBB-11A4-7A4A-93FB-137DAAE5132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EAA5-55D2-4D41-A9A9-BFDE45EE714D}">
      <dsp:nvSpPr>
        <dsp:cNvPr id="0" name=""/>
        <dsp:cNvSpPr/>
      </dsp:nvSpPr>
      <dsp:spPr>
        <a:xfrm>
          <a:off x="2164338" y="0"/>
          <a:ext cx="504823" cy="307525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332612" y="102508"/>
        <a:ext cx="168275" cy="205017"/>
      </dsp:txXfrm>
    </dsp:sp>
    <dsp:sp modelId="{EB562380-D9CC-1344-A314-42D1220A25B4}">
      <dsp:nvSpPr>
        <dsp:cNvPr id="0" name=""/>
        <dsp:cNvSpPr/>
      </dsp:nvSpPr>
      <dsp:spPr>
        <a:xfrm>
          <a:off x="1886684" y="307525"/>
          <a:ext cx="1060130" cy="33827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257308" y="398393"/>
        <a:ext cx="318882" cy="247410"/>
      </dsp:txXfrm>
    </dsp:sp>
    <dsp:sp modelId="{A4EAE70E-6864-4C44-AFB4-89136C79E7DC}">
      <dsp:nvSpPr>
        <dsp:cNvPr id="0" name=""/>
        <dsp:cNvSpPr/>
      </dsp:nvSpPr>
      <dsp:spPr>
        <a:xfrm>
          <a:off x="1480169" y="645803"/>
          <a:ext cx="1873160" cy="495276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sp:txBody>
      <dsp:txXfrm>
        <a:off x="2078980" y="756044"/>
        <a:ext cx="675538" cy="385035"/>
      </dsp:txXfrm>
    </dsp:sp>
    <dsp:sp modelId="{444F5993-A0DA-A341-9CF3-EC87161A5B0F}">
      <dsp:nvSpPr>
        <dsp:cNvPr id="0" name=""/>
        <dsp:cNvSpPr/>
      </dsp:nvSpPr>
      <dsp:spPr>
        <a:xfrm>
          <a:off x="1110613" y="1141080"/>
          <a:ext cx="2612273" cy="450248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sp:txBody>
      <dsp:txXfrm>
        <a:off x="1814131" y="1206409"/>
        <a:ext cx="1205237" cy="384919"/>
      </dsp:txXfrm>
    </dsp:sp>
    <dsp:sp modelId="{048A76DA-6852-A941-8B04-6EEED2DD99C8}">
      <dsp:nvSpPr>
        <dsp:cNvPr id="0" name=""/>
        <dsp:cNvSpPr/>
      </dsp:nvSpPr>
      <dsp:spPr>
        <a:xfrm>
          <a:off x="832959" y="1591329"/>
          <a:ext cx="3167580" cy="33827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sp:txBody>
      <dsp:txXfrm>
        <a:off x="1572387" y="1621741"/>
        <a:ext cx="1688725" cy="307866"/>
      </dsp:txXfrm>
    </dsp:sp>
    <dsp:sp modelId="{11B0D671-AC68-8748-B7BB-72C5302EEB7B}">
      <dsp:nvSpPr>
        <dsp:cNvPr id="0" name=""/>
        <dsp:cNvSpPr/>
      </dsp:nvSpPr>
      <dsp:spPr>
        <a:xfrm>
          <a:off x="555306" y="1929607"/>
          <a:ext cx="3722886" cy="33827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sp:txBody>
      <dsp:txXfrm>
        <a:off x="1391912" y="1955483"/>
        <a:ext cx="2049674" cy="312402"/>
      </dsp:txXfrm>
    </dsp:sp>
    <dsp:sp modelId="{3479AF6D-63FE-C84D-9D14-1ED329C3278C}">
      <dsp:nvSpPr>
        <dsp:cNvPr id="0" name=""/>
        <dsp:cNvSpPr/>
      </dsp:nvSpPr>
      <dsp:spPr>
        <a:xfrm>
          <a:off x="277653" y="2267886"/>
          <a:ext cx="4278193" cy="33827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sp:txBody>
      <dsp:txXfrm>
        <a:off x="1211438" y="2290403"/>
        <a:ext cx="2410623" cy="315761"/>
      </dsp:txXfrm>
    </dsp:sp>
    <dsp:sp modelId="{6727E15D-A8A8-1846-A32E-3ED549E239BE}">
      <dsp:nvSpPr>
        <dsp:cNvPr id="0" name=""/>
        <dsp:cNvSpPr/>
      </dsp:nvSpPr>
      <dsp:spPr>
        <a:xfrm>
          <a:off x="0" y="2606164"/>
          <a:ext cx="4833499" cy="33827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sp:txBody>
      <dsp:txXfrm>
        <a:off x="1030963" y="2626094"/>
        <a:ext cx="2771572" cy="3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CSE 598 – F24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iHkfmPvBtz5gXjTb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ttrsn/talks/BadTalk.pdf" TargetMode="External"/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co1CPWYdcWyGRvs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ymbioticlab.org/" TargetMode="External"/><Relationship Id="rId7" Type="http://schemas.openxmlformats.org/officeDocument/2006/relationships/image" Target="../media/image6.svg"/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sxhnw_443IYerYXBo0LmkgcQusAjnpQfsBRhMBW53a0/edit#heading=h.wlyqsjqv97g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iHkfmPvBtz5gXjTb7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cse5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1122363"/>
            <a:ext cx="11567160" cy="2387600"/>
          </a:xfrm>
        </p:spPr>
        <p:txBody>
          <a:bodyPr anchor="ctr"/>
          <a:lstStyle/>
          <a:p>
            <a:r>
              <a:rPr lang="en-US" dirty="0"/>
              <a:t>CSE 585: Advanced Scalable Systems for GenAI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at </a:t>
            </a:r>
            <a:r>
              <a:rPr lang="en-US" dirty="0">
                <a:hlinkClick r:id="rId2"/>
              </a:rPr>
              <a:t>https://forms.gle/iHkfmPvBtz5gXjTb7</a:t>
            </a:r>
            <a:endParaRPr lang="en-US" dirty="0"/>
          </a:p>
          <a:p>
            <a:pPr lvl="1"/>
            <a:r>
              <a:rPr lang="en-US" dirty="0"/>
              <a:t>By September 5 the latest, but </a:t>
            </a:r>
            <a:r>
              <a:rPr lang="en-US" b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right now</a:t>
            </a:r>
            <a:r>
              <a:rPr lang="en-US" dirty="0"/>
              <a:t> is better</a:t>
            </a:r>
          </a:p>
          <a:p>
            <a:pPr lvl="2"/>
            <a:r>
              <a:rPr lang="en-US" b="1" dirty="0"/>
              <a:t>We need a group to pickup duties for Sep 5!!!</a:t>
            </a:r>
          </a:p>
          <a:p>
            <a:pPr lvl="1"/>
            <a:r>
              <a:rPr lang="en-US" dirty="0"/>
              <a:t>Use piazza to find group members</a:t>
            </a:r>
          </a:p>
          <a:p>
            <a:pPr lvl="1"/>
            <a:r>
              <a:rPr lang="en-US" dirty="0"/>
              <a:t>Group size should be 3 to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 papers/articles across</a:t>
            </a:r>
          </a:p>
          <a:p>
            <a:pPr lvl="1"/>
            <a:r>
              <a:rPr lang="en-US" dirty="0"/>
              <a:t>Primarily from systems venues like SOSP, OSDI, NSDI, </a:t>
            </a:r>
            <a:r>
              <a:rPr lang="en-US" dirty="0" err="1"/>
              <a:t>EuroSys</a:t>
            </a:r>
            <a:r>
              <a:rPr lang="en-US" dirty="0"/>
              <a:t>, and </a:t>
            </a:r>
            <a:r>
              <a:rPr lang="en-US" dirty="0" err="1"/>
              <a:t>MLSys</a:t>
            </a:r>
            <a:endParaRPr lang="en-US" dirty="0"/>
          </a:p>
          <a:p>
            <a:pPr lvl="1"/>
            <a:r>
              <a:rPr lang="en-US" dirty="0"/>
              <a:t>Some from traditional AI/ML venues but still with systems-y flavor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lecture (required papers and the rest)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40-minute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7304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slides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24 hours before the class</a:t>
            </a:r>
          </a:p>
          <a:p>
            <a:pPr lvl="1"/>
            <a:r>
              <a:rPr lang="en-US" dirty="0"/>
              <a:t>Use Google Sheets so we can provide in-place comments/feedback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3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9220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Roughly 1-2 summary per-group (assigned)</a:t>
            </a:r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shared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within 24 hours of class presentation</a:t>
            </a:r>
          </a:p>
          <a:p>
            <a:pPr lvl="1"/>
            <a:r>
              <a:rPr lang="en-US" dirty="0"/>
              <a:t>Use Google docs so we can provide in-place comments/feedback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Authors</a:t>
            </a:r>
          </a:p>
          <a:p>
            <a:pPr lvl="1"/>
            <a:r>
              <a:rPr lang="en-US" dirty="0"/>
              <a:t>Groups that present and write summary</a:t>
            </a:r>
          </a:p>
          <a:p>
            <a:r>
              <a:rPr lang="en-US" dirty="0"/>
              <a:t>The Reviewers</a:t>
            </a:r>
          </a:p>
          <a:p>
            <a:pPr lvl="1"/>
            <a:r>
              <a:rPr lang="en-US" dirty="0"/>
              <a:t>Each group will be assigned to at least one of these slots</a:t>
            </a:r>
          </a:p>
          <a:p>
            <a:pPr lvl="1"/>
            <a:r>
              <a:rPr lang="en-US" dirty="0"/>
              <a:t>Will have their own questions to ask to the authors</a:t>
            </a:r>
          </a:p>
          <a:p>
            <a:pPr lvl="1"/>
            <a:r>
              <a:rPr lang="en-US" dirty="0"/>
              <a:t>Will receive questions raised by the class (described below) from the GSI before the lecture</a:t>
            </a:r>
          </a:p>
          <a:p>
            <a:r>
              <a:rPr lang="en-US" dirty="0"/>
              <a:t>Rest of the Class</a:t>
            </a:r>
          </a:p>
          <a:p>
            <a:pPr lvl="1"/>
            <a:r>
              <a:rPr lang="en-US" u="sng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S</a:t>
            </a:r>
            <a:r>
              <a:rPr lang="en-US" u="sng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ubmit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one insightful question for each presented papers by 3PM the day before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Ask questions directly too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 We Talk About </a:t>
            </a:r>
            <a:br>
              <a:rPr lang="en-US" sz="4800" dirty="0"/>
            </a:br>
            <a:r>
              <a:rPr lang="en-US" sz="4800" dirty="0"/>
              <a:t>When We Talk About </a:t>
            </a:r>
            <a:br>
              <a:rPr lang="en-US" sz="4800" dirty="0"/>
            </a:br>
            <a:r>
              <a:rPr lang="en-US" sz="4800" dirty="0"/>
              <a:t>“Advanced Scalable </a:t>
            </a:r>
            <a:r>
              <a:rPr lang="en-US" sz="4800" dirty="0">
                <a:solidFill>
                  <a:srgbClr val="FF0000"/>
                </a:solidFill>
              </a:rPr>
              <a:t>Systems</a:t>
            </a:r>
            <a:r>
              <a:rPr lang="en-US" sz="4800" dirty="0"/>
              <a:t> for GenAI”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Resource-Centric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(Simplified)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Interconnected compute and storage resources</a:t>
            </a:r>
          </a:p>
          <a:p>
            <a:pPr lvl="1"/>
            <a:r>
              <a:rPr lang="en-US" dirty="0"/>
              <a:t>Different bandwidth and latency constraints</a:t>
            </a:r>
          </a:p>
          <a:p>
            <a:pPr marL="0" indent="0">
              <a:buNone/>
            </a:pPr>
            <a:r>
              <a:rPr lang="en-US" dirty="0"/>
              <a:t>Simplified diagram</a:t>
            </a:r>
          </a:p>
          <a:p>
            <a:pPr lvl="1"/>
            <a:r>
              <a:rPr lang="en-US" dirty="0"/>
              <a:t>Doesn’t include faster networks such as RDMA, dedicated GPU interconnects such as NVlink,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546" y="1901175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2062540"/>
            <a:ext cx="1371600" cy="1048871"/>
          </a:xfrm>
          <a:prstGeom prst="rect">
            <a:avLst/>
          </a:prstGeom>
        </p:spPr>
      </p:pic>
      <p:sp>
        <p:nvSpPr>
          <p:cNvPr id="29" name="Left-Right Arrow 28"/>
          <p:cNvSpPr/>
          <p:nvPr/>
        </p:nvSpPr>
        <p:spPr>
          <a:xfrm>
            <a:off x="8395009" y="2436732"/>
            <a:ext cx="1172737" cy="39567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6934202" y="3327148"/>
            <a:ext cx="390292" cy="3029202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472558" y="3327148"/>
            <a:ext cx="390292" cy="21927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67962" y="5320529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47456" y="2116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DDR5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355623" y="491511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Ethernet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7495" y="50787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NVMe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570939" y="4289614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4647040"/>
            <a:ext cx="1371600" cy="803758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>
          <a:xfrm>
            <a:off x="7992816" y="3327148"/>
            <a:ext cx="390292" cy="74376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091197" y="3846654"/>
            <a:ext cx="1580009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69074" y="352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PCIe v5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1901175"/>
            <a:ext cx="4795024" cy="4133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23520" y="38760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(25 GB/s)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4210" y="3244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(4 GB/s)*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320050" y="453142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(600 MB/s)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1416" y="50787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(7.5 GB/s)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95009" y="18610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(64 GB/s)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8097" y="60448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* Per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65F-3DBD-C31D-E5AC-E92AEB94D47B}"/>
              </a:ext>
            </a:extLst>
          </p:cNvPr>
          <p:cNvSpPr txBox="1"/>
          <p:nvPr/>
        </p:nvSpPr>
        <p:spPr>
          <a:xfrm>
            <a:off x="7751299" y="4531428"/>
            <a:ext cx="69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SATA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84E05-414D-E361-A54C-ECAABBCE0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764" y="353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D1A031C-CCB7-E5D1-AFC8-E0216D1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Memory/Storage Hierarchy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0084-F853-A882-2DD0-B93D048B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6EE9-FB8F-FD92-8607-D2A6C06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9B40-9F3D-DBAD-FF8F-5CAAAC4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862D8-B9FB-B8F1-41C2-F4BB08B2B53B}"/>
              </a:ext>
            </a:extLst>
          </p:cNvPr>
          <p:cNvGrpSpPr/>
          <p:nvPr/>
        </p:nvGrpSpPr>
        <p:grpSpPr>
          <a:xfrm>
            <a:off x="5411855" y="2072483"/>
            <a:ext cx="6673172" cy="3136236"/>
            <a:chOff x="4714432" y="2072483"/>
            <a:chExt cx="6673172" cy="31362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95021A-B98C-64F8-F81B-2E0D4AA4A3C4}"/>
                </a:ext>
              </a:extLst>
            </p:cNvPr>
            <p:cNvGrpSpPr/>
            <p:nvPr/>
          </p:nvGrpSpPr>
          <p:grpSpPr>
            <a:xfrm>
              <a:off x="5902176" y="2205856"/>
              <a:ext cx="5485428" cy="3002863"/>
              <a:chOff x="2988896" y="2651626"/>
              <a:chExt cx="5485428" cy="3002863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DC6030C7-3255-7902-7EBC-CF4B0A861DDB}"/>
                  </a:ext>
                </a:extLst>
              </p:cNvPr>
              <p:cNvGraphicFramePr/>
              <p:nvPr/>
            </p:nvGraphicFramePr>
            <p:xfrm>
              <a:off x="2988896" y="2710046"/>
              <a:ext cx="4833500" cy="2944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B37FD-911B-F70A-2853-A14D54CE6E23}"/>
                  </a:ext>
                </a:extLst>
              </p:cNvPr>
              <p:cNvSpPr txBox="1"/>
              <p:nvPr/>
            </p:nvSpPr>
            <p:spPr>
              <a:xfrm>
                <a:off x="4359365" y="2651626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Register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C5176-B537-CBFF-2AA6-FA37441F09D9}"/>
                  </a:ext>
                </a:extLst>
              </p:cNvPr>
              <p:cNvSpPr txBox="1"/>
              <p:nvPr/>
            </p:nvSpPr>
            <p:spPr>
              <a:xfrm>
                <a:off x="5538933" y="2671945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0.2ns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90239D-88D1-A047-C618-5CE1222CD101}"/>
                  </a:ext>
                </a:extLst>
              </p:cNvPr>
              <p:cNvSpPr txBox="1"/>
              <p:nvPr/>
            </p:nvSpPr>
            <p:spPr>
              <a:xfrm>
                <a:off x="5802481" y="3004509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1-40ns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1EDBC-D98B-19E0-504C-3C17EF67CE72}"/>
                  </a:ext>
                </a:extLst>
              </p:cNvPr>
              <p:cNvSpPr txBox="1"/>
              <p:nvPr/>
            </p:nvSpPr>
            <p:spPr>
              <a:xfrm>
                <a:off x="6198420" y="3406187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80-140ns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AAB384-5F5F-924D-EF07-036CE60CD870}"/>
                  </a:ext>
                </a:extLst>
              </p:cNvPr>
              <p:cNvSpPr txBox="1"/>
              <p:nvPr/>
            </p:nvSpPr>
            <p:spPr>
              <a:xfrm>
                <a:off x="6573139" y="390360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170-280ns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BCC18-47BA-9FEF-CFBB-1A0E5F6EABD2}"/>
                  </a:ext>
                </a:extLst>
              </p:cNvPr>
              <p:cNvSpPr txBox="1"/>
              <p:nvPr/>
            </p:nvSpPr>
            <p:spPr>
              <a:xfrm>
                <a:off x="6894673" y="4289140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300-400ns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AC0A73-AFD9-54C0-0210-C56BD38051B8}"/>
                  </a:ext>
                </a:extLst>
              </p:cNvPr>
              <p:cNvSpPr txBox="1"/>
              <p:nvPr/>
            </p:nvSpPr>
            <p:spPr>
              <a:xfrm>
                <a:off x="7182684" y="4620568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2-4μs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1BB89A-C5CF-BE2A-C3DC-C5E7254E3D45}"/>
                  </a:ext>
                </a:extLst>
              </p:cNvPr>
              <p:cNvSpPr txBox="1"/>
              <p:nvPr/>
            </p:nvSpPr>
            <p:spPr>
              <a:xfrm>
                <a:off x="7444117" y="496256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10-40μs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B61F-823C-AF89-30B4-FD52C7802FB3}"/>
                  </a:ext>
                </a:extLst>
              </p:cNvPr>
              <p:cNvSpPr txBox="1"/>
              <p:nvPr/>
            </p:nvSpPr>
            <p:spPr>
              <a:xfrm>
                <a:off x="7755858" y="5307037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3-10ms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BB83DF-D56F-F755-3AD7-36D9D3E9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949" y="282905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864A7E-108F-A140-8F4A-2F05D7658237}"/>
                  </a:ext>
                </a:extLst>
              </p:cNvPr>
              <p:cNvSpPr txBox="1"/>
              <p:nvPr/>
            </p:nvSpPr>
            <p:spPr>
              <a:xfrm>
                <a:off x="3525498" y="292734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L1/L2/L3 Cache</a:t>
                </a:r>
                <a:endPara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panose="020B0502020104020203" pitchFamily="34" charset="-79"/>
                  <a:cs typeface="Gill Sans" panose="020B0502020104020203" pitchFamily="34" charset="-79"/>
                  <a:sym typeface="Arial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4AB03D8-2ED2-1CDF-6648-834025A91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69" y="310718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B8DD8836-49FD-E97F-E390-5FA7C721DA22}"/>
                </a:ext>
              </a:extLst>
            </p:cNvPr>
            <p:cNvSpPr/>
            <p:nvPr/>
          </p:nvSpPr>
          <p:spPr>
            <a:xfrm>
              <a:off x="5353114" y="2264275"/>
              <a:ext cx="484632" cy="2944443"/>
            </a:xfrm>
            <a:prstGeom prst="upArrow">
              <a:avLst/>
            </a:prstGeom>
            <a:gradFill>
              <a:gsLst>
                <a:gs pos="82000">
                  <a:srgbClr val="FFFF00"/>
                </a:gs>
                <a:gs pos="61000">
                  <a:srgbClr val="00B050"/>
                </a:gs>
                <a:gs pos="42000">
                  <a:srgbClr val="00B050"/>
                </a:gs>
                <a:gs pos="21000">
                  <a:srgbClr val="00B0F0"/>
                </a:gs>
                <a:gs pos="0">
                  <a:schemeClr val="bg1">
                    <a:lumMod val="5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E62D2C-2808-E692-F570-CE45427EDA64}"/>
                </a:ext>
              </a:extLst>
            </p:cNvPr>
            <p:cNvSpPr txBox="1"/>
            <p:nvPr/>
          </p:nvSpPr>
          <p:spPr>
            <a:xfrm rot="16200000">
              <a:off x="3922869" y="2864046"/>
              <a:ext cx="2291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Higher Bandwidth/</a:t>
              </a:r>
            </a:p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Lower Latency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3398A9A-B77F-C8FB-3C90-1449E4C5F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73655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Fundamental Goals of (SW/HW) System Design</a:t>
            </a:r>
          </a:p>
          <a:p>
            <a:pPr lvl="1"/>
            <a:r>
              <a:rPr lang="en-US" dirty="0"/>
              <a:t>Minimize time to access data</a:t>
            </a:r>
          </a:p>
          <a:p>
            <a:pPr lvl="1"/>
            <a:r>
              <a:rPr lang="en-US" dirty="0"/>
              <a:t>Maximize compute utilization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Balanced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E2042-2B12-28D0-E479-1076F07960AD}"/>
              </a:ext>
            </a:extLst>
          </p:cNvPr>
          <p:cNvSpPr txBox="1"/>
          <p:nvPr/>
        </p:nvSpPr>
        <p:spPr>
          <a:xfrm>
            <a:off x="6806333" y="5362752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Maruf et al, SIGMETRICS 2023</a:t>
            </a:r>
          </a:p>
        </p:txBody>
      </p:sp>
    </p:spTree>
    <p:extLst>
      <p:ext uri="{BB962C8B-B14F-4D97-AF65-F5344CB8AC3E}">
        <p14:creationId xmlns:p14="http://schemas.microsoft.com/office/powerpoint/2010/main" val="5370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E711-A750-6764-A152-5308D60B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Modern AI Server?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A2D0A-AB5F-979F-5C7C-9FA20B73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0887-3676-5AF5-7986-35374849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EE49B-2E16-05B6-B726-8D8940DC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E77A3-F56F-51F6-307C-03327332A6D5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8F3D080-43E3-AE26-8BA0-D9D1654D3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025" y="1608650"/>
            <a:ext cx="846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2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Scale Out: Warehouse-Scale Computer (WSC)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/>
              <a:t>Single organization</a:t>
            </a:r>
          </a:p>
          <a:p>
            <a:pPr marL="0" indent="0">
              <a:buNone/>
            </a:pPr>
            <a:r>
              <a:rPr lang="en-US"/>
              <a:t>Homogeneity (to some extent)</a:t>
            </a:r>
          </a:p>
          <a:p>
            <a:pPr marL="0" indent="0">
              <a:buNone/>
            </a:pPr>
            <a:r>
              <a:rPr lang="en-US"/>
              <a:t>Cost efficiency at scale</a:t>
            </a:r>
          </a:p>
          <a:p>
            <a:pPr lvl="1"/>
            <a:r>
              <a:rPr lang="en-US"/>
              <a:t>Multiplexing across applications and services</a:t>
            </a:r>
          </a:p>
          <a:p>
            <a:pPr lvl="1"/>
            <a:r>
              <a:rPr lang="en-US"/>
              <a:t>Rent it 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113" y="1825625"/>
            <a:ext cx="4114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Many concerns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Networking</a:t>
            </a:r>
          </a:p>
          <a:p>
            <a:pPr lvl="1"/>
            <a:r>
              <a:rPr lang="en-US"/>
              <a:t>Storage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Power/Energy</a:t>
            </a:r>
          </a:p>
          <a:p>
            <a:pPr lvl="1"/>
            <a:r>
              <a:rPr lang="en-US"/>
              <a:t>Failure/Recovery</a:t>
            </a:r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WSC/Datacenter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70934" y="1255458"/>
            <a:ext cx="5268660" cy="4711555"/>
            <a:chOff x="6370934" y="1255458"/>
            <a:chExt cx="5268660" cy="4711555"/>
          </a:xfrm>
        </p:grpSpPr>
        <p:grpSp>
          <p:nvGrpSpPr>
            <p:cNvPr id="48" name="Group 47"/>
            <p:cNvGrpSpPr/>
            <p:nvPr/>
          </p:nvGrpSpPr>
          <p:grpSpPr>
            <a:xfrm>
              <a:off x="6370934" y="2825254"/>
              <a:ext cx="1227999" cy="3141759"/>
              <a:chOff x="6523463" y="2556514"/>
              <a:chExt cx="1839952" cy="314175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17821" y="2825254"/>
              <a:ext cx="1227999" cy="3141759"/>
              <a:chOff x="6523463" y="2556514"/>
              <a:chExt cx="1839952" cy="314175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64708" y="2825254"/>
              <a:ext cx="1227999" cy="3141759"/>
              <a:chOff x="6523463" y="2556514"/>
              <a:chExt cx="1839952" cy="31417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411595" y="2814822"/>
              <a:ext cx="1227999" cy="3141759"/>
              <a:chOff x="6523463" y="2556514"/>
              <a:chExt cx="1839952" cy="314175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7278712" y="1824875"/>
              <a:ext cx="3334215" cy="667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Elbow Connector 89"/>
            <p:cNvCxnSpPr>
              <a:stCxn id="46" idx="0"/>
              <a:endCxn id="88" idx="2"/>
            </p:cNvCxnSpPr>
            <p:nvPr/>
          </p:nvCxnSpPr>
          <p:spPr>
            <a:xfrm rot="5400000" flipH="1" flipV="1">
              <a:off x="7729583" y="1744490"/>
              <a:ext cx="467865" cy="1964610"/>
            </a:xfrm>
            <a:prstGeom prst="bentConnector3">
              <a:avLst>
                <a:gd name="adj1" fmla="val 6668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60" idx="0"/>
              <a:endCxn id="88" idx="2"/>
            </p:cNvCxnSpPr>
            <p:nvPr/>
          </p:nvCxnSpPr>
          <p:spPr>
            <a:xfrm rot="5400000" flipH="1" flipV="1">
              <a:off x="8403026" y="2417934"/>
              <a:ext cx="467865" cy="6177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73" idx="0"/>
              <a:endCxn id="88" idx="2"/>
            </p:cNvCxnSpPr>
            <p:nvPr/>
          </p:nvCxnSpPr>
          <p:spPr>
            <a:xfrm rot="16200000" flipV="1">
              <a:off x="9076470" y="2362213"/>
              <a:ext cx="467865" cy="7291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6" idx="0"/>
              <a:endCxn id="88" idx="2"/>
            </p:cNvCxnSpPr>
            <p:nvPr/>
          </p:nvCxnSpPr>
          <p:spPr>
            <a:xfrm rot="16200000" flipV="1">
              <a:off x="9755130" y="1683553"/>
              <a:ext cx="457433" cy="2076051"/>
            </a:xfrm>
            <a:prstGeom prst="bentConnector3">
              <a:avLst>
                <a:gd name="adj1" fmla="val 670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0"/>
            </p:cNvCxnSpPr>
            <p:nvPr/>
          </p:nvCxnSpPr>
          <p:spPr>
            <a:xfrm rot="5400000" flipH="1" flipV="1">
              <a:off x="9185804" y="1015473"/>
              <a:ext cx="569418" cy="1049387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>
            <a:off x="5464094" y="1823118"/>
            <a:ext cx="966377" cy="385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64094" y="5878524"/>
            <a:ext cx="966377" cy="7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30471" y="5687710"/>
            <a:ext cx="1101477" cy="180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191A8A-D3A4-8841-BC10-7F4059E4BF37}"/>
              </a:ext>
            </a:extLst>
          </p:cNvPr>
          <p:cNvGrpSpPr/>
          <p:nvPr/>
        </p:nvGrpSpPr>
        <p:grpSpPr>
          <a:xfrm>
            <a:off x="679268" y="1832266"/>
            <a:ext cx="4795024" cy="4455175"/>
            <a:chOff x="6477000" y="1901175"/>
            <a:chExt cx="4795024" cy="4455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37C36C-7911-4EAF-C0D0-4692DC8D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4546" y="1901175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64FC66-B6D4-C97D-35CA-C4728E5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2062540"/>
              <a:ext cx="1371600" cy="1048871"/>
            </a:xfrm>
            <a:prstGeom prst="rect">
              <a:avLst/>
            </a:prstGeom>
          </p:spPr>
        </p:pic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301CFACC-9B65-349B-B8D8-93E272AB8975}"/>
                </a:ext>
              </a:extLst>
            </p:cNvPr>
            <p:cNvSpPr/>
            <p:nvPr/>
          </p:nvSpPr>
          <p:spPr>
            <a:xfrm>
              <a:off x="8395009" y="2436732"/>
              <a:ext cx="1172737" cy="395678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>
              <a:extLst>
                <a:ext uri="{FF2B5EF4-FFF2-40B4-BE49-F238E27FC236}">
                  <a16:creationId xmlns:a16="http://schemas.microsoft.com/office/drawing/2014/main" id="{F94445EC-A748-B2DE-2856-635928386A23}"/>
                </a:ext>
              </a:extLst>
            </p:cNvPr>
            <p:cNvSpPr/>
            <p:nvPr/>
          </p:nvSpPr>
          <p:spPr>
            <a:xfrm>
              <a:off x="6934202" y="3327148"/>
              <a:ext cx="390292" cy="3029202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A0C7F85E-56E7-81DB-4EBB-77F16B30D161}"/>
                </a:ext>
              </a:extLst>
            </p:cNvPr>
            <p:cNvSpPr/>
            <p:nvPr/>
          </p:nvSpPr>
          <p:spPr>
            <a:xfrm>
              <a:off x="7472558" y="3327148"/>
              <a:ext cx="390292" cy="2192706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35F4055-7BF1-0BC9-84FD-4AD3E8058F7C}"/>
                </a:ext>
              </a:extLst>
            </p:cNvPr>
            <p:cNvSpPr/>
            <p:nvPr/>
          </p:nvSpPr>
          <p:spPr>
            <a:xfrm>
              <a:off x="7567962" y="5320529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4F1E7-A1B7-C28F-8B58-F2A4EDB052F2}"/>
                </a:ext>
              </a:extLst>
            </p:cNvPr>
            <p:cNvSpPr txBox="1"/>
            <p:nvPr/>
          </p:nvSpPr>
          <p:spPr>
            <a:xfrm>
              <a:off x="8547456" y="211631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DDR5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02255-1084-C5D1-E784-5C97D3E13EBD}"/>
                </a:ext>
              </a:extLst>
            </p:cNvPr>
            <p:cNvSpPr txBox="1"/>
            <p:nvPr/>
          </p:nvSpPr>
          <p:spPr>
            <a:xfrm rot="16200000">
              <a:off x="6367052" y="491511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Ethernet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AE2567-7B58-B972-C7F0-44114640ED2E}"/>
                </a:ext>
              </a:extLst>
            </p:cNvPr>
            <p:cNvSpPr txBox="1"/>
            <p:nvPr/>
          </p:nvSpPr>
          <p:spPr>
            <a:xfrm>
              <a:off x="7737495" y="507878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" charset="0"/>
                  <a:ea typeface="Gill Sans" charset="0"/>
                  <a:cs typeface="Gill Sans" charset="0"/>
                </a:rPr>
                <a:t>NVMe</a:t>
              </a: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7FB883F-C19C-14D7-B47F-C7A25A441A87}"/>
                </a:ext>
              </a:extLst>
            </p:cNvPr>
            <p:cNvSpPr/>
            <p:nvPr/>
          </p:nvSpPr>
          <p:spPr>
            <a:xfrm>
              <a:off x="7570939" y="4289614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E3EED0-7747-B8AD-0389-35B8CE3F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4647040"/>
              <a:ext cx="1371600" cy="803758"/>
            </a:xfrm>
            <a:prstGeom prst="rect">
              <a:avLst/>
            </a:prstGeom>
          </p:spPr>
        </p:pic>
        <p:sp>
          <p:nvSpPr>
            <p:cNvPr id="93" name="Up Arrow 92">
              <a:extLst>
                <a:ext uri="{FF2B5EF4-FFF2-40B4-BE49-F238E27FC236}">
                  <a16:creationId xmlns:a16="http://schemas.microsoft.com/office/drawing/2014/main" id="{EFED0479-3FF3-3A49-09D3-D8A5409D4764}"/>
                </a:ext>
              </a:extLst>
            </p:cNvPr>
            <p:cNvSpPr/>
            <p:nvPr/>
          </p:nvSpPr>
          <p:spPr>
            <a:xfrm>
              <a:off x="7992816" y="3327148"/>
              <a:ext cx="390292" cy="74376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1778AC2-2353-13CC-D5FA-DCCDCBAC1710}"/>
                </a:ext>
              </a:extLst>
            </p:cNvPr>
            <p:cNvSpPr/>
            <p:nvPr/>
          </p:nvSpPr>
          <p:spPr>
            <a:xfrm>
              <a:off x="8091197" y="3846654"/>
              <a:ext cx="1580009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AFF9F2-B484-C15C-76EA-7F97B070EBD5}"/>
                </a:ext>
              </a:extLst>
            </p:cNvPr>
            <p:cNvSpPr txBox="1"/>
            <p:nvPr/>
          </p:nvSpPr>
          <p:spPr>
            <a:xfrm>
              <a:off x="8369074" y="3523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PCIe v5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D1C4D-F900-E9B1-7B7F-148F78AEF6D1}"/>
                </a:ext>
              </a:extLst>
            </p:cNvPr>
            <p:cNvSpPr/>
            <p:nvPr/>
          </p:nvSpPr>
          <p:spPr>
            <a:xfrm>
              <a:off x="6477000" y="1901175"/>
              <a:ext cx="4795024" cy="4133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D3DAC4-5B2C-9F25-661B-3A22587C2917}"/>
                </a:ext>
              </a:extLst>
            </p:cNvPr>
            <p:cNvSpPr txBox="1"/>
            <p:nvPr/>
          </p:nvSpPr>
          <p:spPr>
            <a:xfrm>
              <a:off x="7751299" y="4531428"/>
              <a:ext cx="69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SATA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F07DEB-1A0B-C0F7-731D-F356FFA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45764" y="35380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9C4551-C339-970C-EC36-259158D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Scaling Out Using NVIDIA GH200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4A5C3B-3BAB-1A69-D22E-2866444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2282"/>
          <a:stretch/>
        </p:blipFill>
        <p:spPr>
          <a:xfrm>
            <a:off x="997878" y="2042600"/>
            <a:ext cx="10196243" cy="33818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636-52D5-D094-6EF3-1B4E0B4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F513-0078-6007-1B45-AE98742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3610-A81D-0F86-D821-88CF59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37AD-8B44-2E4E-58C4-98DF2D77FC39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</p:spTree>
    <p:extLst>
      <p:ext uri="{BB962C8B-B14F-4D97-AF65-F5344CB8AC3E}">
        <p14:creationId xmlns:p14="http://schemas.microsoft.com/office/powerpoint/2010/main" val="5359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Needs an Operating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Datacenter is a collection of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All connected by an interconnect</a:t>
            </a:r>
          </a:p>
          <a:p>
            <a:pPr marL="0" indent="0">
              <a:buNone/>
            </a:pPr>
            <a:r>
              <a:rPr lang="en-US" dirty="0"/>
              <a:t>Not unlike a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60C-20F9-0F98-6312-0E22ED5DE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Some differences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high level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large 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 of workloads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Resource heterogeneity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Failure is the norm</a:t>
            </a:r>
          </a:p>
        </p:txBody>
      </p:sp>
    </p:spTree>
    <p:extLst>
      <p:ext uri="{BB962C8B-B14F-4D97-AF65-F5344CB8AC3E}">
        <p14:creationId xmlns:p14="http://schemas.microsoft.com/office/powerpoint/2010/main" val="148447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Platform-level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Software firmware that are present in every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Cluster-level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Distributed systems to enable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Application-level</a:t>
            </a:r>
          </a:p>
          <a:p>
            <a:pPr lvl="1"/>
            <a:r>
              <a:rPr lang="en-US" dirty="0"/>
              <a:t>User-facing applications built on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Mosharaf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Associate Professor of CSE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https://symbioticlab.org/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FB3B27-9622-7966-8543-7F701E2242D7}"/>
              </a:ext>
            </a:extLst>
          </p:cNvPr>
          <p:cNvGrpSpPr/>
          <p:nvPr/>
        </p:nvGrpSpPr>
        <p:grpSpPr>
          <a:xfrm>
            <a:off x="6803609" y="951723"/>
            <a:ext cx="2888932" cy="738427"/>
            <a:chOff x="6573320" y="1690688"/>
            <a:chExt cx="2888932" cy="73842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FAC346-D9B6-D48B-FC2A-8323DABB7406}"/>
                </a:ext>
              </a:extLst>
            </p:cNvPr>
            <p:cNvSpPr txBox="1"/>
            <p:nvPr/>
          </p:nvSpPr>
          <p:spPr>
            <a:xfrm>
              <a:off x="7004945" y="1690688"/>
              <a:ext cx="2025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Helvetica" pitchFamily="2" charset="0"/>
                </a:rPr>
                <a:t>ViNEYard</a:t>
              </a:r>
              <a:endParaRPr lang="en-US" sz="3200" b="1" dirty="0"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55749C-FD06-AC33-240D-17D53CF738C5}"/>
                </a:ext>
              </a:extLst>
            </p:cNvPr>
            <p:cNvSpPr txBox="1"/>
            <p:nvPr/>
          </p:nvSpPr>
          <p:spPr>
            <a:xfrm>
              <a:off x="6573320" y="2152116"/>
              <a:ext cx="2888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virtual network embedding (2008-2012)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DCAF59-EB48-4624-DE73-B8E204682C4C}"/>
              </a:ext>
            </a:extLst>
          </p:cNvPr>
          <p:cNvGrpSpPr/>
          <p:nvPr/>
        </p:nvGrpSpPr>
        <p:grpSpPr>
          <a:xfrm>
            <a:off x="9102032" y="1414065"/>
            <a:ext cx="2563522" cy="1088152"/>
            <a:chOff x="9394825" y="2114386"/>
            <a:chExt cx="2563522" cy="108815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F2EE5F-8978-13A4-DFA1-B5060D553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851" y="2114386"/>
              <a:ext cx="1601470" cy="83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A63FF-EDCC-3F0F-2935-50D29D843656}"/>
                </a:ext>
              </a:extLst>
            </p:cNvPr>
            <p:cNvSpPr txBox="1"/>
            <p:nvPr/>
          </p:nvSpPr>
          <p:spPr>
            <a:xfrm>
              <a:off x="9394825" y="2925539"/>
              <a:ext cx="2563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in-memory computing (2009-2014)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9FDB2F-8E20-7A05-53E8-958A585DB2E5}"/>
              </a:ext>
            </a:extLst>
          </p:cNvPr>
          <p:cNvGrpSpPr/>
          <p:nvPr/>
        </p:nvGrpSpPr>
        <p:grpSpPr>
          <a:xfrm>
            <a:off x="6252694" y="2469915"/>
            <a:ext cx="3012363" cy="714999"/>
            <a:chOff x="6475079" y="3077806"/>
            <a:chExt cx="3012363" cy="7149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E6DE3-76AA-6E77-0881-50C14566A07A}"/>
                </a:ext>
              </a:extLst>
            </p:cNvPr>
            <p:cNvSpPr txBox="1"/>
            <p:nvPr/>
          </p:nvSpPr>
          <p:spPr>
            <a:xfrm>
              <a:off x="7351280" y="3077806"/>
              <a:ext cx="12599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Coflow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D2E4B-EA3A-D42F-50CA-8C84770B382C}"/>
                </a:ext>
              </a:extLst>
            </p:cNvPr>
            <p:cNvSpPr txBox="1"/>
            <p:nvPr/>
          </p:nvSpPr>
          <p:spPr>
            <a:xfrm>
              <a:off x="6475079" y="3515806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data-parallel communication (2010-2016)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5BEA3B-8582-CCB7-3DBB-886121666CE0}"/>
              </a:ext>
            </a:extLst>
          </p:cNvPr>
          <p:cNvGrpSpPr/>
          <p:nvPr/>
        </p:nvGrpSpPr>
        <p:grpSpPr>
          <a:xfrm>
            <a:off x="8850046" y="3295019"/>
            <a:ext cx="3324949" cy="861138"/>
            <a:chOff x="9285610" y="3794760"/>
            <a:chExt cx="3324949" cy="8611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3158D4-9438-C959-576A-F26D1941D504}"/>
                </a:ext>
              </a:extLst>
            </p:cNvPr>
            <p:cNvSpPr txBox="1"/>
            <p:nvPr/>
          </p:nvSpPr>
          <p:spPr>
            <a:xfrm>
              <a:off x="9701589" y="379476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bril Fatface" panose="02000503000000020003" pitchFamily="2" charset="77"/>
                </a:rPr>
                <a:t>Infiniswap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96920AA-3C5C-459F-9A94-E920BFDA4D64}"/>
                </a:ext>
              </a:extLst>
            </p:cNvPr>
            <p:cNvSpPr txBox="1"/>
            <p:nvPr/>
          </p:nvSpPr>
          <p:spPr>
            <a:xfrm>
              <a:off x="9285610" y="4378899"/>
              <a:ext cx="3324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software memory disaggregation (2016-2022)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E675E0-1201-F5CA-45DA-76F9002EBAD8}"/>
              </a:ext>
            </a:extLst>
          </p:cNvPr>
          <p:cNvGrpSpPr/>
          <p:nvPr/>
        </p:nvGrpSpPr>
        <p:grpSpPr>
          <a:xfrm>
            <a:off x="5982070" y="3894067"/>
            <a:ext cx="2981907" cy="784831"/>
            <a:chOff x="6545226" y="4441090"/>
            <a:chExt cx="2981907" cy="7848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B3B4F-AF44-48E4-DC52-506A78FF629B}"/>
                </a:ext>
              </a:extLst>
            </p:cNvPr>
            <p:cNvSpPr txBox="1"/>
            <p:nvPr/>
          </p:nvSpPr>
          <p:spPr>
            <a:xfrm>
              <a:off x="7366765" y="44410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itchFamily="2" charset="0"/>
                </a:rPr>
                <a:t>Salus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2C4E34-0C88-28D5-50F7-49E22A33358E}"/>
                </a:ext>
              </a:extLst>
            </p:cNvPr>
            <p:cNvSpPr txBox="1"/>
            <p:nvPr/>
          </p:nvSpPr>
          <p:spPr>
            <a:xfrm>
              <a:off x="6545226" y="4948922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GPU resource management (2017-2022)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4498D3-B58E-A609-E036-A132CBEC6A55}"/>
              </a:ext>
            </a:extLst>
          </p:cNvPr>
          <p:cNvGrpSpPr/>
          <p:nvPr/>
        </p:nvGrpSpPr>
        <p:grpSpPr>
          <a:xfrm>
            <a:off x="9391475" y="4678094"/>
            <a:ext cx="2832827" cy="649129"/>
            <a:chOff x="9002207" y="5230366"/>
            <a:chExt cx="2832827" cy="649129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6F1CBBC5-71FD-E9D8-AF77-7C00FB40B1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677" y="5230366"/>
              <a:ext cx="1828800" cy="33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58B7D-38EC-5448-3135-54064BFE114C}"/>
                </a:ext>
              </a:extLst>
            </p:cNvPr>
            <p:cNvSpPr txBox="1"/>
            <p:nvPr/>
          </p:nvSpPr>
          <p:spPr>
            <a:xfrm>
              <a:off x="9002207" y="5602496"/>
              <a:ext cx="2832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federated learning (2019-)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BF88-0B86-E71B-D388-DCCEEEA5391A}"/>
              </a:ext>
            </a:extLst>
          </p:cNvPr>
          <p:cNvGrpSpPr/>
          <p:nvPr/>
        </p:nvGrpSpPr>
        <p:grpSpPr>
          <a:xfrm>
            <a:off x="7126578" y="5242954"/>
            <a:ext cx="2302233" cy="900415"/>
            <a:chOff x="6581678" y="5699213"/>
            <a:chExt cx="2302233" cy="90041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58987440-0EA7-DF7E-E675-272E2359D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18395" y="5699213"/>
              <a:ext cx="1828800" cy="62683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C67952-B3D8-568E-1A20-3F7C2212F6B3}"/>
                </a:ext>
              </a:extLst>
            </p:cNvPr>
            <p:cNvSpPr txBox="1"/>
            <p:nvPr/>
          </p:nvSpPr>
          <p:spPr>
            <a:xfrm>
              <a:off x="6581678" y="6322629"/>
              <a:ext cx="230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AI energy optimization (2021-)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D51733C-4038-E067-CB9C-880C1AFF0FBD}"/>
              </a:ext>
            </a:extLst>
          </p:cNvPr>
          <p:cNvSpPr txBox="1"/>
          <p:nvPr/>
        </p:nvSpPr>
        <p:spPr>
          <a:xfrm>
            <a:off x="10183933" y="5318291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bril Fatface" panose="02000503000000020003" pitchFamily="2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Workload-Centric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257DCC-8AA7-FDF1-7488-540B8993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Llama 3 Herd of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ACFD38-CC11-8B5E-54D4-8B41A25A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Three key levers in the development of high-quality foundation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</a:t>
            </a:r>
          </a:p>
          <a:p>
            <a:pPr lvl="1"/>
            <a:r>
              <a:rPr lang="en-US" dirty="0"/>
              <a:t>Both quality and quantity matters</a:t>
            </a:r>
          </a:p>
          <a:p>
            <a:pPr lvl="1"/>
            <a:r>
              <a:rPr lang="en-US" dirty="0"/>
              <a:t>Both pre-processing and post-processing matters</a:t>
            </a:r>
          </a:p>
          <a:p>
            <a:pPr lvl="1"/>
            <a:r>
              <a:rPr lang="en-US" dirty="0"/>
              <a:t>Llama 3 was pre-trained on a corpus of about 15T multilingual tokens.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Scale: </a:t>
            </a:r>
          </a:p>
          <a:p>
            <a:pPr lvl="1"/>
            <a:r>
              <a:rPr lang="en-US" dirty="0"/>
              <a:t>Compute-optimal training for the biggest and overtraining for smaller ones</a:t>
            </a:r>
          </a:p>
          <a:p>
            <a:pPr lvl="1"/>
            <a:r>
              <a:rPr lang="en-US" dirty="0"/>
              <a:t>Pre-trained using 3.8*10</a:t>
            </a:r>
            <a:r>
              <a:rPr lang="en-US" baseline="30000" dirty="0"/>
              <a:t>25</a:t>
            </a:r>
            <a:r>
              <a:rPr lang="en-US" dirty="0"/>
              <a:t> FLOPs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Managing complexity: </a:t>
            </a:r>
          </a:p>
          <a:p>
            <a:pPr lvl="1"/>
            <a:r>
              <a:rPr lang="en-US" dirty="0"/>
              <a:t>Simplicity for scale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FEA1-C11B-5837-E254-D0334AD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02C75-CCD9-A34B-F2EC-94BD0FDC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82AE-3FFB-93D6-DA6F-082ABA1C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3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428A-712E-32DB-C1C0-9A89449F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13AE-B41C-D06C-F825-2F4BE893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Curation and filtering of a large-scale training corpus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a model architecture and corresponding scaling laws for determining model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techniques for efficient pre-training at large scale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Development of a pre-training recipe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6A35-136F-0B10-E0D2-79AB8E0C8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805E4-531C-399F-CE46-C39FBF05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866F-50E4-A2EC-369C-3F982059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2719-3240-58E5-6E1F-28761D38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97EAC-EBDC-B017-BE72-95953AC11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075" y="1414145"/>
            <a:ext cx="944585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B3E7C-CC02-4049-264A-F3581D1A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82CF-746A-ACDC-465D-FDC40C0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63C0-7427-00A5-FDE1-5DCB0618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9C93-FEA1-A2C2-6216-1809E944F32C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llama.meta.com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137625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F9AE-A287-FE24-6A17-1FD7BAAD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680F-D384-376B-32CB-15D0390C3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Compute</a:t>
            </a:r>
          </a:p>
          <a:p>
            <a:pPr lvl="1"/>
            <a:r>
              <a:rPr lang="en-US" dirty="0"/>
              <a:t>Up to 16K H100 GPUs, each running at 700W TDP with 80GB HBM3</a:t>
            </a:r>
          </a:p>
          <a:p>
            <a:pPr lvl="1"/>
            <a:r>
              <a:rPr lang="en-US" dirty="0"/>
              <a:t>Each server is equipped with eight GPUs and two CPUs. Within a server, the eight GPUs are connected via </a:t>
            </a:r>
            <a:r>
              <a:rPr lang="en-US" dirty="0" err="1"/>
              <a:t>NVLink</a:t>
            </a:r>
            <a:endParaRPr lang="en-US" dirty="0"/>
          </a:p>
          <a:p>
            <a:r>
              <a:rPr lang="en-US" dirty="0"/>
              <a:t>Storage</a:t>
            </a:r>
          </a:p>
          <a:p>
            <a:pPr lvl="1"/>
            <a:r>
              <a:rPr lang="en-US" dirty="0"/>
              <a:t>Tectonic: 240 PB of storage out of 7,500 servers equipped with SSDs, and supports a sustainable throughput of 2 TB/s and a peak throughput of 7 TB/s</a:t>
            </a:r>
          </a:p>
          <a:p>
            <a:pPr lvl="1"/>
            <a:r>
              <a:rPr lang="en-US" dirty="0"/>
              <a:t>Major challenge: </a:t>
            </a:r>
            <a:r>
              <a:rPr lang="en-US" dirty="0">
                <a:solidFill>
                  <a:srgbClr val="FF0000"/>
                </a:solidFill>
              </a:rPr>
              <a:t>highly bursty checkpoint writes</a:t>
            </a:r>
            <a:r>
              <a:rPr lang="en-US" dirty="0"/>
              <a:t> that saturate the storage fabric for short durations</a:t>
            </a:r>
          </a:p>
          <a:p>
            <a:pPr lvl="2"/>
            <a:r>
              <a:rPr lang="en-US" dirty="0"/>
              <a:t>Ranging from 1 MB to 4 GB per GPU, for recovery and debugging</a:t>
            </a:r>
          </a:p>
          <a:p>
            <a:pPr lvl="2"/>
            <a:r>
              <a:rPr lang="en-US" dirty="0"/>
              <a:t>Minimize GPU pause time during checkpointing and increase checkpoint frequency to reduce the amount of lost work after a recovery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C68C6-B998-7FA4-2BAA-F5161200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001F-CA40-DCA2-E3F9-66E6D135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EA47A-CCED-2A2C-FA94-3E97A314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243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9BFC-4212-302C-0867-4EC8120C6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42C7-8C91-6036-BF85-419DBB787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 Gbps interconnects between GPUs</a:t>
            </a:r>
          </a:p>
          <a:p>
            <a:pPr lvl="1"/>
            <a:r>
              <a:rPr lang="en-US" dirty="0"/>
              <a:t>Llama 3 405B used RDMA over Converged Ethernet (RoCE) fabric</a:t>
            </a:r>
          </a:p>
          <a:p>
            <a:pPr lvl="1"/>
            <a:r>
              <a:rPr lang="en-US" dirty="0"/>
              <a:t>Smaller models were trained using Nvidia Quantum2 InfiniBand fabric</a:t>
            </a:r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RoCE-based cluster has 24K GPUs connected by a three-layer Clos network</a:t>
            </a:r>
          </a:p>
          <a:p>
            <a:pPr lvl="1"/>
            <a:r>
              <a:rPr lang="en-US" dirty="0"/>
              <a:t>16 GPUs/rack x 192 racks/pod x 8 pods</a:t>
            </a:r>
          </a:p>
          <a:p>
            <a:pPr lvl="1"/>
            <a:r>
              <a:rPr lang="en-US" dirty="0"/>
              <a:t>Full BB within each pod and 1:7 oversubscription across pods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Cluster software are topology-aware</a:t>
            </a:r>
          </a:p>
          <a:p>
            <a:r>
              <a:rPr lang="en-US" dirty="0"/>
              <a:t>Load balancing and CC</a:t>
            </a:r>
          </a:p>
          <a:p>
            <a:pPr lvl="1"/>
            <a:r>
              <a:rPr lang="en-US" dirty="0"/>
              <a:t>See paper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4B61-49C5-FCF7-134E-0A9BD62B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F90D-44C8-3257-2007-FB4BA233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0081-CC56-E390-BEA3-96E38094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BEE00-8C2C-D14D-AEE0-DBD63B0C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EA53-7801-D34A-F5AA-2EF0E262F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Tensor, Pipeline, Context, and Data parallelism</a:t>
            </a:r>
          </a:p>
          <a:p>
            <a:pPr lvl="1"/>
            <a:r>
              <a:rPr lang="en-US" dirty="0"/>
              <a:t>See Figure 5</a:t>
            </a:r>
          </a:p>
          <a:p>
            <a:r>
              <a:rPr lang="en-US" dirty="0"/>
              <a:t>GPU utilization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Careful configuration</a:t>
            </a:r>
            <a:r>
              <a:rPr lang="en-US" dirty="0"/>
              <a:t> of the parallelism configuration, hardware, and software</a:t>
            </a:r>
          </a:p>
          <a:p>
            <a:r>
              <a:rPr lang="en-US" dirty="0">
                <a:solidFill>
                  <a:srgbClr val="FF0000"/>
                </a:solidFill>
              </a:rPr>
              <a:t>Network-aware parallelism</a:t>
            </a:r>
            <a:r>
              <a:rPr lang="en-US" dirty="0"/>
              <a:t>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7AA83-75BD-7AED-929B-36C52B3C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651B-81DF-0777-8741-440F9D0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658E6-F29D-6975-BEC2-F7C5F7F4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9589-792E-19E2-3222-1C14264B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and Operational Challenges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E62676-BDB1-D1D5-82FC-C95BC0CC9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4375" y="1825625"/>
            <a:ext cx="6903250" cy="435133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DF1C9-713F-B336-A4E6-F8BF6B82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AD16-0B00-168A-056C-875CB171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CADA-0299-1466-BDD6-557D9487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45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8B563-CC0A-7C34-417D-1881A13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59C3-68D6-C537-BDBB-DC5F3261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D980-5545-4924-22B8-FB08DD5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982-13BE-428C-6667-6F997E3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EDA-9D0A-29A0-883F-139B430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Insu Jang (GSI)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-year PhD student at SymbioticLab</a:t>
            </a:r>
          </a:p>
          <a:p>
            <a:endParaRPr lang="en-US" dirty="0"/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/>
              <a:t>4828 BBB, 1230PM-130PM Fridays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insujang@umich.edu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12" name="Content Placeholder 11" descr="A person in a suit and tie&#10;&#10;Description automatically generated">
            <a:extLst>
              <a:ext uri="{FF2B5EF4-FFF2-40B4-BE49-F238E27FC236}">
                <a16:creationId xmlns:a16="http://schemas.microsoft.com/office/drawing/2014/main" id="{00CBFD6E-287E-0367-E066-868A2B2CC2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4273082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Research-Oriented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accounts for </a:t>
            </a:r>
            <a:r>
              <a:rPr lang="en-US" b="1" dirty="0">
                <a:solidFill>
                  <a:srgbClr val="FF0000"/>
                </a:solidFill>
                <a:latin typeface="Gill Sans" charset="0"/>
                <a:cs typeface="Gill Sans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</a:t>
            </a:r>
          </a:p>
          <a:p>
            <a:pPr lvl="1"/>
            <a:r>
              <a:rPr lang="en-US" dirty="0"/>
              <a:t>Measurements of new environments or of existing solutions on new environments are acceptable</a:t>
            </a:r>
          </a:p>
          <a:p>
            <a:pPr lvl="1"/>
            <a:r>
              <a:rPr lang="en-US" dirty="0"/>
              <a:t>Reproducing results from existing solutions is also acceptable</a:t>
            </a:r>
          </a:p>
          <a:p>
            <a:r>
              <a:rPr lang="en-US" dirty="0"/>
              <a:t>An ideal project should answer the questions you asked during paper reviews and points you cared about for 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519425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Quickly survey background and related work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23285471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429201"/>
              </p:ext>
            </p:extLst>
          </p:nvPr>
        </p:nvGraphicFramePr>
        <p:xfrm>
          <a:off x="838200" y="1874679"/>
          <a:ext cx="10515600" cy="3840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09/05/24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09/19/24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 to receive feedback either via email or in-person or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10/22/24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10/24/24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overview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12/03/24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12/05/24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In-Class or Poster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12/16/24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856329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 (Sep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</a:t>
            </a:r>
            <a:r>
              <a:rPr lang="en-US" dirty="0">
                <a:solidFill>
                  <a:srgbClr val="FF0000"/>
                </a:solidFill>
              </a:rPr>
              <a:t>form a group ASAP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3288346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 (Oct 22,24)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40394084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Paper (Dec 3, 5, 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3129705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06A8-C4F3-7230-BDD2-FBFEAF1C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9A77-CDD4-91EC-27D5-F7D49EE3F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project suggestions</a:t>
            </a:r>
          </a:p>
          <a:p>
            <a:pPr lvl="1"/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https://docs.google.com/document/d/1sxhnw_443IYerYXBo0LmkgcQusAjnpQfsBRhMBW53a0/edit#heading=h.wlyqsjqv97gf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 marL="0" indent="0">
              <a:buNone/>
            </a:pPr>
            <a:r>
              <a:rPr lang="en-US" dirty="0"/>
              <a:t>You can propose your own projects too!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B58E9-4F06-E774-ECEB-F9048E1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59A31-C4AE-6FB2-6335-ECED912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6FAA6-0AB1-3680-0027-878C7063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17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required readings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 groups of 3-4 and fill out </a:t>
            </a:r>
            <a:r>
              <a:rPr lang="en-US" dirty="0">
                <a:hlinkClick r:id="rId2"/>
              </a:rPr>
              <a:t>https://forms.gle/iHkfmPvBtz5gXjTb7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Sep 5</a:t>
            </a:r>
          </a:p>
          <a:p>
            <a:pPr lvl="1"/>
            <a:r>
              <a:rPr lang="en-US" dirty="0"/>
              <a:t>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  <a:p>
            <a:pPr lvl="1"/>
            <a:r>
              <a:rPr lang="en-US" dirty="0"/>
              <a:t>If you are to drop, drop immediately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Sign up for Sep 5 presentation slot for extra benefits!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EE0-39DD-2E44-B957-8EE4ADE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E0D8C-B8EC-1846-8340-2BCF68DC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3EDE6-BF1C-A941-8B72-E23B8263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EB47B-6155-0B48-B45B-977512E9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6827F-6521-544E-98A7-50F56B9A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4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~60</a:t>
            </a:r>
            <a:r>
              <a:rPr lang="en-US" dirty="0"/>
              <a:t> registered or w/ override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revoked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https://github.com/mosharaf/cse585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10:30 AM – 12PM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T/Th </a:t>
            </a:r>
            <a:r>
              <a:rPr lang="en-US" dirty="0"/>
              <a:t>for lectures and seminars)</a:t>
            </a:r>
          </a:p>
          <a:p>
            <a:pPr lvl="1"/>
            <a:r>
              <a:rPr lang="en-US" dirty="0"/>
              <a:t>1:30 PM – 2:30 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4476"/>
              </p:ext>
            </p:extLst>
          </p:nvPr>
        </p:nvGraphicFramePr>
        <p:xfrm>
          <a:off x="838200" y="25019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Presentations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(#Lectures)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GenAI Basics (3)</a:t>
            </a:r>
          </a:p>
          <a:p>
            <a:r>
              <a:rPr lang="en-US" dirty="0"/>
              <a:t>Pre-Training (4)</a:t>
            </a:r>
          </a:p>
          <a:p>
            <a:r>
              <a:rPr lang="en-US" dirty="0"/>
              <a:t>Post-Training (1)	</a:t>
            </a:r>
          </a:p>
          <a:p>
            <a:r>
              <a:rPr lang="en-US" dirty="0"/>
              <a:t>Inference (6)</a:t>
            </a:r>
          </a:p>
          <a:p>
            <a:r>
              <a:rPr lang="en-US" dirty="0"/>
              <a:t>Grounding (1)</a:t>
            </a:r>
          </a:p>
          <a:p>
            <a:r>
              <a:rPr lang="en-US" dirty="0"/>
              <a:t>GenAI (for) Systems (1)</a:t>
            </a:r>
          </a:p>
          <a:p>
            <a:r>
              <a:rPr lang="en-US" dirty="0"/>
              <a:t>Power and Energy (1)</a:t>
            </a:r>
          </a:p>
          <a:p>
            <a:r>
              <a:rPr lang="en-US" dirty="0"/>
              <a:t>Ethical Considerations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8/27/24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13002</TotalTime>
  <Words>2208</Words>
  <Application>Microsoft Macintosh PowerPoint</Application>
  <PresentationFormat>Widescreen</PresentationFormat>
  <Paragraphs>507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Abril Fatface</vt:lpstr>
      <vt:lpstr>Arial</vt:lpstr>
      <vt:lpstr>Calibri</vt:lpstr>
      <vt:lpstr>Gill Sans</vt:lpstr>
      <vt:lpstr>GILL SANS LIGHT</vt:lpstr>
      <vt:lpstr>GILL SANS LIGHT</vt:lpstr>
      <vt:lpstr>Gill Sans SemiBold</vt:lpstr>
      <vt:lpstr>Helvetica</vt:lpstr>
      <vt:lpstr>Helvetica Light Oblique</vt:lpstr>
      <vt:lpstr>Office Theme</vt:lpstr>
      <vt:lpstr>CSE 585: Advanced Scalable Systems for GenAI</vt:lpstr>
      <vt:lpstr>Today’s Agenda</vt:lpstr>
      <vt:lpstr>About Mosharaf</vt:lpstr>
      <vt:lpstr>About Insu Jang (GSI)</vt:lpstr>
      <vt:lpstr>Status</vt:lpstr>
      <vt:lpstr>Course Schedule</vt:lpstr>
      <vt:lpstr>Prerequisites</vt:lpstr>
      <vt:lpstr>Course Requirements</vt:lpstr>
      <vt:lpstr>Topics (#Lectures)</vt:lpstr>
      <vt:lpstr>Group-Based Work</vt:lpstr>
      <vt:lpstr>Form Groups ASAP</vt:lpstr>
      <vt:lpstr>Readings</vt:lpstr>
      <vt:lpstr>Paper Presentation</vt:lpstr>
      <vt:lpstr>Paper Presentation</vt:lpstr>
      <vt:lpstr>Paper Summaries</vt:lpstr>
      <vt:lpstr>Paper Summaries</vt:lpstr>
      <vt:lpstr>Panel Discussion</vt:lpstr>
      <vt:lpstr>In general,</vt:lpstr>
      <vt:lpstr>What Do We Talk About  When We Talk About  “Advanced Scalable Systems for GenAI”</vt:lpstr>
      <vt:lpstr>Resource-Centric View</vt:lpstr>
      <vt:lpstr>What’s in a (Simplified) Server?</vt:lpstr>
      <vt:lpstr>Typical Memory/Storage Hierarchy</vt:lpstr>
      <vt:lpstr>What’s in a Modern AI Server?</vt:lpstr>
      <vt:lpstr>Scale Out: Warehouse-Scale Computer (WSC)</vt:lpstr>
      <vt:lpstr>WSC/Datacenter Architecture</vt:lpstr>
      <vt:lpstr>Example: Scaling Out Using NVIDIA GH200</vt:lpstr>
      <vt:lpstr>Datacenter Needs an Operating System</vt:lpstr>
      <vt:lpstr>Three Categories of Software</vt:lpstr>
      <vt:lpstr>Common “Systems” Techniques</vt:lpstr>
      <vt:lpstr>Break!</vt:lpstr>
      <vt:lpstr>Workload-Centric View</vt:lpstr>
      <vt:lpstr>The Llama 3 Herd of Models</vt:lpstr>
      <vt:lpstr>Pre-Training</vt:lpstr>
      <vt:lpstr>Scaling Laws</vt:lpstr>
      <vt:lpstr>Training Infrastructure</vt:lpstr>
      <vt:lpstr>Network Infrastructure</vt:lpstr>
      <vt:lpstr>4D Parallelism</vt:lpstr>
      <vt:lpstr>Reliability and Operational Challenges</vt:lpstr>
      <vt:lpstr>Projects</vt:lpstr>
      <vt:lpstr>Research-Oriented Course!</vt:lpstr>
      <vt:lpstr>How to Approach it?</vt:lpstr>
      <vt:lpstr>Milestones</vt:lpstr>
      <vt:lpstr>Draft Proposal (Sep 19)</vt:lpstr>
      <vt:lpstr>Mid-Semester Checkpoint (Oct 22,24)</vt:lpstr>
      <vt:lpstr>Presentation &amp; Paper (Dec 3, 5, 16)</vt:lpstr>
      <vt:lpstr>Project Ideas</vt:lpstr>
      <vt:lpstr>Next Class…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Mosharaf</cp:lastModifiedBy>
  <cp:revision>699</cp:revision>
  <dcterms:created xsi:type="dcterms:W3CDTF">2015-12-27T15:42:19Z</dcterms:created>
  <dcterms:modified xsi:type="dcterms:W3CDTF">2024-08-27T19:22:19Z</dcterms:modified>
</cp:coreProperties>
</file>