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7"/>
  </p:notesMasterIdLst>
  <p:sldIdLst>
    <p:sldId id="256" r:id="rId2"/>
    <p:sldId id="296" r:id="rId3"/>
    <p:sldId id="275" r:id="rId4"/>
    <p:sldId id="326" r:id="rId5"/>
    <p:sldId id="258" r:id="rId6"/>
    <p:sldId id="260" r:id="rId7"/>
    <p:sldId id="262" r:id="rId8"/>
    <p:sldId id="261" r:id="rId9"/>
    <p:sldId id="322" r:id="rId10"/>
    <p:sldId id="315" r:id="rId11"/>
    <p:sldId id="320" r:id="rId12"/>
    <p:sldId id="263" r:id="rId13"/>
    <p:sldId id="266" r:id="rId14"/>
    <p:sldId id="267" r:id="rId15"/>
    <p:sldId id="264" r:id="rId16"/>
    <p:sldId id="265" r:id="rId17"/>
    <p:sldId id="268" r:id="rId18"/>
    <p:sldId id="271" r:id="rId19"/>
    <p:sldId id="330" r:id="rId20"/>
    <p:sldId id="356" r:id="rId21"/>
    <p:sldId id="346" r:id="rId22"/>
    <p:sldId id="349" r:id="rId23"/>
    <p:sldId id="365" r:id="rId24"/>
    <p:sldId id="350" r:id="rId25"/>
    <p:sldId id="259" r:id="rId26"/>
    <p:sldId id="351" r:id="rId27"/>
    <p:sldId id="352" r:id="rId28"/>
    <p:sldId id="269" r:id="rId29"/>
    <p:sldId id="354" r:id="rId30"/>
    <p:sldId id="307" r:id="rId31"/>
    <p:sldId id="357" r:id="rId32"/>
    <p:sldId id="366" r:id="rId33"/>
    <p:sldId id="368" r:id="rId34"/>
    <p:sldId id="369" r:id="rId35"/>
    <p:sldId id="370" r:id="rId36"/>
    <p:sldId id="367" r:id="rId37"/>
    <p:sldId id="371" r:id="rId38"/>
    <p:sldId id="345" r:id="rId39"/>
    <p:sldId id="299" r:id="rId40"/>
    <p:sldId id="300" r:id="rId41"/>
    <p:sldId id="301" r:id="rId42"/>
    <p:sldId id="302" r:id="rId43"/>
    <p:sldId id="304" r:id="rId44"/>
    <p:sldId id="305" r:id="rId45"/>
    <p:sldId id="31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EC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65"/>
    <p:restoredTop sz="94639"/>
  </p:normalViewPr>
  <p:slideViewPr>
    <p:cSldViewPr snapToGrid="0" snapToObjects="1">
      <p:cViewPr varScale="1">
        <p:scale>
          <a:sx n="149" d="100"/>
          <a:sy n="149" d="100"/>
        </p:scale>
        <p:origin x="184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A438B6-72DB-A646-8D9C-ACDCF426A44B}" type="doc">
      <dgm:prSet loTypeId="urn:microsoft.com/office/officeart/2005/8/layout/pyramid1" loCatId="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8C2F2D0-9A3F-1B4F-820D-9C2E4F8A9F23}">
      <dgm:prSet phldrT="[Text]" custT="1"/>
      <dgm:spPr>
        <a:xfrm>
          <a:off x="1495674" y="0"/>
          <a:ext cx="348860" cy="212516"/>
        </a:xfrm>
        <a:prstGeom prst="trapezoid">
          <a:avLst>
            <a:gd name="adj" fmla="val 82078"/>
          </a:avLst>
        </a:prstGeom>
        <a:solidFill>
          <a:srgbClr val="78909C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US" sz="1400" b="0" i="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Gill Sans" panose="020B0502020104020203" pitchFamily="34" charset="-79"/>
            <a:ea typeface="+mn-ea"/>
            <a:cs typeface="Gill Sans" panose="020B0502020104020203" pitchFamily="34" charset="-79"/>
          </a:endParaRPr>
        </a:p>
      </dgm:t>
    </dgm:pt>
    <dgm:pt modelId="{BEEE835C-C11A-3547-9AB4-AFA03C1A4107}" type="parTrans" cxnId="{05E4C83A-B0DA-8048-88F5-AEDBF5AA632A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9DDA49AD-6BF5-D542-8E1D-FF5CB85F300D}" type="sibTrans" cxnId="{05E4C83A-B0DA-8048-88F5-AEDBF5AA632A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A49E0E69-A6A6-D44D-8CD1-025BBA76C5EE}">
      <dgm:prSet phldrT="[Text]" custT="1"/>
      <dgm:spPr>
        <a:xfrm>
          <a:off x="1303800" y="212516"/>
          <a:ext cx="732607" cy="233768"/>
        </a:xfrm>
        <a:prstGeom prst="trapezoid">
          <a:avLst>
            <a:gd name="adj" fmla="val 82078"/>
          </a:avLst>
        </a:prstGeom>
        <a:solidFill>
          <a:srgbClr val="78909C">
            <a:hueOff val="-1426188"/>
            <a:satOff val="12088"/>
            <a:lumOff val="1204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endParaRPr lang="en-US" sz="1400" b="0" i="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Gill Sans" panose="020B0502020104020203" pitchFamily="34" charset="-79"/>
            <a:ea typeface="+mn-ea"/>
            <a:cs typeface="Gill Sans" panose="020B0502020104020203" pitchFamily="34" charset="-79"/>
          </a:endParaRPr>
        </a:p>
      </dgm:t>
    </dgm:pt>
    <dgm:pt modelId="{7EBAE81C-0F3A-F748-BDD8-DF7EB13F789C}" type="parTrans" cxnId="{61230491-8035-D442-B549-EE89B56C98F6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980AC219-2211-A545-B609-8BE6BED54544}" type="sibTrans" cxnId="{61230491-8035-D442-B549-EE89B56C98F6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3DB02328-6E11-B545-B6A0-EE49FAAE14D0}">
      <dgm:prSet phldrT="[Text]" custT="1"/>
      <dgm:spPr>
        <a:xfrm>
          <a:off x="1022877" y="446285"/>
          <a:ext cx="1294454" cy="342263"/>
        </a:xfrm>
        <a:prstGeom prst="trapezoid">
          <a:avLst>
            <a:gd name="adj" fmla="val 82078"/>
          </a:avLst>
        </a:prstGeom>
        <a:solidFill>
          <a:srgbClr val="78909C">
            <a:hueOff val="-2852377"/>
            <a:satOff val="24176"/>
            <a:lumOff val="2409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400" b="0" i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Main Memory</a:t>
          </a:r>
        </a:p>
      </dgm:t>
    </dgm:pt>
    <dgm:pt modelId="{33BA7955-5B20-734C-8918-09BCDDF48C8F}" type="parTrans" cxnId="{6EC4491A-595E-894A-B7F1-35D84BD9417B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6E55F130-5505-1A4D-B12D-0667FF84ED77}" type="sibTrans" cxnId="{6EC4491A-595E-894A-B7F1-35D84BD9417B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2E9E6C01-7C26-4A4C-A1F8-B01F44E311FB}">
      <dgm:prSet phldrT="[Text]" custT="1"/>
      <dgm:spPr>
        <a:xfrm>
          <a:off x="575620" y="1099694"/>
          <a:ext cx="2188968" cy="233768"/>
        </a:xfrm>
        <a:prstGeom prst="trapezoid">
          <a:avLst>
            <a:gd name="adj" fmla="val 82078"/>
          </a:avLst>
        </a:prstGeom>
        <a:solidFill>
          <a:srgbClr val="78909C">
            <a:hueOff val="-5704754"/>
            <a:satOff val="48351"/>
            <a:lumOff val="4818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400" b="0" i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NVM </a:t>
          </a:r>
        </a:p>
      </dgm:t>
    </dgm:pt>
    <dgm:pt modelId="{CF92F415-CAF0-CB48-B1D9-75D417DF74DE}" type="parTrans" cxnId="{4267D342-DDE0-CD49-851A-9956F677A546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BA4730C5-C081-344A-90A8-74F0A2738B85}" type="sibTrans" cxnId="{4267D342-DDE0-CD49-851A-9956F677A546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DBDEE9FF-44F1-7544-A2A4-3D668452FB91}">
      <dgm:prSet phldrT="[Text]" custT="1"/>
      <dgm:spPr>
        <a:xfrm>
          <a:off x="383746" y="1333463"/>
          <a:ext cx="2572715" cy="233768"/>
        </a:xfrm>
        <a:prstGeom prst="trapezoid">
          <a:avLst>
            <a:gd name="adj" fmla="val 82078"/>
          </a:avLst>
        </a:prstGeom>
        <a:solidFill>
          <a:srgbClr val="78909C">
            <a:hueOff val="-7130942"/>
            <a:satOff val="60439"/>
            <a:lumOff val="6022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400" b="0" i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Network Attached Memory</a:t>
          </a:r>
        </a:p>
      </dgm:t>
    </dgm:pt>
    <dgm:pt modelId="{28FE6464-7AAB-8243-BB24-2552D6913FD8}" type="parTrans" cxnId="{BD90C863-221D-A74F-9707-EF7F0F47521C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E785DB58-124B-294C-B72D-D27367C26D1D}" type="sibTrans" cxnId="{BD90C863-221D-A74F-9707-EF7F0F47521C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03857B24-32D2-474A-8F77-3E8E9C3CFA7A}">
      <dgm:prSet phldrT="[Text]" custT="1"/>
      <dgm:spPr>
        <a:xfrm>
          <a:off x="191873" y="1567231"/>
          <a:ext cx="2956462" cy="233768"/>
        </a:xfrm>
        <a:prstGeom prst="trapezoid">
          <a:avLst>
            <a:gd name="adj" fmla="val 82078"/>
          </a:avLst>
        </a:prstGeom>
        <a:solidFill>
          <a:srgbClr val="78909C">
            <a:hueOff val="-8557130"/>
            <a:satOff val="72527"/>
            <a:lumOff val="7227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400" b="0" i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SSD</a:t>
          </a:r>
        </a:p>
      </dgm:t>
    </dgm:pt>
    <dgm:pt modelId="{23B9CE12-EE3E-2341-984D-BE6E3EBD9E6C}" type="parTrans" cxnId="{18AA5F57-F168-DD4C-93FD-FE49DD33FA24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5CFF365A-9EE3-0D46-9D31-0C063123CC16}" type="sibTrans" cxnId="{18AA5F57-F168-DD4C-93FD-FE49DD33FA24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9D301182-D261-3340-8032-C8B2E4ED0413}">
      <dgm:prSet phldrT="[Text]" custT="1"/>
      <dgm:spPr>
        <a:xfrm>
          <a:off x="0" y="1801000"/>
          <a:ext cx="3340208" cy="233768"/>
        </a:xfrm>
        <a:prstGeom prst="trapezoid">
          <a:avLst>
            <a:gd name="adj" fmla="val 82078"/>
          </a:avLst>
        </a:prstGeom>
        <a:solidFill>
          <a:srgbClr val="78909C">
            <a:hueOff val="-9983318"/>
            <a:satOff val="84615"/>
            <a:lumOff val="8431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400" b="0" i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HDD</a:t>
          </a:r>
        </a:p>
      </dgm:t>
    </dgm:pt>
    <dgm:pt modelId="{F2AA09AD-D74B-1448-B9AF-440D848DAEED}" type="parTrans" cxnId="{7B62015E-50F3-C342-8481-3A423F86EA1D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9C78EAF3-196C-F143-A6BA-6327580CD30B}" type="sibTrans" cxnId="{7B62015E-50F3-C342-8481-3A423F86EA1D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11498017-55F6-8E41-88CD-39664B8F2299}">
      <dgm:prSet phldrT="[Text]" custT="1"/>
      <dgm:spPr>
        <a:xfrm>
          <a:off x="767493" y="788548"/>
          <a:ext cx="1805221" cy="311146"/>
        </a:xfrm>
        <a:prstGeom prst="trapezoid">
          <a:avLst>
            <a:gd name="adj" fmla="val 82078"/>
          </a:avLst>
        </a:prstGeom>
        <a:solidFill>
          <a:srgbClr val="78909C">
            <a:hueOff val="-4278565"/>
            <a:satOff val="36264"/>
            <a:lumOff val="3613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</a:ln>
        <a:effectLst/>
      </dgm:spPr>
      <dgm:t>
        <a:bodyPr/>
        <a:lstStyle/>
        <a:p>
          <a:pPr>
            <a:buNone/>
          </a:pPr>
          <a:r>
            <a:rPr lang="en-US" sz="1400" b="0" i="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CXL-Memory</a:t>
          </a:r>
        </a:p>
      </dgm:t>
    </dgm:pt>
    <dgm:pt modelId="{A202CECB-AFF3-E34C-867C-C3F2CDF726DE}" type="sibTrans" cxnId="{6A581C02-8567-DD47-BA56-66D3B74205D8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88B8CCE8-2FE3-4141-B937-F9B1F5D04861}" type="parTrans" cxnId="{6A581C02-8567-DD47-BA56-66D3B74205D8}">
      <dgm:prSet/>
      <dgm:spPr/>
      <dgm:t>
        <a:bodyPr/>
        <a:lstStyle/>
        <a:p>
          <a:endParaRPr lang="en-US" sz="1400" b="0" i="0">
            <a:latin typeface="Gill Sans" panose="020B0502020104020203" pitchFamily="34" charset="-79"/>
            <a:cs typeface="Gill Sans" panose="020B0502020104020203" pitchFamily="34" charset="-79"/>
          </a:endParaRPr>
        </a:p>
      </dgm:t>
    </dgm:pt>
    <dgm:pt modelId="{F9F48063-1FF5-EC41-A453-B824824ABF7A}" type="pres">
      <dgm:prSet presAssocID="{0BA438B6-72DB-A646-8D9C-ACDCF426A44B}" presName="Name0" presStyleCnt="0">
        <dgm:presLayoutVars>
          <dgm:dir/>
          <dgm:animLvl val="lvl"/>
          <dgm:resizeHandles val="exact"/>
        </dgm:presLayoutVars>
      </dgm:prSet>
      <dgm:spPr/>
    </dgm:pt>
    <dgm:pt modelId="{49024149-5DA6-EA4B-8222-767FBB1090FB}" type="pres">
      <dgm:prSet presAssocID="{D8C2F2D0-9A3F-1B4F-820D-9C2E4F8A9F23}" presName="Name8" presStyleCnt="0"/>
      <dgm:spPr/>
    </dgm:pt>
    <dgm:pt modelId="{7CACEAA5-55D2-4D41-A9A9-BFDE45EE714D}" type="pres">
      <dgm:prSet presAssocID="{D8C2F2D0-9A3F-1B4F-820D-9C2E4F8A9F23}" presName="level" presStyleLbl="node1" presStyleIdx="0" presStyleCnt="8" custScaleY="90909">
        <dgm:presLayoutVars>
          <dgm:chMax val="1"/>
          <dgm:bulletEnabled val="1"/>
        </dgm:presLayoutVars>
      </dgm:prSet>
      <dgm:spPr/>
    </dgm:pt>
    <dgm:pt modelId="{9FAAC3DA-F90D-424E-B07E-A81796926EEF}" type="pres">
      <dgm:prSet presAssocID="{D8C2F2D0-9A3F-1B4F-820D-9C2E4F8A9F23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7A373044-27E0-D540-8DD3-2BD7997BBC8F}" type="pres">
      <dgm:prSet presAssocID="{A49E0E69-A6A6-D44D-8CD1-025BBA76C5EE}" presName="Name8" presStyleCnt="0"/>
      <dgm:spPr/>
    </dgm:pt>
    <dgm:pt modelId="{EB562380-D9CC-1344-A314-42D1220A25B4}" type="pres">
      <dgm:prSet presAssocID="{A49E0E69-A6A6-D44D-8CD1-025BBA76C5EE}" presName="level" presStyleLbl="node1" presStyleIdx="1" presStyleCnt="8">
        <dgm:presLayoutVars>
          <dgm:chMax val="1"/>
          <dgm:bulletEnabled val="1"/>
        </dgm:presLayoutVars>
      </dgm:prSet>
      <dgm:spPr/>
    </dgm:pt>
    <dgm:pt modelId="{B9301774-D678-3248-A9EE-ED4E3F5F70E3}" type="pres">
      <dgm:prSet presAssocID="{A49E0E69-A6A6-D44D-8CD1-025BBA76C5EE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145A361-5647-5440-87F6-74FA4EE20323}" type="pres">
      <dgm:prSet presAssocID="{3DB02328-6E11-B545-B6A0-EE49FAAE14D0}" presName="Name8" presStyleCnt="0"/>
      <dgm:spPr/>
    </dgm:pt>
    <dgm:pt modelId="{A4EAE70E-6864-4C44-AFB4-89136C79E7DC}" type="pres">
      <dgm:prSet presAssocID="{3DB02328-6E11-B545-B6A0-EE49FAAE14D0}" presName="level" presStyleLbl="node1" presStyleIdx="2" presStyleCnt="8" custScaleY="146411">
        <dgm:presLayoutVars>
          <dgm:chMax val="1"/>
          <dgm:bulletEnabled val="1"/>
        </dgm:presLayoutVars>
      </dgm:prSet>
      <dgm:spPr/>
    </dgm:pt>
    <dgm:pt modelId="{EDFE8FF9-3CA9-7748-90C2-91EBCD0656E0}" type="pres">
      <dgm:prSet presAssocID="{3DB02328-6E11-B545-B6A0-EE49FAAE14D0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B95EA96E-A8AC-A84E-9B89-83CD23B42DAC}" type="pres">
      <dgm:prSet presAssocID="{11498017-55F6-8E41-88CD-39664B8F2299}" presName="Name8" presStyleCnt="0"/>
      <dgm:spPr/>
    </dgm:pt>
    <dgm:pt modelId="{444F5993-A0DA-A341-9CF3-EC87161A5B0F}" type="pres">
      <dgm:prSet presAssocID="{11498017-55F6-8E41-88CD-39664B8F2299}" presName="level" presStyleLbl="node1" presStyleIdx="3" presStyleCnt="8" custScaleY="133100">
        <dgm:presLayoutVars>
          <dgm:chMax val="1"/>
          <dgm:bulletEnabled val="1"/>
        </dgm:presLayoutVars>
      </dgm:prSet>
      <dgm:spPr/>
    </dgm:pt>
    <dgm:pt modelId="{0CDCD97E-F0CD-F64D-9F2F-480C1963DBB0}" type="pres">
      <dgm:prSet presAssocID="{11498017-55F6-8E41-88CD-39664B8F2299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9AE1FCC0-BFD6-6840-A7F7-F56ADD827977}" type="pres">
      <dgm:prSet presAssocID="{2E9E6C01-7C26-4A4C-A1F8-B01F44E311FB}" presName="Name8" presStyleCnt="0"/>
      <dgm:spPr/>
    </dgm:pt>
    <dgm:pt modelId="{048A76DA-6852-A941-8B04-6EEED2DD99C8}" type="pres">
      <dgm:prSet presAssocID="{2E9E6C01-7C26-4A4C-A1F8-B01F44E311FB}" presName="level" presStyleLbl="node1" presStyleIdx="4" presStyleCnt="8">
        <dgm:presLayoutVars>
          <dgm:chMax val="1"/>
          <dgm:bulletEnabled val="1"/>
        </dgm:presLayoutVars>
      </dgm:prSet>
      <dgm:spPr/>
    </dgm:pt>
    <dgm:pt modelId="{D04BD80A-1E08-4146-9FA0-52AF05C4B7DE}" type="pres">
      <dgm:prSet presAssocID="{2E9E6C01-7C26-4A4C-A1F8-B01F44E311FB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DC91245C-9D0A-6047-AF77-C112F4EBF31F}" type="pres">
      <dgm:prSet presAssocID="{DBDEE9FF-44F1-7544-A2A4-3D668452FB91}" presName="Name8" presStyleCnt="0"/>
      <dgm:spPr/>
    </dgm:pt>
    <dgm:pt modelId="{11B0D671-AC68-8748-B7BB-72C5302EEB7B}" type="pres">
      <dgm:prSet presAssocID="{DBDEE9FF-44F1-7544-A2A4-3D668452FB91}" presName="level" presStyleLbl="node1" presStyleIdx="5" presStyleCnt="8">
        <dgm:presLayoutVars>
          <dgm:chMax val="1"/>
          <dgm:bulletEnabled val="1"/>
        </dgm:presLayoutVars>
      </dgm:prSet>
      <dgm:spPr/>
    </dgm:pt>
    <dgm:pt modelId="{3D7358E0-E384-884F-A7DF-2DBFE0A28F31}" type="pres">
      <dgm:prSet presAssocID="{DBDEE9FF-44F1-7544-A2A4-3D668452FB91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C91A3480-E123-534A-82A7-A6DC7A1F1C54}" type="pres">
      <dgm:prSet presAssocID="{03857B24-32D2-474A-8F77-3E8E9C3CFA7A}" presName="Name8" presStyleCnt="0"/>
      <dgm:spPr/>
    </dgm:pt>
    <dgm:pt modelId="{3479AF6D-63FE-C84D-9D14-1ED329C3278C}" type="pres">
      <dgm:prSet presAssocID="{03857B24-32D2-474A-8F77-3E8E9C3CFA7A}" presName="level" presStyleLbl="node1" presStyleIdx="6" presStyleCnt="8">
        <dgm:presLayoutVars>
          <dgm:chMax val="1"/>
          <dgm:bulletEnabled val="1"/>
        </dgm:presLayoutVars>
      </dgm:prSet>
      <dgm:spPr/>
    </dgm:pt>
    <dgm:pt modelId="{7AE33E7D-3210-3744-99C6-DC5308FB4EAD}" type="pres">
      <dgm:prSet presAssocID="{03857B24-32D2-474A-8F77-3E8E9C3CFA7A}" presName="levelTx" presStyleLbl="revTx" presStyleIdx="0" presStyleCnt="0">
        <dgm:presLayoutVars>
          <dgm:chMax val="1"/>
          <dgm:bulletEnabled val="1"/>
        </dgm:presLayoutVars>
      </dgm:prSet>
      <dgm:spPr/>
    </dgm:pt>
    <dgm:pt modelId="{AE3968B5-18DD-D244-9FE8-5764D43771A1}" type="pres">
      <dgm:prSet presAssocID="{9D301182-D261-3340-8032-C8B2E4ED0413}" presName="Name8" presStyleCnt="0"/>
      <dgm:spPr/>
    </dgm:pt>
    <dgm:pt modelId="{6727E15D-A8A8-1846-A32E-3ED549E239BE}" type="pres">
      <dgm:prSet presAssocID="{9D301182-D261-3340-8032-C8B2E4ED0413}" presName="level" presStyleLbl="node1" presStyleIdx="7" presStyleCnt="8">
        <dgm:presLayoutVars>
          <dgm:chMax val="1"/>
          <dgm:bulletEnabled val="1"/>
        </dgm:presLayoutVars>
      </dgm:prSet>
      <dgm:spPr/>
    </dgm:pt>
    <dgm:pt modelId="{8ADCEEBB-11A4-7A4A-93FB-137DAAE51320}" type="pres">
      <dgm:prSet presAssocID="{9D301182-D261-3340-8032-C8B2E4ED0413}" presName="levelTx" presStyleLbl="revTx" presStyleIdx="0" presStyleCnt="0">
        <dgm:presLayoutVars>
          <dgm:chMax val="1"/>
          <dgm:bulletEnabled val="1"/>
        </dgm:presLayoutVars>
      </dgm:prSet>
      <dgm:spPr/>
    </dgm:pt>
  </dgm:ptLst>
  <dgm:cxnLst>
    <dgm:cxn modelId="{6A581C02-8567-DD47-BA56-66D3B74205D8}" srcId="{0BA438B6-72DB-A646-8D9C-ACDCF426A44B}" destId="{11498017-55F6-8E41-88CD-39664B8F2299}" srcOrd="3" destOrd="0" parTransId="{88B8CCE8-2FE3-4141-B937-F9B1F5D04861}" sibTransId="{A202CECB-AFF3-E34C-867C-C3F2CDF726DE}"/>
    <dgm:cxn modelId="{6EC4491A-595E-894A-B7F1-35D84BD9417B}" srcId="{0BA438B6-72DB-A646-8D9C-ACDCF426A44B}" destId="{3DB02328-6E11-B545-B6A0-EE49FAAE14D0}" srcOrd="2" destOrd="0" parTransId="{33BA7955-5B20-734C-8918-09BCDDF48C8F}" sibTransId="{6E55F130-5505-1A4D-B12D-0667FF84ED77}"/>
    <dgm:cxn modelId="{9F1A751D-033D-174F-856B-A84DBE4D098A}" type="presOf" srcId="{A49E0E69-A6A6-D44D-8CD1-025BBA76C5EE}" destId="{B9301774-D678-3248-A9EE-ED4E3F5F70E3}" srcOrd="1" destOrd="0" presId="urn:microsoft.com/office/officeart/2005/8/layout/pyramid1"/>
    <dgm:cxn modelId="{AD744122-9D67-5B4B-81CD-6AF25C5A33A6}" type="presOf" srcId="{03857B24-32D2-474A-8F77-3E8E9C3CFA7A}" destId="{7AE33E7D-3210-3744-99C6-DC5308FB4EAD}" srcOrd="1" destOrd="0" presId="urn:microsoft.com/office/officeart/2005/8/layout/pyramid1"/>
    <dgm:cxn modelId="{05E4C83A-B0DA-8048-88F5-AEDBF5AA632A}" srcId="{0BA438B6-72DB-A646-8D9C-ACDCF426A44B}" destId="{D8C2F2D0-9A3F-1B4F-820D-9C2E4F8A9F23}" srcOrd="0" destOrd="0" parTransId="{BEEE835C-C11A-3547-9AB4-AFA03C1A4107}" sibTransId="{9DDA49AD-6BF5-D542-8E1D-FF5CB85F300D}"/>
    <dgm:cxn modelId="{DFEF8340-B880-E946-B28C-3684513CE281}" type="presOf" srcId="{3DB02328-6E11-B545-B6A0-EE49FAAE14D0}" destId="{EDFE8FF9-3CA9-7748-90C2-91EBCD0656E0}" srcOrd="1" destOrd="0" presId="urn:microsoft.com/office/officeart/2005/8/layout/pyramid1"/>
    <dgm:cxn modelId="{0DAA1542-6853-2349-9258-E028EE7647EE}" type="presOf" srcId="{A49E0E69-A6A6-D44D-8CD1-025BBA76C5EE}" destId="{EB562380-D9CC-1344-A314-42D1220A25B4}" srcOrd="0" destOrd="0" presId="urn:microsoft.com/office/officeart/2005/8/layout/pyramid1"/>
    <dgm:cxn modelId="{4267D342-DDE0-CD49-851A-9956F677A546}" srcId="{0BA438B6-72DB-A646-8D9C-ACDCF426A44B}" destId="{2E9E6C01-7C26-4A4C-A1F8-B01F44E311FB}" srcOrd="4" destOrd="0" parTransId="{CF92F415-CAF0-CB48-B1D9-75D417DF74DE}" sibTransId="{BA4730C5-C081-344A-90A8-74F0A2738B85}"/>
    <dgm:cxn modelId="{18AA5F57-F168-DD4C-93FD-FE49DD33FA24}" srcId="{0BA438B6-72DB-A646-8D9C-ACDCF426A44B}" destId="{03857B24-32D2-474A-8F77-3E8E9C3CFA7A}" srcOrd="6" destOrd="0" parTransId="{23B9CE12-EE3E-2341-984D-BE6E3EBD9E6C}" sibTransId="{5CFF365A-9EE3-0D46-9D31-0C063123CC16}"/>
    <dgm:cxn modelId="{7B62015E-50F3-C342-8481-3A423F86EA1D}" srcId="{0BA438B6-72DB-A646-8D9C-ACDCF426A44B}" destId="{9D301182-D261-3340-8032-C8B2E4ED0413}" srcOrd="7" destOrd="0" parTransId="{F2AA09AD-D74B-1448-B9AF-440D848DAEED}" sibTransId="{9C78EAF3-196C-F143-A6BA-6327580CD30B}"/>
    <dgm:cxn modelId="{BD90C863-221D-A74F-9707-EF7F0F47521C}" srcId="{0BA438B6-72DB-A646-8D9C-ACDCF426A44B}" destId="{DBDEE9FF-44F1-7544-A2A4-3D668452FB91}" srcOrd="5" destOrd="0" parTransId="{28FE6464-7AAB-8243-BB24-2552D6913FD8}" sibTransId="{E785DB58-124B-294C-B72D-D27367C26D1D}"/>
    <dgm:cxn modelId="{1B45BC69-F34B-6A4D-909E-316284969F02}" type="presOf" srcId="{DBDEE9FF-44F1-7544-A2A4-3D668452FB91}" destId="{11B0D671-AC68-8748-B7BB-72C5302EEB7B}" srcOrd="0" destOrd="0" presId="urn:microsoft.com/office/officeart/2005/8/layout/pyramid1"/>
    <dgm:cxn modelId="{F702D47F-ECD0-DC41-976A-D13B2D7B4C94}" type="presOf" srcId="{DBDEE9FF-44F1-7544-A2A4-3D668452FB91}" destId="{3D7358E0-E384-884F-A7DF-2DBFE0A28F31}" srcOrd="1" destOrd="0" presId="urn:microsoft.com/office/officeart/2005/8/layout/pyramid1"/>
    <dgm:cxn modelId="{32DACE86-2696-824D-BBBD-D856233F58F6}" type="presOf" srcId="{03857B24-32D2-474A-8F77-3E8E9C3CFA7A}" destId="{3479AF6D-63FE-C84D-9D14-1ED329C3278C}" srcOrd="0" destOrd="0" presId="urn:microsoft.com/office/officeart/2005/8/layout/pyramid1"/>
    <dgm:cxn modelId="{D358828B-2533-E64A-8402-220DF8A2B5B2}" type="presOf" srcId="{D8C2F2D0-9A3F-1B4F-820D-9C2E4F8A9F23}" destId="{7CACEAA5-55D2-4D41-A9A9-BFDE45EE714D}" srcOrd="0" destOrd="0" presId="urn:microsoft.com/office/officeart/2005/8/layout/pyramid1"/>
    <dgm:cxn modelId="{61230491-8035-D442-B549-EE89B56C98F6}" srcId="{0BA438B6-72DB-A646-8D9C-ACDCF426A44B}" destId="{A49E0E69-A6A6-D44D-8CD1-025BBA76C5EE}" srcOrd="1" destOrd="0" parTransId="{7EBAE81C-0F3A-F748-BDD8-DF7EB13F789C}" sibTransId="{980AC219-2211-A545-B609-8BE6BED54544}"/>
    <dgm:cxn modelId="{E87B44A2-D195-8748-8F65-28D3DD446823}" type="presOf" srcId="{0BA438B6-72DB-A646-8D9C-ACDCF426A44B}" destId="{F9F48063-1FF5-EC41-A453-B824824ABF7A}" srcOrd="0" destOrd="0" presId="urn:microsoft.com/office/officeart/2005/8/layout/pyramid1"/>
    <dgm:cxn modelId="{F2FFFCA8-FC22-AE4A-B6F1-3849B26FAB34}" type="presOf" srcId="{2E9E6C01-7C26-4A4C-A1F8-B01F44E311FB}" destId="{D04BD80A-1E08-4146-9FA0-52AF05C4B7DE}" srcOrd="1" destOrd="0" presId="urn:microsoft.com/office/officeart/2005/8/layout/pyramid1"/>
    <dgm:cxn modelId="{87DBADB5-CA24-8D46-81D4-5EE6042C8E25}" type="presOf" srcId="{11498017-55F6-8E41-88CD-39664B8F2299}" destId="{444F5993-A0DA-A341-9CF3-EC87161A5B0F}" srcOrd="0" destOrd="0" presId="urn:microsoft.com/office/officeart/2005/8/layout/pyramid1"/>
    <dgm:cxn modelId="{6A1BAEB8-4F2C-764E-A8D1-3A5C274EC67B}" type="presOf" srcId="{3DB02328-6E11-B545-B6A0-EE49FAAE14D0}" destId="{A4EAE70E-6864-4C44-AFB4-89136C79E7DC}" srcOrd="0" destOrd="0" presId="urn:microsoft.com/office/officeart/2005/8/layout/pyramid1"/>
    <dgm:cxn modelId="{0BDEBEC9-AA16-A143-BFFA-34E8213124D5}" type="presOf" srcId="{9D301182-D261-3340-8032-C8B2E4ED0413}" destId="{6727E15D-A8A8-1846-A32E-3ED549E239BE}" srcOrd="0" destOrd="0" presId="urn:microsoft.com/office/officeart/2005/8/layout/pyramid1"/>
    <dgm:cxn modelId="{D14513D0-CB17-C840-A55F-7AC850E61CE0}" type="presOf" srcId="{D8C2F2D0-9A3F-1B4F-820D-9C2E4F8A9F23}" destId="{9FAAC3DA-F90D-424E-B07E-A81796926EEF}" srcOrd="1" destOrd="0" presId="urn:microsoft.com/office/officeart/2005/8/layout/pyramid1"/>
    <dgm:cxn modelId="{005D24DC-A013-1C45-881D-7022F954B130}" type="presOf" srcId="{9D301182-D261-3340-8032-C8B2E4ED0413}" destId="{8ADCEEBB-11A4-7A4A-93FB-137DAAE51320}" srcOrd="1" destOrd="0" presId="urn:microsoft.com/office/officeart/2005/8/layout/pyramid1"/>
    <dgm:cxn modelId="{81CB4CDC-D02F-7F4B-AB47-D8063FD48CD8}" type="presOf" srcId="{2E9E6C01-7C26-4A4C-A1F8-B01F44E311FB}" destId="{048A76DA-6852-A941-8B04-6EEED2DD99C8}" srcOrd="0" destOrd="0" presId="urn:microsoft.com/office/officeart/2005/8/layout/pyramid1"/>
    <dgm:cxn modelId="{60C4E5E5-B2D5-504B-9895-CF9D3CFA6B93}" type="presOf" srcId="{11498017-55F6-8E41-88CD-39664B8F2299}" destId="{0CDCD97E-F0CD-F64D-9F2F-480C1963DBB0}" srcOrd="1" destOrd="0" presId="urn:microsoft.com/office/officeart/2005/8/layout/pyramid1"/>
    <dgm:cxn modelId="{3A5072DF-9810-BA46-B168-DAD77A5F46EA}" type="presParOf" srcId="{F9F48063-1FF5-EC41-A453-B824824ABF7A}" destId="{49024149-5DA6-EA4B-8222-767FBB1090FB}" srcOrd="0" destOrd="0" presId="urn:microsoft.com/office/officeart/2005/8/layout/pyramid1"/>
    <dgm:cxn modelId="{427009C1-3A56-9D4E-B5D3-B32B4D8D6CC5}" type="presParOf" srcId="{49024149-5DA6-EA4B-8222-767FBB1090FB}" destId="{7CACEAA5-55D2-4D41-A9A9-BFDE45EE714D}" srcOrd="0" destOrd="0" presId="urn:microsoft.com/office/officeart/2005/8/layout/pyramid1"/>
    <dgm:cxn modelId="{4CDE93C9-7DAF-F14E-B605-F0E9E82613FA}" type="presParOf" srcId="{49024149-5DA6-EA4B-8222-767FBB1090FB}" destId="{9FAAC3DA-F90D-424E-B07E-A81796926EEF}" srcOrd="1" destOrd="0" presId="urn:microsoft.com/office/officeart/2005/8/layout/pyramid1"/>
    <dgm:cxn modelId="{9E4BEFFE-2650-8541-B036-161A02091DFC}" type="presParOf" srcId="{F9F48063-1FF5-EC41-A453-B824824ABF7A}" destId="{7A373044-27E0-D540-8DD3-2BD7997BBC8F}" srcOrd="1" destOrd="0" presId="urn:microsoft.com/office/officeart/2005/8/layout/pyramid1"/>
    <dgm:cxn modelId="{0D5C9A3F-5540-6E47-8AB5-A73D7E20CCBD}" type="presParOf" srcId="{7A373044-27E0-D540-8DD3-2BD7997BBC8F}" destId="{EB562380-D9CC-1344-A314-42D1220A25B4}" srcOrd="0" destOrd="0" presId="urn:microsoft.com/office/officeart/2005/8/layout/pyramid1"/>
    <dgm:cxn modelId="{83BCF106-BCE2-5642-9025-8F681B94E328}" type="presParOf" srcId="{7A373044-27E0-D540-8DD3-2BD7997BBC8F}" destId="{B9301774-D678-3248-A9EE-ED4E3F5F70E3}" srcOrd="1" destOrd="0" presId="urn:microsoft.com/office/officeart/2005/8/layout/pyramid1"/>
    <dgm:cxn modelId="{9A6A5B84-AEF9-B347-8DFD-1B596A81A7C8}" type="presParOf" srcId="{F9F48063-1FF5-EC41-A453-B824824ABF7A}" destId="{D145A361-5647-5440-87F6-74FA4EE20323}" srcOrd="2" destOrd="0" presId="urn:microsoft.com/office/officeart/2005/8/layout/pyramid1"/>
    <dgm:cxn modelId="{F26B0061-4C70-5F4C-BF61-C8D04F762FBF}" type="presParOf" srcId="{D145A361-5647-5440-87F6-74FA4EE20323}" destId="{A4EAE70E-6864-4C44-AFB4-89136C79E7DC}" srcOrd="0" destOrd="0" presId="urn:microsoft.com/office/officeart/2005/8/layout/pyramid1"/>
    <dgm:cxn modelId="{5A36FA2A-62E0-EA44-B7C6-B206AAF5D371}" type="presParOf" srcId="{D145A361-5647-5440-87F6-74FA4EE20323}" destId="{EDFE8FF9-3CA9-7748-90C2-91EBCD0656E0}" srcOrd="1" destOrd="0" presId="urn:microsoft.com/office/officeart/2005/8/layout/pyramid1"/>
    <dgm:cxn modelId="{308ED701-9A04-AF4B-BD66-AA6A5BE592CB}" type="presParOf" srcId="{F9F48063-1FF5-EC41-A453-B824824ABF7A}" destId="{B95EA96E-A8AC-A84E-9B89-83CD23B42DAC}" srcOrd="3" destOrd="0" presId="urn:microsoft.com/office/officeart/2005/8/layout/pyramid1"/>
    <dgm:cxn modelId="{379031AA-032D-E449-A957-2C8D0F9E1A6B}" type="presParOf" srcId="{B95EA96E-A8AC-A84E-9B89-83CD23B42DAC}" destId="{444F5993-A0DA-A341-9CF3-EC87161A5B0F}" srcOrd="0" destOrd="0" presId="urn:microsoft.com/office/officeart/2005/8/layout/pyramid1"/>
    <dgm:cxn modelId="{A0BF93D6-1F72-E648-BE7B-FA3C325E59FA}" type="presParOf" srcId="{B95EA96E-A8AC-A84E-9B89-83CD23B42DAC}" destId="{0CDCD97E-F0CD-F64D-9F2F-480C1963DBB0}" srcOrd="1" destOrd="0" presId="urn:microsoft.com/office/officeart/2005/8/layout/pyramid1"/>
    <dgm:cxn modelId="{F70183E0-9055-3547-97A3-05C2740EE1D4}" type="presParOf" srcId="{F9F48063-1FF5-EC41-A453-B824824ABF7A}" destId="{9AE1FCC0-BFD6-6840-A7F7-F56ADD827977}" srcOrd="4" destOrd="0" presId="urn:microsoft.com/office/officeart/2005/8/layout/pyramid1"/>
    <dgm:cxn modelId="{B3C34CB2-DAB8-6F46-9FB8-5C342BB57594}" type="presParOf" srcId="{9AE1FCC0-BFD6-6840-A7F7-F56ADD827977}" destId="{048A76DA-6852-A941-8B04-6EEED2DD99C8}" srcOrd="0" destOrd="0" presId="urn:microsoft.com/office/officeart/2005/8/layout/pyramid1"/>
    <dgm:cxn modelId="{2EE37321-4FDE-2744-B4C2-0A7650276B4E}" type="presParOf" srcId="{9AE1FCC0-BFD6-6840-A7F7-F56ADD827977}" destId="{D04BD80A-1E08-4146-9FA0-52AF05C4B7DE}" srcOrd="1" destOrd="0" presId="urn:microsoft.com/office/officeart/2005/8/layout/pyramid1"/>
    <dgm:cxn modelId="{25FD73A2-D2D0-5949-84B6-4879F64AA8C7}" type="presParOf" srcId="{F9F48063-1FF5-EC41-A453-B824824ABF7A}" destId="{DC91245C-9D0A-6047-AF77-C112F4EBF31F}" srcOrd="5" destOrd="0" presId="urn:microsoft.com/office/officeart/2005/8/layout/pyramid1"/>
    <dgm:cxn modelId="{76C66FDD-C786-7E4E-9233-0314D45BEA69}" type="presParOf" srcId="{DC91245C-9D0A-6047-AF77-C112F4EBF31F}" destId="{11B0D671-AC68-8748-B7BB-72C5302EEB7B}" srcOrd="0" destOrd="0" presId="urn:microsoft.com/office/officeart/2005/8/layout/pyramid1"/>
    <dgm:cxn modelId="{91CCC73B-37F1-B540-AD7F-BFAA17A995AE}" type="presParOf" srcId="{DC91245C-9D0A-6047-AF77-C112F4EBF31F}" destId="{3D7358E0-E384-884F-A7DF-2DBFE0A28F31}" srcOrd="1" destOrd="0" presId="urn:microsoft.com/office/officeart/2005/8/layout/pyramid1"/>
    <dgm:cxn modelId="{EA6894F3-918A-CC43-8869-BBCBA09AF8EA}" type="presParOf" srcId="{F9F48063-1FF5-EC41-A453-B824824ABF7A}" destId="{C91A3480-E123-534A-82A7-A6DC7A1F1C54}" srcOrd="6" destOrd="0" presId="urn:microsoft.com/office/officeart/2005/8/layout/pyramid1"/>
    <dgm:cxn modelId="{B420F3E9-2E9C-904E-874D-336AC4EE79E4}" type="presParOf" srcId="{C91A3480-E123-534A-82A7-A6DC7A1F1C54}" destId="{3479AF6D-63FE-C84D-9D14-1ED329C3278C}" srcOrd="0" destOrd="0" presId="urn:microsoft.com/office/officeart/2005/8/layout/pyramid1"/>
    <dgm:cxn modelId="{6F58BF89-6ECF-7D42-BF0D-FFE4E5AEBC58}" type="presParOf" srcId="{C91A3480-E123-534A-82A7-A6DC7A1F1C54}" destId="{7AE33E7D-3210-3744-99C6-DC5308FB4EAD}" srcOrd="1" destOrd="0" presId="urn:microsoft.com/office/officeart/2005/8/layout/pyramid1"/>
    <dgm:cxn modelId="{9C6AEAF0-8C23-084B-A4E5-B247584398C5}" type="presParOf" srcId="{F9F48063-1FF5-EC41-A453-B824824ABF7A}" destId="{AE3968B5-18DD-D244-9FE8-5764D43771A1}" srcOrd="7" destOrd="0" presId="urn:microsoft.com/office/officeart/2005/8/layout/pyramid1"/>
    <dgm:cxn modelId="{91B489D9-C8FA-8945-979C-107D3F4C5FB8}" type="presParOf" srcId="{AE3968B5-18DD-D244-9FE8-5764D43771A1}" destId="{6727E15D-A8A8-1846-A32E-3ED549E239BE}" srcOrd="0" destOrd="0" presId="urn:microsoft.com/office/officeart/2005/8/layout/pyramid1"/>
    <dgm:cxn modelId="{A31AD776-27A2-5B41-A9C3-FD339F66A3D3}" type="presParOf" srcId="{AE3968B5-18DD-D244-9FE8-5764D43771A1}" destId="{8ADCEEBB-11A4-7A4A-93FB-137DAAE51320}" srcOrd="1" destOrd="0" presId="urn:microsoft.com/office/officeart/2005/8/layout/pyramid1"/>
  </dgm:cxnLst>
  <dgm:bg>
    <a:noFill/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ACEAA5-55D2-4D41-A9A9-BFDE45EE714D}">
      <dsp:nvSpPr>
        <dsp:cNvPr id="0" name=""/>
        <dsp:cNvSpPr/>
      </dsp:nvSpPr>
      <dsp:spPr>
        <a:xfrm>
          <a:off x="2164338" y="0"/>
          <a:ext cx="504823" cy="307525"/>
        </a:xfrm>
        <a:prstGeom prst="trapezoid">
          <a:avLst>
            <a:gd name="adj" fmla="val 82078"/>
          </a:avLst>
        </a:prstGeom>
        <a:solidFill>
          <a:srgbClr val="78909C">
            <a:hueOff val="0"/>
            <a:satOff val="0"/>
            <a:lumOff val="0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i="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Gill Sans" panose="020B0502020104020203" pitchFamily="34" charset="-79"/>
            <a:ea typeface="+mn-ea"/>
            <a:cs typeface="Gill Sans" panose="020B0502020104020203" pitchFamily="34" charset="-79"/>
          </a:endParaRPr>
        </a:p>
      </dsp:txBody>
      <dsp:txXfrm>
        <a:off x="2332612" y="102508"/>
        <a:ext cx="168275" cy="205017"/>
      </dsp:txXfrm>
    </dsp:sp>
    <dsp:sp modelId="{EB562380-D9CC-1344-A314-42D1220A25B4}">
      <dsp:nvSpPr>
        <dsp:cNvPr id="0" name=""/>
        <dsp:cNvSpPr/>
      </dsp:nvSpPr>
      <dsp:spPr>
        <a:xfrm>
          <a:off x="1886684" y="307525"/>
          <a:ext cx="1060130" cy="338278"/>
        </a:xfrm>
        <a:prstGeom prst="trapezoid">
          <a:avLst>
            <a:gd name="adj" fmla="val 82078"/>
          </a:avLst>
        </a:prstGeom>
        <a:solidFill>
          <a:srgbClr val="78909C">
            <a:hueOff val="-1426188"/>
            <a:satOff val="12088"/>
            <a:lumOff val="1204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b="0" i="0" kern="1200" dirty="0">
            <a:solidFill>
              <a:srgbClr val="000000">
                <a:hueOff val="0"/>
                <a:satOff val="0"/>
                <a:lumOff val="0"/>
                <a:alphaOff val="0"/>
              </a:srgbClr>
            </a:solidFill>
            <a:latin typeface="Gill Sans" panose="020B0502020104020203" pitchFamily="34" charset="-79"/>
            <a:ea typeface="+mn-ea"/>
            <a:cs typeface="Gill Sans" panose="020B0502020104020203" pitchFamily="34" charset="-79"/>
          </a:endParaRPr>
        </a:p>
      </dsp:txBody>
      <dsp:txXfrm>
        <a:off x="2257308" y="398393"/>
        <a:ext cx="318882" cy="247410"/>
      </dsp:txXfrm>
    </dsp:sp>
    <dsp:sp modelId="{A4EAE70E-6864-4C44-AFB4-89136C79E7DC}">
      <dsp:nvSpPr>
        <dsp:cNvPr id="0" name=""/>
        <dsp:cNvSpPr/>
      </dsp:nvSpPr>
      <dsp:spPr>
        <a:xfrm>
          <a:off x="1480169" y="645803"/>
          <a:ext cx="1873160" cy="495276"/>
        </a:xfrm>
        <a:prstGeom prst="trapezoid">
          <a:avLst>
            <a:gd name="adj" fmla="val 82078"/>
          </a:avLst>
        </a:prstGeom>
        <a:solidFill>
          <a:srgbClr val="78909C">
            <a:hueOff val="-2852377"/>
            <a:satOff val="24176"/>
            <a:lumOff val="2409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Main Memory</a:t>
          </a:r>
        </a:p>
      </dsp:txBody>
      <dsp:txXfrm>
        <a:off x="2078980" y="756044"/>
        <a:ext cx="675538" cy="385035"/>
      </dsp:txXfrm>
    </dsp:sp>
    <dsp:sp modelId="{444F5993-A0DA-A341-9CF3-EC87161A5B0F}">
      <dsp:nvSpPr>
        <dsp:cNvPr id="0" name=""/>
        <dsp:cNvSpPr/>
      </dsp:nvSpPr>
      <dsp:spPr>
        <a:xfrm>
          <a:off x="1110613" y="1141080"/>
          <a:ext cx="2612273" cy="450248"/>
        </a:xfrm>
        <a:prstGeom prst="trapezoid">
          <a:avLst>
            <a:gd name="adj" fmla="val 82078"/>
          </a:avLst>
        </a:prstGeom>
        <a:solidFill>
          <a:srgbClr val="78909C">
            <a:hueOff val="-4278565"/>
            <a:satOff val="36264"/>
            <a:lumOff val="3613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CXL-Memory</a:t>
          </a:r>
        </a:p>
      </dsp:txBody>
      <dsp:txXfrm>
        <a:off x="1814131" y="1206409"/>
        <a:ext cx="1205237" cy="384919"/>
      </dsp:txXfrm>
    </dsp:sp>
    <dsp:sp modelId="{048A76DA-6852-A941-8B04-6EEED2DD99C8}">
      <dsp:nvSpPr>
        <dsp:cNvPr id="0" name=""/>
        <dsp:cNvSpPr/>
      </dsp:nvSpPr>
      <dsp:spPr>
        <a:xfrm>
          <a:off x="832959" y="1591329"/>
          <a:ext cx="3167580" cy="338278"/>
        </a:xfrm>
        <a:prstGeom prst="trapezoid">
          <a:avLst>
            <a:gd name="adj" fmla="val 82078"/>
          </a:avLst>
        </a:prstGeom>
        <a:solidFill>
          <a:srgbClr val="78909C">
            <a:hueOff val="-5704754"/>
            <a:satOff val="48351"/>
            <a:lumOff val="4818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NVM </a:t>
          </a:r>
        </a:p>
      </dsp:txBody>
      <dsp:txXfrm>
        <a:off x="1572387" y="1621741"/>
        <a:ext cx="1688725" cy="307866"/>
      </dsp:txXfrm>
    </dsp:sp>
    <dsp:sp modelId="{11B0D671-AC68-8748-B7BB-72C5302EEB7B}">
      <dsp:nvSpPr>
        <dsp:cNvPr id="0" name=""/>
        <dsp:cNvSpPr/>
      </dsp:nvSpPr>
      <dsp:spPr>
        <a:xfrm>
          <a:off x="555306" y="1929607"/>
          <a:ext cx="3722886" cy="338278"/>
        </a:xfrm>
        <a:prstGeom prst="trapezoid">
          <a:avLst>
            <a:gd name="adj" fmla="val 82078"/>
          </a:avLst>
        </a:prstGeom>
        <a:solidFill>
          <a:srgbClr val="78909C">
            <a:hueOff val="-7130942"/>
            <a:satOff val="60439"/>
            <a:lumOff val="6022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Network Attached Memory</a:t>
          </a:r>
        </a:p>
      </dsp:txBody>
      <dsp:txXfrm>
        <a:off x="1391912" y="1955483"/>
        <a:ext cx="2049674" cy="312402"/>
      </dsp:txXfrm>
    </dsp:sp>
    <dsp:sp modelId="{3479AF6D-63FE-C84D-9D14-1ED329C3278C}">
      <dsp:nvSpPr>
        <dsp:cNvPr id="0" name=""/>
        <dsp:cNvSpPr/>
      </dsp:nvSpPr>
      <dsp:spPr>
        <a:xfrm>
          <a:off x="277653" y="2267886"/>
          <a:ext cx="4278193" cy="338278"/>
        </a:xfrm>
        <a:prstGeom prst="trapezoid">
          <a:avLst>
            <a:gd name="adj" fmla="val 82078"/>
          </a:avLst>
        </a:prstGeom>
        <a:solidFill>
          <a:srgbClr val="78909C">
            <a:hueOff val="-8557130"/>
            <a:satOff val="72527"/>
            <a:lumOff val="7227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SSD</a:t>
          </a:r>
        </a:p>
      </dsp:txBody>
      <dsp:txXfrm>
        <a:off x="1211438" y="2290403"/>
        <a:ext cx="2410623" cy="315761"/>
      </dsp:txXfrm>
    </dsp:sp>
    <dsp:sp modelId="{6727E15D-A8A8-1846-A32E-3ED549E239BE}">
      <dsp:nvSpPr>
        <dsp:cNvPr id="0" name=""/>
        <dsp:cNvSpPr/>
      </dsp:nvSpPr>
      <dsp:spPr>
        <a:xfrm>
          <a:off x="0" y="2606164"/>
          <a:ext cx="4833499" cy="338278"/>
        </a:xfrm>
        <a:prstGeom prst="trapezoid">
          <a:avLst>
            <a:gd name="adj" fmla="val 82078"/>
          </a:avLst>
        </a:prstGeom>
        <a:solidFill>
          <a:srgbClr val="78909C">
            <a:hueOff val="-9983318"/>
            <a:satOff val="84615"/>
            <a:lumOff val="8431"/>
            <a:alphaOff val="0"/>
          </a:srgbClr>
        </a:solidFill>
        <a:ln w="25400" cap="flat" cmpd="sng" algn="ctr">
          <a:solidFill>
            <a:srgbClr val="FFFFFF">
              <a:hueOff val="0"/>
              <a:satOff val="0"/>
              <a:lumOff val="0"/>
              <a:alphaOff val="0"/>
            </a:srgb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dirty="0">
              <a:solidFill>
                <a:srgbClr val="000000">
                  <a:hueOff val="0"/>
                  <a:satOff val="0"/>
                  <a:lumOff val="0"/>
                  <a:alphaOff val="0"/>
                </a:srgbClr>
              </a:solidFill>
              <a:latin typeface="Gill Sans" panose="020B0502020104020203" pitchFamily="34" charset="-79"/>
              <a:ea typeface="+mn-ea"/>
              <a:cs typeface="Gill Sans" panose="020B0502020104020203" pitchFamily="34" charset="-79"/>
            </a:rPr>
            <a:t>HDD</a:t>
          </a:r>
        </a:p>
      </dsp:txBody>
      <dsp:txXfrm>
        <a:off x="1030963" y="2626094"/>
        <a:ext cx="2771572" cy="3183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1">
  <dgm:title val=""/>
  <dgm:desc val=""/>
  <dgm:catLst>
    <dgm:cat type="pyramid" pri="1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pyra">
          <dgm:param type="linDir" val="fromB"/>
          <dgm:param type="txDir" val="fromT"/>
          <dgm:param type="pyraAcctPos" val="aft"/>
          <dgm:param type="pyraAcctTxMar" val="step"/>
          <dgm:param type="pyraAcctBkgdNode" val="acctBkgd"/>
          <dgm:param type="pyraAcctTxNode" val="acctTx"/>
          <dgm:param type="pyraLvlNode" val="level"/>
        </dgm:alg>
      </dgm:if>
      <dgm:else name="Name3">
        <dgm:alg type="pyra">
          <dgm:param type="linDir" val="fromB"/>
          <dgm:param type="txDir" val="fromT"/>
          <dgm:param type="pyraAcctPos" val="bef"/>
          <dgm:param type="pyraAcctTxMar" val="step"/>
          <dgm:param type="pyraAcctBkgdNode" val="acctBkgd"/>
          <dgm:param type="pyraAcctTxNode" val="acctTx"/>
          <dgm:param type="pyraLvlNode" val="level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ptType="all node" func="maxDepth" op="gte" val="2">
        <dgm:constrLst>
          <dgm:constr type="primFontSz" for="des" forName="levelTx" op="equ"/>
          <dgm:constr type="secFontSz" for="des" forName="acctTx" op="equ"/>
          <dgm:constr type="pyraAcctRatio" val="0.32"/>
        </dgm:constrLst>
      </dgm:if>
      <dgm:else name="Name6">
        <dgm:constrLst>
          <dgm:constr type="primFontSz" for="des" forName="levelTx" op="equ"/>
          <dgm:constr type="secFontSz" for="des" forName="acctTx" op="equ"/>
          <dgm:constr type="pyraAcctRatio"/>
        </dgm:constrLst>
      </dgm:else>
    </dgm:choose>
    <dgm:ruleLst/>
    <dgm:forEach name="Name7" axis="ch" ptType="node">
      <dgm:layoutNode name="Name8">
        <dgm:alg type="composite">
          <dgm:param type="horzAlign" val="none"/>
        </dgm:alg>
        <dgm:shape xmlns:r="http://schemas.openxmlformats.org/officeDocument/2006/relationships" r:blip="">
          <dgm:adjLst/>
        </dgm:shape>
        <dgm:presOf/>
        <dgm:choose name="Name9">
          <dgm:if name="Name10" axis="self" ptType="node" func="pos" op="equ" val="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/>
              <dgm:constr type="h" for="ch" forName="levelTx" refType="h" refFor="ch" refForName="level"/>
            </dgm:constrLst>
          </dgm:if>
          <dgm:else name="Name11">
            <dgm:constrLst>
              <dgm:constr type="ctrX" for="ch" forName="acctBkgd" val="1"/>
              <dgm:constr type="ctrY" for="ch" forName="acctBkgd" val="1"/>
              <dgm:constr type="w" for="ch" forName="acctBkgd" val="1"/>
              <dgm:constr type="h" for="ch" forName="acctBkgd" val="1"/>
              <dgm:constr type="ctrX" for="ch" forName="acctTx" val="1"/>
              <dgm:constr type="ctrY" for="ch" forName="acctTx" val="1"/>
              <dgm:constr type="w" for="ch" forName="acctTx" val="1"/>
              <dgm:constr type="h" for="ch" forName="acctTx" val="1"/>
              <dgm:constr type="ctrX" for="ch" forName="level" val="1"/>
              <dgm:constr type="ctrY" for="ch" forName="level" val="1"/>
              <dgm:constr type="w" for="ch" forName="level" val="1"/>
              <dgm:constr type="h" for="ch" forName="level" val="1"/>
              <dgm:constr type="ctrX" for="ch" forName="levelTx" refType="ctrX" refFor="ch" refForName="level"/>
              <dgm:constr type="ctrY" for="ch" forName="levelTx" refType="ctrY" refFor="ch" refForName="level"/>
              <dgm:constr type="w" for="ch" forName="levelTx" refType="w" refFor="ch" refForName="level" fact="0.65"/>
              <dgm:constr type="h" for="ch" forName="levelTx" refType="h" refFor="ch" refForName="level"/>
            </dgm:constrLst>
          </dgm:else>
        </dgm:choose>
        <dgm:ruleLst/>
        <dgm:choose name="Name12">
          <dgm:if name="Name13" axis="ch" ptType="node" func="cnt" op="gte" val="1">
            <dgm:layoutNode name="acctBkgd" styleLbl="alignAcc1">
              <dgm:alg type="sp"/>
              <dgm:shape xmlns:r="http://schemas.openxmlformats.org/officeDocument/2006/relationships" type="nonIsoscelesTrapezoid" r:blip="">
                <dgm:adjLst/>
              </dgm:shape>
              <dgm:presOf axis="des" ptType="node"/>
              <dgm:constrLst/>
              <dgm:ruleLst/>
            </dgm:layoutNode>
            <dgm:layoutNode name="acctTx" styleLbl="alignAcc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type="nonIsoscelesTrapezoid" r:blip="" hideGeom="1">
                <dgm:adjLst/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3"/>
                <dgm:constr type="bMarg" refType="secFontSz" fact="0.3"/>
                <dgm:constr type="lMarg" refType="secFontSz" fact="0.3"/>
                <dgm:constr type="rMarg" refType="secFontSz" fact="0.3"/>
              </dgm:constrLst>
              <dgm:ruleLst>
                <dgm:rule type="secFontSz" val="5" fact="NaN" max="NaN"/>
              </dgm:ruleLst>
            </dgm:layoutNode>
          </dgm:if>
          <dgm:else name="Name14"/>
        </dgm:choose>
        <dgm:layoutNode name="level">
          <dgm:varLst>
            <dgm:chMax val="1"/>
            <dgm:bulletEnabled val="1"/>
          </dgm:varLst>
          <dgm:alg type="sp"/>
          <dgm:shape xmlns:r="http://schemas.openxmlformats.org/officeDocument/2006/relationships" type="trapezoid" r:blip="">
            <dgm:adjLst/>
          </dgm:shape>
          <dgm:presOf axis="self"/>
          <dgm:constrLst>
            <dgm:constr type="h" val="500"/>
            <dgm:constr type="w" val="1"/>
          </dgm:constrLst>
          <dgm:ruleLst/>
        </dgm:layoutNode>
        <dgm:layoutNode name="levelTx" styleLbl="revTx">
          <dgm:varLst>
            <dgm:chMax val="1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4D10A-81D1-8748-8404-C44E2799F913}" type="datetimeFigureOut">
              <a:rPr lang="en-US" smtClean="0"/>
              <a:t>8/26/25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2DBF5F-E884-8D4B-8536-498293E3FB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8217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2401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8223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2DBF5F-E884-8D4B-8536-498293E3FBD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070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2560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760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701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216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616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95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871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203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41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251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0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r>
              <a:rPr lang="en-US"/>
              <a:t>8/26/25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r>
              <a:rPr lang="en-US"/>
              <a:t>CSE 598 – F25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75000"/>
                  </a:schemeClr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</a:lstStyle>
          <a:p>
            <a:fld id="{4EEF9975-6C58-5C4C-8961-54FFA2646BA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6876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b="0" i="0" kern="1200">
          <a:solidFill>
            <a:schemeClr val="tx1"/>
          </a:solidFill>
          <a:latin typeface="Gill Sans Light" charset="0"/>
          <a:ea typeface="Gill Sans Light" charset="0"/>
          <a:cs typeface="Gill Sans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edstem.org/us/join/F6zqDH" TargetMode="External"/><Relationship Id="rId2" Type="http://schemas.openxmlformats.org/officeDocument/2006/relationships/hyperlink" Target="https://docs.google.com/forms/d/e/1FAIpQLScLAghst8rcX5b1hdXXQlYVLTb1SMMRTSNnO5XrPQppnq437w/viewform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.berkeley.edu/~pattrsn/talks/BadTalk.pdf" TargetMode="External"/><Relationship Id="rId2" Type="http://schemas.openxmlformats.org/officeDocument/2006/relationships/hyperlink" Target="mailto:cse585-staff@umich.edu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mailto:cse585-staff@umich.edu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forms.gle/hco1CPWYdcWyGRvs9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tif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iff"/><Relationship Id="rId2" Type="http://schemas.openxmlformats.org/officeDocument/2006/relationships/image" Target="../media/image9.tiff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tif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symbioticlab.org/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://www.mosharaf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://research.microsoft.com/en-us/um/people/simonpj/papers/giving-a-talk/writing-a-paper-slides.pdf" TargetMode="Externa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google.com/forms/d/e/1FAIpQLScLAghst8rcX5b1hdXXQlYVLTb1SMMRTSNnO5XrPQppnq437w/viewform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sharaf/cse585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2420" y="1122363"/>
            <a:ext cx="11567160" cy="2387600"/>
          </a:xfrm>
        </p:spPr>
        <p:txBody>
          <a:bodyPr anchor="ctr"/>
          <a:lstStyle/>
          <a:p>
            <a:r>
              <a:rPr lang="en-US" dirty="0"/>
              <a:t>CSE 585: Advanced Scalable Systems for GenAI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4D97E45-98E1-9A5E-07AF-831584FE14C3}"/>
              </a:ext>
            </a:extLst>
          </p:cNvPr>
          <p:cNvGrpSpPr/>
          <p:nvPr/>
        </p:nvGrpSpPr>
        <p:grpSpPr>
          <a:xfrm>
            <a:off x="3468924" y="3994577"/>
            <a:ext cx="5254151" cy="1333041"/>
            <a:chOff x="3509813" y="3514517"/>
            <a:chExt cx="5254151" cy="133304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940D7E11-9D86-5BAA-6164-203857AB6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509813" y="4240170"/>
              <a:ext cx="2286000" cy="607388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16C58C0-A606-37F0-F404-D6557A3AD6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77964" y="4314120"/>
              <a:ext cx="2286000" cy="459488"/>
            </a:xfrm>
            <a:prstGeom prst="rect">
              <a:avLst/>
            </a:prstGeom>
          </p:spPr>
        </p:pic>
        <p:sp>
          <p:nvSpPr>
            <p:cNvPr id="12" name="Subtitle 8">
              <a:extLst>
                <a:ext uri="{FF2B5EF4-FFF2-40B4-BE49-F238E27FC236}">
                  <a16:creationId xmlns:a16="http://schemas.microsoft.com/office/drawing/2014/main" id="{003AB824-0F81-BC69-DE9B-34B6EF0EF0E2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541533" y="3514517"/>
              <a:ext cx="3136922" cy="5097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</a:bodyPr>
            <a:lstStyle>
              <a:lvl1pPr marL="0" indent="0" algn="l" defTabSz="457200" rtl="0" eaLnBrk="0" fontAlgn="base" hangingPunct="0">
                <a:spcBef>
                  <a:spcPts val="2000"/>
                </a:spcBef>
                <a:spcAft>
                  <a:spcPct val="0"/>
                </a:spcAft>
                <a:buNone/>
                <a:defRPr sz="2800" kern="1200">
                  <a:solidFill>
                    <a:schemeClr val="tx1"/>
                  </a:solidFill>
                  <a:latin typeface="Gill Sans"/>
                  <a:ea typeface="ＭＳ Ｐゴシック" pitchFamily="-65" charset="-128"/>
                  <a:cs typeface="Gill Sans"/>
                </a:defRPr>
              </a:lvl1pPr>
              <a:lvl2pPr marL="457200" indent="0" algn="ctr" defTabSz="457200" rtl="0" eaLnBrk="0" fontAlgn="base" hangingPunct="0">
                <a:spcBef>
                  <a:spcPct val="0"/>
                </a:spcBef>
                <a:spcAft>
                  <a:spcPct val="0"/>
                </a:spcAft>
                <a:buSzPct val="100000"/>
                <a:buFont typeface="Lucida Grande" charset="0"/>
                <a:buNone/>
                <a:defRPr sz="2700" kern="1200">
                  <a:solidFill>
                    <a:schemeClr val="tx1">
                      <a:tint val="75000"/>
                    </a:schemeClr>
                  </a:solidFill>
                  <a:latin typeface="Gill Sans"/>
                  <a:ea typeface="ＭＳ Ｐゴシック" pitchFamily="-65" charset="-128"/>
                  <a:cs typeface="Gill Sans"/>
                </a:defRPr>
              </a:lvl2pPr>
              <a:lvl3pPr marL="914400" indent="0" algn="ctr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400" kern="1200">
                  <a:solidFill>
                    <a:schemeClr val="tx1">
                      <a:tint val="75000"/>
                    </a:schemeClr>
                  </a:solidFill>
                  <a:latin typeface="Gill Sans"/>
                  <a:ea typeface="ＭＳ Ｐゴシック" pitchFamily="-65" charset="-128"/>
                  <a:cs typeface="Gill Sans"/>
                </a:defRPr>
              </a:lvl3pPr>
              <a:lvl4pPr marL="1371600" indent="0" algn="ctr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Gill Sans"/>
                  <a:ea typeface="ＭＳ Ｐゴシック" pitchFamily="-65" charset="-128"/>
                  <a:cs typeface="Gill Sans"/>
                </a:defRPr>
              </a:lvl4pPr>
              <a:lvl5pPr marL="1828800" indent="0" algn="ctr" defTabSz="457200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Gill Sans"/>
                  <a:ea typeface="ＭＳ Ｐゴシック" pitchFamily="-65" charset="-128"/>
                  <a:cs typeface="Gill Sans"/>
                </a:defRPr>
              </a:lvl5pPr>
              <a:lvl6pPr marL="22860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457200" rtl="0" eaLnBrk="1" latinLnBrk="0" hangingPunct="1">
                <a:spcBef>
                  <a:spcPct val="20000"/>
                </a:spcBef>
                <a:buFont typeface="Arial"/>
                <a:buNone/>
                <a:defRPr sz="20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2400" dirty="0">
                  <a:latin typeface="Gill Sans" panose="020B0502020104020203" pitchFamily="34" charset="-79"/>
                  <a:ea typeface="Gill Sans" charset="0"/>
                  <a:cs typeface="Gill Sans" panose="020B0502020104020203" pitchFamily="34" charset="-79"/>
                </a:rPr>
                <a:t>Mosharaf Chowdhury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32126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Group-Based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activities will be done in groups </a:t>
            </a:r>
            <a:r>
              <a:rPr lang="en-US" dirty="0">
                <a:solidFill>
                  <a:srgbClr val="FF0000"/>
                </a:solidFill>
              </a:rPr>
              <a:t>except</a:t>
            </a:r>
            <a:r>
              <a:rPr lang="en-US" dirty="0"/>
              <a:t> for participation</a:t>
            </a:r>
          </a:p>
          <a:p>
            <a:pPr lvl="1"/>
            <a:r>
              <a:rPr lang="en-US" dirty="0"/>
              <a:t>Paper presentation</a:t>
            </a:r>
          </a:p>
          <a:p>
            <a:pPr lvl="1"/>
            <a:r>
              <a:rPr lang="en-US" dirty="0"/>
              <a:t>Paper summary</a:t>
            </a:r>
          </a:p>
          <a:p>
            <a:pPr lvl="1"/>
            <a:r>
              <a:rPr lang="en-US" dirty="0"/>
              <a:t>Research projects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4082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 Groups ASAP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Submit </a:t>
            </a:r>
            <a:r>
              <a:rPr lang="en-US" dirty="0">
                <a:hlinkClick r:id="rId2"/>
              </a:rPr>
              <a:t>Google Form</a:t>
            </a:r>
            <a:endParaRPr lang="en-US" dirty="0"/>
          </a:p>
          <a:p>
            <a:pPr lvl="1"/>
            <a:r>
              <a:rPr lang="en-US" dirty="0"/>
              <a:t>By September 4 the latest, but </a:t>
            </a:r>
            <a:r>
              <a:rPr lang="en-US" b="1" dirty="0">
                <a:solidFill>
                  <a:srgbClr val="FF0000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right now</a:t>
            </a:r>
            <a:r>
              <a:rPr lang="en-US" dirty="0"/>
              <a:t> is better</a:t>
            </a:r>
          </a:p>
          <a:p>
            <a:pPr lvl="2"/>
            <a:r>
              <a:rPr lang="en-US" b="1" dirty="0"/>
              <a:t>We need a group to pickup duties for Sep 4!!!</a:t>
            </a:r>
          </a:p>
          <a:p>
            <a:pPr lvl="1"/>
            <a:r>
              <a:rPr lang="en-US" dirty="0"/>
              <a:t>Use </a:t>
            </a:r>
            <a:r>
              <a:rPr lang="en-US" dirty="0">
                <a:hlinkClick r:id="rId3"/>
              </a:rPr>
              <a:t>Ed </a:t>
            </a:r>
            <a:r>
              <a:rPr lang="en-US" dirty="0"/>
              <a:t>to find group members</a:t>
            </a:r>
          </a:p>
          <a:p>
            <a:pPr lvl="1"/>
            <a:r>
              <a:rPr lang="en-US" dirty="0"/>
              <a:t>Group size should be 4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85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~40 papers/articles across</a:t>
            </a:r>
          </a:p>
          <a:p>
            <a:pPr lvl="1"/>
            <a:r>
              <a:rPr lang="en-US" dirty="0"/>
              <a:t>Primarily from systems venues like SOSP, OSDI, NSDI, ASPLOS, FAST, etc.</a:t>
            </a:r>
          </a:p>
          <a:p>
            <a:pPr lvl="1"/>
            <a:r>
              <a:rPr lang="en-US" dirty="0"/>
              <a:t>A couple from traditional AI/ML venues but still with systems-y flavor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</p:spTree>
    <p:extLst>
      <p:ext uri="{BB962C8B-B14F-4D97-AF65-F5344CB8AC3E}">
        <p14:creationId xmlns:p14="http://schemas.microsoft.com/office/powerpoint/2010/main" val="1935758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seminar-style course</a:t>
            </a:r>
          </a:p>
          <a:p>
            <a:pPr lvl="1"/>
            <a:r>
              <a:rPr lang="en-US" dirty="0"/>
              <a:t>Each group must present at least one lecture (required papers and the rest)</a:t>
            </a:r>
          </a:p>
          <a:p>
            <a:pPr lvl="1"/>
            <a:r>
              <a:rPr lang="en-US" dirty="0"/>
              <a:t>Paper presentation account for </a:t>
            </a:r>
            <a:r>
              <a:rPr lang="en-US" dirty="0">
                <a:latin typeface="Gill Sans" charset="0"/>
                <a:cs typeface="Gill Sans" charset="0"/>
              </a:rPr>
              <a:t>15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%</a:t>
            </a:r>
            <a:r>
              <a:rPr lang="en-US" dirty="0"/>
              <a:t> of the total grade</a:t>
            </a:r>
          </a:p>
          <a:p>
            <a:r>
              <a:rPr lang="en-US" dirty="0"/>
              <a:t>The entire class will be dedicated to the assigned paper(s)</a:t>
            </a:r>
          </a:p>
          <a:p>
            <a:pPr lvl="1"/>
            <a:r>
              <a:rPr lang="en-US" dirty="0"/>
              <a:t>Aim for 40-minute presentation without interruption</a:t>
            </a:r>
          </a:p>
          <a:p>
            <a:pPr lvl="1"/>
            <a:r>
              <a:rPr lang="en-US" dirty="0"/>
              <a:t>But there will be intermittent discussions</a:t>
            </a:r>
          </a:p>
          <a:p>
            <a:r>
              <a:rPr lang="en-US" dirty="0"/>
              <a:t>Lead the discussion</a:t>
            </a:r>
          </a:p>
          <a:p>
            <a:pPr lvl="1"/>
            <a:r>
              <a:rPr lang="en-US" dirty="0"/>
              <a:t>Go through the paper in details, along with its strengths and weaknesses</a:t>
            </a:r>
          </a:p>
          <a:p>
            <a:pPr lvl="1"/>
            <a:r>
              <a:rPr lang="en-US" dirty="0"/>
              <a:t>Include companion papers and other related papers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</p:spTree>
    <p:extLst>
      <p:ext uri="{BB962C8B-B14F-4D97-AF65-F5344CB8AC3E}">
        <p14:creationId xmlns:p14="http://schemas.microsoft.com/office/powerpoint/2010/main" val="1730461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Share your slides to </a:t>
            </a:r>
            <a:r>
              <a:rPr lang="en-US" dirty="0">
                <a:hlinkClick r:id="rId2"/>
              </a:rPr>
              <a:t>cse585-staff@umich.edu</a:t>
            </a:r>
            <a:r>
              <a:rPr lang="en-US" dirty="0"/>
              <a:t> 24 hours before the class</a:t>
            </a:r>
          </a:p>
          <a:p>
            <a:pPr lvl="1"/>
            <a:r>
              <a:rPr lang="en-US" dirty="0"/>
              <a:t>Use Google Sheets so we can provide in-place comments/feedback</a:t>
            </a:r>
          </a:p>
          <a:p>
            <a:r>
              <a:rPr lang="en-US" dirty="0"/>
              <a:t>Prepare early</a:t>
            </a:r>
          </a:p>
          <a:p>
            <a:r>
              <a:rPr lang="en-US" dirty="0"/>
              <a:t>Practice a lot</a:t>
            </a:r>
          </a:p>
          <a:p>
            <a:r>
              <a:rPr lang="en-US" dirty="0"/>
              <a:t>Also, read</a:t>
            </a:r>
          </a:p>
          <a:p>
            <a:pPr lvl="1"/>
            <a:r>
              <a:rPr lang="en-US" dirty="0">
                <a:hlinkClick r:id="rId3"/>
              </a:rPr>
              <a:t>How to Give a Bad Talk</a:t>
            </a:r>
            <a:r>
              <a:rPr lang="en-US" dirty="0"/>
              <a:t>, by David A. Patterson 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</p:spTree>
    <p:extLst>
      <p:ext uri="{BB962C8B-B14F-4D97-AF65-F5344CB8AC3E}">
        <p14:creationId xmlns:p14="http://schemas.microsoft.com/office/powerpoint/2010/main" val="922069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Summaries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is a paper-reading course</a:t>
            </a:r>
          </a:p>
          <a:p>
            <a:pPr lvl="1"/>
            <a:r>
              <a:rPr lang="en-US" dirty="0"/>
              <a:t>Paper summaries account for </a:t>
            </a:r>
            <a:r>
              <a:rPr lang="en-US" dirty="0">
                <a:latin typeface="Gill Sans" charset="0"/>
                <a:cs typeface="Gill Sans" charset="0"/>
              </a:rPr>
              <a:t>15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%</a:t>
            </a:r>
            <a:r>
              <a:rPr lang="en-US" dirty="0"/>
              <a:t> of the total grade</a:t>
            </a:r>
          </a:p>
          <a:p>
            <a:r>
              <a:rPr lang="en-US" dirty="0"/>
              <a:t>Roughly 1-2 summary per-group (assigned)</a:t>
            </a:r>
          </a:p>
          <a:p>
            <a:r>
              <a:rPr lang="en-US" dirty="0"/>
              <a:t>Each summary must follow the template and address the following</a:t>
            </a:r>
          </a:p>
          <a:p>
            <a:pPr lvl="1"/>
            <a:r>
              <a:rPr lang="en-US" dirty="0"/>
              <a:t>What is the problem and why is it important?</a:t>
            </a:r>
          </a:p>
          <a:p>
            <a:pPr lvl="1"/>
            <a:r>
              <a:rPr lang="en-US" dirty="0"/>
              <a:t>What is the hypothesis of the work?</a:t>
            </a:r>
          </a:p>
          <a:p>
            <a:pPr lvl="1"/>
            <a:r>
              <a:rPr lang="en-US" dirty="0"/>
              <a:t>What is the proposed solution, and what key insight guides their solution?</a:t>
            </a:r>
          </a:p>
          <a:p>
            <a:pPr lvl="1"/>
            <a:r>
              <a:rPr lang="en-US" dirty="0"/>
              <a:t>What is one (or more) drawback or limitation of the proposal, and how will you improve it?</a:t>
            </a:r>
          </a:p>
          <a:p>
            <a:r>
              <a:rPr lang="en-US" dirty="0"/>
              <a:t>Summary must include the gist of class discussion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</p:spTree>
    <p:extLst>
      <p:ext uri="{BB962C8B-B14F-4D97-AF65-F5344CB8AC3E}">
        <p14:creationId xmlns:p14="http://schemas.microsoft.com/office/powerpoint/2010/main" val="12456402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Paper Summaries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Reviews must be shared to </a:t>
            </a:r>
            <a:r>
              <a:rPr lang="en-US" dirty="0">
                <a:hlinkClick r:id="rId2"/>
              </a:rPr>
              <a:t>cse585-staff@umich.edu</a:t>
            </a:r>
            <a:r>
              <a:rPr lang="en-US" dirty="0"/>
              <a:t> within 24 hours of class presentation</a:t>
            </a:r>
          </a:p>
          <a:p>
            <a:pPr lvl="1"/>
            <a:r>
              <a:rPr lang="en-US" dirty="0"/>
              <a:t>Use Google docs so we can provide in-place comments/feedback</a:t>
            </a:r>
          </a:p>
          <a:p>
            <a:r>
              <a:rPr lang="en-US" dirty="0"/>
              <a:t>Delayed submission will receive NO CREDIT</a:t>
            </a:r>
          </a:p>
          <a:p>
            <a:pPr lvl="1"/>
            <a:r>
              <a:rPr lang="en-US" dirty="0"/>
              <a:t>There will be NO extensions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</p:spTree>
    <p:extLst>
      <p:ext uri="{BB962C8B-B14F-4D97-AF65-F5344CB8AC3E}">
        <p14:creationId xmlns:p14="http://schemas.microsoft.com/office/powerpoint/2010/main" val="1257922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Panel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Authors</a:t>
            </a:r>
          </a:p>
          <a:p>
            <a:pPr lvl="1"/>
            <a:r>
              <a:rPr lang="en-US" dirty="0"/>
              <a:t>Groups that present and write summary</a:t>
            </a:r>
          </a:p>
          <a:p>
            <a:r>
              <a:rPr lang="en-US" dirty="0"/>
              <a:t>The Reviewers</a:t>
            </a:r>
          </a:p>
          <a:p>
            <a:pPr lvl="1"/>
            <a:r>
              <a:rPr lang="en-US" dirty="0"/>
              <a:t>Each group will be assigned to at least one of these slots</a:t>
            </a:r>
          </a:p>
          <a:p>
            <a:pPr lvl="1"/>
            <a:r>
              <a:rPr lang="en-US" dirty="0"/>
              <a:t>Will have their own questions to ask to the authors</a:t>
            </a:r>
          </a:p>
          <a:p>
            <a:pPr lvl="1"/>
            <a:r>
              <a:rPr lang="en-US" dirty="0"/>
              <a:t>Will receive questions raised by the class (described below) from the GSI before the lecture</a:t>
            </a:r>
          </a:p>
          <a:p>
            <a:r>
              <a:rPr lang="en-US" dirty="0"/>
              <a:t>Rest of the Class</a:t>
            </a:r>
          </a:p>
          <a:p>
            <a:pPr lvl="1"/>
            <a:r>
              <a:rPr lang="en-US" u="sng" dirty="0">
                <a:latin typeface="Gill Sans Light" panose="020B0302020104020203" pitchFamily="34" charset="-79"/>
                <a:cs typeface="Gill Sans Light" panose="020B0302020104020203" pitchFamily="34" charset="-79"/>
                <a:hlinkClick r:id="rId2"/>
              </a:rPr>
              <a:t>S</a:t>
            </a:r>
            <a:r>
              <a:rPr lang="en-US" u="sng" dirty="0">
                <a:effectLst/>
                <a:latin typeface="Gill Sans Light" panose="020B0302020104020203" pitchFamily="34" charset="-79"/>
                <a:cs typeface="Gill Sans Light" panose="020B0302020104020203" pitchFamily="34" charset="-79"/>
                <a:hlinkClick r:id="rId2"/>
              </a:rPr>
              <a:t>ubmit</a:t>
            </a:r>
            <a:r>
              <a:rPr lang="en-US" dirty="0">
                <a:solidFill>
                  <a:srgbClr val="1F2328"/>
                </a:solidFill>
                <a:effectLst/>
                <a:latin typeface="Gill Sans Light" panose="020B0302020104020203" pitchFamily="34" charset="-79"/>
                <a:cs typeface="Gill Sans Light" panose="020B0302020104020203" pitchFamily="34" charset="-79"/>
              </a:rPr>
              <a:t> one insightful question for each presented papers by 3PM the day before</a:t>
            </a:r>
          </a:p>
          <a:p>
            <a:pPr lvl="1"/>
            <a:r>
              <a:rPr lang="en-US" dirty="0">
                <a:solidFill>
                  <a:srgbClr val="1F2328"/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Ask questions directly too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</p:spTree>
    <p:extLst>
      <p:ext uri="{BB962C8B-B14F-4D97-AF65-F5344CB8AC3E}">
        <p14:creationId xmlns:p14="http://schemas.microsoft.com/office/powerpoint/2010/main" val="397296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general,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extensions</a:t>
            </a:r>
          </a:p>
          <a:p>
            <a:r>
              <a:rPr lang="en-US" dirty="0"/>
              <a:t>Everyone must come to class 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after</a:t>
            </a:r>
            <a:r>
              <a:rPr lang="en-US" dirty="0"/>
              <a:t> reading the </a:t>
            </a:r>
            <a:r>
              <a:rPr lang="en-US" dirty="0">
                <a:solidFill>
                  <a:srgbClr val="FF0000"/>
                </a:solidFill>
              </a:rPr>
              <a:t>required</a:t>
            </a:r>
            <a:r>
              <a:rPr lang="en-US" dirty="0"/>
              <a:t> papers of the day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24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8DCF-E44C-BC4D-BE45-B1C7E2FC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What Do We Talk About </a:t>
            </a:r>
            <a:br>
              <a:rPr lang="en-US" sz="4800" dirty="0"/>
            </a:br>
            <a:r>
              <a:rPr lang="en-US" sz="4800" dirty="0"/>
              <a:t>When We Talk About </a:t>
            </a:r>
            <a:br>
              <a:rPr lang="en-US" sz="4800" dirty="0"/>
            </a:br>
            <a:r>
              <a:rPr lang="en-US" sz="4800" dirty="0"/>
              <a:t>“Advanced Scalable </a:t>
            </a:r>
            <a:r>
              <a:rPr lang="en-US" sz="4800" dirty="0">
                <a:solidFill>
                  <a:srgbClr val="FF0000"/>
                </a:solidFill>
              </a:rPr>
              <a:t>Systems</a:t>
            </a:r>
            <a:r>
              <a:rPr lang="en-US" sz="4800" dirty="0"/>
              <a:t> for GenAI”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E08D4-AD2D-2443-A31A-1259C735D7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9AEA6-2406-424B-BD1F-E6B7585B6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CA8B3-68D7-A247-8D73-263784A8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18951-B463-6C46-BEF7-9A19E5E3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19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  <a:p>
            <a:r>
              <a:rPr lang="en-US" dirty="0"/>
              <a:t>Topics</a:t>
            </a:r>
          </a:p>
          <a:p>
            <a:r>
              <a:rPr lang="en-US" dirty="0"/>
              <a:t>Projects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</p:spTree>
    <p:extLst>
      <p:ext uri="{BB962C8B-B14F-4D97-AF65-F5344CB8AC3E}">
        <p14:creationId xmlns:p14="http://schemas.microsoft.com/office/powerpoint/2010/main" val="21027426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8DCF-E44C-BC4D-BE45-B1C7E2FC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Resource-Centric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E08D4-AD2D-2443-A31A-1259C735D7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9AEA6-2406-424B-BD1F-E6B7585B6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CA8B3-68D7-A247-8D73-263784A8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18951-B463-6C46-BEF7-9A19E5E3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9261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(Simplified) Server?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Interconnected compute and storage resources</a:t>
            </a:r>
          </a:p>
          <a:p>
            <a:pPr lvl="1"/>
            <a:r>
              <a:rPr lang="en-US" dirty="0"/>
              <a:t>Different bandwidth and latency constraints</a:t>
            </a:r>
          </a:p>
          <a:p>
            <a:pPr marL="0" indent="0">
              <a:buNone/>
            </a:pPr>
            <a:r>
              <a:rPr lang="en-US" dirty="0"/>
              <a:t>Simplified diagram</a:t>
            </a:r>
          </a:p>
          <a:p>
            <a:pPr lvl="1"/>
            <a:r>
              <a:rPr lang="en-US" dirty="0"/>
              <a:t>Doesn’t include faster networks such as RDMA, CXL, dedicated GPU interconnects such as NVlink,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21</a:t>
            </a:fld>
            <a:endParaRPr lang="en-US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24546" y="1901175"/>
            <a:ext cx="1371600" cy="1371600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8112" y="2062540"/>
            <a:ext cx="1371600" cy="1048871"/>
          </a:xfrm>
          <a:prstGeom prst="rect">
            <a:avLst/>
          </a:prstGeom>
        </p:spPr>
      </p:pic>
      <p:sp>
        <p:nvSpPr>
          <p:cNvPr id="29" name="Left-Right Arrow 28"/>
          <p:cNvSpPr/>
          <p:nvPr/>
        </p:nvSpPr>
        <p:spPr>
          <a:xfrm>
            <a:off x="8395009" y="2436732"/>
            <a:ext cx="1172737" cy="395678"/>
          </a:xfrm>
          <a:prstGeom prst="left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-Down Arrow 29"/>
          <p:cNvSpPr/>
          <p:nvPr/>
        </p:nvSpPr>
        <p:spPr>
          <a:xfrm>
            <a:off x="6934202" y="3327148"/>
            <a:ext cx="390292" cy="3029202"/>
          </a:xfrm>
          <a:prstGeom prst="upDown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Up Arrow 30"/>
          <p:cNvSpPr/>
          <p:nvPr/>
        </p:nvSpPr>
        <p:spPr>
          <a:xfrm>
            <a:off x="7472558" y="3327148"/>
            <a:ext cx="390292" cy="2192706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Arrow 31"/>
          <p:cNvSpPr/>
          <p:nvPr/>
        </p:nvSpPr>
        <p:spPr>
          <a:xfrm>
            <a:off x="7567962" y="5320529"/>
            <a:ext cx="2103244" cy="35544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8547456" y="2116310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DDR5</a:t>
            </a:r>
          </a:p>
        </p:txBody>
      </p:sp>
      <p:sp>
        <p:nvSpPr>
          <p:cNvPr id="34" name="TextBox 33"/>
          <p:cNvSpPr txBox="1"/>
          <p:nvPr/>
        </p:nvSpPr>
        <p:spPr>
          <a:xfrm rot="16200000">
            <a:off x="6355623" y="4915118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Ethernet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737495" y="5078784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Gill Sans" charset="0"/>
                <a:ea typeface="Gill Sans" charset="0"/>
                <a:cs typeface="Gill Sans" charset="0"/>
              </a:rPr>
              <a:t>NVMe</a:t>
            </a:r>
            <a:endParaRPr lang="en-US" dirty="0"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36" name="Right Arrow 35"/>
          <p:cNvSpPr/>
          <p:nvPr/>
        </p:nvSpPr>
        <p:spPr>
          <a:xfrm>
            <a:off x="7570939" y="4289614"/>
            <a:ext cx="2103244" cy="35544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38112" y="4647040"/>
            <a:ext cx="1371600" cy="803758"/>
          </a:xfrm>
          <a:prstGeom prst="rect">
            <a:avLst/>
          </a:prstGeom>
        </p:spPr>
      </p:pic>
      <p:sp>
        <p:nvSpPr>
          <p:cNvPr id="38" name="Up Arrow 37"/>
          <p:cNvSpPr/>
          <p:nvPr/>
        </p:nvSpPr>
        <p:spPr>
          <a:xfrm>
            <a:off x="7992816" y="3327148"/>
            <a:ext cx="390292" cy="743764"/>
          </a:xfrm>
          <a:prstGeom prst="up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ight Arrow 38"/>
          <p:cNvSpPr/>
          <p:nvPr/>
        </p:nvSpPr>
        <p:spPr>
          <a:xfrm>
            <a:off x="8091197" y="3846654"/>
            <a:ext cx="1580009" cy="35544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/>
          <p:cNvSpPr txBox="1"/>
          <p:nvPr/>
        </p:nvSpPr>
        <p:spPr>
          <a:xfrm>
            <a:off x="8369074" y="3523176"/>
            <a:ext cx="9140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PCIe v6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477000" y="1901175"/>
            <a:ext cx="4795024" cy="413346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 rot="16200000">
            <a:off x="6323520" y="3876066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(25 GB/s)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344210" y="3244809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(8 GB/s)*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8458949" y="4531428"/>
            <a:ext cx="12073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(600 MB/s)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411416" y="5078784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(7.5 GB/s)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8395009" y="1861031"/>
            <a:ext cx="10839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(64 GB/s)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7848097" y="6044889"/>
            <a:ext cx="1429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* Per channel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97965F-3DBD-C31D-E5AC-E92AEB94D47B}"/>
              </a:ext>
            </a:extLst>
          </p:cNvPr>
          <p:cNvSpPr txBox="1"/>
          <p:nvPr/>
        </p:nvSpPr>
        <p:spPr>
          <a:xfrm>
            <a:off x="7751299" y="4531428"/>
            <a:ext cx="87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SATA 3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084E05-414D-E361-A54C-ECAABBCE0FDC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945764" y="353809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030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itle 36">
            <a:extLst>
              <a:ext uri="{FF2B5EF4-FFF2-40B4-BE49-F238E27FC236}">
                <a16:creationId xmlns:a16="http://schemas.microsoft.com/office/drawing/2014/main" id="{2D1A031C-CCB7-E5D1-AFC8-E0216D1DB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Memory/Storage Hierarchy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80084-F853-A882-2DD0-B93D048B84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76EE9-FB8F-FD92-8607-D2A6C067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FA9B40-9F3D-DBAD-FF8F-5CAAAC4B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22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AD862D8-B9FB-B8F1-41C2-F4BB08B2B53B}"/>
              </a:ext>
            </a:extLst>
          </p:cNvPr>
          <p:cNvGrpSpPr/>
          <p:nvPr/>
        </p:nvGrpSpPr>
        <p:grpSpPr>
          <a:xfrm>
            <a:off x="5411855" y="2072483"/>
            <a:ext cx="6673172" cy="3136236"/>
            <a:chOff x="4714432" y="2072483"/>
            <a:chExt cx="6673172" cy="3136236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795021A-B98C-64F8-F81B-2E0D4AA4A3C4}"/>
                </a:ext>
              </a:extLst>
            </p:cNvPr>
            <p:cNvGrpSpPr/>
            <p:nvPr/>
          </p:nvGrpSpPr>
          <p:grpSpPr>
            <a:xfrm>
              <a:off x="5902176" y="2205856"/>
              <a:ext cx="5485428" cy="3002863"/>
              <a:chOff x="2988896" y="2651626"/>
              <a:chExt cx="5485428" cy="3002863"/>
            </a:xfrm>
          </p:grpSpPr>
          <p:graphicFrame>
            <p:nvGraphicFramePr>
              <p:cNvPr id="24" name="Diagram 23">
                <a:extLst>
                  <a:ext uri="{FF2B5EF4-FFF2-40B4-BE49-F238E27FC236}">
                    <a16:creationId xmlns:a16="http://schemas.microsoft.com/office/drawing/2014/main" id="{DC6030C7-3255-7902-7EBC-CF4B0A861DDB}"/>
                  </a:ext>
                </a:extLst>
              </p:cNvPr>
              <p:cNvGraphicFramePr/>
              <p:nvPr/>
            </p:nvGraphicFramePr>
            <p:xfrm>
              <a:off x="2988896" y="2710046"/>
              <a:ext cx="4833500" cy="2944443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2" r:lo="rId3" r:qs="rId4" r:cs="rId5"/>
              </a:graphicData>
            </a:graphic>
          </p:graphicFrame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4B37FD-911B-F70A-2853-A14D54CE6E23}"/>
                  </a:ext>
                </a:extLst>
              </p:cNvPr>
              <p:cNvSpPr txBox="1"/>
              <p:nvPr/>
            </p:nvSpPr>
            <p:spPr>
              <a:xfrm>
                <a:off x="4359365" y="2651626"/>
                <a:ext cx="78258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panose="020B0502020104020203" pitchFamily="34" charset="-79"/>
                    <a:cs typeface="Gill Sans" panose="020B0502020104020203" pitchFamily="34" charset="-79"/>
                    <a:sym typeface="Arial"/>
                  </a:rPr>
                  <a:t>Register</a:t>
                </a: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39C5176-B537-CBFF-2AA6-FA37441F09D9}"/>
                  </a:ext>
                </a:extLst>
              </p:cNvPr>
              <p:cNvSpPr txBox="1"/>
              <p:nvPr/>
            </p:nvSpPr>
            <p:spPr>
              <a:xfrm>
                <a:off x="5538933" y="2671945"/>
                <a:ext cx="5629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panose="020B0502020104020203" pitchFamily="34" charset="-79"/>
                    <a:cs typeface="Gill Sans" panose="020B0502020104020203" pitchFamily="34" charset="-79"/>
                    <a:sym typeface="Arial"/>
                  </a:rPr>
                  <a:t>0.2ns</a:t>
                </a: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90239D-88D1-A047-C618-5CE1222CD101}"/>
                  </a:ext>
                </a:extLst>
              </p:cNvPr>
              <p:cNvSpPr txBox="1"/>
              <p:nvPr/>
            </p:nvSpPr>
            <p:spPr>
              <a:xfrm>
                <a:off x="5802481" y="3004509"/>
                <a:ext cx="67037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panose="020B0502020104020203" pitchFamily="34" charset="-79"/>
                    <a:cs typeface="Gill Sans" panose="020B0502020104020203" pitchFamily="34" charset="-79"/>
                    <a:sym typeface="Arial"/>
                  </a:rPr>
                  <a:t>1-40ns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5AF1EDBC-D98B-19E0-504C-3C17EF67CE72}"/>
                  </a:ext>
                </a:extLst>
              </p:cNvPr>
              <p:cNvSpPr txBox="1"/>
              <p:nvPr/>
            </p:nvSpPr>
            <p:spPr>
              <a:xfrm>
                <a:off x="6198420" y="3406187"/>
                <a:ext cx="8499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panose="020B0502020104020203" pitchFamily="34" charset="-79"/>
                    <a:cs typeface="Gill Sans" panose="020B0502020104020203" pitchFamily="34" charset="-79"/>
                    <a:sym typeface="Arial"/>
                  </a:rPr>
                  <a:t>80-140ns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AAAB384-5F5F-924D-EF07-036CE60CD870}"/>
                  </a:ext>
                </a:extLst>
              </p:cNvPr>
              <p:cNvSpPr txBox="1"/>
              <p:nvPr/>
            </p:nvSpPr>
            <p:spPr>
              <a:xfrm>
                <a:off x="6573139" y="3903605"/>
                <a:ext cx="9396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panose="020B0502020104020203" pitchFamily="34" charset="-79"/>
                    <a:cs typeface="Gill Sans" panose="020B0502020104020203" pitchFamily="34" charset="-79"/>
                    <a:sym typeface="Arial"/>
                  </a:rPr>
                  <a:t>170-280ns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3CBCC18-47BA-9FEF-CFBB-1A0E5F6EABD2}"/>
                  </a:ext>
                </a:extLst>
              </p:cNvPr>
              <p:cNvSpPr txBox="1"/>
              <p:nvPr/>
            </p:nvSpPr>
            <p:spPr>
              <a:xfrm>
                <a:off x="6894673" y="4289140"/>
                <a:ext cx="93968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panose="020B0502020104020203" pitchFamily="34" charset="-79"/>
                    <a:cs typeface="Gill Sans" panose="020B0502020104020203" pitchFamily="34" charset="-79"/>
                    <a:sym typeface="Arial"/>
                  </a:rPr>
                  <a:t>300-400ns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2AC0A73-AFD9-54C0-0210-C56BD38051B8}"/>
                  </a:ext>
                </a:extLst>
              </p:cNvPr>
              <p:cNvSpPr txBox="1"/>
              <p:nvPr/>
            </p:nvSpPr>
            <p:spPr>
              <a:xfrm>
                <a:off x="7182684" y="4620568"/>
                <a:ext cx="59022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panose="020B0502020104020203" pitchFamily="34" charset="-79"/>
                    <a:cs typeface="Gill Sans" panose="020B0502020104020203" pitchFamily="34" charset="-79"/>
                    <a:sym typeface="Arial"/>
                  </a:rPr>
                  <a:t>2-4μs</a:t>
                </a:r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911BB89A-C5CF-BE2A-C3DC-C5E7254E3D45}"/>
                  </a:ext>
                </a:extLst>
              </p:cNvPr>
              <p:cNvSpPr txBox="1"/>
              <p:nvPr/>
            </p:nvSpPr>
            <p:spPr>
              <a:xfrm>
                <a:off x="7444117" y="4962564"/>
                <a:ext cx="7697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panose="020B0502020104020203" pitchFamily="34" charset="-79"/>
                    <a:cs typeface="Gill Sans" panose="020B0502020104020203" pitchFamily="34" charset="-79"/>
                    <a:sym typeface="Arial"/>
                  </a:rPr>
                  <a:t>10-40μs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427B61F-823C-AF89-30B4-FD52C7802FB3}"/>
                  </a:ext>
                </a:extLst>
              </p:cNvPr>
              <p:cNvSpPr txBox="1"/>
              <p:nvPr/>
            </p:nvSpPr>
            <p:spPr>
              <a:xfrm>
                <a:off x="7755858" y="5307037"/>
                <a:ext cx="71846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US" sz="140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Gill Sans" panose="020B0502020104020203" pitchFamily="34" charset="-79"/>
                    <a:cs typeface="Gill Sans" panose="020B0502020104020203" pitchFamily="34" charset="-79"/>
                    <a:sym typeface="Arial"/>
                  </a:rPr>
                  <a:t>3-10ms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9BB83DF-D56F-F755-3AD7-36D9D3E94C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74949" y="2829059"/>
                <a:ext cx="227911" cy="76752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1864A7E-108F-A140-8F4A-2F05D7658237}"/>
                  </a:ext>
                </a:extLst>
              </p:cNvPr>
              <p:cNvSpPr txBox="1"/>
              <p:nvPr/>
            </p:nvSpPr>
            <p:spPr>
              <a:xfrm>
                <a:off x="3525498" y="2927343"/>
                <a:ext cx="13260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lang="en-US" sz="1400" kern="0" dirty="0">
                    <a:solidFill>
                      <a:srgbClr val="000000"/>
                    </a:solidFill>
                    <a:latin typeface="Gill Sans" panose="020B0502020104020203" pitchFamily="34" charset="-79"/>
                    <a:cs typeface="Gill Sans" panose="020B0502020104020203" pitchFamily="34" charset="-79"/>
                    <a:sym typeface="Arial"/>
                  </a:rPr>
                  <a:t>L1/L2/L3 Cache</a:t>
                </a:r>
                <a:endParaRPr kumimoji="0" lang="en-US" sz="140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Gill Sans" panose="020B0502020104020203" pitchFamily="34" charset="-79"/>
                  <a:cs typeface="Gill Sans" panose="020B0502020104020203" pitchFamily="34" charset="-79"/>
                  <a:sym typeface="Arial"/>
                </a:endParaRPr>
              </a:p>
            </p:txBody>
          </p: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E4AB03D8-2ED2-1CDF-6648-834025A91A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815869" y="3107189"/>
                <a:ext cx="227911" cy="76752"/>
              </a:xfrm>
              <a:prstGeom prst="straightConnector1">
                <a:avLst/>
              </a:prstGeom>
              <a:noFill/>
              <a:ln w="15875" cap="flat" cmpd="sng" algn="ctr">
                <a:solidFill>
                  <a:srgbClr val="000000">
                    <a:shade val="95000"/>
                    <a:satMod val="105000"/>
                  </a:srgbClr>
                </a:solidFill>
                <a:prstDash val="solid"/>
                <a:tailEnd type="triangle"/>
              </a:ln>
              <a:effectLst/>
            </p:spPr>
          </p:cxnSp>
        </p:grpSp>
        <p:sp>
          <p:nvSpPr>
            <p:cNvPr id="39" name="Up Arrow 38">
              <a:extLst>
                <a:ext uri="{FF2B5EF4-FFF2-40B4-BE49-F238E27FC236}">
                  <a16:creationId xmlns:a16="http://schemas.microsoft.com/office/drawing/2014/main" id="{B8DD8836-49FD-E97F-E390-5FA7C721DA22}"/>
                </a:ext>
              </a:extLst>
            </p:cNvPr>
            <p:cNvSpPr/>
            <p:nvPr/>
          </p:nvSpPr>
          <p:spPr>
            <a:xfrm>
              <a:off x="5353114" y="2264275"/>
              <a:ext cx="484632" cy="2944443"/>
            </a:xfrm>
            <a:prstGeom prst="upArrow">
              <a:avLst/>
            </a:prstGeom>
            <a:gradFill>
              <a:gsLst>
                <a:gs pos="82000">
                  <a:srgbClr val="FFFF00"/>
                </a:gs>
                <a:gs pos="61000">
                  <a:srgbClr val="00B050"/>
                </a:gs>
                <a:gs pos="42000">
                  <a:srgbClr val="00B050"/>
                </a:gs>
                <a:gs pos="21000">
                  <a:srgbClr val="00B0F0"/>
                </a:gs>
                <a:gs pos="0">
                  <a:schemeClr val="bg1">
                    <a:lumMod val="50000"/>
                  </a:schemeClr>
                </a:gs>
                <a:gs pos="100000">
                  <a:schemeClr val="accent2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CE62D2C-2808-E692-F570-CE45427EDA64}"/>
                </a:ext>
              </a:extLst>
            </p:cNvPr>
            <p:cNvSpPr txBox="1"/>
            <p:nvPr/>
          </p:nvSpPr>
          <p:spPr>
            <a:xfrm rot="16200000">
              <a:off x="3922869" y="2864046"/>
              <a:ext cx="229101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>
                  <a:latin typeface="Gill Sans SemiBold" panose="020B0502020104020203" pitchFamily="34" charset="-79"/>
                  <a:cs typeface="Gill Sans SemiBold" panose="020B0502020104020203" pitchFamily="34" charset="-79"/>
                </a:rPr>
                <a:t>Higher Bandwidth/</a:t>
              </a:r>
            </a:p>
            <a:p>
              <a:r>
                <a:rPr lang="en-US" sz="2000" b="1" dirty="0">
                  <a:latin typeface="Gill Sans SemiBold" panose="020B0502020104020203" pitchFamily="34" charset="-79"/>
                  <a:cs typeface="Gill Sans SemiBold" panose="020B0502020104020203" pitchFamily="34" charset="-79"/>
                </a:rPr>
                <a:t>Lower Latency</a:t>
              </a:r>
            </a:p>
          </p:txBody>
        </p:sp>
      </p:grpSp>
      <p:sp>
        <p:nvSpPr>
          <p:cNvPr id="41" name="Content Placeholder 2">
            <a:extLst>
              <a:ext uri="{FF2B5EF4-FFF2-40B4-BE49-F238E27FC236}">
                <a16:creationId xmlns:a16="http://schemas.microsoft.com/office/drawing/2014/main" id="{03398A9A-B77F-C8FB-3C90-1449E4C5F0B9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573655" cy="4351338"/>
          </a:xfrm>
          <a:prstGeom prst="rect">
            <a:avLst/>
          </a:prstGeom>
        </p:spPr>
        <p:txBody>
          <a:bodyPr anchor="ctr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Char char="•"/>
              <a:defRPr sz="2800" kern="120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 b="0" i="0" kern="120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 b="0" i="0" kern="120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b="0" i="0" kern="120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Fundamental Goals of (SW/HW) System Design</a:t>
            </a:r>
          </a:p>
          <a:p>
            <a:pPr lvl="1"/>
            <a:r>
              <a:rPr lang="en-US" dirty="0"/>
              <a:t>Minimize time to access data</a:t>
            </a:r>
          </a:p>
          <a:p>
            <a:pPr lvl="1"/>
            <a:r>
              <a:rPr lang="en-US" dirty="0"/>
              <a:t>Maximize compute utilization</a:t>
            </a:r>
          </a:p>
          <a:p>
            <a:pPr lvl="1"/>
            <a:r>
              <a:rPr lang="en-US" b="1" dirty="0">
                <a:solidFill>
                  <a:schemeClr val="accent2"/>
                </a:solidFill>
                <a:latin typeface="Gill Sans" panose="020B0502020104020203" pitchFamily="34" charset="-79"/>
                <a:cs typeface="Gill Sans" panose="020B0502020104020203" pitchFamily="34" charset="-79"/>
              </a:rPr>
              <a:t>Balanced System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88E2042-2B12-28D0-E479-1076F07960AD}"/>
              </a:ext>
            </a:extLst>
          </p:cNvPr>
          <p:cNvSpPr txBox="1"/>
          <p:nvPr/>
        </p:nvSpPr>
        <p:spPr>
          <a:xfrm>
            <a:off x="6806333" y="5362752"/>
            <a:ext cx="4407637" cy="275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Maruf et al, SIGMETRICS 2023</a:t>
            </a:r>
          </a:p>
        </p:txBody>
      </p:sp>
    </p:spTree>
    <p:extLst>
      <p:ext uri="{BB962C8B-B14F-4D97-AF65-F5344CB8AC3E}">
        <p14:creationId xmlns:p14="http://schemas.microsoft.com/office/powerpoint/2010/main" val="537099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CF49C-DEDB-F20C-FABD-322A9BED1A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E8835-7AB9-41A5-6E01-EE6140D4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in a Modern-</a:t>
            </a:r>
            <a:r>
              <a:rPr lang="en-US" dirty="0" err="1"/>
              <a:t>ish</a:t>
            </a:r>
            <a:r>
              <a:rPr lang="en-US" dirty="0"/>
              <a:t> AI Server?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A982B-7A7E-0882-7570-9F3A8DFEC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C99F8-D4C9-5D6C-8F1E-1E55E0EE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3B64D8-20BF-AE6E-DDDA-44A4C4F8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23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5F13B2-37FC-1FA6-BB51-7667D6077101}"/>
              </a:ext>
            </a:extLst>
          </p:cNvPr>
          <p:cNvSpPr txBox="1"/>
          <p:nvPr/>
        </p:nvSpPr>
        <p:spPr>
          <a:xfrm>
            <a:off x="3892181" y="5975485"/>
            <a:ext cx="4407637" cy="275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https://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resources.nvidia.com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-us-grace-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cpu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nvidia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-grace-hopper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2AA499E0-A4D1-0C12-1989-C64B25507D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64025" y="1608650"/>
            <a:ext cx="84639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5787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5529" cy="1325563"/>
          </a:xfrm>
        </p:spPr>
        <p:txBody>
          <a:bodyPr/>
          <a:lstStyle/>
          <a:p>
            <a:r>
              <a:rPr lang="en-US" dirty="0"/>
              <a:t>Scale Out: Warehouse-Scale Computer (WSC)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/>
              <a:t>Single organization</a:t>
            </a:r>
          </a:p>
          <a:p>
            <a:pPr marL="0" indent="0">
              <a:buNone/>
            </a:pPr>
            <a:r>
              <a:rPr lang="en-US"/>
              <a:t>Homogeneity (to some extent)</a:t>
            </a:r>
          </a:p>
          <a:p>
            <a:pPr marL="0" indent="0">
              <a:buNone/>
            </a:pPr>
            <a:r>
              <a:rPr lang="en-US"/>
              <a:t>Cost efficiency at scale</a:t>
            </a:r>
          </a:p>
          <a:p>
            <a:pPr lvl="1"/>
            <a:r>
              <a:rPr lang="en-US"/>
              <a:t>Multiplexing across applications and services</a:t>
            </a:r>
          </a:p>
          <a:p>
            <a:pPr lvl="1"/>
            <a:r>
              <a:rPr lang="en-US"/>
              <a:t>Rent it out!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78113" y="1825625"/>
            <a:ext cx="4114800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en-US"/>
              <a:t>Many concerns</a:t>
            </a:r>
          </a:p>
          <a:p>
            <a:pPr lvl="1"/>
            <a:r>
              <a:rPr lang="en-US"/>
              <a:t>Infrastructure</a:t>
            </a:r>
          </a:p>
          <a:p>
            <a:pPr lvl="1"/>
            <a:r>
              <a:rPr lang="en-US"/>
              <a:t>Networking</a:t>
            </a:r>
          </a:p>
          <a:p>
            <a:pPr lvl="1"/>
            <a:r>
              <a:rPr lang="en-US"/>
              <a:t>Storage</a:t>
            </a:r>
          </a:p>
          <a:p>
            <a:pPr lvl="1"/>
            <a:r>
              <a:rPr lang="en-US"/>
              <a:t>Software</a:t>
            </a:r>
          </a:p>
          <a:p>
            <a:pPr lvl="1"/>
            <a:r>
              <a:rPr lang="en-US"/>
              <a:t>Power/Energy</a:t>
            </a:r>
          </a:p>
          <a:p>
            <a:pPr lvl="1"/>
            <a:r>
              <a:rPr lang="en-US"/>
              <a:t>Failure/Recovery</a:t>
            </a:r>
          </a:p>
          <a:p>
            <a:pPr lvl="1"/>
            <a:r>
              <a:rPr lang="en-US"/>
              <a:t>…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283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WSC/Datacenter Architecture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25</a:t>
            </a:fld>
            <a:endParaRPr lang="en-US"/>
          </a:p>
        </p:txBody>
      </p:sp>
      <p:grpSp>
        <p:nvGrpSpPr>
          <p:cNvPr id="24" name="Group 23"/>
          <p:cNvGrpSpPr/>
          <p:nvPr/>
        </p:nvGrpSpPr>
        <p:grpSpPr>
          <a:xfrm>
            <a:off x="6370934" y="1255458"/>
            <a:ext cx="5268660" cy="4711555"/>
            <a:chOff x="6370934" y="1255458"/>
            <a:chExt cx="5268660" cy="4711555"/>
          </a:xfrm>
        </p:grpSpPr>
        <p:grpSp>
          <p:nvGrpSpPr>
            <p:cNvPr id="48" name="Group 47"/>
            <p:cNvGrpSpPr/>
            <p:nvPr/>
          </p:nvGrpSpPr>
          <p:grpSpPr>
            <a:xfrm>
              <a:off x="6370934" y="2825254"/>
              <a:ext cx="1227999" cy="3141759"/>
              <a:chOff x="6523463" y="2556514"/>
              <a:chExt cx="1839952" cy="3141759"/>
            </a:xfrm>
          </p:grpSpPr>
          <p:sp>
            <p:nvSpPr>
              <p:cNvPr id="36" name="Rectangle 35"/>
              <p:cNvSpPr/>
              <p:nvPr/>
            </p:nvSpPr>
            <p:spPr>
              <a:xfrm>
                <a:off x="6612669" y="5417028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latin typeface="Gill Sans" charset="0"/>
                    <a:ea typeface="Gill Sans" charset="0"/>
                    <a:cs typeface="Gill Sans" charset="0"/>
                  </a:rPr>
                  <a:t>Server</a:t>
                </a:r>
              </a:p>
            </p:txBody>
          </p:sp>
          <p:sp>
            <p:nvSpPr>
              <p:cNvPr id="37" name="Rectangle 36"/>
              <p:cNvSpPr/>
              <p:nvPr/>
            </p:nvSpPr>
            <p:spPr>
              <a:xfrm>
                <a:off x="6612669" y="5152029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/>
              <p:cNvSpPr/>
              <p:nvPr/>
            </p:nvSpPr>
            <p:spPr>
              <a:xfrm>
                <a:off x="6612669" y="4880700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/>
              <p:cNvSpPr/>
              <p:nvPr/>
            </p:nvSpPr>
            <p:spPr>
              <a:xfrm>
                <a:off x="6612669" y="4609371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6612669" y="4335577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/>
              <p:cNvSpPr/>
              <p:nvPr/>
            </p:nvSpPr>
            <p:spPr>
              <a:xfrm>
                <a:off x="6612669" y="4057815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6612669" y="3792816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6612669" y="3521487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6612669" y="3250158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6612669" y="2976364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6612669" y="2691987"/>
                <a:ext cx="1650380" cy="18088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  <a:latin typeface="Gill Sans" charset="0"/>
                  <a:ea typeface="Gill Sans" charset="0"/>
                  <a:cs typeface="Gill Sans" charset="0"/>
                </a:endParaRPr>
              </a:p>
            </p:txBody>
          </p:sp>
          <p:sp>
            <p:nvSpPr>
              <p:cNvPr id="47" name="Rectangle 46"/>
              <p:cNvSpPr/>
              <p:nvPr/>
            </p:nvSpPr>
            <p:spPr>
              <a:xfrm>
                <a:off x="6523463" y="2556514"/>
                <a:ext cx="1839952" cy="31417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9" name="Group 48"/>
            <p:cNvGrpSpPr/>
            <p:nvPr/>
          </p:nvGrpSpPr>
          <p:grpSpPr>
            <a:xfrm>
              <a:off x="7717821" y="2825254"/>
              <a:ext cx="1227999" cy="3141759"/>
              <a:chOff x="6523463" y="2556514"/>
              <a:chExt cx="1839952" cy="3141759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6612669" y="5417028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Rectangle 50"/>
              <p:cNvSpPr/>
              <p:nvPr/>
            </p:nvSpPr>
            <p:spPr>
              <a:xfrm>
                <a:off x="6612669" y="5152029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6612669" y="4880700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6612669" y="4609371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6612669" y="4335577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6612669" y="4057815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Rectangle 55"/>
              <p:cNvSpPr/>
              <p:nvPr/>
            </p:nvSpPr>
            <p:spPr>
              <a:xfrm>
                <a:off x="6612669" y="3792816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Rectangle 56"/>
              <p:cNvSpPr/>
              <p:nvPr/>
            </p:nvSpPr>
            <p:spPr>
              <a:xfrm>
                <a:off x="6612669" y="3521487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6612669" y="3250158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6612669" y="2976364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6612669" y="2691987"/>
                <a:ext cx="1650380" cy="18088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>
                <a:off x="6523463" y="2556514"/>
                <a:ext cx="1839952" cy="31417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9064708" y="2825254"/>
              <a:ext cx="1227999" cy="3141759"/>
              <a:chOff x="6523463" y="2556514"/>
              <a:chExt cx="1839952" cy="3141759"/>
            </a:xfrm>
          </p:grpSpPr>
          <p:sp>
            <p:nvSpPr>
              <p:cNvPr id="63" name="Rectangle 62"/>
              <p:cNvSpPr/>
              <p:nvPr/>
            </p:nvSpPr>
            <p:spPr>
              <a:xfrm>
                <a:off x="6612669" y="5417028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6612669" y="5152029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6612669" y="4880700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Rectangle 65"/>
              <p:cNvSpPr/>
              <p:nvPr/>
            </p:nvSpPr>
            <p:spPr>
              <a:xfrm>
                <a:off x="6612669" y="4609371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6612669" y="4335577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6612669" y="4057815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6612669" y="3792816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Rectangle 69"/>
              <p:cNvSpPr/>
              <p:nvPr/>
            </p:nvSpPr>
            <p:spPr>
              <a:xfrm>
                <a:off x="6612669" y="3521487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6612669" y="3250158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6612669" y="2976364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6612669" y="2691987"/>
                <a:ext cx="1650380" cy="18088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6523463" y="2556514"/>
                <a:ext cx="1839952" cy="31417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5" name="Group 74"/>
            <p:cNvGrpSpPr/>
            <p:nvPr/>
          </p:nvGrpSpPr>
          <p:grpSpPr>
            <a:xfrm>
              <a:off x="10411595" y="2814822"/>
              <a:ext cx="1227999" cy="3141759"/>
              <a:chOff x="6523463" y="2556514"/>
              <a:chExt cx="1839952" cy="3141759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6612669" y="5417028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6612669" y="5152029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Rectangle 77"/>
              <p:cNvSpPr/>
              <p:nvPr/>
            </p:nvSpPr>
            <p:spPr>
              <a:xfrm>
                <a:off x="6612669" y="4880700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Rectangle 78"/>
              <p:cNvSpPr/>
              <p:nvPr/>
            </p:nvSpPr>
            <p:spPr>
              <a:xfrm>
                <a:off x="6612669" y="4609371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6612669" y="4335577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Rectangle 80"/>
              <p:cNvSpPr/>
              <p:nvPr/>
            </p:nvSpPr>
            <p:spPr>
              <a:xfrm>
                <a:off x="6612669" y="4057815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Rectangle 81"/>
              <p:cNvSpPr/>
              <p:nvPr/>
            </p:nvSpPr>
            <p:spPr>
              <a:xfrm>
                <a:off x="6612669" y="3792816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612669" y="3521487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6612669" y="3250158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6612669" y="2976364"/>
                <a:ext cx="1650380" cy="180886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>
                <a:off x="6612669" y="2691987"/>
                <a:ext cx="1650380" cy="18088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>
                <a:off x="6523463" y="2556514"/>
                <a:ext cx="1839952" cy="314175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8" name="Rectangle 87"/>
            <p:cNvSpPr/>
            <p:nvPr/>
          </p:nvSpPr>
          <p:spPr>
            <a:xfrm>
              <a:off x="7278712" y="1824875"/>
              <a:ext cx="3334215" cy="6679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Gill Sans" charset="0"/>
                <a:ea typeface="Gill Sans" charset="0"/>
                <a:cs typeface="Gill Sans" charset="0"/>
              </a:endParaRPr>
            </a:p>
          </p:txBody>
        </p:sp>
        <p:cxnSp>
          <p:nvCxnSpPr>
            <p:cNvPr id="90" name="Elbow Connector 89"/>
            <p:cNvCxnSpPr>
              <a:stCxn id="46" idx="0"/>
              <a:endCxn id="88" idx="2"/>
            </p:cNvCxnSpPr>
            <p:nvPr/>
          </p:nvCxnSpPr>
          <p:spPr>
            <a:xfrm rot="5400000" flipH="1" flipV="1">
              <a:off x="7729583" y="1744490"/>
              <a:ext cx="467865" cy="1964610"/>
            </a:xfrm>
            <a:prstGeom prst="bentConnector3">
              <a:avLst>
                <a:gd name="adj1" fmla="val 66684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Elbow Connector 91"/>
            <p:cNvCxnSpPr>
              <a:stCxn id="60" idx="0"/>
              <a:endCxn id="88" idx="2"/>
            </p:cNvCxnSpPr>
            <p:nvPr/>
          </p:nvCxnSpPr>
          <p:spPr>
            <a:xfrm rot="5400000" flipH="1" flipV="1">
              <a:off x="8403026" y="2417934"/>
              <a:ext cx="467865" cy="617723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Elbow Connector 94"/>
            <p:cNvCxnSpPr>
              <a:stCxn id="73" idx="0"/>
              <a:endCxn id="88" idx="2"/>
            </p:cNvCxnSpPr>
            <p:nvPr/>
          </p:nvCxnSpPr>
          <p:spPr>
            <a:xfrm rot="16200000" flipV="1">
              <a:off x="9076470" y="2362213"/>
              <a:ext cx="467865" cy="729164"/>
            </a:xfrm>
            <a:prstGeom prst="bentConnector3">
              <a:avLst>
                <a:gd name="adj1" fmla="val 50000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Elbow Connector 97"/>
            <p:cNvCxnSpPr>
              <a:stCxn id="86" idx="0"/>
              <a:endCxn id="88" idx="2"/>
            </p:cNvCxnSpPr>
            <p:nvPr/>
          </p:nvCxnSpPr>
          <p:spPr>
            <a:xfrm rot="16200000" flipV="1">
              <a:off x="9755130" y="1683553"/>
              <a:ext cx="457433" cy="2076051"/>
            </a:xfrm>
            <a:prstGeom prst="bentConnector3">
              <a:avLst>
                <a:gd name="adj1" fmla="val 67064"/>
              </a:avLst>
            </a:prstGeom>
            <a:ln w="1905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Elbow Connector 101"/>
            <p:cNvCxnSpPr>
              <a:stCxn id="88" idx="0"/>
            </p:cNvCxnSpPr>
            <p:nvPr/>
          </p:nvCxnSpPr>
          <p:spPr>
            <a:xfrm rot="5400000" flipH="1" flipV="1">
              <a:off x="9185804" y="1015473"/>
              <a:ext cx="569418" cy="1049387"/>
            </a:xfrm>
            <a:prstGeom prst="bentConnector2">
              <a:avLst/>
            </a:prstGeom>
            <a:ln w="38100"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" name="Straight Connector 3"/>
          <p:cNvCxnSpPr/>
          <p:nvPr/>
        </p:nvCxnSpPr>
        <p:spPr>
          <a:xfrm>
            <a:off x="5464094" y="1823118"/>
            <a:ext cx="966377" cy="385221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 flipV="1">
            <a:off x="5464094" y="5878524"/>
            <a:ext cx="966377" cy="780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/>
          <p:cNvSpPr/>
          <p:nvPr/>
        </p:nvSpPr>
        <p:spPr>
          <a:xfrm>
            <a:off x="6430471" y="5687710"/>
            <a:ext cx="1101477" cy="18088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Gill Sans" charset="0"/>
                <a:ea typeface="Gill Sans" charset="0"/>
                <a:cs typeface="Gill Sans" charset="0"/>
              </a:rPr>
              <a:t>Server</a:t>
            </a:r>
          </a:p>
        </p:txBody>
      </p: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4B191A8A-D3A4-8841-BC10-7F4059E4BF37}"/>
              </a:ext>
            </a:extLst>
          </p:cNvPr>
          <p:cNvGrpSpPr/>
          <p:nvPr/>
        </p:nvGrpSpPr>
        <p:grpSpPr>
          <a:xfrm>
            <a:off x="679268" y="1832266"/>
            <a:ext cx="4795024" cy="4455175"/>
            <a:chOff x="6477000" y="1901175"/>
            <a:chExt cx="4795024" cy="4455175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837C36C-7911-4EAF-C0D0-4692DC8D2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824546" y="1901175"/>
              <a:ext cx="1371600" cy="1371600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764FC66-B6D4-C97D-35CA-C4728E58A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38112" y="2062540"/>
              <a:ext cx="1371600" cy="1048871"/>
            </a:xfrm>
            <a:prstGeom prst="rect">
              <a:avLst/>
            </a:prstGeom>
          </p:spPr>
        </p:pic>
        <p:sp>
          <p:nvSpPr>
            <p:cNvPr id="9" name="Left-Right Arrow 8">
              <a:extLst>
                <a:ext uri="{FF2B5EF4-FFF2-40B4-BE49-F238E27FC236}">
                  <a16:creationId xmlns:a16="http://schemas.microsoft.com/office/drawing/2014/main" id="{301CFACC-9B65-349B-B8D8-93E272AB8975}"/>
                </a:ext>
              </a:extLst>
            </p:cNvPr>
            <p:cNvSpPr/>
            <p:nvPr/>
          </p:nvSpPr>
          <p:spPr>
            <a:xfrm>
              <a:off x="8395009" y="2436732"/>
              <a:ext cx="1172737" cy="395678"/>
            </a:xfrm>
            <a:prstGeom prst="left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Up-Down Arrow 9">
              <a:extLst>
                <a:ext uri="{FF2B5EF4-FFF2-40B4-BE49-F238E27FC236}">
                  <a16:creationId xmlns:a16="http://schemas.microsoft.com/office/drawing/2014/main" id="{F94445EC-A748-B2DE-2856-635928386A23}"/>
                </a:ext>
              </a:extLst>
            </p:cNvPr>
            <p:cNvSpPr/>
            <p:nvPr/>
          </p:nvSpPr>
          <p:spPr>
            <a:xfrm>
              <a:off x="6934202" y="3327148"/>
              <a:ext cx="390292" cy="3029202"/>
            </a:xfrm>
            <a:prstGeom prst="upDown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Up Arrow 15">
              <a:extLst>
                <a:ext uri="{FF2B5EF4-FFF2-40B4-BE49-F238E27FC236}">
                  <a16:creationId xmlns:a16="http://schemas.microsoft.com/office/drawing/2014/main" id="{A0C7F85E-56E7-81DB-4EBB-77F16B30D161}"/>
                </a:ext>
              </a:extLst>
            </p:cNvPr>
            <p:cNvSpPr/>
            <p:nvPr/>
          </p:nvSpPr>
          <p:spPr>
            <a:xfrm>
              <a:off x="7472558" y="3327148"/>
              <a:ext cx="390292" cy="2192706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ight Arrow 19">
              <a:extLst>
                <a:ext uri="{FF2B5EF4-FFF2-40B4-BE49-F238E27FC236}">
                  <a16:creationId xmlns:a16="http://schemas.microsoft.com/office/drawing/2014/main" id="{C35F4055-7BF1-0BC9-84FD-4AD3E8058F7C}"/>
                </a:ext>
              </a:extLst>
            </p:cNvPr>
            <p:cNvSpPr/>
            <p:nvPr/>
          </p:nvSpPr>
          <p:spPr>
            <a:xfrm>
              <a:off x="7567962" y="5320529"/>
              <a:ext cx="2103244" cy="35544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584F1E7-A1B7-C28F-8B58-F2A4EDB052F2}"/>
                </a:ext>
              </a:extLst>
            </p:cNvPr>
            <p:cNvSpPr txBox="1"/>
            <p:nvPr/>
          </p:nvSpPr>
          <p:spPr>
            <a:xfrm>
              <a:off x="8547456" y="2116310"/>
              <a:ext cx="7857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" charset="0"/>
                  <a:ea typeface="Gill Sans" charset="0"/>
                  <a:cs typeface="Gill Sans" charset="0"/>
                </a:rPr>
                <a:t>DDR5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6102255-1084-C5D1-E784-5C97D3E13EBD}"/>
                </a:ext>
              </a:extLst>
            </p:cNvPr>
            <p:cNvSpPr txBox="1"/>
            <p:nvPr/>
          </p:nvSpPr>
          <p:spPr>
            <a:xfrm rot="16200000">
              <a:off x="6367052" y="4915118"/>
              <a:ext cx="997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" charset="0"/>
                  <a:ea typeface="Gill Sans" charset="0"/>
                  <a:cs typeface="Gill Sans" charset="0"/>
                </a:rPr>
                <a:t>Ethernet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5EAE2567-7B58-B972-C7F0-44114640ED2E}"/>
                </a:ext>
              </a:extLst>
            </p:cNvPr>
            <p:cNvSpPr txBox="1"/>
            <p:nvPr/>
          </p:nvSpPr>
          <p:spPr>
            <a:xfrm>
              <a:off x="7737495" y="5078784"/>
              <a:ext cx="7938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Gill Sans" charset="0"/>
                  <a:ea typeface="Gill Sans" charset="0"/>
                  <a:cs typeface="Gill Sans" charset="0"/>
                </a:rPr>
                <a:t>NVMe</a:t>
              </a:r>
              <a:endParaRPr lang="en-US" dirty="0">
                <a:latin typeface="Gill Sans" charset="0"/>
                <a:ea typeface="Gill Sans" charset="0"/>
                <a:cs typeface="Gill Sans" charset="0"/>
              </a:endParaRPr>
            </a:p>
          </p:txBody>
        </p:sp>
        <p:sp>
          <p:nvSpPr>
            <p:cNvPr id="34" name="Right Arrow 33">
              <a:extLst>
                <a:ext uri="{FF2B5EF4-FFF2-40B4-BE49-F238E27FC236}">
                  <a16:creationId xmlns:a16="http://schemas.microsoft.com/office/drawing/2014/main" id="{97FB883F-C19C-14D7-B47F-C7A25A441A87}"/>
                </a:ext>
              </a:extLst>
            </p:cNvPr>
            <p:cNvSpPr/>
            <p:nvPr/>
          </p:nvSpPr>
          <p:spPr>
            <a:xfrm>
              <a:off x="7570939" y="4289614"/>
              <a:ext cx="2103244" cy="35544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FE3EED0-7747-B8AD-0389-35B8CE3F758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38112" y="4647040"/>
              <a:ext cx="1371600" cy="803758"/>
            </a:xfrm>
            <a:prstGeom prst="rect">
              <a:avLst/>
            </a:prstGeom>
          </p:spPr>
        </p:pic>
        <p:sp>
          <p:nvSpPr>
            <p:cNvPr id="93" name="Up Arrow 92">
              <a:extLst>
                <a:ext uri="{FF2B5EF4-FFF2-40B4-BE49-F238E27FC236}">
                  <a16:creationId xmlns:a16="http://schemas.microsoft.com/office/drawing/2014/main" id="{EFED0479-3FF3-3A49-09D3-D8A5409D4764}"/>
                </a:ext>
              </a:extLst>
            </p:cNvPr>
            <p:cNvSpPr/>
            <p:nvPr/>
          </p:nvSpPr>
          <p:spPr>
            <a:xfrm>
              <a:off x="7992816" y="3327148"/>
              <a:ext cx="390292" cy="743764"/>
            </a:xfrm>
            <a:prstGeom prst="up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Right Arrow 93">
              <a:extLst>
                <a:ext uri="{FF2B5EF4-FFF2-40B4-BE49-F238E27FC236}">
                  <a16:creationId xmlns:a16="http://schemas.microsoft.com/office/drawing/2014/main" id="{C1778AC2-2353-13CC-D5FA-DCCDCBAC1710}"/>
                </a:ext>
              </a:extLst>
            </p:cNvPr>
            <p:cNvSpPr/>
            <p:nvPr/>
          </p:nvSpPr>
          <p:spPr>
            <a:xfrm>
              <a:off x="8091197" y="3846654"/>
              <a:ext cx="1580009" cy="355442"/>
            </a:xfrm>
            <a:prstGeom prst="rightArrow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F5AFF9F2-B484-C15C-76EA-7F97B070EBD5}"/>
                </a:ext>
              </a:extLst>
            </p:cNvPr>
            <p:cNvSpPr txBox="1"/>
            <p:nvPr/>
          </p:nvSpPr>
          <p:spPr>
            <a:xfrm>
              <a:off x="8369074" y="3523176"/>
              <a:ext cx="9140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" charset="0"/>
                  <a:ea typeface="Gill Sans" charset="0"/>
                  <a:cs typeface="Gill Sans" charset="0"/>
                </a:rPr>
                <a:t>PCIe v6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A07D1C4D-F900-E9B1-7B7F-148F78AEF6D1}"/>
                </a:ext>
              </a:extLst>
            </p:cNvPr>
            <p:cNvSpPr/>
            <p:nvPr/>
          </p:nvSpPr>
          <p:spPr>
            <a:xfrm>
              <a:off x="6477000" y="1901175"/>
              <a:ext cx="4795024" cy="4133463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D3DAC4-5B2C-9F25-661B-3A22587C2917}"/>
                </a:ext>
              </a:extLst>
            </p:cNvPr>
            <p:cNvSpPr txBox="1"/>
            <p:nvPr/>
          </p:nvSpPr>
          <p:spPr>
            <a:xfrm>
              <a:off x="7751299" y="4531428"/>
              <a:ext cx="8710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Gill Sans" charset="0"/>
                  <a:ea typeface="Gill Sans" charset="0"/>
                  <a:cs typeface="Gill Sans" charset="0"/>
                </a:rPr>
                <a:t>SATA 3</a:t>
              </a:r>
            </a:p>
          </p:txBody>
        </p:sp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12F07DEB-1A0B-C0F7-731D-F356FFAD448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45764" y="3538099"/>
              <a:ext cx="914400" cy="914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324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529C4551-C339-970C-EC36-259158D93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Scaling Out Using NVIDIA GH200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BF4A5C3B-3BAB-1A69-D22E-2866444E37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97878" y="2042600"/>
            <a:ext cx="10196243" cy="3381806"/>
          </a:xfrm>
          <a:prstGeom prst="rect">
            <a:avLst/>
          </a:prstGeom>
        </p:spPr>
      </p:pic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3EF636-52D5-D094-6EF3-1B4E0B43E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33F513-0078-6007-1B45-AE98742AB7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133610-A81D-0F86-D821-88CF59066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4F37AD-8B44-2E4E-58C4-98DF2D77FC39}"/>
              </a:ext>
            </a:extLst>
          </p:cNvPr>
          <p:cNvSpPr txBox="1"/>
          <p:nvPr/>
        </p:nvSpPr>
        <p:spPr>
          <a:xfrm>
            <a:off x="3892181" y="5975485"/>
            <a:ext cx="4407637" cy="275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https://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resources.nvidia.com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en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-us-grace-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cpu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/</a:t>
            </a:r>
            <a:r>
              <a:rPr lang="en-US" sz="1200" dirty="0" err="1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nvidia</a:t>
            </a: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Gill Sans Light" panose="020B0302020104020203" pitchFamily="34" charset="-79"/>
                <a:cs typeface="Gill Sans Light" panose="020B0302020104020203" pitchFamily="34" charset="-79"/>
              </a:rPr>
              <a:t>-grace-hopper</a:t>
            </a:r>
          </a:p>
        </p:txBody>
      </p:sp>
    </p:spTree>
    <p:extLst>
      <p:ext uri="{BB962C8B-B14F-4D97-AF65-F5344CB8AC3E}">
        <p14:creationId xmlns:p14="http://schemas.microsoft.com/office/powerpoint/2010/main" val="53595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Datacenter Needs an Operating System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Datacenter is a collection of</a:t>
            </a:r>
          </a:p>
          <a:p>
            <a:pPr lvl="1"/>
            <a:r>
              <a:rPr lang="en-US" dirty="0"/>
              <a:t>Compute</a:t>
            </a:r>
          </a:p>
          <a:p>
            <a:pPr lvl="1"/>
            <a:r>
              <a:rPr lang="en-US" dirty="0"/>
              <a:t>Memory</a:t>
            </a:r>
          </a:p>
          <a:p>
            <a:pPr lvl="1"/>
            <a:r>
              <a:rPr lang="en-US" dirty="0"/>
              <a:t>All connected by an interconnect</a:t>
            </a:r>
          </a:p>
          <a:p>
            <a:pPr marL="0" indent="0">
              <a:buNone/>
            </a:pPr>
            <a:r>
              <a:rPr lang="en-US" dirty="0"/>
              <a:t>Not unlike a computer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27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B3760C-20F9-0F98-6312-0E22ED5DE94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pPr marL="0" indent="0">
              <a:buNone/>
            </a:pPr>
            <a:r>
              <a:rPr lang="en-US" dirty="0"/>
              <a:t>Some differences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VERY high level of parallelism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VERY large scale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Diversity of workloads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Resource heterogeneity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Failure is the norm</a:t>
            </a:r>
          </a:p>
        </p:txBody>
      </p:sp>
    </p:spTree>
    <p:extLst>
      <p:ext uri="{BB962C8B-B14F-4D97-AF65-F5344CB8AC3E}">
        <p14:creationId xmlns:p14="http://schemas.microsoft.com/office/powerpoint/2010/main" val="148447021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Categories of Software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Platform-level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Software firmware that are present in every machine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accent2"/>
                </a:solidFill>
              </a:rPr>
              <a:t>Cluster-level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Distributed systems to enable everything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Application-level</a:t>
            </a:r>
          </a:p>
          <a:p>
            <a:pPr lvl="1"/>
            <a:r>
              <a:rPr lang="en-US" dirty="0"/>
              <a:t>User-facing applications built on top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0563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“Systems” Techniques</a:t>
            </a:r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</p:nvPr>
        </p:nvGraphicFramePr>
        <p:xfrm>
          <a:off x="838200" y="2120093"/>
          <a:ext cx="10515600" cy="3566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97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011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847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Performance/Efficiency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>
                          <a:solidFill>
                            <a:schemeClr val="bg1"/>
                          </a:solidFill>
                          <a:latin typeface="Gill Sans" charset="0"/>
                          <a:ea typeface="Gill Sans" charset="0"/>
                          <a:cs typeface="Gill Sans" charset="0"/>
                        </a:rPr>
                        <a:t>Availability/Resilience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Replication &amp; Erasure 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Sharding/partitioning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Scheduling &amp; Load balancing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Health &amp; Integrity checks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Compression &amp; Quantization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Centralized controller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Canaries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Speculation &amp; Redundant execution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0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292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Mosharaf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r>
              <a:rPr lang="en-US" dirty="0"/>
              <a:t>Associate Professor of CSE</a:t>
            </a:r>
          </a:p>
          <a:p>
            <a:pPr lvl="1"/>
            <a:r>
              <a:rPr lang="en-US" dirty="0">
                <a:hlinkClick r:id="rId2"/>
              </a:rPr>
              <a:t>http://www.mosharaf.com/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https://symbioticlab.org/</a:t>
            </a:r>
            <a:endParaRPr lang="en-US" dirty="0"/>
          </a:p>
          <a:p>
            <a:r>
              <a:rPr lang="en-US" dirty="0"/>
              <a:t>Office hours:</a:t>
            </a:r>
          </a:p>
          <a:p>
            <a:pPr lvl="1"/>
            <a:r>
              <a:rPr lang="en-US" dirty="0"/>
              <a:t>Appointment-only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51733C-4038-E067-CB9C-880C1AFF0FBD}"/>
              </a:ext>
            </a:extLst>
          </p:cNvPr>
          <p:cNvSpPr txBox="1"/>
          <p:nvPr/>
        </p:nvSpPr>
        <p:spPr>
          <a:xfrm>
            <a:off x="7828200" y="5371157"/>
            <a:ext cx="100059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Abril Fatface" panose="02000503000000020003" pitchFamily="2" charset="77"/>
              </a:rPr>
              <a:t>…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99DC82B-2E6C-9B58-5188-C5B12F73F8ED}"/>
              </a:ext>
            </a:extLst>
          </p:cNvPr>
          <p:cNvGrpSpPr/>
          <p:nvPr/>
        </p:nvGrpSpPr>
        <p:grpSpPr>
          <a:xfrm>
            <a:off x="9151996" y="795510"/>
            <a:ext cx="2563522" cy="1088152"/>
            <a:chOff x="9394825" y="2114386"/>
            <a:chExt cx="2563522" cy="108815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6A481548-4350-3309-11C8-8FB8A2254D0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75851" y="2114386"/>
              <a:ext cx="1601470" cy="8320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A8BCC39-0A7A-49C5-C303-92CF947659A1}"/>
                </a:ext>
              </a:extLst>
            </p:cNvPr>
            <p:cNvSpPr txBox="1"/>
            <p:nvPr/>
          </p:nvSpPr>
          <p:spPr>
            <a:xfrm>
              <a:off x="9394825" y="2925539"/>
              <a:ext cx="256352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chemeClr val="bg1">
                      <a:lumMod val="50000"/>
                    </a:schemeClr>
                  </a:solidFill>
                  <a:latin typeface="Helvetica Light Oblique" panose="020B0403020202020204" pitchFamily="34" charset="0"/>
                  <a:cs typeface="Arial" panose="020B0604020202020204" pitchFamily="34" charset="0"/>
                </a:rPr>
                <a:t>in-memory computing (2009-2014)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7435FF9-87DD-E145-28B5-A81309775C58}"/>
              </a:ext>
            </a:extLst>
          </p:cNvPr>
          <p:cNvGrpSpPr/>
          <p:nvPr/>
        </p:nvGrpSpPr>
        <p:grpSpPr>
          <a:xfrm>
            <a:off x="9199899" y="2213921"/>
            <a:ext cx="2701381" cy="861138"/>
            <a:chOff x="9389404" y="3794760"/>
            <a:chExt cx="2701381" cy="861138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80B5B0-5BB0-9364-BA74-B69807A5FF12}"/>
                </a:ext>
              </a:extLst>
            </p:cNvPr>
            <p:cNvSpPr txBox="1"/>
            <p:nvPr/>
          </p:nvSpPr>
          <p:spPr>
            <a:xfrm>
              <a:off x="9493599" y="3794760"/>
              <a:ext cx="249299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Abril Fatface" panose="02000503000000020003" pitchFamily="2" charset="77"/>
                </a:rPr>
                <a:t>Infiniswap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4FA467F-D9B1-1A1D-19B0-F21B5F65C578}"/>
                </a:ext>
              </a:extLst>
            </p:cNvPr>
            <p:cNvSpPr txBox="1"/>
            <p:nvPr/>
          </p:nvSpPr>
          <p:spPr>
            <a:xfrm>
              <a:off x="9389404" y="4378899"/>
              <a:ext cx="270138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chemeClr val="bg1">
                      <a:lumMod val="50000"/>
                    </a:schemeClr>
                  </a:solidFill>
                  <a:latin typeface="Helvetica Light Oblique" panose="020B0403020202020204" pitchFamily="34" charset="0"/>
                  <a:cs typeface="Arial" panose="020B0604020202020204" pitchFamily="34" charset="0"/>
                </a:rPr>
                <a:t>memory disaggregation (2016-2022)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E3BC501-4758-9208-419D-3D1D11283BB9}"/>
              </a:ext>
            </a:extLst>
          </p:cNvPr>
          <p:cNvGrpSpPr/>
          <p:nvPr/>
        </p:nvGrpSpPr>
        <p:grpSpPr>
          <a:xfrm>
            <a:off x="5772659" y="3097424"/>
            <a:ext cx="2981907" cy="784831"/>
            <a:chOff x="6545226" y="4441090"/>
            <a:chExt cx="2981907" cy="784831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FCB1B7D-3E2F-3F78-7411-58F992A86A91}"/>
                </a:ext>
              </a:extLst>
            </p:cNvPr>
            <p:cNvSpPr txBox="1"/>
            <p:nvPr/>
          </p:nvSpPr>
          <p:spPr>
            <a:xfrm>
              <a:off x="7366765" y="4441090"/>
              <a:ext cx="13388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Helvetica" pitchFamily="2" charset="0"/>
                </a:rPr>
                <a:t>Salus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D8ED162-E15C-1413-7702-86ED933EF8B3}"/>
                </a:ext>
              </a:extLst>
            </p:cNvPr>
            <p:cNvSpPr txBox="1"/>
            <p:nvPr/>
          </p:nvSpPr>
          <p:spPr>
            <a:xfrm>
              <a:off x="6545226" y="4948922"/>
              <a:ext cx="29819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chemeClr val="bg1">
                      <a:lumMod val="50000"/>
                    </a:schemeClr>
                  </a:solidFill>
                  <a:latin typeface="Helvetica Light Oblique" panose="020B0403020202020204" pitchFamily="34" charset="0"/>
                  <a:cs typeface="Arial" panose="020B0604020202020204" pitchFamily="34" charset="0"/>
                </a:rPr>
                <a:t>GPU resource management (2017-2022)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EDE5B0AF-D5AA-084A-D95E-719ADA3498DC}"/>
              </a:ext>
            </a:extLst>
          </p:cNvPr>
          <p:cNvGrpSpPr/>
          <p:nvPr/>
        </p:nvGrpSpPr>
        <p:grpSpPr>
          <a:xfrm>
            <a:off x="6612338" y="4543935"/>
            <a:ext cx="2302233" cy="900415"/>
            <a:chOff x="6581678" y="5699213"/>
            <a:chExt cx="2302233" cy="900415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C55F9079-6DF9-D747-E41D-D569E85A8E2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818395" y="5699213"/>
              <a:ext cx="1828800" cy="626832"/>
            </a:xfrm>
            <a:prstGeom prst="rect">
              <a:avLst/>
            </a:prstGeom>
          </p:spPr>
        </p:pic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6AFD077-7EC4-242C-6C55-A3ECF04B034E}"/>
                </a:ext>
              </a:extLst>
            </p:cNvPr>
            <p:cNvSpPr txBox="1"/>
            <p:nvPr/>
          </p:nvSpPr>
          <p:spPr>
            <a:xfrm>
              <a:off x="6581678" y="6322629"/>
              <a:ext cx="230223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chemeClr val="bg1">
                      <a:lumMod val="50000"/>
                    </a:schemeClr>
                  </a:solidFill>
                  <a:latin typeface="Helvetica Light Oblique" panose="020B0403020202020204" pitchFamily="34" charset="0"/>
                  <a:cs typeface="Arial" panose="020B0604020202020204" pitchFamily="34" charset="0"/>
                </a:rPr>
                <a:t>AI energy optimization (2021-)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A2A2F51-104E-96FF-EFA2-1BE4AF9DBCDC}"/>
              </a:ext>
            </a:extLst>
          </p:cNvPr>
          <p:cNvGrpSpPr/>
          <p:nvPr/>
        </p:nvGrpSpPr>
        <p:grpSpPr>
          <a:xfrm>
            <a:off x="9269163" y="4512574"/>
            <a:ext cx="2491388" cy="1228418"/>
            <a:chOff x="6097412" y="4767527"/>
            <a:chExt cx="2491388" cy="1228418"/>
          </a:xfrm>
        </p:grpSpPr>
        <p:pic>
          <p:nvPicPr>
            <p:cNvPr id="43" name="Picture 42" descr="A corn on the cob&#10;&#10;AI-generated content may be incorrect.">
              <a:extLst>
                <a:ext uri="{FF2B5EF4-FFF2-40B4-BE49-F238E27FC236}">
                  <a16:creationId xmlns:a16="http://schemas.microsoft.com/office/drawing/2014/main" id="{A6F2446A-F23F-A17B-6B50-B189CCA16F7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906227" y="4767527"/>
              <a:ext cx="873759" cy="100584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6D4793C-F9B0-EDBB-7B0F-5F73943331AD}"/>
                </a:ext>
              </a:extLst>
            </p:cNvPr>
            <p:cNvSpPr txBox="1"/>
            <p:nvPr/>
          </p:nvSpPr>
          <p:spPr>
            <a:xfrm>
              <a:off x="6097412" y="5718946"/>
              <a:ext cx="249138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chemeClr val="bg1">
                      <a:lumMod val="50000"/>
                    </a:schemeClr>
                  </a:solidFill>
                  <a:latin typeface="Helvetica Light Oblique" panose="020B0403020202020204" pitchFamily="34" charset="0"/>
                  <a:cs typeface="Arial" panose="020B0604020202020204" pitchFamily="34" charset="0"/>
                </a:rPr>
                <a:t>systems for multimodal AI (2022-)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57A9951-F380-A4F0-1394-2A063F527299}"/>
              </a:ext>
            </a:extLst>
          </p:cNvPr>
          <p:cNvGrpSpPr/>
          <p:nvPr/>
        </p:nvGrpSpPr>
        <p:grpSpPr>
          <a:xfrm>
            <a:off x="6263064" y="435276"/>
            <a:ext cx="2888932" cy="738427"/>
            <a:chOff x="6573320" y="1690688"/>
            <a:chExt cx="2888932" cy="738427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20CD3287-A756-078E-CB67-64CE5211E7A7}"/>
                </a:ext>
              </a:extLst>
            </p:cNvPr>
            <p:cNvSpPr txBox="1"/>
            <p:nvPr/>
          </p:nvSpPr>
          <p:spPr>
            <a:xfrm>
              <a:off x="7004945" y="1690688"/>
              <a:ext cx="2025683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>
                  <a:latin typeface="Helvetica" pitchFamily="2" charset="0"/>
                </a:rPr>
                <a:t>ViNEYard</a:t>
              </a:r>
              <a:endParaRPr lang="en-US" sz="3200" b="1" dirty="0">
                <a:latin typeface="Helvetica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3142CEC-F8D2-E7F8-F5E8-15E7A613BB93}"/>
                </a:ext>
              </a:extLst>
            </p:cNvPr>
            <p:cNvSpPr txBox="1"/>
            <p:nvPr/>
          </p:nvSpPr>
          <p:spPr>
            <a:xfrm>
              <a:off x="6573320" y="2152116"/>
              <a:ext cx="288893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chemeClr val="bg1">
                      <a:lumMod val="50000"/>
                    </a:schemeClr>
                  </a:solidFill>
                  <a:latin typeface="Helvetica Light Oblique" panose="020B0403020202020204" pitchFamily="34" charset="0"/>
                  <a:cs typeface="Arial" panose="020B0604020202020204" pitchFamily="34" charset="0"/>
                </a:rPr>
                <a:t>virtual network embedding (2008-2012)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E0CCFD3-6F2E-AC4E-A798-96604D6DA50C}"/>
              </a:ext>
            </a:extLst>
          </p:cNvPr>
          <p:cNvGrpSpPr/>
          <p:nvPr/>
        </p:nvGrpSpPr>
        <p:grpSpPr>
          <a:xfrm>
            <a:off x="5919102" y="1786609"/>
            <a:ext cx="3012363" cy="760119"/>
            <a:chOff x="6475079" y="3032686"/>
            <a:chExt cx="3012363" cy="760119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ABD52E1-C40D-4D14-616D-6DAA44A04D91}"/>
                </a:ext>
              </a:extLst>
            </p:cNvPr>
            <p:cNvSpPr txBox="1"/>
            <p:nvPr/>
          </p:nvSpPr>
          <p:spPr>
            <a:xfrm>
              <a:off x="7160630" y="3032686"/>
              <a:ext cx="15651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>
                  <a:latin typeface="Gill Sans" panose="020B0502020104020203" pitchFamily="34" charset="-79"/>
                  <a:cs typeface="Gill Sans" panose="020B0502020104020203" pitchFamily="34" charset="-79"/>
                </a:rPr>
                <a:t>Coflow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480D588-9D6C-5C22-AD46-F6C23D21FFFE}"/>
                </a:ext>
              </a:extLst>
            </p:cNvPr>
            <p:cNvSpPr txBox="1"/>
            <p:nvPr/>
          </p:nvSpPr>
          <p:spPr>
            <a:xfrm>
              <a:off x="6475079" y="3515806"/>
              <a:ext cx="301236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chemeClr val="bg1">
                      <a:lumMod val="50000"/>
                    </a:schemeClr>
                  </a:solidFill>
                  <a:latin typeface="Helvetica Light Oblique" panose="020B0403020202020204" pitchFamily="34" charset="0"/>
                  <a:cs typeface="Arial" panose="020B0604020202020204" pitchFamily="34" charset="0"/>
                </a:rPr>
                <a:t>data-parallel communication (2010-2016)</a:t>
              </a:r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75CAE1B9-14B3-F3B6-AE1E-1CC99DDB8F31}"/>
              </a:ext>
            </a:extLst>
          </p:cNvPr>
          <p:cNvGrpSpPr/>
          <p:nvPr/>
        </p:nvGrpSpPr>
        <p:grpSpPr>
          <a:xfrm>
            <a:off x="8914571" y="3572651"/>
            <a:ext cx="3155031" cy="649129"/>
            <a:chOff x="9002207" y="5230366"/>
            <a:chExt cx="3155031" cy="649129"/>
          </a:xfrm>
        </p:grpSpPr>
        <p:pic>
          <p:nvPicPr>
            <p:cNvPr id="52" name="Picture 4" descr="Logo">
              <a:extLst>
                <a:ext uri="{FF2B5EF4-FFF2-40B4-BE49-F238E27FC236}">
                  <a16:creationId xmlns:a16="http://schemas.microsoft.com/office/drawing/2014/main" id="{9CD9BBF1-7439-6984-8236-416E67F4B02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29677" y="5230366"/>
              <a:ext cx="1828800" cy="3367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FAECF9C-AD09-162E-341E-000E3A011883}"/>
                </a:ext>
              </a:extLst>
            </p:cNvPr>
            <p:cNvSpPr txBox="1"/>
            <p:nvPr/>
          </p:nvSpPr>
          <p:spPr>
            <a:xfrm>
              <a:off x="9002207" y="5602496"/>
              <a:ext cx="31550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solidFill>
                    <a:schemeClr val="bg1">
                      <a:lumMod val="50000"/>
                    </a:schemeClr>
                  </a:solidFill>
                  <a:latin typeface="Helvetica Light Oblique" panose="020B0403020202020204" pitchFamily="34" charset="0"/>
                  <a:cs typeface="Arial" panose="020B0604020202020204" pitchFamily="34" charset="0"/>
                </a:rPr>
                <a:t>systems for federated learning (2019-2024)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27720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Break!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128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68DCF-E44C-BC4D-BE45-B1C7E2FCB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Workload-Centric 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DE08D4-AD2D-2443-A31A-1259C735D7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9AEA6-2406-424B-BD1F-E6B7585B6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CA8B3-68D7-A247-8D73-263784A8B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18951-B463-6C46-BEF7-9A19E5E33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1181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8B37A9C-0E3F-C7B6-5132-D33DB40D5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Fleet Efficiency @ Google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64B70B2-000F-0EE2-66A5-8227585136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2400" y="2334167"/>
            <a:ext cx="11887200" cy="2745250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72729-130B-C065-D09F-25347D8BE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73ED10-73AB-D8E9-9A89-8534FF162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7B6707-B350-CF62-E1C9-ADDE6D6B7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7278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9550A-1F06-CBED-6F43-4DB701039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ML Fleet: </a:t>
            </a:r>
            <a:br>
              <a:rPr lang="en-US" dirty="0"/>
            </a:br>
            <a:r>
              <a:rPr lang="en-US" dirty="0"/>
              <a:t>Hardware and Software Infrastructure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2F5930E7-48EE-C154-FDB1-5927F3C7C6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Accelerators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8BB79F6-A4D5-8861-B3F0-CBAE69B436C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788" y="2831269"/>
            <a:ext cx="5157787" cy="3032199"/>
          </a:xfrm>
          <a:prstGeom prst="rect">
            <a:avLst/>
          </a:prstGeom>
        </p:spPr>
      </p:pic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F1F007A-1563-E20F-EA49-0ACE8FAA1E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Scheduler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739F4DFE-61BA-4234-2620-A9C78B91B15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8793" y="2505075"/>
            <a:ext cx="4050001" cy="36845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DA508-E6F3-CA4C-24FF-F4E58A37B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DE81D-66FC-C62D-381C-CEC31F587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D08A0B-71EE-7231-7E99-31DC1A4A6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55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85292-7C2B-8B65-CEC8-94DEAF422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ML Fleet:</a:t>
            </a:r>
            <a:br>
              <a:rPr lang="en-US" dirty="0"/>
            </a:br>
            <a:r>
              <a:rPr lang="en-US" dirty="0"/>
              <a:t>Programming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745B2A-E7CC-F847-302B-1A825607FB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Runtime/Compiler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2F28387-2A90-B7ED-4B78-3CCC3F74B8E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9788" y="2577078"/>
            <a:ext cx="5157787" cy="3540581"/>
          </a:xfrm>
          <a:prstGeom prst="rect">
            <a:avLst/>
          </a:prstGeom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3295E4-5945-F7D9-44D0-1C50180123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Frameworks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CD2AD55-C307-A585-7F6B-6743F158ED40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07987" y="2505075"/>
            <a:ext cx="4311614" cy="3684588"/>
          </a:xfrm>
          <a:prstGeom prst="rect">
            <a:avLst/>
          </a:prstGeom>
        </p:spPr>
      </p:pic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CE8E0A6-75F4-37C9-B2EA-94254987E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1C913A-40F1-E061-3CF7-FE1C918DA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3423A1E-2A8F-B990-9759-12AE77375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76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DAF04-1597-2534-F854-984CDAC17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an ML Fleet:</a:t>
            </a:r>
            <a:br>
              <a:rPr lang="en-US" dirty="0"/>
            </a:br>
            <a:r>
              <a:rPr lang="en-US" dirty="0"/>
              <a:t>Workloads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1B45B05C-4C77-E7E4-CB37-D2B751ED9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Model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765966F-29C3-4D2F-334E-81F31DAEA27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Drives computation demands and patterns, both over time and spatially</a:t>
            </a:r>
          </a:p>
          <a:p>
            <a:r>
              <a:rPr lang="en-US" dirty="0"/>
              <a:t>Changes frequently as new models, training paradigms, etc. emerge and become popular</a:t>
            </a:r>
          </a:p>
          <a:p>
            <a:endParaRPr lang="en-US" dirty="0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BCFC5E17-6010-936F-F9BD-D154188DF9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3A50D0D0-6BA2-188B-809F-5A3C42F5744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/>
              <a:t>Data pipeline/IO (system memory, storage, networking) can easily bottleneck the overall fleet</a:t>
            </a:r>
          </a:p>
          <a:p>
            <a:r>
              <a:rPr lang="en-US" dirty="0"/>
              <a:t>Both quality and quantity matters</a:t>
            </a:r>
          </a:p>
          <a:p>
            <a:r>
              <a:rPr lang="en-US" dirty="0"/>
              <a:t>Both pre- and post-processing matters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3AB024-E795-161A-3F45-6C93B1078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F8F116-6F72-4CB6-76CC-6613FB797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F94BF0-1422-5967-F430-F6E4D2C42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018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DEB67-FF10-C671-850F-A38143475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MPG: ML Productivity Goodput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1F1530D-C8C0-A386-1B54-3FC1EF9D7F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Scheduling Goodput (SG)</a:t>
            </a:r>
          </a:p>
          <a:p>
            <a:pPr lvl="1"/>
            <a:r>
              <a:rPr lang="en-US" dirty="0"/>
              <a:t>How often does an ML application have all necessary resources to make progress?</a:t>
            </a:r>
          </a:p>
          <a:p>
            <a:r>
              <a:rPr lang="en-US" dirty="0"/>
              <a:t>Runtime Goodput (RG)</a:t>
            </a:r>
          </a:p>
          <a:p>
            <a:pPr lvl="1"/>
            <a:r>
              <a:rPr lang="en-US" dirty="0"/>
              <a:t>When it does, how often does it make progress?</a:t>
            </a:r>
          </a:p>
          <a:p>
            <a:r>
              <a:rPr lang="en-US" dirty="0"/>
              <a:t>Program Goodput (PG)</a:t>
            </a:r>
          </a:p>
          <a:p>
            <a:pPr lvl="1"/>
            <a:r>
              <a:rPr lang="en-US" dirty="0"/>
              <a:t>When it’s progressing, how close is it to maximum achievable efficiency?</a:t>
            </a: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15C95D6D-7C22-B61E-2436-E7E6F12078C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172200" y="3142850"/>
            <a:ext cx="5181600" cy="1716888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25EA7-DE49-058D-F089-CD365A7D2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740236-D21F-1DE5-7AE9-DC966F7B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4F63BC-15AA-A486-96CD-F0EF48FA1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2709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61545073-2867-BAF0-AE58-1730598E0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MPG: ML Productivity Goodput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50A218F-F4C5-AAFE-23CD-D7FF3352A7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75214E-9D64-B0B3-AFC1-099ACB128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5EAC4F-1CB8-AA39-7FFC-DC58F3512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37</a:t>
            </a:fld>
            <a:endParaRPr lang="en-US"/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0F55639E-1AAC-5D47-66E7-A7CF046A1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351835" cy="435133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US" sz="4000" dirty="0"/>
              <a:t>Utilization</a:t>
            </a:r>
          </a:p>
          <a:p>
            <a:pPr marL="0" indent="0" algn="ctr">
              <a:buNone/>
            </a:pPr>
            <a:r>
              <a:rPr lang="en-US" sz="4000" dirty="0"/>
              <a:t>≠</a:t>
            </a:r>
          </a:p>
          <a:p>
            <a:pPr marL="0" indent="0" algn="ctr">
              <a:buNone/>
            </a:pPr>
            <a:r>
              <a:rPr lang="en-US" sz="4000" dirty="0"/>
              <a:t>Productivity</a:t>
            </a:r>
          </a:p>
        </p:txBody>
      </p:sp>
      <p:pic>
        <p:nvPicPr>
          <p:cNvPr id="16" name="Content Placeholder 11">
            <a:extLst>
              <a:ext uri="{FF2B5EF4-FFF2-40B4-BE49-F238E27FC236}">
                <a16:creationId xmlns:a16="http://schemas.microsoft.com/office/drawing/2014/main" id="{310F33A5-EEB9-9126-6DBD-6490102DEC8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10301" y="1828916"/>
            <a:ext cx="6743500" cy="434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0367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E18B563-CC0A-7C34-417D-1881A13DA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FCF59C3-68D6-C537-BDBB-DC5F32618F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BD980-5545-4924-22B8-FB08DD5D5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72982-13BE-428C-6667-6F997E3BE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F9EDA-9D0A-29A0-883F-139B4304F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3003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Research-Oriented Course!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final project accounts for </a:t>
            </a:r>
            <a:r>
              <a:rPr lang="en-US" b="1" dirty="0">
                <a:solidFill>
                  <a:srgbClr val="FF0000"/>
                </a:solidFill>
                <a:latin typeface="Gill Sans" charset="0"/>
                <a:cs typeface="Gill Sans" charset="0"/>
              </a:rPr>
              <a:t>6</a:t>
            </a:r>
            <a:r>
              <a:rPr lang="en-US" b="1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0%</a:t>
            </a:r>
            <a:r>
              <a:rPr lang="en-US" dirty="0"/>
              <a:t> of total grades</a:t>
            </a:r>
          </a:p>
          <a:p>
            <a:r>
              <a:rPr lang="en-US" dirty="0"/>
              <a:t>What can and cannot be a project?</a:t>
            </a:r>
          </a:p>
          <a:p>
            <a:pPr lvl="1"/>
            <a:r>
              <a:rPr lang="en-US" dirty="0"/>
              <a:t>Just surveys are not allowed</a:t>
            </a:r>
          </a:p>
          <a:p>
            <a:pPr lvl="1"/>
            <a:r>
              <a:rPr lang="en-US" dirty="0"/>
              <a:t>Measurements of new environments or of existing solutions on new environments are acceptable</a:t>
            </a:r>
          </a:p>
          <a:p>
            <a:pPr lvl="1"/>
            <a:r>
              <a:rPr lang="en-US" dirty="0"/>
              <a:t>Reproducing results from existing solutions is also acceptable</a:t>
            </a:r>
          </a:p>
          <a:p>
            <a:r>
              <a:rPr lang="en-US" dirty="0"/>
              <a:t>An ideal project should answer the questions you asked during paper reviews and points you cared about for presentations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39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</p:spTree>
    <p:extLst>
      <p:ext uri="{BB962C8B-B14F-4D97-AF65-F5344CB8AC3E}">
        <p14:creationId xmlns:p14="http://schemas.microsoft.com/office/powerpoint/2010/main" val="519425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Jae-Won Chung (GSI)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half" idx="1"/>
          </p:nvPr>
        </p:nvSpPr>
        <p:spPr/>
        <p:txBody>
          <a:bodyPr anchor="ctr"/>
          <a:lstStyle/>
          <a:p>
            <a:r>
              <a:rPr lang="en-US" dirty="0"/>
              <a:t>5</a:t>
            </a:r>
            <a:r>
              <a:rPr lang="en-US" baseline="30000" dirty="0"/>
              <a:t>th</a:t>
            </a:r>
            <a:r>
              <a:rPr lang="en-US" dirty="0"/>
              <a:t>-year PhD student at SymbioticLab</a:t>
            </a:r>
          </a:p>
          <a:p>
            <a:endParaRPr lang="en-US" dirty="0"/>
          </a:p>
          <a:p>
            <a:r>
              <a:rPr lang="en-US" dirty="0"/>
              <a:t>Office hours from next week</a:t>
            </a:r>
          </a:p>
          <a:p>
            <a:pPr lvl="1"/>
            <a:r>
              <a:rPr lang="en-US" dirty="0"/>
              <a:t>Check course website</a:t>
            </a:r>
            <a:endParaRPr lang="en-US" dirty="0">
              <a:latin typeface="Gill Sans Light" charset="0"/>
              <a:ea typeface="Gill Sans Light" charset="0"/>
              <a:cs typeface="Gill Sans Light" charset="0"/>
            </a:endParaRPr>
          </a:p>
          <a:p>
            <a:pPr lvl="1"/>
            <a:r>
              <a:rPr lang="en-US" dirty="0"/>
              <a:t>No office hours this week</a:t>
            </a:r>
          </a:p>
          <a:p>
            <a:pPr lvl="1"/>
            <a:r>
              <a:rPr lang="en-US" dirty="0" err="1"/>
              <a:t>jwnchung@umich.edu</a:t>
            </a:r>
            <a:endParaRPr lang="en-US" dirty="0">
              <a:latin typeface="Gill Sans Light" charset="0"/>
              <a:ea typeface="Gill Sans Light" charset="0"/>
              <a:cs typeface="Gill Sans Light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</a:t>
            </a:fld>
            <a:endParaRPr lang="en-US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626ACA9-FAB7-6228-45A9-2895DC39CB93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87331" y="1825625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308242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Approach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Find a problem and motivate why this is worth solving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Quickly survey background and related work</a:t>
            </a:r>
          </a:p>
          <a:p>
            <a:pPr lvl="1"/>
            <a:r>
              <a:rPr lang="en-US" dirty="0"/>
              <a:t>Might require you to go back to the first step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Form/update your hypothesis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Test your hypothesis</a:t>
            </a:r>
          </a:p>
          <a:p>
            <a:pPr lvl="1"/>
            <a:r>
              <a:rPr lang="en-US" dirty="0"/>
              <a:t>Go back to 3 until you are happy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Present your findings on poster and in writing</a:t>
            </a:r>
          </a:p>
          <a:p>
            <a:pPr lvl="1"/>
            <a:r>
              <a:rPr lang="en-US" dirty="0"/>
              <a:t>Discuss known limitations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40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</p:spTree>
    <p:extLst>
      <p:ext uri="{BB962C8B-B14F-4D97-AF65-F5344CB8AC3E}">
        <p14:creationId xmlns:p14="http://schemas.microsoft.com/office/powerpoint/2010/main" val="23285471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Milestones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6211931"/>
              </p:ext>
            </p:extLst>
          </p:nvPr>
        </p:nvGraphicFramePr>
        <p:xfrm>
          <a:off x="838200" y="1874679"/>
          <a:ext cx="10515600" cy="34747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5744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101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23095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Milestone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Details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09/04/25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Form 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Find like-minded students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09/18/25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Submit Proposal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Send</a:t>
                      </a:r>
                      <a:r>
                        <a:rPr lang="en-US" sz="2400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</a:t>
                      </a:r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your proposal by email to receive feedback either via email or in-person or both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10/21/25</a:t>
                      </a:r>
                    </a:p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10/23/25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Mid-Semester Presentations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Define</a:t>
                      </a:r>
                      <a:r>
                        <a:rPr lang="en-US" sz="2400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and motivate a problem, overview</a:t>
                      </a:r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related work, and form initial hypothesis and idea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12/04/25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Poster Presentation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Present your findings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12/15/25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Research paper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Submit</a:t>
                      </a:r>
                      <a:r>
                        <a:rPr lang="en-US" sz="2400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a report like the papers you read</a:t>
                      </a:r>
                      <a:endParaRPr lang="en-US" sz="24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41</a:t>
            </a:fld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</p:spTree>
    <p:extLst>
      <p:ext uri="{BB962C8B-B14F-4D97-AF65-F5344CB8AC3E}">
        <p14:creationId xmlns:p14="http://schemas.microsoft.com/office/powerpoint/2010/main" val="8563296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 Proposal (Sep 18)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pages including references that </a:t>
            </a:r>
            <a:r>
              <a:rPr lang="en-US" b="1" dirty="0">
                <a:solidFill>
                  <a:srgbClr val="FF0000"/>
                </a:solidFill>
              </a:rPr>
              <a:t>must</a:t>
            </a:r>
            <a:r>
              <a:rPr lang="en-US" dirty="0"/>
              <a:t> include</a:t>
            </a:r>
          </a:p>
          <a:p>
            <a:pPr lvl="1"/>
            <a:r>
              <a:rPr lang="en-US" dirty="0"/>
              <a:t>What is the problem?</a:t>
            </a:r>
          </a:p>
          <a:p>
            <a:pPr lvl="1"/>
            <a:r>
              <a:rPr lang="en-US" dirty="0"/>
              <a:t>Why is it important to solve?</a:t>
            </a:r>
          </a:p>
          <a:p>
            <a:pPr lvl="1"/>
            <a:r>
              <a:rPr lang="en-US" dirty="0"/>
              <a:t>Any initial thoughts on what you want to do?</a:t>
            </a:r>
          </a:p>
          <a:p>
            <a:pPr lvl="1"/>
            <a:r>
              <a:rPr lang="en-US" dirty="0"/>
              <a:t>How would you evaluate your solution?</a:t>
            </a:r>
          </a:p>
          <a:p>
            <a:r>
              <a:rPr lang="en-US" dirty="0"/>
              <a:t>Include team members</a:t>
            </a:r>
          </a:p>
          <a:p>
            <a:pPr lvl="1"/>
            <a:r>
              <a:rPr lang="en-US" dirty="0"/>
              <a:t>Meaning, </a:t>
            </a:r>
            <a:r>
              <a:rPr lang="en-US" dirty="0">
                <a:solidFill>
                  <a:srgbClr val="FF0000"/>
                </a:solidFill>
              </a:rPr>
              <a:t>form a group ASAP</a:t>
            </a:r>
          </a:p>
          <a:p>
            <a:r>
              <a:rPr lang="en-US" dirty="0"/>
              <a:t>Approved by the instructor and agreed upon by you</a:t>
            </a:r>
          </a:p>
          <a:p>
            <a:pPr lvl="1"/>
            <a:r>
              <a:rPr lang="en-US" dirty="0"/>
              <a:t>Forms the basis of expectation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42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</p:spTree>
    <p:extLst>
      <p:ext uri="{BB962C8B-B14F-4D97-AF65-F5344CB8AC3E}">
        <p14:creationId xmlns:p14="http://schemas.microsoft.com/office/powerpoint/2010/main" val="32883461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Mid-Semester Checkpoint (Oct 21,23)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In-class short presentation over two days</a:t>
            </a:r>
          </a:p>
          <a:p>
            <a:pPr lvl="1"/>
            <a:r>
              <a:rPr lang="en-US" dirty="0"/>
              <a:t>This is to make sure you are making progress</a:t>
            </a:r>
          </a:p>
          <a:p>
            <a:r>
              <a:rPr lang="en-US" dirty="0"/>
              <a:t>Must include</a:t>
            </a:r>
          </a:p>
          <a:p>
            <a:pPr lvl="1"/>
            <a:r>
              <a:rPr lang="en-US" dirty="0"/>
              <a:t>What is the problem?</a:t>
            </a:r>
          </a:p>
          <a:p>
            <a:pPr lvl="1"/>
            <a:r>
              <a:rPr lang="en-US" dirty="0"/>
              <a:t>Why is it important?</a:t>
            </a:r>
          </a:p>
          <a:p>
            <a:pPr lvl="1"/>
            <a:r>
              <a:rPr lang="en-US" dirty="0"/>
              <a:t>What are the most related work?</a:t>
            </a:r>
          </a:p>
          <a:p>
            <a:pPr lvl="1"/>
            <a:r>
              <a:rPr lang="en-US" dirty="0"/>
              <a:t>What’s your hypothesis so far?</a:t>
            </a:r>
          </a:p>
          <a:p>
            <a:pPr lvl="1"/>
            <a:r>
              <a:rPr lang="en-US" dirty="0"/>
              <a:t>How are/will you evaluate it?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</p:spTree>
    <p:extLst>
      <p:ext uri="{BB962C8B-B14F-4D97-AF65-F5344CB8AC3E}">
        <p14:creationId xmlns:p14="http://schemas.microsoft.com/office/powerpoint/2010/main" val="403940844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Presentation &amp; Paper (Dec 4, 15)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Research paper</a:t>
            </a:r>
          </a:p>
          <a:p>
            <a:pPr lvl="1"/>
            <a:r>
              <a:rPr lang="en-US" dirty="0"/>
              <a:t>The key part</a:t>
            </a:r>
          </a:p>
          <a:p>
            <a:pPr lvl="1"/>
            <a:r>
              <a:rPr lang="en-US" dirty="0"/>
              <a:t>Should be written like the papers you’ve read</a:t>
            </a:r>
          </a:p>
          <a:p>
            <a:pPr lvl="1"/>
            <a:r>
              <a:rPr lang="en-US" dirty="0"/>
              <a:t>As if you’d submit it to a workshop with ~3 more months of work or to a conference after ~6 more months of work</a:t>
            </a:r>
          </a:p>
          <a:p>
            <a:pPr lvl="1"/>
            <a:r>
              <a:rPr lang="en-US" dirty="0">
                <a:hlinkClick r:id="rId2"/>
              </a:rPr>
              <a:t>How to Write a Great Research Paper</a:t>
            </a:r>
            <a:r>
              <a:rPr lang="en-US" dirty="0"/>
              <a:t> by Simon Peyton Jones</a:t>
            </a:r>
          </a:p>
          <a:p>
            <a:r>
              <a:rPr lang="en-US" dirty="0"/>
              <a:t>Extended from the mid-semester checkpoint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</p:spTree>
    <p:extLst>
      <p:ext uri="{BB962C8B-B14F-4D97-AF65-F5344CB8AC3E}">
        <p14:creationId xmlns:p14="http://schemas.microsoft.com/office/powerpoint/2010/main" val="31297053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Class…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Read the required readings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Form groups of 3-4 and fill out </a:t>
            </a:r>
            <a:r>
              <a:rPr lang="en-US" dirty="0">
                <a:hlinkClick r:id="rId2"/>
              </a:rPr>
              <a:t>Google Form</a:t>
            </a:r>
            <a:r>
              <a:rPr lang="en-US" dirty="0"/>
              <a:t> by </a:t>
            </a:r>
            <a:r>
              <a:rPr lang="en-US" i="1" dirty="0">
                <a:solidFill>
                  <a:srgbClr val="FF0000"/>
                </a:solidFill>
              </a:rPr>
              <a:t>Sep 4</a:t>
            </a:r>
          </a:p>
          <a:p>
            <a:pPr lvl="1"/>
            <a:r>
              <a:rPr lang="en-US" dirty="0"/>
              <a:t>Decide if you’ll drop, </a:t>
            </a:r>
            <a:r>
              <a:rPr lang="en-US" dirty="0">
                <a:solidFill>
                  <a:srgbClr val="FF0000"/>
                </a:solidFill>
                <a:latin typeface="Gill Sans" charset="0"/>
                <a:ea typeface="Gill Sans" charset="0"/>
                <a:cs typeface="Gill Sans" charset="0"/>
              </a:rPr>
              <a:t>before</a:t>
            </a:r>
            <a:r>
              <a:rPr lang="en-US" dirty="0"/>
              <a:t> you fill it</a:t>
            </a:r>
          </a:p>
          <a:p>
            <a:pPr lvl="1"/>
            <a:r>
              <a:rPr lang="en-US" dirty="0"/>
              <a:t>If you are to drop, drop immediately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40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of today: </a:t>
            </a:r>
            <a:r>
              <a:rPr lang="en-US" dirty="0">
                <a:solidFill>
                  <a:srgbClr val="FF0000"/>
                </a:solidFill>
              </a:rPr>
              <a:t>63</a:t>
            </a:r>
            <a:r>
              <a:rPr lang="en-US" dirty="0"/>
              <a:t> registered or w/ override</a:t>
            </a:r>
          </a:p>
          <a:p>
            <a:r>
              <a:rPr lang="en-US" dirty="0"/>
              <a:t>If you are not planning to take the class,</a:t>
            </a:r>
            <a:r>
              <a:rPr lang="en-US" dirty="0">
                <a:solidFill>
                  <a:srgbClr val="FF0000"/>
                </a:solidFill>
              </a:rPr>
              <a:t> drop ASAP</a:t>
            </a:r>
          </a:p>
          <a:p>
            <a:pPr lvl="1"/>
            <a:r>
              <a:rPr lang="en-US" dirty="0"/>
              <a:t>Existing overrides that have not converted will be revoked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5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</p:spTree>
    <p:extLst>
      <p:ext uri="{BB962C8B-B14F-4D97-AF65-F5344CB8AC3E}">
        <p14:creationId xmlns:p14="http://schemas.microsoft.com/office/powerpoint/2010/main" val="5621649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Schedule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Webpage: </a:t>
            </a:r>
            <a:r>
              <a:rPr lang="en-US" dirty="0">
                <a:hlinkClick r:id="rId2"/>
              </a:rPr>
              <a:t>https://github.com/mosharaf/cse585</a:t>
            </a:r>
            <a:endParaRPr lang="en-US" dirty="0"/>
          </a:p>
          <a:p>
            <a:r>
              <a:rPr lang="en-US" dirty="0"/>
              <a:t>Meetings</a:t>
            </a:r>
          </a:p>
          <a:p>
            <a:pPr lvl="1"/>
            <a:r>
              <a:rPr lang="en-US" dirty="0"/>
              <a:t>10:30 AM – 12PM (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T/Th </a:t>
            </a:r>
            <a:r>
              <a:rPr lang="en-US" dirty="0"/>
              <a:t>for lectures and seminars)</a:t>
            </a:r>
          </a:p>
          <a:p>
            <a:pPr lvl="1"/>
            <a:r>
              <a:rPr lang="en-US" dirty="0"/>
              <a:t>1:30 PM – 2:30 PM (</a:t>
            </a:r>
            <a:r>
              <a:rPr lang="en-US" dirty="0">
                <a:latin typeface="Gill Sans" charset="0"/>
                <a:ea typeface="Gill Sans" charset="0"/>
                <a:cs typeface="Gill Sans" charset="0"/>
              </a:rPr>
              <a:t>Fri</a:t>
            </a:r>
            <a:r>
              <a:rPr lang="en-US" dirty="0"/>
              <a:t> for makeups and projects)</a:t>
            </a:r>
          </a:p>
          <a:p>
            <a:r>
              <a:rPr lang="en-US" dirty="0"/>
              <a:t>Pay attention to the online announcements and schedule</a:t>
            </a:r>
          </a:p>
          <a:p>
            <a:pPr lvl="1"/>
            <a:r>
              <a:rPr lang="en-US" dirty="0"/>
              <a:t>On average, two meetings per week</a:t>
            </a:r>
          </a:p>
          <a:p>
            <a:pPr lvl="1"/>
            <a:r>
              <a:rPr lang="en-US" dirty="0"/>
              <a:t>Friday makeups will be added on a need-to-add basis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</p:spTree>
    <p:extLst>
      <p:ext uri="{BB962C8B-B14F-4D97-AF65-F5344CB8AC3E}">
        <p14:creationId xmlns:p14="http://schemas.microsoft.com/office/powerpoint/2010/main" val="18467086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EECS 482 / 484 / 489 / 491</a:t>
            </a:r>
          </a:p>
          <a:p>
            <a:pPr lvl="1"/>
            <a:r>
              <a:rPr lang="en-US" dirty="0"/>
              <a:t>Equivalent courses are acceptable as well</a:t>
            </a:r>
          </a:p>
          <a:p>
            <a:r>
              <a:rPr lang="en-US" dirty="0"/>
              <a:t>Good programming skills</a:t>
            </a:r>
          </a:p>
          <a:p>
            <a:pPr lvl="1"/>
            <a:r>
              <a:rPr lang="en-US" dirty="0"/>
              <a:t>Build substantial systems for course project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7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</p:spTree>
    <p:extLst>
      <p:ext uri="{BB962C8B-B14F-4D97-AF65-F5344CB8AC3E}">
        <p14:creationId xmlns:p14="http://schemas.microsoft.com/office/powerpoint/2010/main" val="2052391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Requirements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0054476"/>
              </p:ext>
            </p:extLst>
          </p:nvPr>
        </p:nvGraphicFramePr>
        <p:xfrm>
          <a:off x="838200" y="2501900"/>
          <a:ext cx="10515600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Paper 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Paper</a:t>
                      </a:r>
                      <a:r>
                        <a:rPr lang="en-US" sz="2800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 Presentation</a:t>
                      </a:r>
                      <a:endParaRPr lang="en-US" sz="28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15%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Participation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10%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Project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9468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800" baseline="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Project Presentations</a:t>
                      </a:r>
                      <a:endParaRPr lang="en-US" sz="2800" dirty="0">
                        <a:latin typeface="Gill Sans" charset="0"/>
                        <a:ea typeface="Gill Sans" charset="0"/>
                        <a:cs typeface="Gill Sans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>
                          <a:latin typeface="Gill Sans" charset="0"/>
                          <a:ea typeface="Gill Sans" charset="0"/>
                          <a:cs typeface="Gill Sans" charset="0"/>
                        </a:rPr>
                        <a:t>20%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8</a:t>
            </a:fld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</p:spTree>
    <p:extLst>
      <p:ext uri="{BB962C8B-B14F-4D97-AF65-F5344CB8AC3E}">
        <p14:creationId xmlns:p14="http://schemas.microsoft.com/office/powerpoint/2010/main" val="1910357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(#Lectures)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Basics (3)</a:t>
            </a:r>
          </a:p>
          <a:p>
            <a:r>
              <a:rPr lang="en-US" dirty="0"/>
              <a:t>Pre-Training (4)</a:t>
            </a:r>
          </a:p>
          <a:p>
            <a:r>
              <a:rPr lang="en-US" dirty="0"/>
              <a:t>Post-Training (2)	</a:t>
            </a:r>
          </a:p>
          <a:p>
            <a:r>
              <a:rPr lang="en-US" dirty="0"/>
              <a:t>Inference (5)</a:t>
            </a:r>
          </a:p>
          <a:p>
            <a:r>
              <a:rPr lang="en-US" dirty="0"/>
              <a:t>Agentic Systems (2)</a:t>
            </a:r>
          </a:p>
          <a:p>
            <a:r>
              <a:rPr lang="en-US" dirty="0"/>
              <a:t>Hardware/Infrastructure (1)</a:t>
            </a:r>
          </a:p>
          <a:p>
            <a:r>
              <a:rPr lang="en-US" dirty="0"/>
              <a:t>Power and Energy (2)</a:t>
            </a:r>
          </a:p>
          <a:p>
            <a:r>
              <a:rPr lang="en-US" dirty="0"/>
              <a:t>Ethical Considerations (1)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8/26/25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 598 – F25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EF9975-6C58-5C4C-8961-54FFA2646BA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97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16427</TotalTime>
  <Words>1957</Words>
  <Application>Microsoft Macintosh PowerPoint</Application>
  <PresentationFormat>Widescreen</PresentationFormat>
  <Paragraphs>473</Paragraphs>
  <Slides>45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4" baseType="lpstr">
      <vt:lpstr>Abril Fatface</vt:lpstr>
      <vt:lpstr>Arial</vt:lpstr>
      <vt:lpstr>Calibri</vt:lpstr>
      <vt:lpstr>Gill Sans</vt:lpstr>
      <vt:lpstr>Gill Sans Light</vt:lpstr>
      <vt:lpstr>Gill Sans SemiBold</vt:lpstr>
      <vt:lpstr>Helvetica</vt:lpstr>
      <vt:lpstr>Helvetica Light Oblique</vt:lpstr>
      <vt:lpstr>Office Theme</vt:lpstr>
      <vt:lpstr>CSE 585: Advanced Scalable Systems for GenAI</vt:lpstr>
      <vt:lpstr>Today’s Agenda</vt:lpstr>
      <vt:lpstr>About Mosharaf</vt:lpstr>
      <vt:lpstr>Jae-Won Chung (GSI)</vt:lpstr>
      <vt:lpstr>Status</vt:lpstr>
      <vt:lpstr>Course Schedule</vt:lpstr>
      <vt:lpstr>Prerequisites</vt:lpstr>
      <vt:lpstr>Course Requirements</vt:lpstr>
      <vt:lpstr>Topics (#Lectures)</vt:lpstr>
      <vt:lpstr>Group-Based Work</vt:lpstr>
      <vt:lpstr>Form Groups ASAP</vt:lpstr>
      <vt:lpstr>Readings</vt:lpstr>
      <vt:lpstr>Paper Presentation</vt:lpstr>
      <vt:lpstr>Paper Presentation</vt:lpstr>
      <vt:lpstr>Paper Summaries</vt:lpstr>
      <vt:lpstr>Paper Summaries</vt:lpstr>
      <vt:lpstr>Panel Discussion</vt:lpstr>
      <vt:lpstr>In general,</vt:lpstr>
      <vt:lpstr>What Do We Talk About  When We Talk About  “Advanced Scalable Systems for GenAI”</vt:lpstr>
      <vt:lpstr>Resource-Centric View</vt:lpstr>
      <vt:lpstr>What’s in a (Simplified) Server?</vt:lpstr>
      <vt:lpstr>Typical Memory/Storage Hierarchy</vt:lpstr>
      <vt:lpstr>What’s in a Modern-ish AI Server?</vt:lpstr>
      <vt:lpstr>Scale Out: Warehouse-Scale Computer (WSC)</vt:lpstr>
      <vt:lpstr>WSC/Datacenter Architecture</vt:lpstr>
      <vt:lpstr>Example: Scaling Out Using NVIDIA GH200</vt:lpstr>
      <vt:lpstr>Datacenter Needs an Operating System</vt:lpstr>
      <vt:lpstr>Three Categories of Software</vt:lpstr>
      <vt:lpstr>Common “Systems” Techniques</vt:lpstr>
      <vt:lpstr>Break!</vt:lpstr>
      <vt:lpstr>Workload-Centric View</vt:lpstr>
      <vt:lpstr>Machine Learning Fleet Efficiency @ Google</vt:lpstr>
      <vt:lpstr>Anatomy of an ML Fleet:  Hardware and Software Infrastructure</vt:lpstr>
      <vt:lpstr>Anatomy of an ML Fleet: Programming</vt:lpstr>
      <vt:lpstr>Anatomy of an ML Fleet: Workloads</vt:lpstr>
      <vt:lpstr>MPG: ML Productivity Goodput</vt:lpstr>
      <vt:lpstr>MPG: ML Productivity Goodput</vt:lpstr>
      <vt:lpstr>Projects</vt:lpstr>
      <vt:lpstr>Research-Oriented Course!</vt:lpstr>
      <vt:lpstr>How to Approach it?</vt:lpstr>
      <vt:lpstr>Milestones</vt:lpstr>
      <vt:lpstr>Draft Proposal (Sep 18)</vt:lpstr>
      <vt:lpstr>Mid-Semester Checkpoint (Oct 21,23)</vt:lpstr>
      <vt:lpstr>Presentation &amp; Paper (Dec 4, 15)</vt:lpstr>
      <vt:lpstr>Next Class…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Mosharaf Chowdhury</dc:creator>
  <cp:lastModifiedBy>Chung, Jae-Won</cp:lastModifiedBy>
  <cp:revision>715</cp:revision>
  <dcterms:created xsi:type="dcterms:W3CDTF">2015-12-27T15:42:19Z</dcterms:created>
  <dcterms:modified xsi:type="dcterms:W3CDTF">2025-08-26T13:43:01Z</dcterms:modified>
</cp:coreProperties>
</file>