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Joy Do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3-20T04:42:46.761">
    <p:pos x="459" y="833"/>
    <p:text>https://www.youtube.com/watch?v=AFMg1m2-ii4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3-20T04:55:28.716">
    <p:pos x="459" y="833"/>
    <p:text>https://www.youtube.com/watch?v=YEdtLCjSZFY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Break Memory Wall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c04fccb3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c04fccb3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c04fccb3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c04fccb3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49acbee5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49acbee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49acbee5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49acbee5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49acbee5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49acbee5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49acbee5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49acbee5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49acbee5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49acbee5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49acbee5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49acbee5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49acbee5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49acbee5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c49acbee5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c49acbee5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c04fccb3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c04fcc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49acbee5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c49acbee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4a0734d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4a0734d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49acbee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49acbee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4a0734d66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c4a0734d66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49acbee5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c49acbee5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4a0734d6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c4a0734d6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508e66b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c508e66b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c04fccb3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c04fccb3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c49acbee5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c49acbee5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c49acbee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c49acbee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c04fccb3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c04fccb3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508e66b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508e66b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c508e66bc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c508e66bc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c4a0734d6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c4a0734d6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c49acbee5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c49acbee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c49acbee5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c49acbee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c4a0734d66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c4a0734d66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c4a0734d66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c4a0734d66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c508e66b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c508e66b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c508e66b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c508e66b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c508e66b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c508e66b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49acbee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49acbee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c04fccbc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c04fccb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c04fccb3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c04fccb3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c04fccb3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c04fccb3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c04fccb3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c04fccb3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c04fccb3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c04fccb3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https://github.com/microsoft/DeepSpeed/blob/master/docs/assets/files/SC21-ZeRO-Infinity.pdf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2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youtube.com/watch?v=YEdtLCjSZFY" TargetMode="External"/><Relationship Id="rId4" Type="http://schemas.openxmlformats.org/officeDocument/2006/relationships/image" Target="../media/image1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Break Memory Wall of LLM by Data Offloading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Presenter:  Juechu Dong, </a:t>
            </a:r>
            <a:r>
              <a:rPr lang="zh-CN"/>
              <a:t>Xueshen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Computational Graph: Row-by-row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9400"/>
            <a:ext cx="86296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2254500" y="4307400"/>
            <a:ext cx="60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w1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2758100" y="4307400"/>
            <a:ext cx="60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w2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3307050" y="4307400"/>
            <a:ext cx="60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w3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833300" y="4307400"/>
            <a:ext cx="60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w4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22"/>
          <p:cNvCxnSpPr/>
          <p:nvPr/>
        </p:nvCxnSpPr>
        <p:spPr>
          <a:xfrm>
            <a:off x="2571750" y="2367825"/>
            <a:ext cx="5811900" cy="10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2571750" y="2905425"/>
            <a:ext cx="5811900" cy="10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2604450" y="3443025"/>
            <a:ext cx="5811900" cy="10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2"/>
          <p:cNvCxnSpPr/>
          <p:nvPr/>
        </p:nvCxnSpPr>
        <p:spPr>
          <a:xfrm flipH="1">
            <a:off x="2616975" y="2662375"/>
            <a:ext cx="5687400" cy="11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/>
          <p:nvPr/>
        </p:nvCxnSpPr>
        <p:spPr>
          <a:xfrm flipH="1">
            <a:off x="2616975" y="3168525"/>
            <a:ext cx="5687400" cy="11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4774650" y="4331150"/>
            <a:ext cx="3810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small batch cannot fully utilize the resource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Computational Graph: Zig-zag block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2254500" y="4307400"/>
            <a:ext cx="60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w1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2758100" y="4307400"/>
            <a:ext cx="60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w2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3307050" y="4307400"/>
            <a:ext cx="60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w3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3833300" y="4307400"/>
            <a:ext cx="60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w4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00" y="1934200"/>
            <a:ext cx="84772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 rotWithShape="1">
          <a:blip r:embed="rId4">
            <a:alphaModFix/>
          </a:blip>
          <a:srcRect b="69581" l="0" r="0" t="0"/>
          <a:stretch/>
        </p:blipFill>
        <p:spPr>
          <a:xfrm>
            <a:off x="155200" y="1175150"/>
            <a:ext cx="8629650" cy="9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 Space: block size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2115475" y="211845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Weights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827575" y="211845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Activations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827575" y="1527425"/>
            <a:ext cx="25047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KV cache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6651025" y="2807225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Weights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5363125" y="2807225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Activations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5363125" y="2216200"/>
            <a:ext cx="25047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KV cache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5363125" y="1625175"/>
            <a:ext cx="25047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.....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5363125" y="1034150"/>
            <a:ext cx="25047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KV cache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5363125" y="3308475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.....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5363125" y="3809725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Activations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3851200" y="2078475"/>
            <a:ext cx="993000" cy="36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1874125" y="2807225"/>
            <a:ext cx="411600" cy="8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3833350" y="1704225"/>
            <a:ext cx="102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large block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727650" y="3110225"/>
            <a:ext cx="102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small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block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8023850" y="2807225"/>
            <a:ext cx="339900" cy="453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236675" y="3308475"/>
            <a:ext cx="1681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Reuse weights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450925" y="3809725"/>
            <a:ext cx="3878400" cy="86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Frequent offloads weights between GPU and other storage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 Space: D</a:t>
            </a:r>
            <a:r>
              <a:rPr lang="zh-CN"/>
              <a:t>ata</a:t>
            </a:r>
            <a:r>
              <a:rPr lang="zh-CN"/>
              <a:t> placement</a:t>
            </a:r>
            <a:endParaRPr/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775" y="1471963"/>
            <a:ext cx="3390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/>
          <p:nvPr/>
        </p:nvSpPr>
        <p:spPr>
          <a:xfrm>
            <a:off x="6349125" y="25730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Weight #1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6349125" y="17951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2222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Weight #1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25"/>
          <p:cNvCxnSpPr>
            <a:stCxn id="258" idx="0"/>
            <a:endCxn id="259" idx="2"/>
          </p:cNvCxnSpPr>
          <p:nvPr/>
        </p:nvCxnSpPr>
        <p:spPr>
          <a:xfrm rot="10800000">
            <a:off x="6957525" y="2248400"/>
            <a:ext cx="0" cy="3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5"/>
          <p:cNvSpPr/>
          <p:nvPr/>
        </p:nvSpPr>
        <p:spPr>
          <a:xfrm>
            <a:off x="878525" y="1736200"/>
            <a:ext cx="1038300" cy="189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Lato"/>
                <a:ea typeface="Lato"/>
                <a:cs typeface="Lato"/>
                <a:sym typeface="Lato"/>
              </a:rPr>
              <a:t>Weights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086875" y="2173450"/>
            <a:ext cx="1127100" cy="184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Lato"/>
                <a:ea typeface="Lato"/>
                <a:cs typeface="Lato"/>
                <a:sym typeface="Lato"/>
              </a:rPr>
              <a:t>Activations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3384025" y="2120850"/>
            <a:ext cx="1413300" cy="2450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Lato"/>
                <a:ea typeface="Lato"/>
                <a:cs typeface="Lato"/>
                <a:sym typeface="Lato"/>
              </a:rPr>
              <a:t>KV cache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4" name="Google Shape;264;p25"/>
          <p:cNvCxnSpPr/>
          <p:nvPr/>
        </p:nvCxnSpPr>
        <p:spPr>
          <a:xfrm flipH="1" rot="10800000">
            <a:off x="861325" y="3229225"/>
            <a:ext cx="5098800" cy="4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5"/>
          <p:cNvCxnSpPr/>
          <p:nvPr/>
        </p:nvCxnSpPr>
        <p:spPr>
          <a:xfrm flipH="1" rot="10800000">
            <a:off x="861325" y="2406200"/>
            <a:ext cx="5072100" cy="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 Space: Compute delegation</a:t>
            </a:r>
            <a:endParaRPr/>
          </a:p>
        </p:txBody>
      </p:sp>
      <p:pic>
        <p:nvPicPr>
          <p:cNvPr id="272" name="Google Shape;2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50" y="1619363"/>
            <a:ext cx="3390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/>
          <p:nvPr/>
        </p:nvSpPr>
        <p:spPr>
          <a:xfrm>
            <a:off x="1813900" y="27204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KV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4" name="Google Shape;274;p26"/>
          <p:cNvCxnSpPr>
            <a:stCxn id="273" idx="0"/>
            <a:endCxn id="275" idx="2"/>
          </p:cNvCxnSpPr>
          <p:nvPr/>
        </p:nvCxnSpPr>
        <p:spPr>
          <a:xfrm rot="10800000">
            <a:off x="2422300" y="2395800"/>
            <a:ext cx="0" cy="3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6"/>
          <p:cNvSpPr txBox="1"/>
          <p:nvPr/>
        </p:nvSpPr>
        <p:spPr>
          <a:xfrm>
            <a:off x="3030688" y="1683725"/>
            <a:ext cx="164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Very large KV cache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1443600" y="1619375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Activation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1813900" y="19425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22222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KV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 Space: Compute delegation</a:t>
            </a:r>
            <a:endParaRPr/>
          </a:p>
        </p:txBody>
      </p:sp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50" y="1619363"/>
            <a:ext cx="3390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1813900" y="27204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KV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6" name="Google Shape;286;p27"/>
          <p:cNvCxnSpPr>
            <a:stCxn id="285" idx="0"/>
            <a:endCxn id="287" idx="2"/>
          </p:cNvCxnSpPr>
          <p:nvPr/>
        </p:nvCxnSpPr>
        <p:spPr>
          <a:xfrm rot="10800000">
            <a:off x="2422300" y="2395800"/>
            <a:ext cx="0" cy="3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8" name="Google Shape;2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75" y="1619363"/>
            <a:ext cx="3390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/>
          <p:nvPr/>
        </p:nvSpPr>
        <p:spPr>
          <a:xfrm>
            <a:off x="7646800" y="2818788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KV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1813900" y="4248275"/>
            <a:ext cx="5715900" cy="591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Fall back to CPU computation if offloading data is too costly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6796700" y="27204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rgbClr val="22222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Activation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1443600" y="1619375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Activation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1813900" y="19425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22222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KV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6796700" y="19425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Activation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4" name="Google Shape;294;p27"/>
          <p:cNvCxnSpPr>
            <a:stCxn id="293" idx="2"/>
            <a:endCxn id="291" idx="0"/>
          </p:cNvCxnSpPr>
          <p:nvPr/>
        </p:nvCxnSpPr>
        <p:spPr>
          <a:xfrm>
            <a:off x="7405100" y="2395800"/>
            <a:ext cx="0" cy="3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7"/>
          <p:cNvSpPr/>
          <p:nvPr/>
        </p:nvSpPr>
        <p:spPr>
          <a:xfrm>
            <a:off x="3898350" y="2651550"/>
            <a:ext cx="1422300" cy="5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Policy Search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727650" y="1422275"/>
            <a:ext cx="7460400" cy="3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zh-CN" sz="17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Assume all the memory movement is overlapped with computation</a:t>
            </a:r>
            <a:endParaRPr sz="17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Search through a pre-defined set of </a:t>
            </a:r>
            <a:r>
              <a:rPr b="1"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 size</a:t>
            </a: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block size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Find optimal </a:t>
            </a:r>
            <a:r>
              <a:rPr b="1"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placement</a:t>
            </a: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policy by linear programming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3" name="Google Shape;303;p28"/>
          <p:cNvGrpSpPr/>
          <p:nvPr/>
        </p:nvGrpSpPr>
        <p:grpSpPr>
          <a:xfrm>
            <a:off x="2142237" y="2687350"/>
            <a:ext cx="4631224" cy="2243375"/>
            <a:chOff x="2142250" y="2406375"/>
            <a:chExt cx="4631224" cy="2243375"/>
          </a:xfrm>
        </p:grpSpPr>
        <p:pic>
          <p:nvPicPr>
            <p:cNvPr id="304" name="Google Shape;30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42250" y="2573000"/>
              <a:ext cx="4631224" cy="207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28"/>
            <p:cNvPicPr preferRelativeResize="0"/>
            <p:nvPr/>
          </p:nvPicPr>
          <p:blipFill rotWithShape="1">
            <a:blip r:embed="rId4">
              <a:alphaModFix/>
            </a:blip>
            <a:srcRect b="0" l="0" r="0" t="21241"/>
            <a:stretch/>
          </p:blipFill>
          <p:spPr>
            <a:xfrm>
              <a:off x="3271801" y="2406375"/>
              <a:ext cx="2600399" cy="24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6" name="Google Shape;306;p28"/>
          <p:cNvSpPr txBox="1"/>
          <p:nvPr/>
        </p:nvSpPr>
        <p:spPr>
          <a:xfrm>
            <a:off x="5148050" y="2883675"/>
            <a:ext cx="2522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Maximum tokens per second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Approximation: Group-wise Quantization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967925" y="1332600"/>
            <a:ext cx="659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Compress KV cache &amp; weights into quantimized 4-bit integers while stored.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1139375" y="4137750"/>
            <a:ext cx="2463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=&gt; reduced I/O cost. </a:t>
            </a:r>
            <a:b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 increased computation?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1063175" y="37528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convert back to FP16 at compute. </a:t>
            </a:r>
            <a:endParaRPr/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819275"/>
            <a:ext cx="58293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 txBox="1"/>
          <p:nvPr/>
        </p:nvSpPr>
        <p:spPr>
          <a:xfrm>
            <a:off x="3533425" y="2905850"/>
            <a:ext cx="19305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max of 64 continuous weights / KV entries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8" name="Google Shape;318;p29"/>
          <p:cNvCxnSpPr>
            <a:stCxn id="317" idx="0"/>
          </p:cNvCxnSpPr>
          <p:nvPr/>
        </p:nvCxnSpPr>
        <p:spPr>
          <a:xfrm rot="10800000">
            <a:off x="4403275" y="2431250"/>
            <a:ext cx="95400" cy="4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9"/>
          <p:cNvSpPr txBox="1"/>
          <p:nvPr/>
        </p:nvSpPr>
        <p:spPr>
          <a:xfrm>
            <a:off x="5705025" y="2518350"/>
            <a:ext cx="19305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min </a:t>
            </a:r>
            <a:r>
              <a:rPr lang="zh-C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of 64 continuous weights / KV entries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0" name="Google Shape;320;p29"/>
          <p:cNvCxnSpPr/>
          <p:nvPr/>
        </p:nvCxnSpPr>
        <p:spPr>
          <a:xfrm rot="10800000">
            <a:off x="4993725" y="2431300"/>
            <a:ext cx="7494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Approximation: Sparse Attention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1133025" y="2418450"/>
            <a:ext cx="1866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  K indices of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zh-CN" sz="1700"/>
              <a:t>Flexgen</a:t>
            </a:r>
            <a:r>
              <a:rPr lang="zh-CN" sz="1700"/>
              <a:t>  defines  a  search  space  of possible offloading strategies and use linear programming to find the optimal solution.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zh-CN" sz="1700"/>
              <a:t>Flexgen</a:t>
            </a:r>
            <a:r>
              <a:rPr lang="zh-CN" sz="1700"/>
              <a:t> is able to compress both the weights and KV cache for LLMs like OPT-175B to 4 bits without retraining or calibration, all with negligible accuracy loss.</a:t>
            </a:r>
            <a:endParaRPr sz="1700"/>
          </a:p>
        </p:txBody>
      </p:sp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Background: Model size vs. GPU memory size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63" y="1236725"/>
            <a:ext cx="7302464" cy="3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1948650" y="1676725"/>
            <a:ext cx="2401800" cy="71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Throughput vs. Prior Works</a:t>
            </a:r>
            <a:endParaRPr/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945200"/>
            <a:ext cx="5763726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82470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Optimization Breakdown</a:t>
            </a:r>
            <a:endParaRPr/>
          </a:p>
        </p:txBody>
      </p:sp>
      <p:sp>
        <p:nvSpPr>
          <p:cNvPr id="348" name="Google Shape;34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25" y="1713598"/>
            <a:ext cx="7217449" cy="23932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/>
          <p:nvPr/>
        </p:nvSpPr>
        <p:spPr>
          <a:xfrm>
            <a:off x="3551250" y="2522550"/>
            <a:ext cx="2200500" cy="40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2773025" y="4418925"/>
            <a:ext cx="346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likely to affect latency, not throughput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Latency / Throughput vs. Petals under </a:t>
            </a:r>
            <a:r>
              <a:rPr lang="zh-CN"/>
              <a:t>different</a:t>
            </a:r>
            <a:r>
              <a:rPr lang="zh-CN"/>
              <a:t> Lat. </a:t>
            </a:r>
            <a:endParaRPr/>
          </a:p>
        </p:txBody>
      </p:sp>
      <p:pic>
        <p:nvPicPr>
          <p:cNvPr id="358" name="Google Shape;3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138" y="1284800"/>
            <a:ext cx="6973721" cy="3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Latency - Throughput Trade-off</a:t>
            </a:r>
            <a:endParaRPr/>
          </a:p>
        </p:txBody>
      </p:sp>
      <p:pic>
        <p:nvPicPr>
          <p:cNvPr id="365" name="Google Shape;3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1259400"/>
            <a:ext cx="7077895" cy="3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2941425" y="2250800"/>
            <a:ext cx="1630500" cy="136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Discussion</a:t>
            </a:r>
            <a:endParaRPr/>
          </a:p>
        </p:txBody>
      </p:sp>
      <p:sp>
        <p:nvSpPr>
          <p:cNvPr id="373" name="Google Shape;373;p36"/>
          <p:cNvSpPr txBox="1"/>
          <p:nvPr/>
        </p:nvSpPr>
        <p:spPr>
          <a:xfrm>
            <a:off x="883400" y="1634700"/>
            <a:ext cx="35913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Strength: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Flexible trade-off between throughput and latency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Large batch size</a:t>
            </a: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achieved through offloading and compression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4866600" y="1634700"/>
            <a:ext cx="35499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Weakness</a:t>
            </a: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Coarse-grained computation parallelism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Non-optimal policy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Fall back to CPU affects other tasks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5142825" y="1644350"/>
            <a:ext cx="1268700" cy="1268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1" name="Google Shape;3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75" y="1995574"/>
            <a:ext cx="972475" cy="9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25" y="16443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125" y="16443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25" y="22786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125" y="2278650"/>
            <a:ext cx="634300" cy="6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7"/>
          <p:cNvSpPr/>
          <p:nvPr/>
        </p:nvSpPr>
        <p:spPr>
          <a:xfrm>
            <a:off x="6500600" y="1644350"/>
            <a:ext cx="1268700" cy="1268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7" name="Google Shape;3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00" y="16443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900" y="16443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00" y="22786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900" y="2278650"/>
            <a:ext cx="634300" cy="6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7"/>
          <p:cNvSpPr/>
          <p:nvPr/>
        </p:nvSpPr>
        <p:spPr>
          <a:xfrm>
            <a:off x="5142825" y="2985250"/>
            <a:ext cx="1268700" cy="1268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25" y="29852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125" y="29852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25" y="36195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125" y="3619550"/>
            <a:ext cx="634300" cy="6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7"/>
          <p:cNvSpPr/>
          <p:nvPr/>
        </p:nvSpPr>
        <p:spPr>
          <a:xfrm>
            <a:off x="6500600" y="2985250"/>
            <a:ext cx="1268700" cy="1268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7" name="Google Shape;3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00" y="29852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900" y="29852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00" y="3619550"/>
            <a:ext cx="634300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900" y="3619550"/>
            <a:ext cx="634300" cy="6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/>
          <p:nvPr/>
        </p:nvSpPr>
        <p:spPr>
          <a:xfrm>
            <a:off x="2864850" y="2229125"/>
            <a:ext cx="1461300" cy="56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803738" y="3058250"/>
            <a:ext cx="1205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Flexgen</a:t>
            </a:r>
            <a:endParaRPr b="1" i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37"/>
          <p:cNvSpPr txBox="1"/>
          <p:nvPr/>
        </p:nvSpPr>
        <p:spPr>
          <a:xfrm>
            <a:off x="3538282" y="3583125"/>
            <a:ext cx="18921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ZeRO-Infinity</a:t>
            </a:r>
            <a:endParaRPr b="1" i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37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Single GPU to </a:t>
            </a:r>
            <a:r>
              <a:rPr lang="zh-CN"/>
              <a:t>multiple compute nodes</a:t>
            </a:r>
            <a:endParaRPr/>
          </a:p>
        </p:txBody>
      </p:sp>
      <p:sp>
        <p:nvSpPr>
          <p:cNvPr id="405" name="Google Shape;40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317100" y="4396150"/>
            <a:ext cx="275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Connected</a:t>
            </a: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by IB/NVLink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Inference to training</a:t>
            </a: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453750" y="1461475"/>
            <a:ext cx="5539500" cy="17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727650" y="1925875"/>
            <a:ext cx="1356900" cy="781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Trans. #1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2545050" y="1925875"/>
            <a:ext cx="1356900" cy="781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Trans. #2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4362450" y="1925875"/>
            <a:ext cx="1356900" cy="781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Trans. #3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38"/>
          <p:cNvCxnSpPr>
            <a:stCxn id="413" idx="3"/>
            <a:endCxn id="414" idx="1"/>
          </p:cNvCxnSpPr>
          <p:nvPr/>
        </p:nvCxnSpPr>
        <p:spPr>
          <a:xfrm>
            <a:off x="2084550" y="2316775"/>
            <a:ext cx="4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8"/>
          <p:cNvCxnSpPr>
            <a:stCxn id="414" idx="3"/>
            <a:endCxn id="415" idx="1"/>
          </p:cNvCxnSpPr>
          <p:nvPr/>
        </p:nvCxnSpPr>
        <p:spPr>
          <a:xfrm>
            <a:off x="3901950" y="2316775"/>
            <a:ext cx="4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8"/>
          <p:cNvSpPr txBox="1"/>
          <p:nvPr/>
        </p:nvSpPr>
        <p:spPr>
          <a:xfrm>
            <a:off x="2333825" y="1495475"/>
            <a:ext cx="1699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token #i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752250" y="1461475"/>
            <a:ext cx="1455300" cy="17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latin typeface="Lato"/>
                <a:ea typeface="Lato"/>
                <a:cs typeface="Lato"/>
                <a:sym typeface="Lato"/>
              </a:rPr>
              <a:t>...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0" name="Google Shape;420;p38"/>
          <p:cNvCxnSpPr>
            <a:stCxn id="412" idx="3"/>
            <a:endCxn id="419" idx="1"/>
          </p:cNvCxnSpPr>
          <p:nvPr/>
        </p:nvCxnSpPr>
        <p:spPr>
          <a:xfrm>
            <a:off x="5993250" y="2316775"/>
            <a:ext cx="7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8"/>
          <p:cNvSpPr txBox="1"/>
          <p:nvPr/>
        </p:nvSpPr>
        <p:spPr>
          <a:xfrm>
            <a:off x="6630150" y="1495475"/>
            <a:ext cx="1699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token #i+1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1377575" y="3353500"/>
            <a:ext cx="6058500" cy="1574700"/>
          </a:xfrm>
          <a:prstGeom prst="wedgeRoundRectCallout">
            <a:avLst>
              <a:gd fmla="val -18994" name="adj1"/>
              <a:gd fmla="val -9140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1632625" y="36284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Parameters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1632625" y="42000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Activations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5619350" y="3588700"/>
            <a:ext cx="1620000" cy="110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Optimizer States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995825" y="3636700"/>
            <a:ext cx="25047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KV cache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995900" y="4208300"/>
            <a:ext cx="25047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Gradient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6194575" y="3468975"/>
            <a:ext cx="1119000" cy="39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Put on CPU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ZeRO-Infinity: Breaking the GPU Memory Wall for Extreme Scale Deep Learning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Background: Memory Explosion</a:t>
            </a:r>
            <a:endParaRPr/>
          </a:p>
        </p:txBody>
      </p:sp>
      <p:sp>
        <p:nvSpPr>
          <p:cNvPr id="440" name="Google Shape;440;p40"/>
          <p:cNvSpPr txBox="1"/>
          <p:nvPr/>
        </p:nvSpPr>
        <p:spPr>
          <a:xfrm>
            <a:off x="821875" y="1351650"/>
            <a:ext cx="3403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Parallelism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between Devies: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1666425" y="1662750"/>
            <a:ext cx="4330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requires data 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redundancy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(multiple copies of weights)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40"/>
          <p:cNvSpPr txBox="1"/>
          <p:nvPr/>
        </p:nvSpPr>
        <p:spPr>
          <a:xfrm>
            <a:off x="923475" y="1907400"/>
            <a:ext cx="3403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Tensor-Slicing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0"/>
          <p:cNvSpPr txBox="1"/>
          <p:nvPr/>
        </p:nvSpPr>
        <p:spPr>
          <a:xfrm>
            <a:off x="1698175" y="2131150"/>
            <a:ext cx="4330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does not scale beyond a single node / to host mem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0"/>
          <p:cNvSpPr txBox="1"/>
          <p:nvPr/>
        </p:nvSpPr>
        <p:spPr>
          <a:xfrm>
            <a:off x="923475" y="2430600"/>
            <a:ext cx="3403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Pipeline-Parallelism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0"/>
          <p:cNvSpPr txBox="1"/>
          <p:nvPr/>
        </p:nvSpPr>
        <p:spPr>
          <a:xfrm>
            <a:off x="1628325" y="2609725"/>
            <a:ext cx="4330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+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scales across a node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require code refactoring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40"/>
          <p:cNvSpPr txBox="1"/>
          <p:nvPr/>
        </p:nvSpPr>
        <p:spPr>
          <a:xfrm>
            <a:off x="993325" y="3101850"/>
            <a:ext cx="3403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ZeRO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1666425" y="3253075"/>
            <a:ext cx="4330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+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scales across a node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+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does not require code refactoring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8" name="Google Shape;4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25" y="3820253"/>
            <a:ext cx="6422576" cy="12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1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Bandwidth Requirements: Para. &amp; grad.</a:t>
            </a:r>
            <a:endParaRPr/>
          </a:p>
        </p:txBody>
      </p:sp>
      <p:pic>
        <p:nvPicPr>
          <p:cNvPr id="455" name="Google Shape;455;p41"/>
          <p:cNvPicPr preferRelativeResize="0"/>
          <p:nvPr/>
        </p:nvPicPr>
        <p:blipFill rotWithShape="1">
          <a:blip r:embed="rId3">
            <a:alphaModFix/>
          </a:blip>
          <a:srcRect b="11231" l="0" r="65010" t="14385"/>
          <a:stretch/>
        </p:blipFill>
        <p:spPr>
          <a:xfrm>
            <a:off x="1922137" y="1430725"/>
            <a:ext cx="5299727" cy="33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57" name="Google Shape;457;p41"/>
          <p:cNvSpPr/>
          <p:nvPr/>
        </p:nvSpPr>
        <p:spPr>
          <a:xfrm>
            <a:off x="5083550" y="2589725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41"/>
          <p:cNvSpPr txBox="1"/>
          <p:nvPr/>
        </p:nvSpPr>
        <p:spPr>
          <a:xfrm>
            <a:off x="6138650" y="2238025"/>
            <a:ext cx="2342100" cy="15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70GB/s to achieve 50% efficiency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Hide latency by overlapping layers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75" y="1317925"/>
            <a:ext cx="3015450" cy="3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Background: Memory hierachy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60450" y="2332725"/>
            <a:ext cx="18126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GPU (hbm)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047700" y="3126925"/>
            <a:ext cx="30486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Host (ram)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2441550" y="3921125"/>
            <a:ext cx="42609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NVME (disk)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745200" y="1538525"/>
            <a:ext cx="1643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Infiniband / NVLink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5"/>
          <p:cNvCxnSpPr>
            <a:stCxn id="102" idx="0"/>
            <a:endCxn id="101" idx="2"/>
          </p:cNvCxnSpPr>
          <p:nvPr/>
        </p:nvCxnSpPr>
        <p:spPr>
          <a:xfrm rot="10800000">
            <a:off x="4566900" y="2868025"/>
            <a:ext cx="510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" name="Google Shape;106;p15"/>
          <p:cNvCxnSpPr>
            <a:stCxn id="103" idx="0"/>
            <a:endCxn id="102" idx="2"/>
          </p:cNvCxnSpPr>
          <p:nvPr/>
        </p:nvCxnSpPr>
        <p:spPr>
          <a:xfrm rot="10800000">
            <a:off x="4572000" y="3662225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" name="Google Shape;107;p15"/>
          <p:cNvSpPr/>
          <p:nvPr/>
        </p:nvSpPr>
        <p:spPr>
          <a:xfrm rot="-3089715">
            <a:off x="1574752" y="2965540"/>
            <a:ext cx="2164061" cy="5352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/>
          <p:nvPr/>
        </p:nvSpPr>
        <p:spPr>
          <a:xfrm rot="2940455">
            <a:off x="5302816" y="2965517"/>
            <a:ext cx="2164160" cy="5352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" name="Google Shape;109;p15"/>
          <p:cNvCxnSpPr>
            <a:stCxn id="101" idx="0"/>
            <a:endCxn id="104" idx="2"/>
          </p:cNvCxnSpPr>
          <p:nvPr/>
        </p:nvCxnSpPr>
        <p:spPr>
          <a:xfrm rot="10800000">
            <a:off x="4566750" y="2073825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 rot="584">
            <a:off x="811401" y="2646197"/>
            <a:ext cx="176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Higher bandwidth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 rot="1041">
            <a:off x="6435150" y="2436020"/>
            <a:ext cx="1981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</a:t>
            </a:r>
            <a:r>
              <a:rPr b="1" lang="zh-C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capacity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879900" y="1183475"/>
            <a:ext cx="2957100" cy="9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latin typeface="Lato"/>
                <a:ea typeface="Lato"/>
                <a:cs typeface="Lato"/>
                <a:sym typeface="Lato"/>
              </a:rPr>
              <a:t>Efficient </a:t>
            </a:r>
            <a:r>
              <a:rPr b="1" lang="zh-CN" sz="1600" u="sng">
                <a:latin typeface="Lato"/>
                <a:ea typeface="Lato"/>
                <a:cs typeface="Lato"/>
                <a:sym typeface="Lato"/>
              </a:rPr>
              <a:t>offloading</a:t>
            </a:r>
            <a:r>
              <a:rPr b="1" lang="zh-CN" sz="1600">
                <a:latin typeface="Lato"/>
                <a:ea typeface="Lato"/>
                <a:cs typeface="Lato"/>
                <a:sym typeface="Lato"/>
              </a:rPr>
              <a:t> between </a:t>
            </a:r>
            <a:r>
              <a:rPr b="1" lang="zh-CN" sz="1600">
                <a:latin typeface="Lato"/>
                <a:ea typeface="Lato"/>
                <a:cs typeface="Lato"/>
                <a:sym typeface="Lato"/>
              </a:rPr>
              <a:t>heterogeneous</a:t>
            </a:r>
            <a:r>
              <a:rPr b="1" lang="zh-CN" sz="1600">
                <a:latin typeface="Lato"/>
                <a:ea typeface="Lato"/>
                <a:cs typeface="Lato"/>
                <a:sym typeface="Lato"/>
              </a:rPr>
              <a:t> storage?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179825" y="2818525"/>
            <a:ext cx="1354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PCIe = ~12GB/s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504604" y="2024225"/>
            <a:ext cx="1326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60-100GB/s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846450" y="3604350"/>
            <a:ext cx="1531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NVMe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~12GB/s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Bandwidth Requirements: Opt. states</a:t>
            </a:r>
            <a:endParaRPr/>
          </a:p>
        </p:txBody>
      </p:sp>
      <p:pic>
        <p:nvPicPr>
          <p:cNvPr id="465" name="Google Shape;465;p42"/>
          <p:cNvPicPr preferRelativeResize="0"/>
          <p:nvPr/>
        </p:nvPicPr>
        <p:blipFill rotWithShape="1">
          <a:blip r:embed="rId3">
            <a:alphaModFix/>
          </a:blip>
          <a:srcRect b="12441" l="35076" r="35534" t="13719"/>
          <a:stretch/>
        </p:blipFill>
        <p:spPr>
          <a:xfrm>
            <a:off x="2126149" y="1358800"/>
            <a:ext cx="4739850" cy="355855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67" name="Google Shape;467;p42"/>
          <p:cNvSpPr txBox="1"/>
          <p:nvPr/>
        </p:nvSpPr>
        <p:spPr>
          <a:xfrm>
            <a:off x="1190975" y="1390775"/>
            <a:ext cx="2661600" cy="172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Cannot be overlapped as it is the last step after all layers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Bandwidth Requirement is too high to be efficient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8" name="Google Shape;468;p42"/>
          <p:cNvCxnSpPr/>
          <p:nvPr/>
        </p:nvCxnSpPr>
        <p:spPr>
          <a:xfrm rot="10800000">
            <a:off x="6114650" y="1742550"/>
            <a:ext cx="0" cy="205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Bandwidth Requirements: Activation ckpt.</a:t>
            </a:r>
            <a:endParaRPr/>
          </a:p>
        </p:txBody>
      </p:sp>
      <p:pic>
        <p:nvPicPr>
          <p:cNvPr id="474" name="Google Shape;474;p43"/>
          <p:cNvPicPr preferRelativeResize="0"/>
          <p:nvPr/>
        </p:nvPicPr>
        <p:blipFill rotWithShape="1">
          <a:blip r:embed="rId3">
            <a:alphaModFix/>
          </a:blip>
          <a:srcRect b="11530" l="67450" r="2799" t="11905"/>
          <a:stretch/>
        </p:blipFill>
        <p:spPr>
          <a:xfrm>
            <a:off x="2174075" y="1552683"/>
            <a:ext cx="4292250" cy="33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76" name="Google Shape;476;p43"/>
          <p:cNvSpPr txBox="1"/>
          <p:nvPr/>
        </p:nvSpPr>
        <p:spPr>
          <a:xfrm>
            <a:off x="6026725" y="2571750"/>
            <a:ext cx="2342100" cy="7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 a problem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ransport authors' presentation of the paper.&#10;source: https://dl.acm.org/doi/10.1145/3458817.3476205" id="483" name="Google Shape;483;p44" title="ZeRO-Infinity: Breaking the GPU Memory Wall for Extreme Scale Deep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50" y="273475"/>
            <a:ext cx="8902700" cy="500778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50" y="1160950"/>
            <a:ext cx="5982150" cy="3731701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Results: ZeRO-Infinity Scaling</a:t>
            </a:r>
            <a:endParaRPr/>
          </a:p>
        </p:txBody>
      </p:sp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761050"/>
            <a:ext cx="3852201" cy="270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78625"/>
            <a:ext cx="3903876" cy="2859124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Discussion</a:t>
            </a:r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83400" y="1634700"/>
            <a:ext cx="35913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Strength: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Enable extremely large model training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Linearly throughput and model size scaling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Easy to use with pytorch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47"/>
          <p:cNvSpPr txBox="1"/>
          <p:nvPr/>
        </p:nvSpPr>
        <p:spPr>
          <a:xfrm>
            <a:off x="4866600" y="1634700"/>
            <a:ext cx="35499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Weakness: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Hardware requirements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513" name="Google Shape;513;p48"/>
          <p:cNvSpPr txBox="1"/>
          <p:nvPr/>
        </p:nvSpPr>
        <p:spPr>
          <a:xfrm>
            <a:off x="883400" y="1411800"/>
            <a:ext cx="3591300" cy="45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Flexgen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48"/>
          <p:cNvSpPr txBox="1"/>
          <p:nvPr/>
        </p:nvSpPr>
        <p:spPr>
          <a:xfrm>
            <a:off x="4866450" y="1411800"/>
            <a:ext cx="3549900" cy="45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Zero-infinity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48"/>
          <p:cNvSpPr/>
          <p:nvPr/>
        </p:nvSpPr>
        <p:spPr>
          <a:xfrm>
            <a:off x="693500" y="1973200"/>
            <a:ext cx="8000100" cy="454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LLM &gt; GPU memory, l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arge size storage comes with large latency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48"/>
          <p:cNvSpPr/>
          <p:nvPr/>
        </p:nvSpPr>
        <p:spPr>
          <a:xfrm>
            <a:off x="693500" y="2534600"/>
            <a:ext cx="39216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Single GPU inference, </a:t>
            </a:r>
            <a:r>
              <a:rPr b="1"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weights &amp; KV cache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48"/>
          <p:cNvSpPr/>
          <p:nvPr/>
        </p:nvSpPr>
        <p:spPr>
          <a:xfrm>
            <a:off x="4701325" y="2534600"/>
            <a:ext cx="39924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Multi-node training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b="1"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states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524" name="Google Shape;524;p49"/>
          <p:cNvSpPr txBox="1"/>
          <p:nvPr/>
        </p:nvSpPr>
        <p:spPr>
          <a:xfrm>
            <a:off x="883400" y="1411800"/>
            <a:ext cx="3591300" cy="45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Flexgen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49"/>
          <p:cNvSpPr txBox="1"/>
          <p:nvPr/>
        </p:nvSpPr>
        <p:spPr>
          <a:xfrm>
            <a:off x="4866450" y="1411800"/>
            <a:ext cx="3549900" cy="45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Zero-infinity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49"/>
          <p:cNvSpPr/>
          <p:nvPr/>
        </p:nvSpPr>
        <p:spPr>
          <a:xfrm>
            <a:off x="693500" y="1973200"/>
            <a:ext cx="8000100" cy="454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LLM &gt; GPU memory, large size storage comes with large latency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49"/>
          <p:cNvSpPr/>
          <p:nvPr/>
        </p:nvSpPr>
        <p:spPr>
          <a:xfrm>
            <a:off x="693500" y="3096000"/>
            <a:ext cx="8000100" cy="454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Overlap memory transfer and computation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49"/>
          <p:cNvSpPr/>
          <p:nvPr/>
        </p:nvSpPr>
        <p:spPr>
          <a:xfrm>
            <a:off x="693500" y="2534600"/>
            <a:ext cx="39216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Single GPU inference, </a:t>
            </a:r>
            <a:r>
              <a:rPr b="1"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weights &amp; KV cache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49"/>
          <p:cNvSpPr/>
          <p:nvPr/>
        </p:nvSpPr>
        <p:spPr>
          <a:xfrm>
            <a:off x="4701325" y="2534600"/>
            <a:ext cx="39924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Multi-node training, </a:t>
            </a:r>
            <a:r>
              <a:rPr b="1"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states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536" name="Google Shape;536;p50"/>
          <p:cNvSpPr txBox="1"/>
          <p:nvPr/>
        </p:nvSpPr>
        <p:spPr>
          <a:xfrm>
            <a:off x="883400" y="1411800"/>
            <a:ext cx="3591300" cy="45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Flexgen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50"/>
          <p:cNvSpPr txBox="1"/>
          <p:nvPr/>
        </p:nvSpPr>
        <p:spPr>
          <a:xfrm>
            <a:off x="4866450" y="1411800"/>
            <a:ext cx="3549900" cy="45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Zero-infinity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50"/>
          <p:cNvSpPr/>
          <p:nvPr/>
        </p:nvSpPr>
        <p:spPr>
          <a:xfrm>
            <a:off x="693500" y="1973200"/>
            <a:ext cx="8000100" cy="454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LLM &gt; GPU memory, large size storage comes with large latency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50"/>
          <p:cNvSpPr/>
          <p:nvPr/>
        </p:nvSpPr>
        <p:spPr>
          <a:xfrm>
            <a:off x="693500" y="3096000"/>
            <a:ext cx="8000100" cy="454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Overlap memory transfer and computation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50"/>
          <p:cNvSpPr/>
          <p:nvPr/>
        </p:nvSpPr>
        <p:spPr>
          <a:xfrm>
            <a:off x="693500" y="2534600"/>
            <a:ext cx="39216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Single GPU inference, </a:t>
            </a:r>
            <a:r>
              <a:rPr b="1"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weights &amp; KV cache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50"/>
          <p:cNvSpPr/>
          <p:nvPr/>
        </p:nvSpPr>
        <p:spPr>
          <a:xfrm>
            <a:off x="4701325" y="2534600"/>
            <a:ext cx="39924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Multi-node training, </a:t>
            </a:r>
            <a:r>
              <a:rPr b="1"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states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50"/>
          <p:cNvSpPr/>
          <p:nvPr/>
        </p:nvSpPr>
        <p:spPr>
          <a:xfrm>
            <a:off x="693500" y="3657400"/>
            <a:ext cx="39216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Zig-zag scheduling, data/compute placement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50"/>
          <p:cNvSpPr/>
          <p:nvPr/>
        </p:nvSpPr>
        <p:spPr>
          <a:xfrm>
            <a:off x="4701325" y="3657400"/>
            <a:ext cx="39924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Parallel NVME, all together by IB/NVLink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550" name="Google Shape;550;p51"/>
          <p:cNvSpPr txBox="1"/>
          <p:nvPr/>
        </p:nvSpPr>
        <p:spPr>
          <a:xfrm>
            <a:off x="883400" y="1411800"/>
            <a:ext cx="3591300" cy="45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Flexgen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51"/>
          <p:cNvSpPr txBox="1"/>
          <p:nvPr/>
        </p:nvSpPr>
        <p:spPr>
          <a:xfrm>
            <a:off x="4866450" y="1411800"/>
            <a:ext cx="3549900" cy="45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Zero-infinity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51"/>
          <p:cNvSpPr/>
          <p:nvPr/>
        </p:nvSpPr>
        <p:spPr>
          <a:xfrm>
            <a:off x="693500" y="1973200"/>
            <a:ext cx="8000100" cy="454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LLM &gt; GPU memory, large size storage comes with large latency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51"/>
          <p:cNvSpPr/>
          <p:nvPr/>
        </p:nvSpPr>
        <p:spPr>
          <a:xfrm>
            <a:off x="693500" y="3096000"/>
            <a:ext cx="8000100" cy="454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Overlap memory transfer and computation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51"/>
          <p:cNvSpPr/>
          <p:nvPr/>
        </p:nvSpPr>
        <p:spPr>
          <a:xfrm>
            <a:off x="693500" y="2534600"/>
            <a:ext cx="39216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Single GPU inference, </a:t>
            </a:r>
            <a:r>
              <a:rPr b="1"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weights &amp; KV cache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51"/>
          <p:cNvSpPr/>
          <p:nvPr/>
        </p:nvSpPr>
        <p:spPr>
          <a:xfrm>
            <a:off x="4701325" y="2534600"/>
            <a:ext cx="39924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Multi-node training, </a:t>
            </a:r>
            <a:r>
              <a:rPr b="1"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states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51"/>
          <p:cNvSpPr/>
          <p:nvPr/>
        </p:nvSpPr>
        <p:spPr>
          <a:xfrm>
            <a:off x="693500" y="3657400"/>
            <a:ext cx="39216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Zig-zag scheduling, data/compute placement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51"/>
          <p:cNvSpPr/>
          <p:nvPr/>
        </p:nvSpPr>
        <p:spPr>
          <a:xfrm>
            <a:off x="4701325" y="3657400"/>
            <a:ext cx="39924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Parallel NVME, all together by IB/NVLink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51"/>
          <p:cNvSpPr/>
          <p:nvPr/>
        </p:nvSpPr>
        <p:spPr>
          <a:xfrm>
            <a:off x="693500" y="4218800"/>
            <a:ext cx="39216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Data compression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51"/>
          <p:cNvSpPr/>
          <p:nvPr/>
        </p:nvSpPr>
        <p:spPr>
          <a:xfrm>
            <a:off x="4701325" y="4218800"/>
            <a:ext cx="39924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Data compression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Background: Memory hierachy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660450" y="2332725"/>
            <a:ext cx="18126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GPU (hbm)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047700" y="3126925"/>
            <a:ext cx="30486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Host (ram)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2441550" y="3921125"/>
            <a:ext cx="42609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NVME (disk)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745200" y="1538525"/>
            <a:ext cx="1643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Infiniband / NVLink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16"/>
          <p:cNvCxnSpPr>
            <a:stCxn id="123" idx="0"/>
            <a:endCxn id="122" idx="2"/>
          </p:cNvCxnSpPr>
          <p:nvPr/>
        </p:nvCxnSpPr>
        <p:spPr>
          <a:xfrm rot="10800000">
            <a:off x="4566900" y="2868025"/>
            <a:ext cx="510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" name="Google Shape;127;p16"/>
          <p:cNvCxnSpPr>
            <a:stCxn id="124" idx="0"/>
            <a:endCxn id="123" idx="2"/>
          </p:cNvCxnSpPr>
          <p:nvPr/>
        </p:nvCxnSpPr>
        <p:spPr>
          <a:xfrm rot="10800000">
            <a:off x="4572000" y="3662225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8" name="Google Shape;128;p16"/>
          <p:cNvSpPr/>
          <p:nvPr/>
        </p:nvSpPr>
        <p:spPr>
          <a:xfrm rot="-3089715">
            <a:off x="1574752" y="2965540"/>
            <a:ext cx="2164061" cy="5352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/>
          <p:nvPr/>
        </p:nvSpPr>
        <p:spPr>
          <a:xfrm rot="2940455">
            <a:off x="5302816" y="2965517"/>
            <a:ext cx="2164160" cy="5352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16"/>
          <p:cNvCxnSpPr>
            <a:stCxn id="122" idx="0"/>
            <a:endCxn id="125" idx="2"/>
          </p:cNvCxnSpPr>
          <p:nvPr/>
        </p:nvCxnSpPr>
        <p:spPr>
          <a:xfrm rot="10800000">
            <a:off x="4566750" y="2073825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 rot="584">
            <a:off x="811401" y="2646197"/>
            <a:ext cx="176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Higher bandwidth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 rot="1041">
            <a:off x="6435150" y="2436020"/>
            <a:ext cx="1981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capacity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879900" y="1183475"/>
            <a:ext cx="2957100" cy="9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latin typeface="Lato"/>
                <a:ea typeface="Lato"/>
                <a:cs typeface="Lato"/>
                <a:sym typeface="Lato"/>
              </a:rPr>
              <a:t>Efficient </a:t>
            </a:r>
            <a:r>
              <a:rPr b="1" lang="zh-CN" sz="1600" u="sng">
                <a:latin typeface="Lato"/>
                <a:ea typeface="Lato"/>
                <a:cs typeface="Lato"/>
                <a:sym typeface="Lato"/>
              </a:rPr>
              <a:t>offloading</a:t>
            </a:r>
            <a:r>
              <a:rPr b="1" lang="zh-CN" sz="1600">
                <a:latin typeface="Lato"/>
                <a:ea typeface="Lato"/>
                <a:cs typeface="Lato"/>
                <a:sym typeface="Lato"/>
              </a:rPr>
              <a:t> between heterogeneous storage?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Background: Memory hierachy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660450" y="2332725"/>
            <a:ext cx="18126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GPU (hbm)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047700" y="3126925"/>
            <a:ext cx="30486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Host (ram)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436300" y="4630575"/>
            <a:ext cx="42609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NVME (disk)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745200" y="1538525"/>
            <a:ext cx="1643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Infiniband / NVLink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17"/>
          <p:cNvCxnSpPr>
            <a:stCxn id="141" idx="0"/>
            <a:endCxn id="140" idx="2"/>
          </p:cNvCxnSpPr>
          <p:nvPr/>
        </p:nvCxnSpPr>
        <p:spPr>
          <a:xfrm rot="10800000">
            <a:off x="4566900" y="2868025"/>
            <a:ext cx="510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5" name="Google Shape;145;p17"/>
          <p:cNvCxnSpPr>
            <a:stCxn id="142" idx="0"/>
            <a:endCxn id="141" idx="2"/>
          </p:cNvCxnSpPr>
          <p:nvPr/>
        </p:nvCxnSpPr>
        <p:spPr>
          <a:xfrm flipH="1" rot="10800000">
            <a:off x="4566750" y="3662175"/>
            <a:ext cx="5400" cy="9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6" name="Google Shape;146;p17"/>
          <p:cNvSpPr/>
          <p:nvPr/>
        </p:nvSpPr>
        <p:spPr>
          <a:xfrm rot="-3089715">
            <a:off x="1574752" y="2965540"/>
            <a:ext cx="2164061" cy="5352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7"/>
          <p:cNvSpPr/>
          <p:nvPr/>
        </p:nvSpPr>
        <p:spPr>
          <a:xfrm rot="2940455">
            <a:off x="5302816" y="2965517"/>
            <a:ext cx="2164160" cy="5352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17"/>
          <p:cNvCxnSpPr>
            <a:stCxn id="140" idx="0"/>
            <a:endCxn id="143" idx="2"/>
          </p:cNvCxnSpPr>
          <p:nvPr/>
        </p:nvCxnSpPr>
        <p:spPr>
          <a:xfrm rot="10800000">
            <a:off x="4566750" y="2073825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9" name="Google Shape;149;p17"/>
          <p:cNvSpPr txBox="1"/>
          <p:nvPr/>
        </p:nvSpPr>
        <p:spPr>
          <a:xfrm rot="584">
            <a:off x="811401" y="2646197"/>
            <a:ext cx="176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Higher bandwidth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 rot="1041">
            <a:off x="6435150" y="2436020"/>
            <a:ext cx="1981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capacity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879900" y="1183475"/>
            <a:ext cx="2957100" cy="9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latin typeface="Lato"/>
                <a:ea typeface="Lato"/>
                <a:cs typeface="Lato"/>
                <a:sym typeface="Lato"/>
              </a:rPr>
              <a:t>Efficient </a:t>
            </a:r>
            <a:r>
              <a:rPr b="1" lang="zh-CN" sz="1600" u="sng">
                <a:latin typeface="Lato"/>
                <a:ea typeface="Lato"/>
                <a:cs typeface="Lato"/>
                <a:sym typeface="Lato"/>
              </a:rPr>
              <a:t>offloading</a:t>
            </a:r>
            <a:r>
              <a:rPr b="1" lang="zh-CN" sz="1600">
                <a:latin typeface="Lato"/>
                <a:ea typeface="Lato"/>
                <a:cs typeface="Lato"/>
                <a:sym typeface="Lato"/>
              </a:rPr>
              <a:t> between heterogeneous storage?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2825400" y="3878750"/>
            <a:ext cx="3482700" cy="535200"/>
          </a:xfrm>
          <a:prstGeom prst="trapezoid">
            <a:avLst>
              <a:gd fmla="val 83693" name="adj"/>
            </a:avLst>
          </a:prstGeom>
          <a:solidFill>
            <a:schemeClr val="lt2"/>
          </a:solidFill>
          <a:ln cap="flat" cmpd="sng" w="2857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CXL attached memory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27650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Background: Partitioning by layer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53750" y="1461475"/>
            <a:ext cx="5539500" cy="17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727650" y="1925875"/>
            <a:ext cx="1356900" cy="781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Trans. #1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545050" y="1925875"/>
            <a:ext cx="1356900" cy="781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Trans. #2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4362450" y="1925875"/>
            <a:ext cx="1356900" cy="781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Trans. #3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8"/>
          <p:cNvCxnSpPr>
            <a:stCxn id="160" idx="3"/>
            <a:endCxn id="161" idx="1"/>
          </p:cNvCxnSpPr>
          <p:nvPr/>
        </p:nvCxnSpPr>
        <p:spPr>
          <a:xfrm>
            <a:off x="2084550" y="2316775"/>
            <a:ext cx="4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stCxn id="161" idx="3"/>
            <a:endCxn id="162" idx="1"/>
          </p:cNvCxnSpPr>
          <p:nvPr/>
        </p:nvCxnSpPr>
        <p:spPr>
          <a:xfrm>
            <a:off x="3901950" y="2316775"/>
            <a:ext cx="4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 txBox="1"/>
          <p:nvPr/>
        </p:nvSpPr>
        <p:spPr>
          <a:xfrm>
            <a:off x="2333825" y="1495475"/>
            <a:ext cx="1699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token #i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6752250" y="1461475"/>
            <a:ext cx="1455300" cy="17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latin typeface="Lato"/>
                <a:ea typeface="Lato"/>
                <a:cs typeface="Lato"/>
                <a:sym typeface="Lato"/>
              </a:rPr>
              <a:t>...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18"/>
          <p:cNvCxnSpPr>
            <a:stCxn id="159" idx="3"/>
            <a:endCxn id="166" idx="1"/>
          </p:cNvCxnSpPr>
          <p:nvPr/>
        </p:nvCxnSpPr>
        <p:spPr>
          <a:xfrm>
            <a:off x="5993250" y="2316775"/>
            <a:ext cx="7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8"/>
          <p:cNvSpPr txBox="1"/>
          <p:nvPr/>
        </p:nvSpPr>
        <p:spPr>
          <a:xfrm>
            <a:off x="6630150" y="1495475"/>
            <a:ext cx="1699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token #i+1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377575" y="3353500"/>
            <a:ext cx="6058500" cy="1574700"/>
          </a:xfrm>
          <a:prstGeom prst="wedgeRoundRectCallout">
            <a:avLst>
              <a:gd fmla="val -18994" name="adj1"/>
              <a:gd fmla="val -9140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632625" y="36284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Parameters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632625" y="4200000"/>
            <a:ext cx="12168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Activations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5619350" y="3588700"/>
            <a:ext cx="1620000" cy="110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Optimizer States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2995825" y="3636700"/>
            <a:ext cx="25047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KV cache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2995900" y="4208300"/>
            <a:ext cx="2504700" cy="4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Gradient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Papers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00"/>
              <a:t>Flexgen</a:t>
            </a:r>
            <a:r>
              <a:rPr lang="zh-CN" sz="1900"/>
              <a:t> (Sheng, Ying, et al., 2023)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Inference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Single GPU</a:t>
            </a:r>
            <a:endParaRPr sz="1900"/>
          </a:p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00"/>
              <a:t>Zero-infinity</a:t>
            </a:r>
            <a:r>
              <a:rPr lang="zh-CN" sz="1900"/>
              <a:t> (Rajbhandari, Samyam, et al., 2021)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Training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Large-scale cluster </a:t>
            </a:r>
            <a:endParaRPr sz="1900"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FlexGen: High-Throughput Generative Inference of Large Language Models with a Single GPU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59350" y="571800"/>
            <a:ext cx="860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Background: Throughput Oriented Low Resouce Inference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812800" y="1269100"/>
            <a:ext cx="2453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“back of house” tasks :</a:t>
            </a:r>
            <a: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924500" y="2453500"/>
            <a:ext cx="2646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benchmarking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information extraction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form processing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873700" y="160655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typically executed in large batches. </a:t>
            </a:r>
            <a:b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Relaxed latency constrains. 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4775200" y="1319900"/>
            <a:ext cx="3920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Solutions:</a:t>
            </a:r>
            <a:br>
              <a:rPr lang="zh-C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5008900" y="1807400"/>
            <a:ext cx="34533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compression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decentralized inference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offloading to host mem / disk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larger batches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