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77c3101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77c3101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Evaluating REALM on Open-QA Benchmarks</a:t>
            </a:r>
            <a:endParaRPr b="1"/>
          </a:p>
          <a:p>
            <a:pPr indent="0" lvl="0" marL="0" rtl="0" algn="l">
              <a:spcBef>
                <a:spcPts val="0"/>
              </a:spcBef>
              <a:spcAft>
                <a:spcPts val="0"/>
              </a:spcAft>
              <a:buClr>
                <a:schemeClr val="dk1"/>
              </a:buClr>
              <a:buSzPts val="1100"/>
              <a:buFont typeface="Arial"/>
              <a:buNone/>
            </a:pPr>
            <a:r>
              <a:rPr lang="en"/>
              <a:t>- Open-QA Benchmarks Utilized:</a:t>
            </a:r>
            <a:endParaRPr/>
          </a:p>
          <a:p>
            <a:pPr indent="0" lvl="0" marL="0" rtl="0" algn="l">
              <a:spcBef>
                <a:spcPts val="0"/>
              </a:spcBef>
              <a:spcAft>
                <a:spcPts val="0"/>
              </a:spcAft>
              <a:buClr>
                <a:schemeClr val="dk1"/>
              </a:buClr>
              <a:buSzPts val="1100"/>
              <a:buFont typeface="Arial"/>
              <a:buNone/>
            </a:pPr>
            <a:r>
              <a:rPr lang="en"/>
              <a:t>  - NaturalQuestions-Open: Google queries with short, answerable questions.</a:t>
            </a:r>
            <a:endParaRPr/>
          </a:p>
          <a:p>
            <a:pPr indent="0" lvl="0" marL="0" rtl="0" algn="l">
              <a:spcBef>
                <a:spcPts val="0"/>
              </a:spcBef>
              <a:spcAft>
                <a:spcPts val="0"/>
              </a:spcAft>
              <a:buClr>
                <a:schemeClr val="dk1"/>
              </a:buClr>
              <a:buSzPts val="1100"/>
              <a:buFont typeface="Arial"/>
              <a:buNone/>
            </a:pPr>
            <a:r>
              <a:rPr lang="en"/>
              <a:t>  - WebQuestions: Expands from Google Suggest API with related queries.</a:t>
            </a:r>
            <a:endParaRPr/>
          </a:p>
          <a:p>
            <a:pPr indent="0" lvl="0" marL="0" rtl="0" algn="l">
              <a:spcBef>
                <a:spcPts val="0"/>
              </a:spcBef>
              <a:spcAft>
                <a:spcPts val="0"/>
              </a:spcAft>
              <a:buClr>
                <a:schemeClr val="dk1"/>
              </a:buClr>
              <a:buSzPts val="1100"/>
              <a:buFont typeface="Arial"/>
              <a:buNone/>
            </a:pPr>
            <a:r>
              <a:rPr lang="en"/>
              <a:t>  - CuratedTrec: Real user queries with answers as regular expressions.</a:t>
            </a:r>
            <a:endParaRPr/>
          </a:p>
          <a:p>
            <a:pPr indent="0" lvl="0" marL="0" rtl="0" algn="l">
              <a:spcBef>
                <a:spcPts val="0"/>
              </a:spcBef>
              <a:spcAft>
                <a:spcPts val="0"/>
              </a:spcAft>
              <a:buClr>
                <a:schemeClr val="dk1"/>
              </a:buClr>
              <a:buSzPts val="1100"/>
              <a:buFont typeface="Arial"/>
              <a:buNone/>
            </a:pPr>
            <a:r>
              <a:rPr lang="en"/>
              <a:t>- Comparative Approaches:</a:t>
            </a:r>
            <a:endParaRPr/>
          </a:p>
          <a:p>
            <a:pPr indent="0" lvl="0" marL="0" rtl="0" algn="l">
              <a:spcBef>
                <a:spcPts val="0"/>
              </a:spcBef>
              <a:spcAft>
                <a:spcPts val="0"/>
              </a:spcAft>
              <a:buClr>
                <a:schemeClr val="dk1"/>
              </a:buClr>
              <a:buSzPts val="1100"/>
              <a:buFont typeface="Arial"/>
              <a:buNone/>
            </a:pPr>
            <a:r>
              <a:rPr lang="en"/>
              <a:t>  - Existing systems use retrieval-based (e.g., DrQA, ORQA) and generation-based (e.g., T5) methodologies.</a:t>
            </a:r>
            <a:endParaRPr/>
          </a:p>
          <a:p>
            <a:pPr indent="0" lvl="0" marL="0" rtl="0" algn="l">
              <a:spcBef>
                <a:spcPts val="0"/>
              </a:spcBef>
              <a:spcAft>
                <a:spcPts val="0"/>
              </a:spcAft>
              <a:buClr>
                <a:schemeClr val="dk1"/>
              </a:buClr>
              <a:buSzPts val="1100"/>
              <a:buFont typeface="Arial"/>
              <a:buNone/>
            </a:pPr>
            <a:r>
              <a:rPr lang="en"/>
              <a:t>  - REALM differentiates with latent variable model for learnable retrieval and unique language model pre-training.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REALM Outperforms Existing Models</a:t>
            </a:r>
            <a:endParaRPr b="1"/>
          </a:p>
          <a:p>
            <a:pPr indent="0" lvl="0" marL="0" rtl="0" algn="l">
              <a:spcBef>
                <a:spcPts val="0"/>
              </a:spcBef>
              <a:spcAft>
                <a:spcPts val="0"/>
              </a:spcAft>
              <a:buClr>
                <a:schemeClr val="dk1"/>
              </a:buClr>
              <a:buSzPts val="1100"/>
              <a:buFont typeface="Arial"/>
              <a:buNone/>
            </a:pPr>
            <a:r>
              <a:rPr lang="en"/>
              <a:t>- Main Results:</a:t>
            </a:r>
            <a:endParaRPr/>
          </a:p>
          <a:p>
            <a:pPr indent="0" lvl="0" marL="0" rtl="0" algn="l">
              <a:spcBef>
                <a:spcPts val="0"/>
              </a:spcBef>
              <a:spcAft>
                <a:spcPts val="0"/>
              </a:spcAft>
              <a:buClr>
                <a:schemeClr val="dk1"/>
              </a:buClr>
              <a:buSzPts val="1100"/>
              <a:buFont typeface="Arial"/>
              <a:buNone/>
            </a:pPr>
            <a:r>
              <a:rPr lang="en"/>
              <a:t>  - REALM achieves state-of-the-art results on NaturalQuestions-Open, WebQuestions, and CuratedTrec datasets.</a:t>
            </a:r>
            <a:endParaRPr/>
          </a:p>
          <a:p>
            <a:pPr indent="0" lvl="0" marL="0" rtl="0" algn="l">
              <a:spcBef>
                <a:spcPts val="0"/>
              </a:spcBef>
              <a:spcAft>
                <a:spcPts val="0"/>
              </a:spcAft>
              <a:buClr>
                <a:schemeClr val="dk1"/>
              </a:buClr>
              <a:buSzPts val="1100"/>
              <a:buFont typeface="Arial"/>
              <a:buNone/>
            </a:pPr>
            <a:r>
              <a:rPr lang="en"/>
              <a:t>  - Outperforms large generative models like T5 despite having significantly fewer parameters.</a:t>
            </a:r>
            <a:endParaRPr/>
          </a:p>
          <a:p>
            <a:pPr indent="0" lvl="0" marL="0" rtl="0" algn="l">
              <a:spcBef>
                <a:spcPts val="0"/>
              </a:spcBef>
              <a:spcAft>
                <a:spcPts val="0"/>
              </a:spcAft>
              <a:buClr>
                <a:schemeClr val="dk1"/>
              </a:buClr>
              <a:buSzPts val="1100"/>
              <a:buFont typeface="Arial"/>
              <a:buNone/>
            </a:pPr>
            <a:r>
              <a:rPr lang="en"/>
              <a:t>  - Direct comparison with ORQA shows substantial improvements due to REALM's novel pre-training approach.</a:t>
            </a:r>
            <a:endParaRPr/>
          </a:p>
          <a:p>
            <a:pPr indent="0" lvl="0" marL="0" rtl="0" algn="l">
              <a:spcBef>
                <a:spcPts val="0"/>
              </a:spcBef>
              <a:spcAft>
                <a:spcPts val="0"/>
              </a:spcAft>
              <a:buClr>
                <a:schemeClr val="dk1"/>
              </a:buClr>
              <a:buSzPts val="1100"/>
              <a:buFont typeface="Arial"/>
              <a:buNone/>
            </a:pPr>
            <a:r>
              <a:rPr lang="en"/>
              <a:t>- Implementation Details:</a:t>
            </a:r>
            <a:endParaRPr/>
          </a:p>
          <a:p>
            <a:pPr indent="0" lvl="0" marL="0" rtl="0" algn="l">
              <a:spcBef>
                <a:spcPts val="0"/>
              </a:spcBef>
              <a:spcAft>
                <a:spcPts val="0"/>
              </a:spcAft>
              <a:buClr>
                <a:schemeClr val="dk1"/>
              </a:buClr>
              <a:buSzPts val="1100"/>
              <a:buFont typeface="Arial"/>
              <a:buNone/>
            </a:pPr>
            <a:r>
              <a:rPr lang="en"/>
              <a:t>  - Pre-trained on either Wikipedia or CC-News, fine-tuned for Open-QA using a specific Wikipedia snapshot.</a:t>
            </a:r>
            <a:endParaRPr/>
          </a:p>
          <a:p>
            <a:pPr indent="0" lvl="0" marL="0" rtl="0" algn="l">
              <a:spcBef>
                <a:spcPts val="0"/>
              </a:spcBef>
              <a:spcAft>
                <a:spcPts val="0"/>
              </a:spcAft>
              <a:buClr>
                <a:schemeClr val="dk1"/>
              </a:buClr>
              <a:buSzPts val="1100"/>
              <a:buFont typeface="Arial"/>
              <a:buNone/>
            </a:pPr>
            <a:r>
              <a:rPr lang="en"/>
              <a:t>  - Retrieved and marginalized over 8 candidate documents during pre-training, including a null document for cases not requiring retrieval.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Insights from REALM Experiments and Ablations</a:t>
            </a:r>
            <a:endParaRPr b="1"/>
          </a:p>
          <a:p>
            <a:pPr indent="0" lvl="0" marL="0" rtl="0" algn="l">
              <a:spcBef>
                <a:spcPts val="0"/>
              </a:spcBef>
              <a:spcAft>
                <a:spcPts val="0"/>
              </a:spcAft>
              <a:buClr>
                <a:schemeClr val="dk1"/>
              </a:buClr>
              <a:buSzPts val="1100"/>
              <a:buFont typeface="Arial"/>
              <a:buNone/>
            </a:pPr>
            <a:r>
              <a:rPr lang="en"/>
              <a:t>- Ablation Experiments:</a:t>
            </a:r>
            <a:endParaRPr/>
          </a:p>
          <a:p>
            <a:pPr indent="0" lvl="0" marL="0" rtl="0" algn="l">
              <a:spcBef>
                <a:spcPts val="0"/>
              </a:spcBef>
              <a:spcAft>
                <a:spcPts val="0"/>
              </a:spcAft>
              <a:buClr>
                <a:schemeClr val="dk1"/>
              </a:buClr>
              <a:buSzPts val="1100"/>
              <a:buFont typeface="Arial"/>
              <a:buNone/>
            </a:pPr>
            <a:r>
              <a:rPr lang="en"/>
              <a:t>  - Components contributing to success: improvements in both encoder and retriever from REALM pre-training.</a:t>
            </a:r>
            <a:endParaRPr/>
          </a:p>
          <a:p>
            <a:pPr indent="0" lvl="0" marL="0" rtl="0" algn="l">
              <a:spcBef>
                <a:spcPts val="0"/>
              </a:spcBef>
              <a:spcAft>
                <a:spcPts val="0"/>
              </a:spcAft>
              <a:buClr>
                <a:schemeClr val="dk1"/>
              </a:buClr>
              <a:buSzPts val="1100"/>
              <a:buFont typeface="Arial"/>
              <a:buNone/>
            </a:pPr>
            <a:r>
              <a:rPr lang="en"/>
              <a:t>  - Salient span masking crucial for focusing on knowledge-intensive tasks.</a:t>
            </a:r>
            <a:endParaRPr/>
          </a:p>
          <a:p>
            <a:pPr indent="0" lvl="0" marL="0" rtl="0" algn="l">
              <a:spcBef>
                <a:spcPts val="0"/>
              </a:spcBef>
              <a:spcAft>
                <a:spcPts val="0"/>
              </a:spcAft>
              <a:buClr>
                <a:schemeClr val="dk1"/>
              </a:buClr>
              <a:buSzPts val="1100"/>
              <a:buFont typeface="Arial"/>
              <a:buNone/>
            </a:pPr>
            <a:r>
              <a:rPr lang="en"/>
              <a:t>  - Frequent MIPS index refreshes during pre-training are vital for maintaining retrieval relevance.</a:t>
            </a:r>
            <a:endParaRPr/>
          </a:p>
          <a:p>
            <a:pPr indent="0" lvl="0" marL="0" rtl="0" algn="l">
              <a:spcBef>
                <a:spcPts val="0"/>
              </a:spcBef>
              <a:spcAft>
                <a:spcPts val="0"/>
              </a:spcAft>
              <a:buClr>
                <a:schemeClr val="dk1"/>
              </a:buClr>
              <a:buSzPts val="1100"/>
              <a:buFont typeface="Arial"/>
              <a:buNone/>
            </a:pPr>
            <a:r>
              <a:rPr lang="en"/>
              <a:t>- REALM's Effective Retrieval Example:</a:t>
            </a:r>
            <a:endParaRPr/>
          </a:p>
          <a:p>
            <a:pPr indent="0" lvl="0" marL="0" rtl="0" algn="l">
              <a:spcBef>
                <a:spcPts val="0"/>
              </a:spcBef>
              <a:spcAft>
                <a:spcPts val="0"/>
              </a:spcAft>
              <a:buClr>
                <a:schemeClr val="dk1"/>
              </a:buClr>
              <a:buSzPts val="1100"/>
              <a:buFont typeface="Arial"/>
              <a:buNone/>
            </a:pPr>
            <a:r>
              <a:rPr lang="en"/>
              <a:t>  - Demonstrates REALM's ability to retrieve contextually relevant documents to accurately predict masked tokens, significantly outperforming models like BERT in knowledge integration.</a:t>
            </a:r>
            <a:endParaRPr/>
          </a:p>
          <a:p>
            <a:pPr indent="0" lvl="0" marL="0" rtl="0" algn="l">
              <a:spcBef>
                <a:spcPts val="0"/>
              </a:spcBef>
              <a:spcAft>
                <a:spcPts val="0"/>
              </a:spcAft>
              <a:buClr>
                <a:schemeClr val="dk1"/>
              </a:buClr>
              <a:buSzPts val="1100"/>
              <a:buFont typeface="Arial"/>
              <a:buNone/>
            </a:pPr>
            <a:r>
              <a:rPr lang="en"/>
              <a:t>- Takeaway:</a:t>
            </a:r>
            <a:endParaRPr/>
          </a:p>
          <a:p>
            <a:pPr indent="0" lvl="0" marL="0" rtl="0" algn="l">
              <a:spcBef>
                <a:spcPts val="0"/>
              </a:spcBef>
              <a:spcAft>
                <a:spcPts val="0"/>
              </a:spcAft>
              <a:buClr>
                <a:schemeClr val="dk1"/>
              </a:buClr>
              <a:buSzPts val="1100"/>
              <a:buFont typeface="Arial"/>
              <a:buNone/>
            </a:pPr>
            <a:r>
              <a:rPr lang="en"/>
              <a:t>  - REALM exhibits strong capabilities in leveraging learned retrieval for enhanced performance in Open-QA tasks, highlighting the importance of its novel pre-training and fine-tuning strategies.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9cacfc2d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9cacfc2d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Maximum Inner Product Search (MIPS)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Masking scheme We compare our salient span masking scheme (Section 3.4) with (1) random token masking introduced in BERT (Devlin et al., 2018) and (2) random span masking proposed by SpanBERT (Joshi et al., 2019). While such salient span masking has not been shown to be impactful in previous work with standard BERT training (Joshi et al., 2019), it is crucial for REALM. Intuitively, the latent variable learning relies heavily on the utility of retrieval and is therefore more sensitive to a consistent learning signal.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9fa07893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9fa07893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then discussed the different ways REALM connects to bigger ideas beyond just Open-QA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 modeling with corpus as context</a:t>
            </a:r>
            <a:endParaRPr/>
          </a:p>
          <a:p>
            <a:pPr indent="-298450" lvl="0" marL="457200" rtl="0" algn="l">
              <a:spcBef>
                <a:spcPts val="0"/>
              </a:spcBef>
              <a:spcAft>
                <a:spcPts val="0"/>
              </a:spcAft>
              <a:buSzPts val="1100"/>
              <a:buChar char="-"/>
            </a:pPr>
            <a:r>
              <a:rPr lang="en"/>
              <a:t>One concept that has started to be explored is language representation models incorporating contexts of increasingly large scope when making predictions</a:t>
            </a:r>
            <a:endParaRPr/>
          </a:p>
          <a:p>
            <a:pPr indent="-298450" lvl="0" marL="457200" rtl="0" algn="l">
              <a:spcBef>
                <a:spcPts val="0"/>
              </a:spcBef>
              <a:spcAft>
                <a:spcPts val="0"/>
              </a:spcAft>
              <a:buSzPts val="1100"/>
              <a:buChar char="-"/>
            </a:pPr>
            <a:r>
              <a:rPr lang="en"/>
              <a:t>REALM goes beyond previous work which focuses only on surrounding words, sentences, and paragraphs, and includes the entire text corpus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Retrieve-and-edit with learned retrieval</a:t>
            </a:r>
            <a:endParaRPr/>
          </a:p>
          <a:p>
            <a:pPr indent="-298450" lvl="0" marL="457200" rtl="0" algn="l">
              <a:spcBef>
                <a:spcPts val="0"/>
              </a:spcBef>
              <a:spcAft>
                <a:spcPts val="0"/>
              </a:spcAft>
              <a:buSzPts val="1100"/>
              <a:buChar char="-"/>
            </a:pPr>
            <a:r>
              <a:rPr lang="en"/>
              <a:t>To better explain the variance in the input text and enable controllable generation other work has explored creating a language model with the retrieve-and-edit framework that conditions on text with high lexical overlap</a:t>
            </a:r>
            <a:endParaRPr/>
          </a:p>
          <a:p>
            <a:pPr indent="-298450" lvl="0" marL="457200" rtl="0" algn="l">
              <a:spcBef>
                <a:spcPts val="0"/>
              </a:spcBef>
              <a:spcAft>
                <a:spcPts val="0"/>
              </a:spcAft>
              <a:buSzPts val="1100"/>
              <a:buChar char="-"/>
            </a:pPr>
            <a:r>
              <a:rPr lang="en"/>
              <a:t>REALM however extends previous work by making the model itself learn which texts are most useful for reducing perplexity</a:t>
            </a:r>
            <a:endParaRPr/>
          </a:p>
          <a:p>
            <a:pPr indent="-298450" lvl="0" marL="457200" rtl="0" algn="l">
              <a:spcBef>
                <a:spcPts val="0"/>
              </a:spcBef>
              <a:spcAft>
                <a:spcPts val="0"/>
              </a:spcAft>
              <a:buSzPts val="1100"/>
              <a:buChar char="-"/>
            </a:pPr>
            <a:r>
              <a:rPr lang="en"/>
              <a:t>REALM can depend on information beyond lexical overlap</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fa0789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fa0789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REALM itself is only a small </a:t>
            </a:r>
            <a:r>
              <a:rPr lang="en"/>
              <a:t>early</a:t>
            </a:r>
            <a:r>
              <a:rPr lang="en"/>
              <a:t> version of what they want to accomplish with this concept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believe their work will be </a:t>
            </a:r>
            <a:r>
              <a:rPr lang="en"/>
              <a:t>generalizable</a:t>
            </a:r>
            <a:r>
              <a:rPr lang="en"/>
              <a:t> to: </a:t>
            </a:r>
            <a:endParaRPr/>
          </a:p>
          <a:p>
            <a:pPr indent="0" lvl="0" marL="0" rtl="0" algn="l">
              <a:spcBef>
                <a:spcPts val="0"/>
              </a:spcBef>
              <a:spcAft>
                <a:spcPts val="0"/>
              </a:spcAft>
              <a:buNone/>
            </a:pPr>
            <a:r>
              <a:rPr lang="en"/>
              <a:t>Structured knowledge </a:t>
            </a:r>
            <a:endParaRPr/>
          </a:p>
          <a:p>
            <a:pPr indent="-298450" lvl="0" marL="457200" rtl="0" algn="l">
              <a:spcBef>
                <a:spcPts val="0"/>
              </a:spcBef>
              <a:spcAft>
                <a:spcPts val="0"/>
              </a:spcAft>
              <a:buSzPts val="1100"/>
              <a:buChar char="-"/>
            </a:pPr>
            <a:r>
              <a:rPr lang="en"/>
              <a:t>Create a generalization where we also learn the decision of which entities are informative</a:t>
            </a:r>
            <a:endParaRPr/>
          </a:p>
          <a:p>
            <a:pPr indent="0" lvl="0" marL="0" rtl="0" algn="l">
              <a:spcBef>
                <a:spcPts val="0"/>
              </a:spcBef>
              <a:spcAft>
                <a:spcPts val="0"/>
              </a:spcAft>
              <a:buNone/>
            </a:pPr>
            <a:r>
              <a:rPr lang="en"/>
              <a:t>Multilingual setting</a:t>
            </a:r>
            <a:endParaRPr/>
          </a:p>
          <a:p>
            <a:pPr indent="-298450" lvl="0" marL="457200" rtl="0" algn="l">
              <a:spcBef>
                <a:spcPts val="0"/>
              </a:spcBef>
              <a:spcAft>
                <a:spcPts val="0"/>
              </a:spcAft>
              <a:buSzPts val="1100"/>
              <a:buChar char="-"/>
            </a:pPr>
            <a:r>
              <a:rPr lang="en"/>
              <a:t>Retrieving knowledge in a high-resource language to better represent text in a low-resource language</a:t>
            </a:r>
            <a:endParaRPr/>
          </a:p>
          <a:p>
            <a:pPr indent="0" lvl="0" marL="0" rtl="0" algn="l">
              <a:spcBef>
                <a:spcPts val="0"/>
              </a:spcBef>
              <a:spcAft>
                <a:spcPts val="0"/>
              </a:spcAft>
              <a:buNone/>
            </a:pPr>
            <a:r>
              <a:rPr lang="en"/>
              <a:t>Multi-modal setting</a:t>
            </a:r>
            <a:endParaRPr/>
          </a:p>
          <a:p>
            <a:pPr indent="-298450" lvl="0" marL="457200" rtl="0" algn="l">
              <a:spcBef>
                <a:spcPts val="0"/>
              </a:spcBef>
              <a:spcAft>
                <a:spcPts val="0"/>
              </a:spcAft>
              <a:buSzPts val="1100"/>
              <a:buChar char="-"/>
            </a:pPr>
            <a:r>
              <a:rPr lang="en"/>
              <a:t>Retrieving images or videos that can provide knowledge rarely observed in text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77c3101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77c3101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https://proceedings.mlr.press/v162/borgeaud22a.html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9fa0789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9fa0789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T</a:t>
            </a:r>
            <a:r>
              <a:rPr lang="en">
                <a:solidFill>
                  <a:schemeClr val="dk1"/>
                </a:solidFill>
              </a:rPr>
              <a:t>he authors are investigating </a:t>
            </a:r>
            <a:r>
              <a:rPr lang="en"/>
              <a:t>transformers utilizing attention to contextualize the past </a:t>
            </a:r>
            <a:r>
              <a:rPr lang="en">
                <a:solidFill>
                  <a:schemeClr val="dk1"/>
                </a:solidFill>
              </a:rPr>
              <a:t>as a potential solution to parameter issue with current LLMs since they have been proven to be very powerful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existing LLMs like BERT and ChaT GPT have seen recent increase in performance by scaling up their systems to use over a hundred billion parameters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has been proven that by increasing the amount of parameters, there can be both increased computations at training and inference time, and increased memorization of the training data which leads to better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 you can see from the image this solution to increasing performance is highly favored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However this increase in parameters comes with some consequences with certain areas like computation cost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9fa0789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9fa0789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Thus the </a:t>
            </a:r>
            <a:r>
              <a:rPr lang="en"/>
              <a:t>author's</a:t>
            </a:r>
            <a:r>
              <a:rPr lang="en"/>
              <a:t> main goal is to augment language models by using more memory instead of </a:t>
            </a:r>
            <a:r>
              <a:rPr lang="en"/>
              <a:t>increasing</a:t>
            </a:r>
            <a:r>
              <a:rPr lang="en"/>
              <a:t> computation</a:t>
            </a:r>
            <a:endParaRPr/>
          </a:p>
          <a:p>
            <a:pPr indent="-298450" lvl="0" marL="457200" rtl="0" algn="l">
              <a:spcBef>
                <a:spcPts val="0"/>
              </a:spcBef>
              <a:spcAft>
                <a:spcPts val="0"/>
              </a:spcAft>
              <a:buSzPts val="1100"/>
              <a:buChar char="-"/>
            </a:pPr>
            <a:r>
              <a:rPr lang="en"/>
              <a:t>Their main novelty is that they </a:t>
            </a:r>
            <a:r>
              <a:rPr lang="en"/>
              <a:t>incorporate</a:t>
            </a:r>
            <a:r>
              <a:rPr lang="en"/>
              <a:t> a database full of documents to help with predictions</a:t>
            </a:r>
            <a:endParaRPr/>
          </a:p>
          <a:p>
            <a:pPr indent="-298450" lvl="0" marL="457200" rtl="0" algn="l">
              <a:spcBef>
                <a:spcPts val="0"/>
              </a:spcBef>
              <a:spcAft>
                <a:spcPts val="0"/>
              </a:spcAft>
              <a:buSzPts val="1100"/>
              <a:buChar char="-"/>
            </a:pPr>
            <a:r>
              <a:rPr lang="en"/>
              <a:t>Essentially their goal is to prove in general that to improve performance the model does not need to necessarily increase the amount of parameters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9fa0789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9fa0789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RETRO is the system the designed</a:t>
            </a:r>
            <a:endParaRPr/>
          </a:p>
          <a:p>
            <a:pPr indent="-298450" lvl="0" marL="457200" rtl="0" algn="l">
              <a:spcBef>
                <a:spcPts val="0"/>
              </a:spcBef>
              <a:spcAft>
                <a:spcPts val="0"/>
              </a:spcAft>
              <a:buSzPts val="1100"/>
              <a:buChar char="-"/>
            </a:pPr>
            <a:r>
              <a:rPr lang="en"/>
              <a:t>On a high level RETRO</a:t>
            </a:r>
            <a:endParaRPr/>
          </a:p>
          <a:p>
            <a:pPr indent="-298450" lvl="1" marL="914400" rtl="0" algn="l">
              <a:spcBef>
                <a:spcPts val="0"/>
              </a:spcBef>
              <a:spcAft>
                <a:spcPts val="0"/>
              </a:spcAft>
              <a:buSzPts val="1100"/>
              <a:buChar char="-"/>
            </a:pPr>
            <a:r>
              <a:rPr lang="en"/>
              <a:t>Takes in the input sequence</a:t>
            </a:r>
            <a:endParaRPr/>
          </a:p>
          <a:p>
            <a:pPr indent="-298450" lvl="1" marL="914400" rtl="0" algn="l">
              <a:spcBef>
                <a:spcPts val="0"/>
              </a:spcBef>
              <a:spcAft>
                <a:spcPts val="0"/>
              </a:spcAft>
              <a:buSzPts val="1100"/>
              <a:buChar char="-"/>
            </a:pPr>
            <a:r>
              <a:rPr lang="en"/>
              <a:t>Sends it to the retrieval database, where it selects texts that are the nearest neighbors to the input sequence</a:t>
            </a:r>
            <a:endParaRPr/>
          </a:p>
          <a:p>
            <a:pPr indent="-298450" lvl="1" marL="914400" rtl="0" algn="l">
              <a:spcBef>
                <a:spcPts val="0"/>
              </a:spcBef>
              <a:spcAft>
                <a:spcPts val="0"/>
              </a:spcAft>
              <a:buSzPts val="1100"/>
              <a:buChar char="-"/>
            </a:pPr>
            <a:r>
              <a:rPr lang="en"/>
              <a:t>They are then encoded and input into the </a:t>
            </a:r>
            <a:r>
              <a:rPr lang="en"/>
              <a:t>retrieval</a:t>
            </a:r>
            <a:r>
              <a:rPr lang="en"/>
              <a:t> enhanced transformer which then generates the output sequence</a:t>
            </a:r>
            <a:endParaRPr/>
          </a:p>
          <a:p>
            <a:pPr indent="-298450" lvl="0" marL="457200" rtl="0" algn="l">
              <a:spcBef>
                <a:spcPts val="0"/>
              </a:spcBef>
              <a:spcAft>
                <a:spcPts val="0"/>
              </a:spcAft>
              <a:buSzPts val="1100"/>
              <a:buChar char="-"/>
            </a:pPr>
            <a:r>
              <a:rPr lang="en"/>
              <a:t>Their work is the first to explore using a retrieval database with </a:t>
            </a:r>
            <a:r>
              <a:rPr lang="en"/>
              <a:t>language</a:t>
            </a:r>
            <a:r>
              <a:rPr lang="en"/>
              <a:t> model to reduce the amount of parameters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9fa0789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9fa0789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paper focused on five main contributions they made to the field</a:t>
            </a:r>
            <a:endParaRPr/>
          </a:p>
          <a:p>
            <a:pPr indent="-298450" lvl="0" marL="457200" rtl="0" algn="l">
              <a:spcBef>
                <a:spcPts val="0"/>
              </a:spcBef>
              <a:spcAft>
                <a:spcPts val="0"/>
              </a:spcAft>
              <a:buSzPts val="1100"/>
              <a:buChar char="-"/>
            </a:pPr>
            <a:r>
              <a:rPr lang="en"/>
              <a:t>One- creating RETRO, a retrieval-enhanced autoregressive language model that uses a chunked cross-attention module to incorporate the retrieved text</a:t>
            </a:r>
            <a:endParaRPr/>
          </a:p>
          <a:p>
            <a:pPr indent="-298450" lvl="0" marL="457200" rtl="0" algn="l">
              <a:spcBef>
                <a:spcPts val="0"/>
              </a:spcBef>
              <a:spcAft>
                <a:spcPts val="0"/>
              </a:spcAft>
              <a:buSzPts val="1100"/>
              <a:buChar char="-"/>
            </a:pPr>
            <a:r>
              <a:rPr lang="en"/>
              <a:t>Two- demonstrating a frozen BERT model can be used at scale, eliminating the need for maintaining a retriever network</a:t>
            </a:r>
            <a:endParaRPr/>
          </a:p>
          <a:p>
            <a:pPr indent="-298450" lvl="0" marL="457200" rtl="0" algn="l">
              <a:spcBef>
                <a:spcPts val="0"/>
              </a:spcBef>
              <a:spcAft>
                <a:spcPts val="0"/>
              </a:spcAft>
              <a:buSzPts val="1100"/>
              <a:buChar char="-"/>
            </a:pPr>
            <a:r>
              <a:rPr lang="en"/>
              <a:t>Three- instead of increasing parameters, it is possible to </a:t>
            </a:r>
            <a:r>
              <a:rPr lang="en"/>
              <a:t>improve</a:t>
            </a:r>
            <a:r>
              <a:rPr lang="en"/>
              <a:t> the models performance by increasing the database size and the number of retrieved neighbors</a:t>
            </a:r>
            <a:endParaRPr/>
          </a:p>
          <a:p>
            <a:pPr indent="-298450" lvl="0" marL="457200" rtl="0" algn="l">
              <a:spcBef>
                <a:spcPts val="0"/>
              </a:spcBef>
              <a:spcAft>
                <a:spcPts val="0"/>
              </a:spcAft>
              <a:buSzPts val="1100"/>
              <a:buChar char="-"/>
            </a:pPr>
            <a:r>
              <a:rPr lang="en"/>
              <a:t>Four- created a type of evaluation that looks at test set leakage, and showing that RETRO does well on that evaluation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9fa0789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9fa0789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They</a:t>
            </a:r>
            <a:r>
              <a:rPr lang="en"/>
              <a:t> used MassiveText as the source of their data, and it is split up into types of web, books, news, Wikipedia, and Github</a:t>
            </a:r>
            <a:endParaRPr/>
          </a:p>
          <a:p>
            <a:pPr indent="-298450" lvl="0" marL="457200" rtl="0" algn="l">
              <a:spcBef>
                <a:spcPts val="0"/>
              </a:spcBef>
              <a:spcAft>
                <a:spcPts val="0"/>
              </a:spcAft>
              <a:buSzPts val="1100"/>
              <a:buChar char="-"/>
            </a:pPr>
            <a:r>
              <a:rPr lang="en"/>
              <a:t>They created the training </a:t>
            </a:r>
            <a:r>
              <a:rPr lang="en"/>
              <a:t>dataset</a:t>
            </a:r>
            <a:r>
              <a:rPr lang="en"/>
              <a:t> by sampling with the weights shown in the chart, so it would favor some types of media more</a:t>
            </a:r>
            <a:endParaRPr/>
          </a:p>
          <a:p>
            <a:pPr indent="-298450" lvl="0" marL="457200" rtl="0" algn="l">
              <a:spcBef>
                <a:spcPts val="0"/>
              </a:spcBef>
              <a:spcAft>
                <a:spcPts val="0"/>
              </a:spcAft>
              <a:buSzPts val="1100"/>
              <a:buChar char="-"/>
            </a:pPr>
            <a:r>
              <a:rPr lang="en"/>
              <a:t>They tokenized their data with SentencePiece, and there are 600B tokens in the training dataset, and 1.75 trillion tokens in the valuation retrieval database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77c3101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77c3101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https://proceedings.mlr.press/v119/guu20a.html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9fa07893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9fa0789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method the paper discussed was how the utilized autoregressive token models</a:t>
            </a:r>
            <a:endParaRPr/>
          </a:p>
          <a:p>
            <a:pPr indent="-298450" lvl="0" marL="457200" rtl="0" algn="l">
              <a:spcBef>
                <a:spcPts val="0"/>
              </a:spcBef>
              <a:spcAft>
                <a:spcPts val="0"/>
              </a:spcAft>
              <a:buSzPts val="1100"/>
              <a:buChar char="-"/>
            </a:pPr>
            <a:r>
              <a:rPr lang="en"/>
              <a:t>They wanted to enhance the </a:t>
            </a:r>
            <a:r>
              <a:rPr lang="en"/>
              <a:t>language</a:t>
            </a:r>
            <a:r>
              <a:rPr lang="en"/>
              <a:t> model by providing contextual information at the token level</a:t>
            </a:r>
            <a:endParaRPr/>
          </a:p>
          <a:p>
            <a:pPr indent="-298450" lvl="0" marL="457200" rtl="0" algn="l">
              <a:spcBef>
                <a:spcPts val="0"/>
              </a:spcBef>
              <a:spcAft>
                <a:spcPts val="0"/>
              </a:spcAft>
              <a:buSzPts val="1100"/>
              <a:buChar char="-"/>
            </a:pPr>
            <a:r>
              <a:rPr lang="en"/>
              <a:t>To do this they created a </a:t>
            </a:r>
            <a:r>
              <a:rPr lang="en"/>
              <a:t>likelihood</a:t>
            </a:r>
            <a:r>
              <a:rPr lang="en"/>
              <a:t> </a:t>
            </a:r>
            <a:r>
              <a:rPr lang="en"/>
              <a:t>calculation for predicting a token that depends on both the retrieved data and previously seen tokens</a:t>
            </a:r>
            <a:endParaRPr/>
          </a:p>
          <a:p>
            <a:pPr indent="-298450" lvl="0" marL="457200" rtl="0" algn="l">
              <a:spcBef>
                <a:spcPts val="0"/>
              </a:spcBef>
              <a:spcAft>
                <a:spcPts val="0"/>
              </a:spcAft>
              <a:buSzPts val="1100"/>
              <a:buChar char="-"/>
            </a:pPr>
            <a:r>
              <a:rPr lang="en"/>
              <a:t>They took care to preserve autoregressivity with their calculation</a:t>
            </a:r>
            <a:endParaRPr/>
          </a:p>
          <a:p>
            <a:pPr indent="-298450" lvl="0" marL="457200" rtl="0" algn="l">
              <a:spcBef>
                <a:spcPts val="0"/>
              </a:spcBef>
              <a:spcAft>
                <a:spcPts val="0"/>
              </a:spcAft>
              <a:buSzPts val="1100"/>
              <a:buChar char="-"/>
            </a:pPr>
            <a:r>
              <a:rPr lang="en"/>
              <a:t>Their use of the calculation to sample within chunks was done with the intention to allow for comparison to other LLMs that are evaluated by sampling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9fa07893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9fa07893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method they use in their system is </a:t>
            </a:r>
            <a:r>
              <a:rPr lang="en"/>
              <a:t>nearest</a:t>
            </a:r>
            <a:r>
              <a:rPr lang="en"/>
              <a:t> neighbor retrieval</a:t>
            </a:r>
            <a:endParaRPr/>
          </a:p>
          <a:p>
            <a:pPr indent="-298450" lvl="0" marL="457200" rtl="0" algn="l">
              <a:spcBef>
                <a:spcPts val="0"/>
              </a:spcBef>
              <a:spcAft>
                <a:spcPts val="0"/>
              </a:spcAft>
              <a:buSzPts val="1100"/>
              <a:buChar char="-"/>
            </a:pPr>
            <a:r>
              <a:rPr lang="en"/>
              <a:t>They use this retrieval technique when choosing which texts in the database to include in the set of data they encode for the transformer</a:t>
            </a:r>
            <a:endParaRPr/>
          </a:p>
          <a:p>
            <a:pPr indent="-298450" lvl="0" marL="457200" rtl="0" algn="l">
              <a:spcBef>
                <a:spcPts val="0"/>
              </a:spcBef>
              <a:spcAft>
                <a:spcPts val="0"/>
              </a:spcAft>
              <a:buSzPts val="1100"/>
              <a:buChar char="-"/>
            </a:pPr>
            <a:r>
              <a:rPr lang="en"/>
              <a:t>The take the input sequence and determine the k-nearest neighbors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store the data in key-value pairs based around N, or the neighbor chunk</a:t>
            </a:r>
            <a:endParaRPr/>
          </a:p>
          <a:p>
            <a:pPr indent="-298450" lvl="0" marL="457200" rtl="0" algn="l">
              <a:spcBef>
                <a:spcPts val="0"/>
              </a:spcBef>
              <a:spcAft>
                <a:spcPts val="0"/>
              </a:spcAft>
              <a:buSzPts val="1100"/>
              <a:buChar char="-"/>
            </a:pPr>
            <a:r>
              <a:rPr lang="en"/>
              <a:t>Key: BERT embedding of the neighbor chunk</a:t>
            </a:r>
            <a:endParaRPr/>
          </a:p>
          <a:p>
            <a:pPr indent="-298450" lvl="0" marL="457200" rtl="0" algn="l">
              <a:spcBef>
                <a:spcPts val="0"/>
              </a:spcBef>
              <a:spcAft>
                <a:spcPts val="0"/>
              </a:spcAft>
              <a:buSzPts val="1100"/>
              <a:buChar char="-"/>
            </a:pPr>
            <a:r>
              <a:rPr lang="en"/>
              <a:t>Value: </a:t>
            </a:r>
            <a:endParaRPr/>
          </a:p>
          <a:p>
            <a:pPr indent="-298450" lvl="0" marL="914400" rtl="0" algn="l">
              <a:spcBef>
                <a:spcPts val="0"/>
              </a:spcBef>
              <a:spcAft>
                <a:spcPts val="0"/>
              </a:spcAft>
              <a:buSzPts val="1100"/>
              <a:buChar char="-"/>
            </a:pPr>
            <a:r>
              <a:rPr lang="en"/>
              <a:t>N, the neighbor chunk, also known as the contiguous chunk of tokens from the original document that is in some way related or similar to the chunk being processed</a:t>
            </a:r>
            <a:endParaRPr/>
          </a:p>
          <a:p>
            <a:pPr indent="-298450" lvl="0" marL="914400" rtl="0" algn="l">
              <a:spcBef>
                <a:spcPts val="0"/>
              </a:spcBef>
              <a:spcAft>
                <a:spcPts val="0"/>
              </a:spcAft>
              <a:buSzPts val="1100"/>
              <a:buChar char="-"/>
            </a:pPr>
            <a:r>
              <a:rPr lang="en"/>
              <a:t>F, the continuation chunk, This continuation chunk allows the model to consider the context beyond the immediate neighbor chunk  N, providing additional information that might be relevant for making predictions or enhancing understanding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time complexity of this method are:</a:t>
            </a:r>
            <a:endParaRPr/>
          </a:p>
          <a:p>
            <a:pPr indent="-298450" lvl="0" marL="457200" rtl="0" algn="l">
              <a:spcBef>
                <a:spcPts val="0"/>
              </a:spcBef>
              <a:spcAft>
                <a:spcPts val="0"/>
              </a:spcAft>
              <a:buSzPts val="1100"/>
              <a:buChar char="-"/>
            </a:pPr>
            <a:r>
              <a:rPr lang="en"/>
              <a:t>They: can query the approximate nearest neighbors in O(logn) times, n being the amount of elements in the database</a:t>
            </a:r>
            <a:endParaRPr/>
          </a:p>
          <a:p>
            <a:pPr indent="-298450" lvl="0" marL="457200" rtl="0" algn="l">
              <a:spcBef>
                <a:spcPts val="0"/>
              </a:spcBef>
              <a:spcAft>
                <a:spcPts val="0"/>
              </a:spcAft>
              <a:buSzPts val="1100"/>
              <a:buChar char="-"/>
            </a:pPr>
            <a:r>
              <a:rPr lang="en"/>
              <a:t>However, they use the advantage of a frozen BERTmodel to precompute all the approximate nearest neighbors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when choosing the k-nearest neighbors they use the L_2 distance of the BERT embeddings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9fa0789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9fa0789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deeper look into RETRO’s architecture:</a:t>
            </a:r>
            <a:endParaRPr/>
          </a:p>
          <a:p>
            <a:pPr indent="-298450" lvl="0" marL="457200" rtl="0" algn="l">
              <a:spcBef>
                <a:spcPts val="0"/>
              </a:spcBef>
              <a:spcAft>
                <a:spcPts val="0"/>
              </a:spcAft>
              <a:buSzPts val="1100"/>
              <a:buChar char="-"/>
            </a:pPr>
            <a:r>
              <a:rPr lang="en"/>
              <a:t>The rely on an encoder-decoder transformer architecture</a:t>
            </a:r>
            <a:endParaRPr/>
          </a:p>
          <a:p>
            <a:pPr indent="0" lvl="0" marL="0" rtl="0" algn="l">
              <a:spcBef>
                <a:spcPts val="0"/>
              </a:spcBef>
              <a:spcAft>
                <a:spcPts val="0"/>
              </a:spcAft>
              <a:buNone/>
            </a:pPr>
            <a:r>
              <a:rPr lang="en"/>
              <a:t>Steps</a:t>
            </a:r>
            <a:endParaRPr/>
          </a:p>
          <a:p>
            <a:pPr indent="-298450" lvl="0" marL="457200" rtl="0" algn="l">
              <a:spcBef>
                <a:spcPts val="0"/>
              </a:spcBef>
              <a:spcAft>
                <a:spcPts val="0"/>
              </a:spcAft>
              <a:buSzPts val="1100"/>
              <a:buAutoNum type="arabicPeriod"/>
            </a:pPr>
            <a:r>
              <a:rPr lang="en"/>
              <a:t>After the input sequence is used to get the set of k-nearest neighbors</a:t>
            </a:r>
            <a:endParaRPr/>
          </a:p>
          <a:p>
            <a:pPr indent="-298450" lvl="0" marL="457200" rtl="0" algn="l">
              <a:spcBef>
                <a:spcPts val="0"/>
              </a:spcBef>
              <a:spcAft>
                <a:spcPts val="0"/>
              </a:spcAft>
              <a:buSzPts val="1100"/>
              <a:buAutoNum type="arabicPeriod"/>
            </a:pPr>
            <a:r>
              <a:rPr lang="en"/>
              <a:t>Retrieved tokens are given to an transformer encoder</a:t>
            </a:r>
            <a:endParaRPr/>
          </a:p>
          <a:p>
            <a:pPr indent="-298450" lvl="0" marL="457200" rtl="0" algn="l">
              <a:spcBef>
                <a:spcPts val="0"/>
              </a:spcBef>
              <a:spcAft>
                <a:spcPts val="0"/>
              </a:spcAft>
              <a:buSzPts val="1100"/>
              <a:buAutoNum type="arabicPeriod"/>
            </a:pPr>
            <a:r>
              <a:rPr lang="en"/>
              <a:t>Computes an encoded neighbors set</a:t>
            </a:r>
            <a:endParaRPr/>
          </a:p>
          <a:p>
            <a:pPr indent="-298450" lvl="0" marL="457200" rtl="0" algn="l">
              <a:spcBef>
                <a:spcPts val="0"/>
              </a:spcBef>
              <a:spcAft>
                <a:spcPts val="0"/>
              </a:spcAft>
              <a:buSzPts val="1100"/>
              <a:buAutoNum type="arabicPeriod"/>
            </a:pPr>
            <a:r>
              <a:rPr lang="en"/>
              <a:t>They are then sent through the “RETRO”- block consisting of three layers</a:t>
            </a:r>
            <a:endParaRPr/>
          </a:p>
          <a:p>
            <a:pPr indent="-298450" lvl="1" marL="914400" rtl="0" algn="l">
              <a:spcBef>
                <a:spcPts val="0"/>
              </a:spcBef>
              <a:spcAft>
                <a:spcPts val="0"/>
              </a:spcAft>
              <a:buSzPts val="1100"/>
              <a:buAutoNum type="alphaLcPeriod"/>
            </a:pPr>
            <a:r>
              <a:rPr lang="en">
                <a:solidFill>
                  <a:schemeClr val="dk1"/>
                </a:solidFill>
              </a:rPr>
              <a:t>ATTN: sequence-level self-attention layer</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CCA: cross-attention layer</a:t>
            </a:r>
            <a:endParaRPr>
              <a:solidFill>
                <a:schemeClr val="dk1"/>
              </a:solidFill>
            </a:endParaRPr>
          </a:p>
          <a:p>
            <a:pPr indent="-298450" lvl="1" marL="914400" rtl="0" algn="l">
              <a:spcBef>
                <a:spcPts val="0"/>
              </a:spcBef>
              <a:spcAft>
                <a:spcPts val="0"/>
              </a:spcAft>
              <a:buSzPts val="1100"/>
              <a:buAutoNum type="alphaLcPeriod"/>
            </a:pPr>
            <a:r>
              <a:rPr lang="en"/>
              <a:t>FFW: a fully-connected layer</a:t>
            </a:r>
            <a:endParaRPr/>
          </a:p>
          <a:p>
            <a:pPr indent="-298450" lvl="0" marL="457200" rtl="0" algn="l">
              <a:spcBef>
                <a:spcPts val="0"/>
              </a:spcBef>
              <a:spcAft>
                <a:spcPts val="0"/>
              </a:spcAft>
              <a:buSzPts val="1100"/>
              <a:buAutoNum type="arabicPeriod"/>
            </a:pPr>
            <a:r>
              <a:rPr lang="en"/>
              <a:t>The output is then generated to be returned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9fa0789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9fa0789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a:t>
            </a:r>
            <a:r>
              <a:rPr lang="en"/>
              <a:t>deeper</a:t>
            </a:r>
            <a:r>
              <a:rPr lang="en"/>
              <a:t> look into the chunked cross-attention layer since this is where the retrieved data is primarily integrated</a:t>
            </a:r>
            <a:endParaRPr/>
          </a:p>
          <a:p>
            <a:pPr indent="-298450" lvl="0" marL="457200" rtl="0" algn="l">
              <a:spcBef>
                <a:spcPts val="0"/>
              </a:spcBef>
              <a:spcAft>
                <a:spcPts val="0"/>
              </a:spcAft>
              <a:buSzPts val="1100"/>
              <a:buChar char="-"/>
            </a:pPr>
            <a:r>
              <a:rPr lang="en"/>
              <a:t>The goal of the layer is perform attention operations on all the chunks of data</a:t>
            </a:r>
            <a:endParaRPr/>
          </a:p>
          <a:p>
            <a:pPr indent="-298450" lvl="0" marL="457200" rtl="0" algn="l">
              <a:spcBef>
                <a:spcPts val="0"/>
              </a:spcBef>
              <a:spcAft>
                <a:spcPts val="0"/>
              </a:spcAft>
              <a:buSzPts val="1100"/>
              <a:buChar char="-"/>
            </a:pPr>
            <a:r>
              <a:rPr lang="en"/>
              <a:t>The whole process is a sequence of creation chunked intermediate activation, then computing cross-attention, concatenating and padding the results, and finally applying a cross-attention residual operator to get the output for the layer</a:t>
            </a:r>
            <a:endParaRPr/>
          </a:p>
          <a:p>
            <a:pPr indent="0" lvl="0" marL="0" rtl="0" algn="l">
              <a:spcBef>
                <a:spcPts val="0"/>
              </a:spcBef>
              <a:spcAft>
                <a:spcPts val="0"/>
              </a:spcAft>
              <a:buNone/>
            </a:pPr>
            <a:r>
              <a:rPr lang="en"/>
              <a:t>Autoregressive Nature:</a:t>
            </a:r>
            <a:endParaRPr/>
          </a:p>
          <a:p>
            <a:pPr indent="-298450" lvl="0" marL="457200" rtl="0" algn="l">
              <a:spcBef>
                <a:spcPts val="0"/>
              </a:spcBef>
              <a:spcAft>
                <a:spcPts val="0"/>
              </a:spcAft>
              <a:buSzPts val="1100"/>
              <a:buChar char="-"/>
            </a:pPr>
            <a:r>
              <a:rPr lang="en"/>
              <a:t>Chunked cross-attention is autoregressive, meaning that the output at a given position depends on the sequence of tokens up to that point.</a:t>
            </a:r>
            <a:endParaRPr/>
          </a:p>
          <a:p>
            <a:pPr indent="0" lvl="0" marL="0" rtl="0" algn="l">
              <a:spcBef>
                <a:spcPts val="0"/>
              </a:spcBef>
              <a:spcAft>
                <a:spcPts val="0"/>
              </a:spcAft>
              <a:buNone/>
            </a:pPr>
            <a:r>
              <a:rPr lang="en"/>
              <a:t>Dependency Propagation:</a:t>
            </a:r>
            <a:endParaRPr/>
          </a:p>
          <a:p>
            <a:pPr indent="-298450" lvl="0" marL="457200" rtl="0" algn="l">
              <a:spcBef>
                <a:spcPts val="0"/>
              </a:spcBef>
              <a:spcAft>
                <a:spcPts val="0"/>
              </a:spcAft>
              <a:buSzPts val="1100"/>
              <a:buChar char="-"/>
            </a:pPr>
            <a:r>
              <a:rPr lang="en"/>
              <a:t>Dependencies over previous neighbors are propagated via self-attention operations, enabling each token's activation to potentially depend on the set of all previous neighbors without incurring a quadratic cost.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Chunking intermediate activation</a:t>
            </a:r>
            <a:endParaRPr/>
          </a:p>
          <a:p>
            <a:pPr indent="-298450" lvl="0" marL="457200" rtl="0" algn="l">
              <a:spcBef>
                <a:spcPts val="0"/>
              </a:spcBef>
              <a:spcAft>
                <a:spcPts val="0"/>
              </a:spcAft>
              <a:buSzPts val="1100"/>
              <a:buChar char="-"/>
            </a:pPr>
            <a:r>
              <a:rPr lang="en"/>
              <a:t>An intermediate activation matrix H is first split into l – 1 attending chunks denoted as H_u^+</a:t>
            </a:r>
            <a:endParaRPr/>
          </a:p>
          <a:p>
            <a:pPr indent="-298450" lvl="0" marL="457200" rtl="0" algn="l">
              <a:spcBef>
                <a:spcPts val="0"/>
              </a:spcBef>
              <a:spcAft>
                <a:spcPts val="0"/>
              </a:spcAft>
              <a:buSzPts val="1100"/>
              <a:buChar char="-"/>
            </a:pPr>
            <a:r>
              <a:rPr lang="en"/>
              <a:t>Each H_u^+ holds embeddings of the last token in chunk C_u and the first m – 1 tokens in C_u+1</a:t>
            </a:r>
            <a:endParaRPr/>
          </a:p>
          <a:p>
            <a:pPr indent="0" lvl="0" marL="0" rtl="0" algn="l">
              <a:spcBef>
                <a:spcPts val="0"/>
              </a:spcBef>
              <a:spcAft>
                <a:spcPts val="0"/>
              </a:spcAft>
              <a:buNone/>
            </a:pPr>
            <a:r>
              <a:rPr lang="en"/>
              <a:t>Cross-attention computation</a:t>
            </a:r>
            <a:endParaRPr/>
          </a:p>
          <a:p>
            <a:pPr indent="-298450" lvl="0" marL="457200" rtl="0" algn="l">
              <a:spcBef>
                <a:spcPts val="0"/>
              </a:spcBef>
              <a:spcAft>
                <a:spcPts val="0"/>
              </a:spcAft>
              <a:buSzPts val="1100"/>
              <a:buChar char="-"/>
            </a:pPr>
            <a:r>
              <a:rPr lang="en"/>
              <a:t>Cross-arrention computations is computed between each H_u^+ and the encoded set obtained from chunk C_u </a:t>
            </a:r>
            <a:endParaRPr/>
          </a:p>
          <a:p>
            <a:pPr indent="-298450" lvl="0" marL="457200" rtl="0" algn="l">
              <a:spcBef>
                <a:spcPts val="0"/>
              </a:spcBef>
              <a:spcAft>
                <a:spcPts val="0"/>
              </a:spcAft>
              <a:buSzPts val="1100"/>
              <a:buChar char="-"/>
            </a:pPr>
            <a:r>
              <a:rPr lang="en"/>
              <a:t>Attention is calculated across time and across neighbors simultaneously, utilizing relative positional encodings</a:t>
            </a:r>
            <a:endParaRPr/>
          </a:p>
          <a:p>
            <a:pPr indent="0" lvl="0" marL="0" rtl="0" algn="l">
              <a:spcBef>
                <a:spcPts val="0"/>
              </a:spcBef>
              <a:spcAft>
                <a:spcPts val="0"/>
              </a:spcAft>
              <a:buNone/>
            </a:pPr>
            <a:r>
              <a:rPr lang="en"/>
              <a:t>Concatenation and padding</a:t>
            </a:r>
            <a:endParaRPr/>
          </a:p>
          <a:p>
            <a:pPr indent="-298450" lvl="0" marL="457200" rtl="0" algn="l">
              <a:spcBef>
                <a:spcPts val="0"/>
              </a:spcBef>
              <a:spcAft>
                <a:spcPts val="0"/>
              </a:spcAft>
              <a:buSzPts val="1100"/>
              <a:buChar char="-"/>
            </a:pPr>
            <a:r>
              <a:rPr lang="en"/>
              <a:t>The outputs of the per-chunk cross-attentions are concatenated across time, forming the output activation CCA(H, E)</a:t>
            </a:r>
            <a:endParaRPr/>
          </a:p>
          <a:p>
            <a:pPr indent="0" lvl="0" marL="0" rtl="0" algn="l">
              <a:spcBef>
                <a:spcPts val="0"/>
              </a:spcBef>
              <a:spcAft>
                <a:spcPts val="0"/>
              </a:spcAft>
              <a:buNone/>
            </a:pPr>
            <a:r>
              <a:rPr lang="en"/>
              <a:t>Cross-attention residual operator</a:t>
            </a:r>
            <a:endParaRPr/>
          </a:p>
          <a:p>
            <a:pPr indent="-298450" lvl="0" marL="457200" rtl="0" algn="l">
              <a:spcBef>
                <a:spcPts val="0"/>
              </a:spcBef>
              <a:spcAft>
                <a:spcPts val="0"/>
              </a:spcAft>
              <a:buSzPts val="1100"/>
              <a:buChar char="-"/>
            </a:pPr>
            <a:r>
              <a:rPr lang="en"/>
              <a:t>The cross-attention residual operator is defined using parameter matrices K, Q, and V, and it operates on the intermediate embeddings and the encoded neighbors.</a:t>
            </a:r>
            <a:endParaRPr/>
          </a:p>
          <a:p>
            <a:pPr indent="-298450" lvl="0" marL="457200" rtl="0" algn="l">
              <a:spcBef>
                <a:spcPts val="0"/>
              </a:spcBef>
              <a:spcAft>
                <a:spcPts val="0"/>
              </a:spcAft>
              <a:buSzPts val="1100"/>
              <a:buChar char="-"/>
            </a:pPr>
            <a:r>
              <a:rPr lang="en"/>
              <a:t>It involves applying softmax along the second dimension and performing matrix products.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cf5bda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cf5bda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298450" lvl="0" marL="457200" rtl="0" algn="l">
              <a:spcBef>
                <a:spcPts val="0"/>
              </a:spcBef>
              <a:spcAft>
                <a:spcPts val="0"/>
              </a:spcAft>
              <a:buSzPts val="1100"/>
              <a:buChar char="-"/>
            </a:pPr>
            <a:r>
              <a:rPr lang="en"/>
              <a:t>For the results, we’re mainly looking at the bits-per-byte (bpb) metric. This metric measures the average number of bits it takes to compute the next byte in a sequence. The lower the ratio is, the more computationally efficient</a:t>
            </a:r>
            <a:endParaRPr/>
          </a:p>
          <a:p>
            <a:pPr indent="-298450" lvl="0" marL="457200" rtl="0" algn="l">
              <a:spcBef>
                <a:spcPts val="0"/>
              </a:spcBef>
              <a:spcAft>
                <a:spcPts val="0"/>
              </a:spcAft>
              <a:buSzPts val="1100"/>
              <a:buChar char="-"/>
            </a:pPr>
            <a:r>
              <a:rPr lang="en"/>
              <a:t>Here we have a few different graphs that help us evaluate the </a:t>
            </a:r>
            <a:r>
              <a:rPr lang="en"/>
              <a:t>computational efficiency gains with RETRO. The underlying model is a basic transformer model.</a:t>
            </a:r>
            <a:endParaRPr/>
          </a:p>
          <a:p>
            <a:pPr indent="-298450" lvl="0" marL="457200" rtl="0" algn="l">
              <a:spcBef>
                <a:spcPts val="0"/>
              </a:spcBef>
              <a:spcAft>
                <a:spcPts val="0"/>
              </a:spcAft>
              <a:buSzPts val="1100"/>
              <a:buChar char="-"/>
            </a:pPr>
            <a:r>
              <a:rPr lang="en"/>
              <a:t>On the left, we can see a large jump between the models with RETRO on and off. What we also see is a constant performance gain as we increase the model scale</a:t>
            </a:r>
            <a:endParaRPr/>
          </a:p>
          <a:p>
            <a:pPr indent="-298450" lvl="0" marL="457200" rtl="0" algn="l">
              <a:spcBef>
                <a:spcPts val="0"/>
              </a:spcBef>
              <a:spcAft>
                <a:spcPts val="0"/>
              </a:spcAft>
              <a:buSzPts val="1100"/>
              <a:buChar char="-"/>
            </a:pPr>
            <a:r>
              <a:rPr lang="en"/>
              <a:t>In the middle, we can see how the retrieval dataset affects the computational efficiency of the model. Note how we don’t see that much of a performance increase from 1-10  billion tokens, but as we start reaching closer to the trillion mark, we start seeing a more significant increase in computational efficiency.</a:t>
            </a:r>
            <a:endParaRPr/>
          </a:p>
          <a:p>
            <a:pPr indent="-298450" lvl="0" marL="457200" rtl="0" algn="l">
              <a:spcBef>
                <a:spcPts val="0"/>
              </a:spcBef>
              <a:spcAft>
                <a:spcPts val="0"/>
              </a:spcAft>
              <a:buSzPts val="1100"/>
              <a:buChar char="-"/>
            </a:pPr>
            <a:r>
              <a:rPr lang="en"/>
              <a:t>And on the right, we see consistent improvements for all models when the number of neighbours is increased from 1 to 10. Furthermore, we observe that larger models are able to better utilise more neighbours. It’s probably kinda hard to see, but the 7.5b parameter model is able to continue decreasing bpb up to 40 neighbors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bcf5bdaa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cf5bdaa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298450" lvl="0" marL="457200" rtl="0" algn="l">
              <a:spcBef>
                <a:spcPts val="0"/>
              </a:spcBef>
              <a:spcAft>
                <a:spcPts val="0"/>
              </a:spcAft>
              <a:buSzPts val="1100"/>
              <a:buChar char="-"/>
            </a:pPr>
            <a:r>
              <a:rPr lang="en"/>
              <a:t>Here we’re looking at different performance metrics for different test sets. There’s lots of good information here, however I’d just like to focus just on graph B</a:t>
            </a:r>
            <a:endParaRPr/>
          </a:p>
          <a:p>
            <a:pPr indent="-298450" lvl="0" marL="457200" rtl="0" algn="l">
              <a:spcBef>
                <a:spcPts val="0"/>
              </a:spcBef>
              <a:spcAft>
                <a:spcPts val="0"/>
              </a:spcAft>
              <a:buSzPts val="1100"/>
              <a:buChar char="-"/>
            </a:pPr>
            <a:r>
              <a:rPr lang="en"/>
              <a:t>This graph displays the bpb ratios as we increase the amount of parameters in the model, much like the previous graphs we looked at.</a:t>
            </a:r>
            <a:endParaRPr/>
          </a:p>
          <a:p>
            <a:pPr indent="-298450" lvl="0" marL="457200" rtl="0" algn="l">
              <a:spcBef>
                <a:spcPts val="0"/>
              </a:spcBef>
              <a:spcAft>
                <a:spcPts val="0"/>
              </a:spcAft>
              <a:buSzPts val="1100"/>
              <a:buChar char="-"/>
            </a:pPr>
            <a:r>
              <a:rPr lang="en"/>
              <a:t>Note in this graph how there are very small gains with RETRO on. There’s a reason for this. This test, curation corpus, is to see if an LLM can create summaries of an article. The article is passed in, with the prompt asking to summarize, and then the output is compared against a human written summary. Because those summaries aren’t explicitly in our retrieval database, we see minimal gains by having RETRO turned on.</a:t>
            </a:r>
            <a:endParaRPr/>
          </a:p>
          <a:p>
            <a:pPr indent="-298450" lvl="0" marL="457200" rtl="0" algn="l">
              <a:spcBef>
                <a:spcPts val="0"/>
              </a:spcBef>
              <a:spcAft>
                <a:spcPts val="0"/>
              </a:spcAft>
              <a:buSzPts val="1100"/>
              <a:buChar char="-"/>
            </a:pPr>
            <a:r>
              <a:rPr lang="en"/>
              <a:t>This is an example of a natural language understanding (or NLU) scenario, where the model is trying to understand the text and do something with that understanding. In our case, it’s trying to understand an article and summarize it. We should note that, in these NLU scenarios, the RETRO architecture brings about minimal gains, which we’ll see in the next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cf5bdaa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cf5bdaa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298450" lvl="0" marL="457200" rtl="0" algn="l">
              <a:spcBef>
                <a:spcPts val="0"/>
              </a:spcBef>
              <a:spcAft>
                <a:spcPts val="0"/>
              </a:spcAft>
              <a:buSzPts val="1100"/>
              <a:buChar char="-"/>
            </a:pPr>
            <a:r>
              <a:rPr lang="en"/>
              <a:t>In these results, we’re looking at the bits-per-byte improvement over their standard 7B parameter transformer model.</a:t>
            </a:r>
            <a:endParaRPr/>
          </a:p>
          <a:p>
            <a:pPr indent="-298450" lvl="0" marL="457200" rtl="0" algn="l">
              <a:spcBef>
                <a:spcPts val="0"/>
              </a:spcBef>
              <a:spcAft>
                <a:spcPts val="0"/>
              </a:spcAft>
              <a:buSzPts val="1100"/>
              <a:buChar char="-"/>
            </a:pPr>
            <a:r>
              <a:rPr lang="en"/>
              <a:t>We’re going to be looking at the relative improvement over a subset of the Pile test sets (the pile being a collection of datasets)</a:t>
            </a:r>
            <a:endParaRPr/>
          </a:p>
          <a:p>
            <a:pPr indent="-298450" lvl="0" marL="457200" rtl="0" algn="l">
              <a:spcBef>
                <a:spcPts val="0"/>
              </a:spcBef>
              <a:spcAft>
                <a:spcPts val="0"/>
              </a:spcAft>
              <a:buSzPts val="1100"/>
              <a:buChar char="-"/>
            </a:pPr>
            <a:r>
              <a:rPr lang="en"/>
              <a:t>And we’re also going to compare the performance improvements of RETRO against two state of the art models (at least, at the time the paper was written) Jurassic-1 and Gopher.</a:t>
            </a:r>
            <a:endParaRPr/>
          </a:p>
          <a:p>
            <a:pPr indent="-298450" lvl="0" marL="457200" rtl="0" algn="l">
              <a:spcBef>
                <a:spcPts val="0"/>
              </a:spcBef>
              <a:spcAft>
                <a:spcPts val="0"/>
              </a:spcAft>
              <a:buSzPts val="1100"/>
              <a:buChar char="-"/>
            </a:pPr>
            <a:r>
              <a:rPr lang="en"/>
              <a:t>We can see here that RETRO outperforms Jurassic-1 and Gopher on the majority of the Pile test sets, despite having only 7.5 billion parameters. Note how github, gutenberg_pg, and pubmed central all have quite large increases in relative bpb improvement</a:t>
            </a:r>
            <a:endParaRPr/>
          </a:p>
          <a:p>
            <a:pPr indent="-298450" lvl="1" marL="914400" rtl="0" algn="l">
              <a:spcBef>
                <a:spcPts val="0"/>
              </a:spcBef>
              <a:spcAft>
                <a:spcPts val="0"/>
              </a:spcAft>
              <a:buSzPts val="1100"/>
              <a:buChar char="-"/>
            </a:pPr>
            <a:r>
              <a:rPr lang="en"/>
              <a:t>This is most likely because there’s a lot of domain knowledge surrounding these sets</a:t>
            </a:r>
            <a:endParaRPr/>
          </a:p>
          <a:p>
            <a:pPr indent="-298450" lvl="0" marL="457200" rtl="0" algn="l">
              <a:spcBef>
                <a:spcPts val="0"/>
              </a:spcBef>
              <a:spcAft>
                <a:spcPts val="0"/>
              </a:spcAft>
              <a:buSzPts val="1100"/>
              <a:buChar char="-"/>
            </a:pPr>
            <a:r>
              <a:rPr lang="en"/>
              <a:t>Do note that on the dm_mathematics and ubuntu_irc subsets, RETRO doesn’t outperform the baseline. The authors hypothesized that the retrieval dataset doesn’t have useful data in it for these types of queries.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d80195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d80195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good these improvements seem to be, it’s also worth comparing RETRO to other document retrieval models</a:t>
            </a:r>
            <a:endParaRPr/>
          </a:p>
          <a:p>
            <a:pPr indent="-298450" lvl="0" marL="457200" rtl="0" algn="l">
              <a:spcBef>
                <a:spcPts val="0"/>
              </a:spcBef>
              <a:spcAft>
                <a:spcPts val="0"/>
              </a:spcAft>
              <a:buSzPts val="1100"/>
              <a:buChar char="-"/>
            </a:pPr>
            <a:r>
              <a:rPr lang="en"/>
              <a:t>Here we have a test for question answering accuracy, which is one of RETRO’s key strengths</a:t>
            </a:r>
            <a:endParaRPr/>
          </a:p>
          <a:p>
            <a:pPr indent="-298450" lvl="0" marL="457200" rtl="0" algn="l">
              <a:spcBef>
                <a:spcPts val="0"/>
              </a:spcBef>
              <a:spcAft>
                <a:spcPts val="0"/>
              </a:spcAft>
              <a:buSzPts val="1100"/>
              <a:buChar char="-"/>
            </a:pPr>
            <a:r>
              <a:rPr lang="en"/>
              <a:t>Note how we have REALM here, and note how it performs worse than RETRO, but better than the baseline 7B parameter model.</a:t>
            </a:r>
            <a:endParaRPr/>
          </a:p>
          <a:p>
            <a:pPr indent="-298450" lvl="1" marL="914400" rtl="0" algn="l">
              <a:spcBef>
                <a:spcPts val="0"/>
              </a:spcBef>
              <a:spcAft>
                <a:spcPts val="0"/>
              </a:spcAft>
              <a:buSzPts val="1100"/>
              <a:buChar char="-"/>
            </a:pPr>
            <a:r>
              <a:rPr lang="en"/>
              <a:t>This is showing how </a:t>
            </a:r>
            <a:r>
              <a:rPr lang="en"/>
              <a:t>document</a:t>
            </a:r>
            <a:r>
              <a:rPr lang="en"/>
              <a:t> retrieval, regardless of how it’s done, helps improve question answering task results</a:t>
            </a:r>
            <a:endParaRPr/>
          </a:p>
          <a:p>
            <a:pPr indent="-298450" lvl="0" marL="457200" rtl="0" algn="l">
              <a:spcBef>
                <a:spcPts val="0"/>
              </a:spcBef>
              <a:spcAft>
                <a:spcPts val="0"/>
              </a:spcAft>
              <a:buSzPts val="1100"/>
              <a:buChar char="-"/>
            </a:pPr>
            <a:r>
              <a:rPr lang="en"/>
              <a:t>Also note how RETRO is outperformed by FID and EMDR^2 models. The authors hypothesize that the reason for this is that RETRO doesn’t place as much emphasis on retrieval encoder output, which is very important when it comes to question answering tasks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cf5bdaa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cf5bdaa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t>
            </a:r>
            <a:r>
              <a:rPr lang="en"/>
              <a:t>all</a:t>
            </a:r>
            <a:r>
              <a:rPr lang="en"/>
              <a:t> of the results in mind, it’s worth considering what next steps are for RETRO</a:t>
            </a:r>
            <a:endParaRPr/>
          </a:p>
          <a:p>
            <a:pPr indent="-298450" lvl="0" marL="457200" rtl="0" algn="l">
              <a:spcBef>
                <a:spcPts val="0"/>
              </a:spcBef>
              <a:spcAft>
                <a:spcPts val="0"/>
              </a:spcAft>
              <a:buSzPts val="1100"/>
              <a:buChar char="-"/>
            </a:pPr>
            <a:r>
              <a:rPr lang="en"/>
              <a:t>First, the authors suggest to evaluate the performance of RETRO on NLU tasks, like what we saw in the curation corpus test. It’s important to evaluate if broader groups of NLU tasks are affected at all by RETRO’s document retrieval system, whether positively or negatively.</a:t>
            </a:r>
            <a:endParaRPr/>
          </a:p>
          <a:p>
            <a:pPr indent="-298450" lvl="0" marL="457200" rtl="0" algn="l">
              <a:spcBef>
                <a:spcPts val="0"/>
              </a:spcBef>
              <a:spcAft>
                <a:spcPts val="0"/>
              </a:spcAft>
              <a:buSzPts val="1100"/>
              <a:buChar char="-"/>
            </a:pPr>
            <a:r>
              <a:rPr lang="en"/>
              <a:t>The authors also suggest that we should evaluate how much other LMs, and particularly ones with document retrieval components, are affected by test set leakage. In the RETRO, the authors were able to quantify that RETRO only slightly benefits from test set leakage</a:t>
            </a:r>
            <a:endParaRPr/>
          </a:p>
          <a:p>
            <a:pPr indent="-298450" lvl="0" marL="457200" rtl="0" algn="l">
              <a:spcBef>
                <a:spcPts val="0"/>
              </a:spcBef>
              <a:spcAft>
                <a:spcPts val="0"/>
              </a:spcAft>
              <a:buSzPts val="1100"/>
              <a:buChar char="-"/>
            </a:pPr>
            <a:r>
              <a:rPr lang="en"/>
              <a:t>And finally, the authors suggest to figure out ways to adapt RETRO such that it relies more on the documents retrieved in responding, and therefore is more competitive with other document retrieval type models.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cf5bdaa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cf5bdaa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77c3101f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77c3101f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Background on Language Model Pre-training and Its Limitations</a:t>
            </a:r>
            <a:endParaRPr b="1"/>
          </a:p>
          <a:p>
            <a:pPr indent="0" lvl="0" marL="0" rtl="0" algn="l">
              <a:spcBef>
                <a:spcPts val="0"/>
              </a:spcBef>
              <a:spcAft>
                <a:spcPts val="0"/>
              </a:spcAft>
              <a:buClr>
                <a:schemeClr val="dk1"/>
              </a:buClr>
              <a:buSzPts val="1100"/>
              <a:buFont typeface="Arial"/>
              <a:buNone/>
            </a:pPr>
            <a:r>
              <a:rPr lang="en"/>
              <a:t>- Masked Language Model (MLM) training principle explained.</a:t>
            </a:r>
            <a:endParaRPr/>
          </a:p>
          <a:p>
            <a:pPr indent="0" lvl="0" marL="0" rtl="0" algn="l">
              <a:spcBef>
                <a:spcPts val="0"/>
              </a:spcBef>
              <a:spcAft>
                <a:spcPts val="0"/>
              </a:spcAft>
              <a:buClr>
                <a:schemeClr val="dk1"/>
              </a:buClr>
              <a:buSzPts val="1100"/>
              <a:buFont typeface="Arial"/>
              <a:buNone/>
            </a:pPr>
            <a:r>
              <a:rPr lang="en"/>
              <a:t>  - Predicting missing tokens requires syntactic, semantic, and world knowledge.</a:t>
            </a:r>
            <a:endParaRPr/>
          </a:p>
          <a:p>
            <a:pPr indent="0" lvl="0" marL="0" rtl="0" algn="l">
              <a:spcBef>
                <a:spcPts val="0"/>
              </a:spcBef>
              <a:spcAft>
                <a:spcPts val="0"/>
              </a:spcAft>
              <a:buClr>
                <a:schemeClr val="dk1"/>
              </a:buClr>
              <a:buSzPts val="1100"/>
              <a:buFont typeface="Arial"/>
              <a:buNone/>
            </a:pPr>
            <a:r>
              <a:rPr lang="en"/>
              <a:t>- Scalability issue: Larger networks needed for more knowledge, which is costly.</a:t>
            </a:r>
            <a:endParaRPr/>
          </a:p>
          <a:p>
            <a:pPr indent="0" lvl="0" marL="0" rtl="0" algn="l">
              <a:spcBef>
                <a:spcPts val="0"/>
              </a:spcBef>
              <a:spcAft>
                <a:spcPts val="0"/>
              </a:spcAft>
              <a:buClr>
                <a:schemeClr val="dk1"/>
              </a:buClr>
              <a:buSzPts val="1100"/>
              <a:buFont typeface="Arial"/>
              <a:buNone/>
            </a:pPr>
            <a:r>
              <a:rPr lang="en"/>
              <a:t>- Existing solutions lack:</a:t>
            </a:r>
            <a:endParaRPr/>
          </a:p>
          <a:p>
            <a:pPr indent="0" lvl="0" marL="0" rtl="0" algn="l">
              <a:spcBef>
                <a:spcPts val="0"/>
              </a:spcBef>
              <a:spcAft>
                <a:spcPts val="0"/>
              </a:spcAft>
              <a:buClr>
                <a:schemeClr val="dk1"/>
              </a:buClr>
              <a:buSzPts val="1100"/>
              <a:buFont typeface="Arial"/>
              <a:buNone/>
            </a:pPr>
            <a:r>
              <a:rPr lang="en"/>
              <a:t>  - Modularity in knowledge storage.</a:t>
            </a:r>
            <a:endParaRPr/>
          </a:p>
          <a:p>
            <a:pPr indent="0" lvl="0" marL="0" rtl="0" algn="l">
              <a:spcBef>
                <a:spcPts val="0"/>
              </a:spcBef>
              <a:spcAft>
                <a:spcPts val="0"/>
              </a:spcAft>
              <a:buClr>
                <a:schemeClr val="dk1"/>
              </a:buClr>
              <a:buSzPts val="1100"/>
              <a:buFont typeface="Arial"/>
              <a:buNone/>
            </a:pPr>
            <a:r>
              <a:rPr lang="en"/>
              <a:t>  - Interpretability of retrieved knowledge.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Introduction to Open-domain Question Answering (Open-QA)</a:t>
            </a:r>
            <a:endParaRPr b="1"/>
          </a:p>
          <a:p>
            <a:pPr indent="0" lvl="0" marL="0" rtl="0" algn="l">
              <a:spcBef>
                <a:spcPts val="0"/>
              </a:spcBef>
              <a:spcAft>
                <a:spcPts val="0"/>
              </a:spcAft>
              <a:buClr>
                <a:schemeClr val="dk1"/>
              </a:buClr>
              <a:buSzPts val="1100"/>
              <a:buFont typeface="Arial"/>
              <a:buNone/>
            </a:pPr>
            <a:r>
              <a:rPr lang="en"/>
              <a:t>- Evaluating models' world knowledge through Open-QA.</a:t>
            </a:r>
            <a:endParaRPr/>
          </a:p>
          <a:p>
            <a:pPr indent="0" lvl="0" marL="0" rtl="0" algn="l">
              <a:spcBef>
                <a:spcPts val="0"/>
              </a:spcBef>
              <a:spcAft>
                <a:spcPts val="0"/>
              </a:spcAft>
              <a:buClr>
                <a:schemeClr val="dk1"/>
              </a:buClr>
              <a:buSzPts val="1100"/>
              <a:buFont typeface="Arial"/>
              <a:buNone/>
            </a:pPr>
            <a:r>
              <a:rPr lang="en"/>
              <a:t>- Open-QA requires access to and comprehension of broad information from external sources.</a:t>
            </a:r>
            <a:endParaRPr/>
          </a:p>
          <a:p>
            <a:pPr indent="0" lvl="0" marL="0" rtl="0" algn="l">
              <a:spcBef>
                <a:spcPts val="0"/>
              </a:spcBef>
              <a:spcAft>
                <a:spcPts val="0"/>
              </a:spcAft>
              <a:buClr>
                <a:schemeClr val="dk1"/>
              </a:buClr>
              <a:buSzPts val="1100"/>
              <a:buFont typeface="Arial"/>
              <a:buNone/>
            </a:pPr>
            <a:r>
              <a:rPr lang="en"/>
              <a:t>- REALM's approach extends retrieval-based Open-QA methods to pre-training, aiming for both performance and interpretability.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Related Work and REALM's Novel Contributions</a:t>
            </a:r>
            <a:endParaRPr b="1"/>
          </a:p>
          <a:p>
            <a:pPr indent="0" lvl="0" marL="0" rtl="0" algn="l">
              <a:spcBef>
                <a:spcPts val="0"/>
              </a:spcBef>
              <a:spcAft>
                <a:spcPts val="0"/>
              </a:spcAft>
              <a:buClr>
                <a:schemeClr val="dk1"/>
              </a:buClr>
              <a:buSzPts val="1100"/>
              <a:buFont typeface="Arial"/>
              <a:buNone/>
            </a:pPr>
            <a:r>
              <a:rPr lang="en"/>
              <a:t>- Contrast with existing retrieval-augmented and generation-based Open-QA systems.</a:t>
            </a:r>
            <a:endParaRPr/>
          </a:p>
          <a:p>
            <a:pPr indent="0" lvl="0" marL="0" rtl="0" algn="l">
              <a:spcBef>
                <a:spcPts val="0"/>
              </a:spcBef>
              <a:spcAft>
                <a:spcPts val="0"/>
              </a:spcAft>
              <a:buClr>
                <a:schemeClr val="dk1"/>
              </a:buClr>
              <a:buSzPts val="1100"/>
              <a:buFont typeface="Arial"/>
              <a:buNone/>
            </a:pPr>
            <a:r>
              <a:rPr lang="en"/>
              <a:t>- REALM's unique contribution: Unsupervised pre-training with a latent knowledge retriever, improving both efficiency and interpretability.</a:t>
            </a:r>
            <a:endParaRPr/>
          </a:p>
          <a:p>
            <a:pPr indent="0" lvl="0" marL="0" rtl="0" algn="l">
              <a:spcBef>
                <a:spcPts val="0"/>
              </a:spcBef>
              <a:spcAft>
                <a:spcPts val="0"/>
              </a:spcAft>
              <a:buClr>
                <a:schemeClr val="dk1"/>
              </a:buClr>
              <a:buSzPts val="1100"/>
              <a:buFont typeface="Arial"/>
              <a:buNone/>
            </a:pPr>
            <a:r>
              <a:rPr lang="en"/>
              <a:t>- State-of-the-art performance on Open-QA benchmarks, showcasing the effectiveness of retrieval-augmented pre-training.</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cf5bdaa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cf5bdaa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connections between the two papers:</a:t>
            </a:r>
            <a:endParaRPr/>
          </a:p>
          <a:p>
            <a:pPr indent="-298450" lvl="0" marL="457200" rtl="0" algn="l">
              <a:spcBef>
                <a:spcPts val="0"/>
              </a:spcBef>
              <a:spcAft>
                <a:spcPts val="0"/>
              </a:spcAft>
              <a:buSzPts val="1100"/>
              <a:buChar char="-"/>
            </a:pPr>
            <a:r>
              <a:rPr lang="en"/>
              <a:t>Retrieval components are very important when it comes to gaining relevant external information</a:t>
            </a:r>
            <a:endParaRPr/>
          </a:p>
          <a:p>
            <a:pPr indent="-298450" lvl="1" marL="914400" rtl="0" algn="l">
              <a:spcBef>
                <a:spcPts val="0"/>
              </a:spcBef>
              <a:spcAft>
                <a:spcPts val="0"/>
              </a:spcAft>
              <a:buSzPts val="1100"/>
              <a:buChar char="-"/>
            </a:pPr>
            <a:r>
              <a:rPr lang="en"/>
              <a:t>Whether it’s the frozen BERT model RETRO uses, or the asynchronously updated BERT retriever in REALM</a:t>
            </a:r>
            <a:endParaRPr/>
          </a:p>
          <a:p>
            <a:pPr indent="-298450" lvl="0" marL="457200" rtl="0" algn="l">
              <a:spcBef>
                <a:spcPts val="0"/>
              </a:spcBef>
              <a:spcAft>
                <a:spcPts val="0"/>
              </a:spcAft>
              <a:buSzPts val="1100"/>
              <a:buChar char="-"/>
            </a:pPr>
            <a:r>
              <a:rPr lang="en"/>
              <a:t>Both use some sort of neighbor metric to fetch multiple related documents</a:t>
            </a:r>
            <a:endParaRPr/>
          </a:p>
          <a:p>
            <a:pPr indent="-298450" lvl="1" marL="914400" rtl="0" algn="l">
              <a:spcBef>
                <a:spcPts val="0"/>
              </a:spcBef>
              <a:spcAft>
                <a:spcPts val="0"/>
              </a:spcAft>
              <a:buSzPts val="1100"/>
              <a:buChar char="-"/>
            </a:pPr>
            <a:r>
              <a:rPr lang="en"/>
              <a:t>RETRO uses kNN, and REALM uses a MIPS algorithm to find the top k documents</a:t>
            </a:r>
            <a:endParaRPr/>
          </a:p>
          <a:p>
            <a:pPr indent="-298450" lvl="0" marL="457200" rtl="0" algn="l">
              <a:spcBef>
                <a:spcPts val="0"/>
              </a:spcBef>
              <a:spcAft>
                <a:spcPts val="0"/>
              </a:spcAft>
              <a:buSzPts val="1100"/>
              <a:buChar char="-"/>
            </a:pPr>
            <a:r>
              <a:rPr lang="en"/>
              <a:t>In both papers, increased context via external related documents yields higher </a:t>
            </a:r>
            <a:r>
              <a:rPr lang="en"/>
              <a:t>performance with less parameters</a:t>
            </a:r>
            <a:endParaRPr/>
          </a:p>
          <a:p>
            <a:pPr indent="-298450" lvl="0" marL="457200" rtl="0" algn="l">
              <a:spcBef>
                <a:spcPts val="0"/>
              </a:spcBef>
              <a:spcAft>
                <a:spcPts val="0"/>
              </a:spcAft>
              <a:buSzPts val="1100"/>
              <a:buChar char="-"/>
            </a:pPr>
            <a:r>
              <a:rPr lang="en"/>
              <a:t>In both papers, we see large performance gains surrounding question and answering tasks, versus more understanding based tasks like text summarization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cf5bdaa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cf5bdaa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Some key insights and takeaways that we gain from the two papers are the following:</a:t>
            </a:r>
            <a:endParaRPr/>
          </a:p>
          <a:p>
            <a:pPr indent="-298450" lvl="0" marL="457200" rtl="0" algn="l">
              <a:spcBef>
                <a:spcPts val="0"/>
              </a:spcBef>
              <a:spcAft>
                <a:spcPts val="0"/>
              </a:spcAft>
              <a:buSzPts val="1100"/>
              <a:buChar char="-"/>
            </a:pPr>
            <a:r>
              <a:rPr lang="en"/>
              <a:t>Increases in context yield increased performance on QA tasks</a:t>
            </a:r>
            <a:endParaRPr/>
          </a:p>
          <a:p>
            <a:pPr indent="-298450" lvl="0" marL="457200" rtl="0" algn="l">
              <a:spcBef>
                <a:spcPts val="0"/>
              </a:spcBef>
              <a:spcAft>
                <a:spcPts val="0"/>
              </a:spcAft>
              <a:buSzPts val="1100"/>
              <a:buChar char="-"/>
            </a:pPr>
            <a:r>
              <a:rPr lang="en"/>
              <a:t>With increased performance comes less of a need for more and more parameters → less GPU memory needed</a:t>
            </a:r>
            <a:endParaRPr/>
          </a:p>
          <a:p>
            <a:pPr indent="-298450" lvl="0" marL="457200" rtl="0" algn="l">
              <a:spcBef>
                <a:spcPts val="0"/>
              </a:spcBef>
              <a:spcAft>
                <a:spcPts val="0"/>
              </a:spcAft>
              <a:buSzPts val="1100"/>
              <a:buChar char="-"/>
            </a:pPr>
            <a:r>
              <a:rPr lang="en"/>
              <a:t>Making sure your retrieval mechanisms are tuned for speedy retrieval, and that the documents retrieved are integrated effectively in the response generation process (whether CCA or otherwise) are both important in creating the most effective and efficient document retrieval model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cf5bdaa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bcf5bdaa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77c3101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77c3101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REALM Framework Overview</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Figure 1 visualization: Incorporating a neural knowledge retriever into language model pre-training.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Two-step process: Retrieve relevant documents, then predict missing information.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Training based on unsupervised text with masks, using retrieval quality as a learning signal.</a:t>
            </a:r>
            <a:endParaRPr>
              <a:solidFill>
                <a:schemeClr val="dk1"/>
              </a:solidFill>
            </a:endParaRPr>
          </a:p>
          <a:p>
            <a:pPr indent="0" lvl="0" marL="0" rtl="0" algn="l">
              <a:spcBef>
                <a:spcPts val="0"/>
              </a:spcBef>
              <a:spcAft>
                <a:spcPts val="0"/>
              </a:spcAft>
              <a:buNone/>
            </a:pPr>
            <a:r>
              <a:rPr lang="en">
                <a:solidFill>
                  <a:schemeClr val="dk1"/>
                </a:solidFill>
              </a:rPr>
              <a:t>- Leverages Maximum Inner Product Search (MIPS) for efficient document selection from large corpora.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Challenges:</a:t>
            </a:r>
            <a:endParaRPr b="1">
              <a:solidFill>
                <a:schemeClr val="dk1"/>
              </a:solidFill>
            </a:endParaRPr>
          </a:p>
          <a:p>
            <a:pPr indent="0" lvl="0" marL="0" rtl="0" algn="l">
              <a:spcBef>
                <a:spcPts val="0"/>
              </a:spcBef>
              <a:spcAft>
                <a:spcPts val="0"/>
              </a:spcAft>
              <a:buNone/>
            </a:pPr>
            <a:r>
              <a:rPr lang="en">
                <a:solidFill>
                  <a:schemeClr val="dk1"/>
                </a:solidFill>
              </a:rPr>
              <a:t>  - Requires backpropagation through a retrieval step considering millions of documents.</a:t>
            </a:r>
            <a:endParaRPr>
              <a:solidFill>
                <a:schemeClr val="dk1"/>
              </a:solidFill>
            </a:endParaRPr>
          </a:p>
          <a:p>
            <a:pPr indent="0" lvl="0" marL="0" rtl="0" algn="l">
              <a:spcBef>
                <a:spcPts val="0"/>
              </a:spcBef>
              <a:spcAft>
                <a:spcPts val="0"/>
              </a:spcAft>
              <a:buNone/>
            </a:pPr>
            <a:r>
              <a:rPr lang="en">
                <a:solidFill>
                  <a:schemeClr val="dk1"/>
                </a:solidFill>
              </a:rPr>
              <a:t>  - Significant computational demands addressed through innovative retrieval structuring.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7c3101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7c3101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REALM's Retrieve-then-Predict Generative Process</a:t>
            </a:r>
            <a:endParaRPr b="1"/>
          </a:p>
          <a:p>
            <a:pPr indent="0" lvl="0" marL="0" rtl="0" algn="l">
              <a:spcBef>
                <a:spcPts val="0"/>
              </a:spcBef>
              <a:spcAft>
                <a:spcPts val="0"/>
              </a:spcAft>
              <a:buClr>
                <a:schemeClr val="dk1"/>
              </a:buClr>
              <a:buSzPts val="1100"/>
              <a:buFont typeface="Arial"/>
              <a:buNone/>
            </a:pPr>
            <a:r>
              <a:rPr lang="en"/>
              <a:t>- Overview: REALM operates on a two-step generative process: retrieve relevant documents, then predict the missing information.</a:t>
            </a:r>
            <a:endParaRPr/>
          </a:p>
          <a:p>
            <a:pPr indent="0" lvl="0" marL="0" rtl="0" algn="l">
              <a:spcBef>
                <a:spcPts val="0"/>
              </a:spcBef>
              <a:spcAft>
                <a:spcPts val="0"/>
              </a:spcAft>
              <a:buClr>
                <a:schemeClr val="dk1"/>
              </a:buClr>
              <a:buSzPts val="1100"/>
              <a:buFont typeface="Arial"/>
              <a:buNone/>
            </a:pPr>
            <a:r>
              <a:rPr lang="en"/>
              <a:t>- Pre-training Task: Input sentences with masked tokens aim to predict these missing tokens (Masked Language Modeling).</a:t>
            </a:r>
            <a:endParaRPr/>
          </a:p>
          <a:p>
            <a:pPr indent="0" lvl="0" marL="0" rtl="0" algn="l">
              <a:spcBef>
                <a:spcPts val="0"/>
              </a:spcBef>
              <a:spcAft>
                <a:spcPts val="0"/>
              </a:spcAft>
              <a:buClr>
                <a:schemeClr val="dk1"/>
              </a:buClr>
              <a:buSzPts val="1100"/>
              <a:buFont typeface="Arial"/>
              <a:buNone/>
            </a:pPr>
            <a:r>
              <a:rPr lang="en"/>
              <a:t>- Fine-tuning Task: Input questions aim to predict answers (Open-domain Question Answering).</a:t>
            </a:r>
            <a:endParaRPr/>
          </a:p>
          <a:p>
            <a:pPr indent="0" lvl="0" marL="0" rtl="0" algn="l">
              <a:spcBef>
                <a:spcPts val="0"/>
              </a:spcBef>
              <a:spcAft>
                <a:spcPts val="0"/>
              </a:spcAft>
              <a:buClr>
                <a:schemeClr val="dk1"/>
              </a:buClr>
              <a:buSzPts val="1100"/>
              <a:buFont typeface="Arial"/>
              <a:buNone/>
            </a:pPr>
            <a:r>
              <a:rPr lang="en"/>
              <a:t>- Modeling Approach:</a:t>
            </a:r>
            <a:endParaRPr/>
          </a:p>
          <a:p>
            <a:pPr indent="0" lvl="0" marL="0" rtl="0" algn="l">
              <a:spcBef>
                <a:spcPts val="0"/>
              </a:spcBef>
              <a:spcAft>
                <a:spcPts val="0"/>
              </a:spcAft>
              <a:buClr>
                <a:schemeClr val="dk1"/>
              </a:buClr>
              <a:buSzPts val="1100"/>
              <a:buFont typeface="Arial"/>
              <a:buNone/>
            </a:pPr>
            <a:r>
              <a:rPr lang="en"/>
              <a:t>  - Treats document retrieval as a sample from p(z|x) and the prediction given the input and retrieved documents as p(y|z,x).</a:t>
            </a:r>
            <a:endParaRPr/>
          </a:p>
          <a:p>
            <a:pPr indent="0" lvl="0" marL="0" rtl="0" algn="l">
              <a:spcBef>
                <a:spcPts val="0"/>
              </a:spcBef>
              <a:spcAft>
                <a:spcPts val="0"/>
              </a:spcAft>
              <a:buClr>
                <a:schemeClr val="dk1"/>
              </a:buClr>
              <a:buSzPts val="1100"/>
              <a:buFont typeface="Arial"/>
              <a:buNone/>
            </a:pPr>
            <a:r>
              <a:rPr lang="en"/>
              <a:t>  - Marginalizes over all documents to compute the final prediction likelihood p(y|x).</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REALM's Core Components and Model Architecture</a:t>
            </a:r>
            <a:endParaRPr b="1"/>
          </a:p>
          <a:p>
            <a:pPr indent="0" lvl="0" marL="0" rtl="0" algn="l">
              <a:spcBef>
                <a:spcPts val="0"/>
              </a:spcBef>
              <a:spcAft>
                <a:spcPts val="0"/>
              </a:spcAft>
              <a:buClr>
                <a:schemeClr val="dk1"/>
              </a:buClr>
              <a:buSzPts val="1100"/>
              <a:buFont typeface="Arial"/>
              <a:buNone/>
            </a:pPr>
            <a:r>
              <a:rPr lang="en"/>
              <a:t>- Neural Knowledge Retriever:</a:t>
            </a:r>
            <a:endParaRPr/>
          </a:p>
          <a:p>
            <a:pPr indent="0" lvl="0" marL="0" rtl="0" algn="l">
              <a:spcBef>
                <a:spcPts val="0"/>
              </a:spcBef>
              <a:spcAft>
                <a:spcPts val="0"/>
              </a:spcAft>
              <a:buClr>
                <a:schemeClr val="dk1"/>
              </a:buClr>
              <a:buSzPts val="1100"/>
              <a:buFont typeface="Arial"/>
              <a:buNone/>
            </a:pPr>
            <a:r>
              <a:rPr lang="en"/>
              <a:t>  - Uses dense inner product to compute relevance scores between input and documents.</a:t>
            </a:r>
            <a:endParaRPr/>
          </a:p>
          <a:p>
            <a:pPr indent="0" lvl="0" marL="0" rtl="0" algn="l">
              <a:spcBef>
                <a:spcPts val="0"/>
              </a:spcBef>
              <a:spcAft>
                <a:spcPts val="0"/>
              </a:spcAft>
              <a:buClr>
                <a:schemeClr val="dk1"/>
              </a:buClr>
              <a:buSzPts val="1100"/>
              <a:buFont typeface="Arial"/>
              <a:buNone/>
            </a:pPr>
            <a:r>
              <a:rPr lang="en"/>
              <a:t>  - Embeddings for input and documents created via BERT-style Transformers.</a:t>
            </a:r>
            <a:endParaRPr/>
          </a:p>
          <a:p>
            <a:pPr indent="0" lvl="0" marL="0" rtl="0" algn="l">
              <a:spcBef>
                <a:spcPts val="0"/>
              </a:spcBef>
              <a:spcAft>
                <a:spcPts val="0"/>
              </a:spcAft>
              <a:buClr>
                <a:schemeClr val="dk1"/>
              </a:buClr>
              <a:buSzPts val="1100"/>
              <a:buFont typeface="Arial"/>
              <a:buNone/>
            </a:pPr>
            <a:r>
              <a:rPr lang="en"/>
              <a:t>- Knowledge-Augmented Encoder:</a:t>
            </a:r>
            <a:endParaRPr/>
          </a:p>
          <a:p>
            <a:pPr indent="0" lvl="0" marL="0" rtl="0" algn="l">
              <a:spcBef>
                <a:spcPts val="0"/>
              </a:spcBef>
              <a:spcAft>
                <a:spcPts val="0"/>
              </a:spcAft>
              <a:buClr>
                <a:schemeClr val="dk1"/>
              </a:buClr>
              <a:buSzPts val="1100"/>
              <a:buFont typeface="Arial"/>
              <a:buNone/>
            </a:pPr>
            <a:r>
              <a:rPr lang="en"/>
              <a:t>  - Defines p(y|z,x) by taking input and retrieved document, passes through Transformer for prediction.</a:t>
            </a:r>
            <a:endParaRPr/>
          </a:p>
          <a:p>
            <a:pPr indent="0" lvl="0" marL="0" rtl="0" algn="l">
              <a:spcBef>
                <a:spcPts val="0"/>
              </a:spcBef>
              <a:spcAft>
                <a:spcPts val="0"/>
              </a:spcAft>
              <a:buClr>
                <a:schemeClr val="dk1"/>
              </a:buClr>
              <a:buSzPts val="1100"/>
              <a:buFont typeface="Arial"/>
              <a:buNone/>
            </a:pPr>
            <a:r>
              <a:rPr lang="en"/>
              <a:t>  - Uses a separate Transformer from the retriever for rich cross-attention.</a:t>
            </a:r>
            <a:endParaRPr/>
          </a:p>
          <a:p>
            <a:pPr indent="0" lvl="0" marL="0" rtl="0" algn="l">
              <a:spcBef>
                <a:spcPts val="0"/>
              </a:spcBef>
              <a:spcAft>
                <a:spcPts val="0"/>
              </a:spcAft>
              <a:buClr>
                <a:schemeClr val="dk1"/>
              </a:buClr>
              <a:buSzPts val="1100"/>
              <a:buFont typeface="Arial"/>
              <a:buNone/>
            </a:pPr>
            <a:r>
              <a:rPr lang="en"/>
              <a:t>- Unique Training Challenges:</a:t>
            </a:r>
            <a:endParaRPr/>
          </a:p>
          <a:p>
            <a:pPr indent="0" lvl="0" marL="0" rtl="0" algn="l">
              <a:spcBef>
                <a:spcPts val="0"/>
              </a:spcBef>
              <a:spcAft>
                <a:spcPts val="0"/>
              </a:spcAft>
              <a:buClr>
                <a:schemeClr val="dk1"/>
              </a:buClr>
              <a:buSzPts val="1100"/>
              <a:buFont typeface="Arial"/>
              <a:buNone/>
            </a:pPr>
            <a:r>
              <a:rPr lang="en"/>
              <a:t>  - Manages computational load by focusing on top k documents.</a:t>
            </a:r>
            <a:endParaRPr/>
          </a:p>
          <a:p>
            <a:pPr indent="0" lvl="0" marL="0" rtl="0" algn="l">
              <a:spcBef>
                <a:spcPts val="0"/>
              </a:spcBef>
              <a:spcAft>
                <a:spcPts val="0"/>
              </a:spcAft>
              <a:buClr>
                <a:schemeClr val="dk1"/>
              </a:buClr>
              <a:buSzPts val="1100"/>
              <a:buFont typeface="Arial"/>
              <a:buNone/>
            </a:pPr>
            <a:r>
              <a:rPr lang="en"/>
              <a:t>  - Utilizes Maximum Inner Product Search (MIPS) for efficient top k retrieval.</a:t>
            </a:r>
            <a:endParaRPr/>
          </a:p>
          <a:p>
            <a:pPr indent="0" lvl="0" marL="0" rtl="0" algn="l">
              <a:spcBef>
                <a:spcPts val="0"/>
              </a:spcBef>
              <a:spcAft>
                <a:spcPts val="0"/>
              </a:spcAft>
              <a:buClr>
                <a:schemeClr val="dk1"/>
              </a:buClr>
              <a:buSzPts val="1100"/>
              <a:buFont typeface="Arial"/>
              <a:buNone/>
            </a:pPr>
            <a:r>
              <a:rPr lang="en"/>
              <a:t>  - Employs asynchronous updates to keep the retriever's MIPS index fresh.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Training REALM and Overcoming Computational Hurdles</a:t>
            </a:r>
            <a:endParaRPr b="1"/>
          </a:p>
          <a:p>
            <a:pPr indent="0" lvl="0" marL="0" rtl="0" algn="l">
              <a:spcBef>
                <a:spcPts val="0"/>
              </a:spcBef>
              <a:spcAft>
                <a:spcPts val="0"/>
              </a:spcAft>
              <a:buClr>
                <a:schemeClr val="dk1"/>
              </a:buClr>
              <a:buSzPts val="1100"/>
              <a:buFont typeface="Arial"/>
              <a:buNone/>
            </a:pPr>
            <a:r>
              <a:rPr lang="en"/>
              <a:t>- Training Objective: Maximize the log-likelihood of the correct output by optimizing model parameters using stochastic gradient descent.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9cacfc2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9cacfc2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Inductive Biases and Pre-training Enhancements: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Focuses on salient spans requiring world knowledge.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Incorporates a null document option for instances where retrieval is unnecessary.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Prevents trivial retrievals where input and document are the same, encouraging diverse knowledge incorporation.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Initialization Strategies to Avoid Cold Starts: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Begins with pretrained embeddings to ensure relevant retrievals from the start.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Knowledge-augmented encoder warmed-up using BERT pre-training.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cacfc2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cacfc2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cacfc2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cacfc2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cacfc2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9cacfc2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Retrieval-based Grounding for LLMs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Maya Rao, Aidan Delwiche, Chris Kok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9" name="Google Shape;129;p22"/>
          <p:cNvPicPr preferRelativeResize="0"/>
          <p:nvPr/>
        </p:nvPicPr>
        <p:blipFill>
          <a:blip r:embed="rId3">
            <a:alphaModFix/>
          </a:blip>
          <a:stretch>
            <a:fillRect/>
          </a:stretch>
        </p:blipFill>
        <p:spPr>
          <a:xfrm>
            <a:off x="572838" y="1299475"/>
            <a:ext cx="7998325" cy="2914925"/>
          </a:xfrm>
          <a:prstGeom prst="rect">
            <a:avLst/>
          </a:prstGeom>
          <a:noFill/>
          <a:ln>
            <a:noFill/>
          </a:ln>
        </p:spPr>
      </p:pic>
      <p:sp>
        <p:nvSpPr>
          <p:cNvPr id="130" name="Google Shape;130;p22"/>
          <p:cNvSpPr/>
          <p:nvPr/>
        </p:nvSpPr>
        <p:spPr>
          <a:xfrm>
            <a:off x="5975475" y="3614265"/>
            <a:ext cx="1738200" cy="53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36" name="Google Shape;136;p23"/>
          <p:cNvSpPr txBox="1"/>
          <p:nvPr>
            <p:ph idx="1" type="body"/>
          </p:nvPr>
        </p:nvSpPr>
        <p:spPr>
          <a:xfrm>
            <a:off x="2410100" y="1367175"/>
            <a:ext cx="3322800" cy="205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Encoder or Retriever</a:t>
            </a:r>
            <a:endParaRPr/>
          </a:p>
          <a:p>
            <a:pPr indent="-317500" lvl="1" marL="914400" rtl="0" algn="l">
              <a:spcBef>
                <a:spcPts val="0"/>
              </a:spcBef>
              <a:spcAft>
                <a:spcPts val="0"/>
              </a:spcAft>
              <a:buSzPts val="1400"/>
              <a:buChar char="○"/>
            </a:pPr>
            <a:r>
              <a:rPr lang="en"/>
              <a:t>Both = Best! </a:t>
            </a:r>
            <a:endParaRPr/>
          </a:p>
          <a:p>
            <a:pPr indent="-342900" lvl="0" marL="457200" rtl="0" algn="l">
              <a:spcBef>
                <a:spcPts val="1000"/>
              </a:spcBef>
              <a:spcAft>
                <a:spcPts val="0"/>
              </a:spcAft>
              <a:buSzPts val="1800"/>
              <a:buChar char="●"/>
            </a:pPr>
            <a:r>
              <a:rPr lang="en"/>
              <a:t>Masking scheme</a:t>
            </a:r>
            <a:endParaRPr/>
          </a:p>
          <a:p>
            <a:pPr indent="-342900" lvl="0" marL="457200" rtl="0" algn="l">
              <a:spcBef>
                <a:spcPts val="1000"/>
              </a:spcBef>
              <a:spcAft>
                <a:spcPts val="0"/>
              </a:spcAft>
              <a:buSzPts val="1800"/>
              <a:buChar char="●"/>
            </a:pPr>
            <a:r>
              <a:rPr lang="en"/>
              <a:t>MIPS index refresh rate</a:t>
            </a:r>
            <a:endParaRPr/>
          </a:p>
          <a:p>
            <a:pPr indent="-317500" lvl="1" marL="914400" rtl="0" algn="l">
              <a:spcBef>
                <a:spcPts val="0"/>
              </a:spcBef>
              <a:spcAft>
                <a:spcPts val="0"/>
              </a:spcAft>
              <a:buSzPts val="1400"/>
              <a:buChar char="○"/>
            </a:pPr>
            <a:r>
              <a:rPr lang="en"/>
              <a:t>Every 500 training steps</a:t>
            </a:r>
            <a:endParaRPr/>
          </a:p>
        </p:txBody>
      </p:sp>
      <p:pic>
        <p:nvPicPr>
          <p:cNvPr id="137" name="Google Shape;137;p23"/>
          <p:cNvPicPr preferRelativeResize="0"/>
          <p:nvPr/>
        </p:nvPicPr>
        <p:blipFill>
          <a:blip r:embed="rId3">
            <a:alphaModFix/>
          </a:blip>
          <a:stretch>
            <a:fillRect/>
          </a:stretch>
        </p:blipFill>
        <p:spPr>
          <a:xfrm>
            <a:off x="5783396" y="1367163"/>
            <a:ext cx="3155350" cy="1998625"/>
          </a:xfrm>
          <a:prstGeom prst="rect">
            <a:avLst/>
          </a:prstGeom>
          <a:noFill/>
          <a:ln>
            <a:noFill/>
          </a:ln>
        </p:spPr>
      </p:pic>
      <p:pic>
        <p:nvPicPr>
          <p:cNvPr id="138" name="Google Shape;138;p23"/>
          <p:cNvPicPr preferRelativeResize="0"/>
          <p:nvPr/>
        </p:nvPicPr>
        <p:blipFill>
          <a:blip r:embed="rId4">
            <a:alphaModFix/>
          </a:blip>
          <a:stretch>
            <a:fillRect/>
          </a:stretch>
        </p:blipFill>
        <p:spPr>
          <a:xfrm>
            <a:off x="2400250" y="3477298"/>
            <a:ext cx="6538500" cy="1047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44" name="Google Shape;144;p24"/>
          <p:cNvSpPr txBox="1"/>
          <p:nvPr>
            <p:ph idx="1" type="body"/>
          </p:nvPr>
        </p:nvSpPr>
        <p:spPr>
          <a:xfrm>
            <a:off x="2055274" y="1595775"/>
            <a:ext cx="66765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Alternate ways of viewing REALM that connects it to a broader set of ideas beyond Open-QA</a:t>
            </a:r>
            <a:endParaRPr/>
          </a:p>
          <a:p>
            <a:pPr indent="-342900" lvl="0" marL="457200" rtl="0" algn="l">
              <a:spcBef>
                <a:spcPts val="0"/>
              </a:spcBef>
              <a:spcAft>
                <a:spcPts val="0"/>
              </a:spcAft>
              <a:buSzPts val="1800"/>
              <a:buChar char="●"/>
            </a:pPr>
            <a:r>
              <a:rPr lang="en"/>
              <a:t>Language modeling with corpus as context</a:t>
            </a:r>
            <a:endParaRPr/>
          </a:p>
          <a:p>
            <a:pPr indent="-317500" lvl="1" marL="914400" rtl="0" algn="l">
              <a:spcBef>
                <a:spcPts val="0"/>
              </a:spcBef>
              <a:spcAft>
                <a:spcPts val="0"/>
              </a:spcAft>
              <a:buSzPts val="1400"/>
              <a:buChar char="○"/>
            </a:pPr>
            <a:r>
              <a:rPr lang="en"/>
              <a:t>REALM goes beyond previous work which focuses only on surrounding words, sentences, and paragraphs, and includes the entire text corpus</a:t>
            </a:r>
            <a:endParaRPr/>
          </a:p>
          <a:p>
            <a:pPr indent="-342900" lvl="0" marL="457200" rtl="0" algn="l">
              <a:spcBef>
                <a:spcPts val="0"/>
              </a:spcBef>
              <a:spcAft>
                <a:spcPts val="0"/>
              </a:spcAft>
              <a:buSzPts val="1800"/>
              <a:buChar char="●"/>
            </a:pPr>
            <a:r>
              <a:rPr lang="en"/>
              <a:t>Retrieve-and-edit with learned retrieval</a:t>
            </a:r>
            <a:endParaRPr/>
          </a:p>
          <a:p>
            <a:pPr indent="-317500" lvl="1" marL="914400" rtl="0" algn="l">
              <a:spcBef>
                <a:spcPts val="0"/>
              </a:spcBef>
              <a:spcAft>
                <a:spcPts val="0"/>
              </a:spcAft>
              <a:buSzPts val="1400"/>
              <a:buChar char="○"/>
            </a:pPr>
            <a:r>
              <a:rPr lang="en"/>
              <a:t>REALM extends previous work by making the model itself learn which texts are most useful for reducing perplexity</a:t>
            </a:r>
            <a:endParaRPr/>
          </a:p>
          <a:p>
            <a:pPr indent="-317500" lvl="1" marL="914400" rtl="0" algn="l">
              <a:spcBef>
                <a:spcPts val="0"/>
              </a:spcBef>
              <a:spcAft>
                <a:spcPts val="0"/>
              </a:spcAft>
              <a:buSzPts val="1400"/>
              <a:buChar char="○"/>
            </a:pPr>
            <a:r>
              <a:rPr lang="en"/>
              <a:t>REALM can depend on information beyond lexical overlap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50" name="Google Shape;150;p25"/>
          <p:cNvSpPr txBox="1"/>
          <p:nvPr>
            <p:ph idx="1" type="body"/>
          </p:nvPr>
        </p:nvSpPr>
        <p:spPr>
          <a:xfrm>
            <a:off x="2468025" y="1595775"/>
            <a:ext cx="62637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REALM is only a minimal instantiation of the concept they are attempting to explore</a:t>
            </a:r>
            <a:endParaRPr/>
          </a:p>
          <a:p>
            <a:pPr indent="-342900" lvl="0" marL="457200" rtl="0" algn="l">
              <a:spcBef>
                <a:spcPts val="0"/>
              </a:spcBef>
              <a:spcAft>
                <a:spcPts val="0"/>
              </a:spcAft>
              <a:buSzPts val="1800"/>
              <a:buChar char="●"/>
            </a:pPr>
            <a:r>
              <a:rPr lang="en"/>
              <a:t>They believe their work will be generalizable to</a:t>
            </a:r>
            <a:endParaRPr/>
          </a:p>
          <a:p>
            <a:pPr indent="-317500" lvl="1" marL="914400" rtl="0" algn="l">
              <a:spcBef>
                <a:spcPts val="0"/>
              </a:spcBef>
              <a:spcAft>
                <a:spcPts val="0"/>
              </a:spcAft>
              <a:buSzPts val="1400"/>
              <a:buChar char="○"/>
            </a:pPr>
            <a:r>
              <a:rPr lang="en"/>
              <a:t>Structured knowledge </a:t>
            </a:r>
            <a:endParaRPr/>
          </a:p>
          <a:p>
            <a:pPr indent="-317500" lvl="1" marL="914400" rtl="0" algn="l">
              <a:spcBef>
                <a:spcPts val="0"/>
              </a:spcBef>
              <a:spcAft>
                <a:spcPts val="0"/>
              </a:spcAft>
              <a:buSzPts val="1400"/>
              <a:buChar char="○"/>
            </a:pPr>
            <a:r>
              <a:rPr lang="en"/>
              <a:t>Multilingual</a:t>
            </a:r>
            <a:r>
              <a:rPr lang="en"/>
              <a:t> setting</a:t>
            </a:r>
            <a:endParaRPr/>
          </a:p>
          <a:p>
            <a:pPr indent="-317500" lvl="1" marL="914400" rtl="0" algn="l">
              <a:spcBef>
                <a:spcPts val="0"/>
              </a:spcBef>
              <a:spcAft>
                <a:spcPts val="0"/>
              </a:spcAft>
              <a:buSzPts val="1400"/>
              <a:buChar char="○"/>
            </a:pPr>
            <a:r>
              <a:rPr lang="en"/>
              <a:t>Multi-modal setting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Improving Language Models by Retrieving from Trillions of Tokens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61" name="Google Shape;161;p27"/>
          <p:cNvSpPr txBox="1"/>
          <p:nvPr>
            <p:ph idx="1" type="body"/>
          </p:nvPr>
        </p:nvSpPr>
        <p:spPr>
          <a:xfrm>
            <a:off x="3515775" y="1517650"/>
            <a:ext cx="5215800" cy="3292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Using t</a:t>
            </a:r>
            <a:r>
              <a:rPr lang="en"/>
              <a:t>ransformers </a:t>
            </a:r>
            <a:r>
              <a:rPr lang="en"/>
              <a:t>utilizing</a:t>
            </a:r>
            <a:r>
              <a:rPr lang="en"/>
              <a:t> attention to contextualize the past has been proven to be a powerful language model</a:t>
            </a:r>
            <a:endParaRPr/>
          </a:p>
          <a:p>
            <a:pPr indent="-334327" lvl="0" marL="457200" rtl="0" algn="l">
              <a:spcBef>
                <a:spcPts val="0"/>
              </a:spcBef>
              <a:spcAft>
                <a:spcPts val="0"/>
              </a:spcAft>
              <a:buSzPct val="100000"/>
              <a:buChar char="●"/>
            </a:pPr>
            <a:r>
              <a:rPr lang="en"/>
              <a:t>These transformer models have started to be scaled up to use over a hundred billion parameters as increasing model size has improved the performance on downstream tasks</a:t>
            </a:r>
            <a:endParaRPr/>
          </a:p>
          <a:p>
            <a:pPr indent="-334327" lvl="0" marL="457200" rtl="0" algn="l">
              <a:spcBef>
                <a:spcPts val="0"/>
              </a:spcBef>
              <a:spcAft>
                <a:spcPts val="0"/>
              </a:spcAft>
              <a:buSzPct val="100000"/>
              <a:buChar char="●"/>
            </a:pPr>
            <a:r>
              <a:rPr lang="en"/>
              <a:t>The two main benefits of increasing the amount of parameters are:</a:t>
            </a:r>
            <a:endParaRPr/>
          </a:p>
          <a:p>
            <a:pPr indent="-310832" lvl="1" marL="914400" rtl="0" algn="l">
              <a:spcBef>
                <a:spcPts val="0"/>
              </a:spcBef>
              <a:spcAft>
                <a:spcPts val="0"/>
              </a:spcAft>
              <a:buSzPct val="100000"/>
              <a:buChar char="○"/>
            </a:pPr>
            <a:r>
              <a:rPr lang="en"/>
              <a:t>Additional computations at training and inference time</a:t>
            </a:r>
            <a:endParaRPr/>
          </a:p>
          <a:p>
            <a:pPr indent="-310832" lvl="1" marL="914400" rtl="0" algn="l">
              <a:spcBef>
                <a:spcPts val="0"/>
              </a:spcBef>
              <a:spcAft>
                <a:spcPts val="0"/>
              </a:spcAft>
              <a:buSzPct val="100000"/>
              <a:buChar char="○"/>
            </a:pPr>
            <a:r>
              <a:rPr lang="en"/>
              <a:t>Increased memorization of the training data</a:t>
            </a:r>
            <a:endParaRPr/>
          </a:p>
          <a:p>
            <a:pPr indent="0" lvl="0" marL="0" rtl="0" algn="l">
              <a:spcBef>
                <a:spcPts val="1200"/>
              </a:spcBef>
              <a:spcAft>
                <a:spcPts val="1200"/>
              </a:spcAft>
              <a:buNone/>
            </a:pPr>
            <a:r>
              <a:t/>
            </a:r>
            <a:endParaRPr/>
          </a:p>
        </p:txBody>
      </p:sp>
      <p:pic>
        <p:nvPicPr>
          <p:cNvPr id="162" name="Google Shape;162;p27"/>
          <p:cNvPicPr preferRelativeResize="0"/>
          <p:nvPr/>
        </p:nvPicPr>
        <p:blipFill rotWithShape="1">
          <a:blip r:embed="rId3">
            <a:alphaModFix/>
          </a:blip>
          <a:srcRect b="7607" l="7638" r="10495" t="8238"/>
          <a:stretch/>
        </p:blipFill>
        <p:spPr>
          <a:xfrm>
            <a:off x="139700" y="1798412"/>
            <a:ext cx="3376074" cy="211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68" name="Google Shape;168;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want to look at efficiently augmenting language models with a massive-scale memory without significantly increasing computation</a:t>
            </a:r>
            <a:endParaRPr/>
          </a:p>
          <a:p>
            <a:pPr indent="-342900" lvl="0" marL="457200" rtl="0" algn="l">
              <a:spcBef>
                <a:spcPts val="0"/>
              </a:spcBef>
              <a:spcAft>
                <a:spcPts val="0"/>
              </a:spcAft>
              <a:buSzPts val="1800"/>
              <a:buChar char="●"/>
            </a:pPr>
            <a:r>
              <a:rPr lang="en"/>
              <a:t>Instead of increasing the model size and training on more data, they propose giving the model access to a large database to help with predictions</a:t>
            </a:r>
            <a:endParaRPr/>
          </a:p>
          <a:p>
            <a:pPr indent="-342900" lvl="0" marL="457200" rtl="0" algn="l">
              <a:spcBef>
                <a:spcPts val="0"/>
              </a:spcBef>
              <a:spcAft>
                <a:spcPts val="0"/>
              </a:spcAft>
              <a:buSzPts val="1800"/>
              <a:buChar char="●"/>
            </a:pPr>
            <a:r>
              <a:rPr lang="en"/>
              <a:t>They want to prove that in order to improve performance the model does not need to necessarily increase the amount of parameters</a:t>
            </a:r>
            <a:endParaRPr/>
          </a:p>
        </p:txBody>
      </p:sp>
      <p:pic>
        <p:nvPicPr>
          <p:cNvPr id="169" name="Google Shape;169;p28"/>
          <p:cNvPicPr preferRelativeResize="0"/>
          <p:nvPr/>
        </p:nvPicPr>
        <p:blipFill rotWithShape="1">
          <a:blip r:embed="rId3">
            <a:alphaModFix/>
          </a:blip>
          <a:srcRect b="-1650" l="21551" r="52637" t="18296"/>
          <a:stretch/>
        </p:blipFill>
        <p:spPr>
          <a:xfrm>
            <a:off x="436025" y="1211350"/>
            <a:ext cx="1880401" cy="3360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RETRO</a:t>
            </a:r>
            <a:endParaRPr/>
          </a:p>
        </p:txBody>
      </p:sp>
      <p:sp>
        <p:nvSpPr>
          <p:cNvPr id="175" name="Google Shape;175;p29"/>
          <p:cNvSpPr txBox="1"/>
          <p:nvPr>
            <p:ph idx="1" type="body"/>
          </p:nvPr>
        </p:nvSpPr>
        <p:spPr>
          <a:xfrm>
            <a:off x="4235479" y="1818025"/>
            <a:ext cx="44961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 a high level RETRO</a:t>
            </a:r>
            <a:endParaRPr/>
          </a:p>
          <a:p>
            <a:pPr indent="-317500" lvl="1" marL="914400" rtl="0" algn="l">
              <a:spcBef>
                <a:spcPts val="0"/>
              </a:spcBef>
              <a:spcAft>
                <a:spcPts val="0"/>
              </a:spcAft>
              <a:buSzPts val="1400"/>
              <a:buChar char="○"/>
            </a:pPr>
            <a:r>
              <a:rPr lang="en"/>
              <a:t>Splits the input sequence into chunks</a:t>
            </a:r>
            <a:endParaRPr/>
          </a:p>
          <a:p>
            <a:pPr indent="-317500" lvl="1" marL="914400" rtl="0" algn="l">
              <a:spcBef>
                <a:spcPts val="0"/>
              </a:spcBef>
              <a:spcAft>
                <a:spcPts val="0"/>
              </a:spcAft>
              <a:buSzPts val="1400"/>
              <a:buChar char="○"/>
            </a:pPr>
            <a:r>
              <a:rPr lang="en"/>
              <a:t>Retrieves text similar to the previous chunk to improve predictions in the current chunk</a:t>
            </a:r>
            <a:endParaRPr/>
          </a:p>
          <a:p>
            <a:pPr indent="-342900" lvl="0" marL="457200" rtl="0" algn="l">
              <a:spcBef>
                <a:spcPts val="0"/>
              </a:spcBef>
              <a:spcAft>
                <a:spcPts val="0"/>
              </a:spcAft>
              <a:buSzPts val="1800"/>
              <a:buChar char="●"/>
            </a:pPr>
            <a:r>
              <a:rPr lang="en"/>
              <a:t>Their work is the first to reduce the amount of parameters by using a retrieval database for language models</a:t>
            </a:r>
            <a:endParaRPr/>
          </a:p>
          <a:p>
            <a:pPr indent="0" lvl="0" marL="0" rtl="0" algn="l">
              <a:spcBef>
                <a:spcPts val="1200"/>
              </a:spcBef>
              <a:spcAft>
                <a:spcPts val="1200"/>
              </a:spcAft>
              <a:buNone/>
            </a:pPr>
            <a:r>
              <a:t/>
            </a:r>
            <a:endParaRPr/>
          </a:p>
        </p:txBody>
      </p:sp>
      <p:pic>
        <p:nvPicPr>
          <p:cNvPr id="176" name="Google Shape;176;p29"/>
          <p:cNvPicPr preferRelativeResize="0"/>
          <p:nvPr/>
        </p:nvPicPr>
        <p:blipFill>
          <a:blip r:embed="rId3">
            <a:alphaModFix/>
          </a:blip>
          <a:stretch>
            <a:fillRect/>
          </a:stretch>
        </p:blipFill>
        <p:spPr>
          <a:xfrm>
            <a:off x="204727" y="1446275"/>
            <a:ext cx="4115425" cy="2835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82" name="Google Shape;182;p30"/>
          <p:cNvSpPr txBox="1"/>
          <p:nvPr>
            <p:ph idx="1" type="body"/>
          </p:nvPr>
        </p:nvSpPr>
        <p:spPr>
          <a:xfrm>
            <a:off x="1145125" y="1595775"/>
            <a:ext cx="7586700" cy="3002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RETRO, a retrieval-enhanced autoregressive language model that uses a chunked cross-attention module to incorporate the retrieved text</a:t>
            </a:r>
            <a:endParaRPr/>
          </a:p>
          <a:p>
            <a:pPr indent="-334327" lvl="0" marL="457200" rtl="0" algn="l">
              <a:spcBef>
                <a:spcPts val="0"/>
              </a:spcBef>
              <a:spcAft>
                <a:spcPts val="0"/>
              </a:spcAft>
              <a:buSzPct val="100000"/>
              <a:buChar char="●"/>
            </a:pPr>
            <a:r>
              <a:rPr lang="en"/>
              <a:t>Show that retrieving based on a pre-trained frozen BERT model works at scale, so there is no need for training and updating a retriever network</a:t>
            </a:r>
            <a:endParaRPr/>
          </a:p>
          <a:p>
            <a:pPr indent="-334327" lvl="0" marL="457200" rtl="0" algn="l">
              <a:spcBef>
                <a:spcPts val="0"/>
              </a:spcBef>
              <a:spcAft>
                <a:spcPts val="0"/>
              </a:spcAft>
              <a:buSzPct val="100000"/>
              <a:buChar char="●"/>
            </a:pPr>
            <a:r>
              <a:rPr lang="en"/>
              <a:t>Show their model can be improved at evaluation time by increasing the database size and the number of retrieved neighbors</a:t>
            </a:r>
            <a:endParaRPr/>
          </a:p>
          <a:p>
            <a:pPr indent="-334327" lvl="0" marL="457200" rtl="0" algn="l">
              <a:spcBef>
                <a:spcPts val="0"/>
              </a:spcBef>
              <a:spcAft>
                <a:spcPts val="0"/>
              </a:spcAft>
              <a:buSzPct val="100000"/>
              <a:buChar char="●"/>
            </a:pPr>
            <a:r>
              <a:rPr lang="en"/>
              <a:t>Propose an evaluation that is aware of text documents with the training set to eliminate the issue of test set leakage</a:t>
            </a:r>
            <a:endParaRPr/>
          </a:p>
          <a:p>
            <a:pPr indent="-334327" lvl="0" marL="457200" rtl="0" algn="l">
              <a:spcBef>
                <a:spcPts val="0"/>
              </a:spcBef>
              <a:spcAft>
                <a:spcPts val="0"/>
              </a:spcAft>
              <a:buSzPct val="100000"/>
              <a:buChar char="●"/>
            </a:pPr>
            <a:r>
              <a:rPr lang="en"/>
              <a:t>Show RETRO performs well this type of evaluation so it is possible to conclude the model utilizes both explicit neighbor copying and general knowledge extraction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400250" y="4985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Training Dataset</a:t>
            </a:r>
            <a:endParaRPr/>
          </a:p>
        </p:txBody>
      </p:sp>
      <p:sp>
        <p:nvSpPr>
          <p:cNvPr id="188" name="Google Shape;188;p31"/>
          <p:cNvSpPr txBox="1"/>
          <p:nvPr>
            <p:ph idx="1" type="body"/>
          </p:nvPr>
        </p:nvSpPr>
        <p:spPr>
          <a:xfrm>
            <a:off x="3741700" y="1133950"/>
            <a:ext cx="5088900" cy="366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a </a:t>
            </a:r>
            <a:r>
              <a:rPr lang="en"/>
              <a:t>multilingual</a:t>
            </a:r>
            <a:r>
              <a:rPr lang="en"/>
              <a:t> version of MassiveText for both training and retrieval data</a:t>
            </a:r>
            <a:endParaRPr/>
          </a:p>
          <a:p>
            <a:pPr indent="-342900" lvl="0" marL="457200" rtl="0" algn="l">
              <a:spcBef>
                <a:spcPts val="0"/>
              </a:spcBef>
              <a:spcAft>
                <a:spcPts val="0"/>
              </a:spcAft>
              <a:buSzPts val="1800"/>
              <a:buChar char="●"/>
            </a:pPr>
            <a:r>
              <a:rPr lang="en"/>
              <a:t>Sequences are sampled from training data with sampling weights</a:t>
            </a:r>
            <a:endParaRPr/>
          </a:p>
          <a:p>
            <a:pPr indent="-342900" lvl="0" marL="457200" rtl="0" algn="l">
              <a:spcBef>
                <a:spcPts val="0"/>
              </a:spcBef>
              <a:spcAft>
                <a:spcPts val="0"/>
              </a:spcAft>
              <a:buSzPts val="1800"/>
              <a:buChar char="●"/>
            </a:pPr>
            <a:r>
              <a:rPr lang="en"/>
              <a:t>They tokenized the dataset with SentencePiece, and they use 600B tokens from the dataset for the training data</a:t>
            </a:r>
            <a:endParaRPr/>
          </a:p>
          <a:p>
            <a:pPr indent="-342900" lvl="0" marL="457200" rtl="0" algn="l">
              <a:spcBef>
                <a:spcPts val="0"/>
              </a:spcBef>
              <a:spcAft>
                <a:spcPts val="0"/>
              </a:spcAft>
              <a:buSzPts val="1800"/>
              <a:buChar char="●"/>
            </a:pPr>
            <a:r>
              <a:rPr lang="en"/>
              <a:t>For the evaluation retrieval database they use all the tokens adding up to 1.75 trillion tokens</a:t>
            </a:r>
            <a:endParaRPr/>
          </a:p>
        </p:txBody>
      </p:sp>
      <p:pic>
        <p:nvPicPr>
          <p:cNvPr id="189" name="Google Shape;189;p31"/>
          <p:cNvPicPr preferRelativeResize="0"/>
          <p:nvPr/>
        </p:nvPicPr>
        <p:blipFill>
          <a:blip r:embed="rId3">
            <a:alphaModFix/>
          </a:blip>
          <a:stretch>
            <a:fillRect/>
          </a:stretch>
        </p:blipFill>
        <p:spPr>
          <a:xfrm>
            <a:off x="172450" y="1801511"/>
            <a:ext cx="3569249" cy="154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Retrieval Augmented Language Model Pre-Training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2410100" y="575950"/>
            <a:ext cx="6311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Method: Retrieval-enhanced autoregressive token models</a:t>
            </a:r>
            <a:endParaRPr sz="2600"/>
          </a:p>
        </p:txBody>
      </p:sp>
      <p:sp>
        <p:nvSpPr>
          <p:cNvPr id="195" name="Google Shape;195;p32"/>
          <p:cNvSpPr txBox="1"/>
          <p:nvPr>
            <p:ph idx="1" type="body"/>
          </p:nvPr>
        </p:nvSpPr>
        <p:spPr>
          <a:xfrm>
            <a:off x="1674274" y="1595775"/>
            <a:ext cx="70575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Their goal is to enhance language models by providing additional contextual information at the token level</a:t>
            </a:r>
            <a:endParaRPr/>
          </a:p>
          <a:p>
            <a:pPr indent="-342900" lvl="0" marL="457200" rtl="0" algn="l">
              <a:spcBef>
                <a:spcPts val="0"/>
              </a:spcBef>
              <a:spcAft>
                <a:spcPts val="0"/>
              </a:spcAft>
              <a:buSzPts val="1800"/>
              <a:buChar char="●"/>
            </a:pPr>
            <a:r>
              <a:rPr lang="en"/>
              <a:t>They use a likelihood calculation to preserve autoregressivity</a:t>
            </a:r>
            <a:endParaRPr/>
          </a:p>
          <a:p>
            <a:pPr indent="-342900" lvl="0" marL="457200" rtl="0" algn="l">
              <a:spcBef>
                <a:spcPts val="0"/>
              </a:spcBef>
              <a:spcAft>
                <a:spcPts val="0"/>
              </a:spcAft>
              <a:buSzPts val="1800"/>
              <a:buChar char="●"/>
            </a:pPr>
            <a:r>
              <a:rPr lang="en"/>
              <a:t>The probability of predicting a token depends only on:</a:t>
            </a:r>
            <a:endParaRPr/>
          </a:p>
          <a:p>
            <a:pPr indent="-317500" lvl="1" marL="914400" rtl="0" algn="l">
              <a:spcBef>
                <a:spcPts val="0"/>
              </a:spcBef>
              <a:spcAft>
                <a:spcPts val="0"/>
              </a:spcAft>
              <a:buSzPts val="1400"/>
              <a:buChar char="○"/>
            </a:pPr>
            <a:r>
              <a:rPr lang="en"/>
              <a:t>previously seen tokens</a:t>
            </a:r>
            <a:endParaRPr/>
          </a:p>
          <a:p>
            <a:pPr indent="-317500" lvl="1" marL="914400" rtl="0" algn="l">
              <a:spcBef>
                <a:spcPts val="0"/>
              </a:spcBef>
              <a:spcAft>
                <a:spcPts val="0"/>
              </a:spcAft>
              <a:buSzPts val="1400"/>
              <a:buChar char="○"/>
            </a:pPr>
            <a:r>
              <a:rPr lang="en"/>
              <a:t>retrieved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41010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Nearest Neighbor Retrieval</a:t>
            </a:r>
            <a:endParaRPr/>
          </a:p>
        </p:txBody>
      </p:sp>
      <p:sp>
        <p:nvSpPr>
          <p:cNvPr id="201" name="Google Shape;201;p33"/>
          <p:cNvSpPr txBox="1"/>
          <p:nvPr>
            <p:ph idx="1" type="body"/>
          </p:nvPr>
        </p:nvSpPr>
        <p:spPr>
          <a:xfrm>
            <a:off x="4108450" y="1211350"/>
            <a:ext cx="4803300" cy="336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When storing key-value pairs in the database they use the structure:</a:t>
            </a:r>
            <a:endParaRPr/>
          </a:p>
          <a:p>
            <a:pPr indent="-317500" lvl="1" marL="914400" rtl="0" algn="l">
              <a:spcBef>
                <a:spcPts val="0"/>
              </a:spcBef>
              <a:spcAft>
                <a:spcPts val="0"/>
              </a:spcAft>
              <a:buSzPts val="1400"/>
              <a:buChar char="○"/>
            </a:pPr>
            <a:r>
              <a:rPr lang="en"/>
              <a:t>Key: BERT embedding on N</a:t>
            </a:r>
            <a:endParaRPr/>
          </a:p>
          <a:p>
            <a:pPr indent="-317500" lvl="1" marL="914400" rtl="0" algn="l">
              <a:spcBef>
                <a:spcPts val="0"/>
              </a:spcBef>
              <a:spcAft>
                <a:spcPts val="0"/>
              </a:spcAft>
              <a:buSzPts val="1400"/>
              <a:buChar char="○"/>
            </a:pPr>
            <a:r>
              <a:rPr lang="en"/>
              <a:t>Value: [N,F]</a:t>
            </a:r>
            <a:endParaRPr/>
          </a:p>
          <a:p>
            <a:pPr indent="-317500" lvl="2" marL="1371600" rtl="0" algn="l">
              <a:spcBef>
                <a:spcPts val="0"/>
              </a:spcBef>
              <a:spcAft>
                <a:spcPts val="0"/>
              </a:spcAft>
              <a:buSzPts val="1400"/>
              <a:buChar char="■"/>
            </a:pPr>
            <a:r>
              <a:rPr lang="en"/>
              <a:t>N: the neighbor chunk</a:t>
            </a:r>
            <a:endParaRPr/>
          </a:p>
          <a:p>
            <a:pPr indent="-317500" lvl="2" marL="1371600" rtl="0" algn="l">
              <a:spcBef>
                <a:spcPts val="0"/>
              </a:spcBef>
              <a:spcAft>
                <a:spcPts val="0"/>
              </a:spcAft>
              <a:buSzPts val="1400"/>
              <a:buChar char="■"/>
            </a:pPr>
            <a:r>
              <a:rPr lang="en"/>
              <a:t>F: its continuation in the original document</a:t>
            </a:r>
            <a:endParaRPr/>
          </a:p>
          <a:p>
            <a:pPr indent="-342900" lvl="0" marL="457200" rtl="0" algn="l">
              <a:spcBef>
                <a:spcPts val="0"/>
              </a:spcBef>
              <a:spcAft>
                <a:spcPts val="0"/>
              </a:spcAft>
              <a:buSzPts val="1800"/>
              <a:buChar char="●"/>
            </a:pPr>
            <a:r>
              <a:rPr lang="en"/>
              <a:t>When retrieving a chunks k-nearest neighbors from the database they use the L₂ distance of the BERT embeddings</a:t>
            </a:r>
            <a:endParaRPr/>
          </a:p>
        </p:txBody>
      </p:sp>
      <p:pic>
        <p:nvPicPr>
          <p:cNvPr id="202" name="Google Shape;202;p33"/>
          <p:cNvPicPr preferRelativeResize="0"/>
          <p:nvPr/>
        </p:nvPicPr>
        <p:blipFill>
          <a:blip r:embed="rId3">
            <a:alphaModFix/>
          </a:blip>
          <a:stretch>
            <a:fillRect/>
          </a:stretch>
        </p:blipFill>
        <p:spPr>
          <a:xfrm>
            <a:off x="154775" y="1449799"/>
            <a:ext cx="3826376" cy="224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RETRO Model Architecture</a:t>
            </a:r>
            <a:endParaRPr/>
          </a:p>
        </p:txBody>
      </p:sp>
      <p:sp>
        <p:nvSpPr>
          <p:cNvPr id="208" name="Google Shape;208;p34"/>
          <p:cNvSpPr txBox="1"/>
          <p:nvPr>
            <p:ph idx="1" type="body"/>
          </p:nvPr>
        </p:nvSpPr>
        <p:spPr>
          <a:xfrm>
            <a:off x="5088280" y="1595775"/>
            <a:ext cx="36435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Relies on an encoder-decoder transformer architecture</a:t>
            </a:r>
            <a:endParaRPr/>
          </a:p>
          <a:p>
            <a:pPr indent="-342900" lvl="0" marL="457200" rtl="0" algn="l">
              <a:spcBef>
                <a:spcPts val="0"/>
              </a:spcBef>
              <a:spcAft>
                <a:spcPts val="0"/>
              </a:spcAft>
              <a:buSzPts val="1800"/>
              <a:buChar char="●"/>
            </a:pPr>
            <a:r>
              <a:rPr lang="en"/>
              <a:t>Integrates the retrieved data through a cross-attention mechanism</a:t>
            </a:r>
            <a:endParaRPr/>
          </a:p>
        </p:txBody>
      </p:sp>
      <p:pic>
        <p:nvPicPr>
          <p:cNvPr id="209" name="Google Shape;209;p34"/>
          <p:cNvPicPr preferRelativeResize="0"/>
          <p:nvPr/>
        </p:nvPicPr>
        <p:blipFill>
          <a:blip r:embed="rId3">
            <a:alphaModFix/>
          </a:blip>
          <a:stretch>
            <a:fillRect/>
          </a:stretch>
        </p:blipFill>
        <p:spPr>
          <a:xfrm>
            <a:off x="428300" y="1211350"/>
            <a:ext cx="4613924" cy="344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Chunked cross-attention</a:t>
            </a:r>
            <a:endParaRPr/>
          </a:p>
        </p:txBody>
      </p:sp>
      <p:sp>
        <p:nvSpPr>
          <p:cNvPr id="215" name="Google Shape;215;p35"/>
          <p:cNvSpPr txBox="1"/>
          <p:nvPr>
            <p:ph idx="1" type="body"/>
          </p:nvPr>
        </p:nvSpPr>
        <p:spPr>
          <a:xfrm>
            <a:off x="5076550" y="1288188"/>
            <a:ext cx="3645300" cy="338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layers goal is to perform attention operations across chunks of data in a sequence</a:t>
            </a:r>
            <a:endParaRPr/>
          </a:p>
          <a:p>
            <a:pPr indent="-342900" lvl="0" marL="457200" rtl="0" algn="l">
              <a:spcBef>
                <a:spcPts val="0"/>
              </a:spcBef>
              <a:spcAft>
                <a:spcPts val="0"/>
              </a:spcAft>
              <a:buSzPts val="1800"/>
              <a:buChar char="●"/>
            </a:pPr>
            <a:r>
              <a:rPr lang="en"/>
              <a:t>Sequence of operations</a:t>
            </a:r>
            <a:endParaRPr/>
          </a:p>
          <a:p>
            <a:pPr indent="-317500" lvl="1" marL="914400" rtl="0" algn="l">
              <a:spcBef>
                <a:spcPts val="0"/>
              </a:spcBef>
              <a:spcAft>
                <a:spcPts val="0"/>
              </a:spcAft>
              <a:buSzPts val="1400"/>
              <a:buChar char="○"/>
            </a:pPr>
            <a:r>
              <a:rPr lang="en"/>
              <a:t>Creation of chunked intermediate activation</a:t>
            </a:r>
            <a:endParaRPr/>
          </a:p>
          <a:p>
            <a:pPr indent="-317500" lvl="1" marL="914400" rtl="0" algn="l">
              <a:spcBef>
                <a:spcPts val="0"/>
              </a:spcBef>
              <a:spcAft>
                <a:spcPts val="0"/>
              </a:spcAft>
              <a:buSzPts val="1400"/>
              <a:buChar char="○"/>
            </a:pPr>
            <a:r>
              <a:rPr lang="en"/>
              <a:t>Computing cross-attention</a:t>
            </a:r>
            <a:endParaRPr/>
          </a:p>
          <a:p>
            <a:pPr indent="-317500" lvl="1" marL="914400" rtl="0" algn="l">
              <a:spcBef>
                <a:spcPts val="0"/>
              </a:spcBef>
              <a:spcAft>
                <a:spcPts val="0"/>
              </a:spcAft>
              <a:buSzPts val="1400"/>
              <a:buChar char="○"/>
            </a:pPr>
            <a:r>
              <a:rPr lang="en"/>
              <a:t>Concatenating</a:t>
            </a:r>
            <a:r>
              <a:rPr lang="en"/>
              <a:t> and padding</a:t>
            </a:r>
            <a:endParaRPr/>
          </a:p>
          <a:p>
            <a:pPr indent="-317500" lvl="1" marL="914400" rtl="0" algn="l">
              <a:spcBef>
                <a:spcPts val="0"/>
              </a:spcBef>
              <a:spcAft>
                <a:spcPts val="0"/>
              </a:spcAft>
              <a:buSzPts val="1400"/>
              <a:buChar char="○"/>
            </a:pPr>
            <a:r>
              <a:rPr lang="en"/>
              <a:t>Apply </a:t>
            </a:r>
            <a:r>
              <a:rPr lang="en"/>
              <a:t>cross</a:t>
            </a:r>
            <a:r>
              <a:rPr lang="en"/>
              <a:t>-</a:t>
            </a:r>
            <a:r>
              <a:rPr lang="en"/>
              <a:t>attention</a:t>
            </a:r>
            <a:r>
              <a:rPr lang="en"/>
              <a:t> residual operator</a:t>
            </a:r>
            <a:endParaRPr/>
          </a:p>
        </p:txBody>
      </p:sp>
      <p:pic>
        <p:nvPicPr>
          <p:cNvPr id="216" name="Google Shape;216;p35"/>
          <p:cNvPicPr preferRelativeResize="0"/>
          <p:nvPr/>
        </p:nvPicPr>
        <p:blipFill>
          <a:blip r:embed="rId3">
            <a:alphaModFix/>
          </a:blip>
          <a:stretch>
            <a:fillRect/>
          </a:stretch>
        </p:blipFill>
        <p:spPr>
          <a:xfrm>
            <a:off x="173200" y="1106925"/>
            <a:ext cx="4725050" cy="374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22" name="Google Shape;222;p36"/>
          <p:cNvPicPr preferRelativeResize="0"/>
          <p:nvPr/>
        </p:nvPicPr>
        <p:blipFill>
          <a:blip r:embed="rId3">
            <a:alphaModFix/>
          </a:blip>
          <a:stretch>
            <a:fillRect/>
          </a:stretch>
        </p:blipFill>
        <p:spPr>
          <a:xfrm>
            <a:off x="609600" y="1211350"/>
            <a:ext cx="7924800" cy="296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28" name="Google Shape;228;p37"/>
          <p:cNvPicPr preferRelativeResize="0"/>
          <p:nvPr/>
        </p:nvPicPr>
        <p:blipFill>
          <a:blip r:embed="rId3">
            <a:alphaModFix/>
          </a:blip>
          <a:stretch>
            <a:fillRect/>
          </a:stretch>
        </p:blipFill>
        <p:spPr>
          <a:xfrm>
            <a:off x="719951" y="1438800"/>
            <a:ext cx="7704076" cy="2265900"/>
          </a:xfrm>
          <a:prstGeom prst="rect">
            <a:avLst/>
          </a:prstGeom>
          <a:noFill/>
          <a:ln>
            <a:noFill/>
          </a:ln>
        </p:spPr>
      </p:pic>
      <p:pic>
        <p:nvPicPr>
          <p:cNvPr id="229" name="Google Shape;229;p37"/>
          <p:cNvPicPr preferRelativeResize="0"/>
          <p:nvPr/>
        </p:nvPicPr>
        <p:blipFill>
          <a:blip r:embed="rId4">
            <a:alphaModFix/>
          </a:blip>
          <a:stretch>
            <a:fillRect/>
          </a:stretch>
        </p:blipFill>
        <p:spPr>
          <a:xfrm>
            <a:off x="561975" y="1323288"/>
            <a:ext cx="8020050" cy="279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35" name="Google Shape;235;p38"/>
          <p:cNvPicPr preferRelativeResize="0"/>
          <p:nvPr/>
        </p:nvPicPr>
        <p:blipFill>
          <a:blip r:embed="rId3">
            <a:alphaModFix/>
          </a:blip>
          <a:stretch>
            <a:fillRect/>
          </a:stretch>
        </p:blipFill>
        <p:spPr>
          <a:xfrm>
            <a:off x="764625" y="1211350"/>
            <a:ext cx="4430626" cy="3517900"/>
          </a:xfrm>
          <a:prstGeom prst="rect">
            <a:avLst/>
          </a:prstGeom>
          <a:noFill/>
          <a:ln>
            <a:noFill/>
          </a:ln>
        </p:spPr>
      </p:pic>
      <p:pic>
        <p:nvPicPr>
          <p:cNvPr id="236" name="Google Shape;236;p38"/>
          <p:cNvPicPr preferRelativeResize="0"/>
          <p:nvPr/>
        </p:nvPicPr>
        <p:blipFill>
          <a:blip r:embed="rId4">
            <a:alphaModFix/>
          </a:blip>
          <a:stretch>
            <a:fillRect/>
          </a:stretch>
        </p:blipFill>
        <p:spPr>
          <a:xfrm>
            <a:off x="5323151" y="2191238"/>
            <a:ext cx="3643949" cy="7610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42" name="Google Shape;242;p39"/>
          <p:cNvPicPr preferRelativeResize="0"/>
          <p:nvPr/>
        </p:nvPicPr>
        <p:blipFill>
          <a:blip r:embed="rId3">
            <a:alphaModFix/>
          </a:blip>
          <a:stretch>
            <a:fillRect/>
          </a:stretch>
        </p:blipFill>
        <p:spPr>
          <a:xfrm>
            <a:off x="2396050" y="1285012"/>
            <a:ext cx="4351899" cy="2573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48" name="Google Shape;248;p40"/>
          <p:cNvSpPr txBox="1"/>
          <p:nvPr>
            <p:ph idx="1" type="body"/>
          </p:nvPr>
        </p:nvSpPr>
        <p:spPr>
          <a:xfrm>
            <a:off x="1664349" y="1321925"/>
            <a:ext cx="70575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the performance of the RETRO model on NLU tasks</a:t>
            </a:r>
            <a:endParaRPr/>
          </a:p>
          <a:p>
            <a:pPr indent="-317500" lvl="1" marL="914400" rtl="0" algn="l">
              <a:spcBef>
                <a:spcPts val="0"/>
              </a:spcBef>
              <a:spcAft>
                <a:spcPts val="0"/>
              </a:spcAft>
              <a:buSzPts val="1400"/>
              <a:buChar char="○"/>
            </a:pPr>
            <a:r>
              <a:rPr lang="en"/>
              <a:t>RETRO is </a:t>
            </a:r>
            <a:r>
              <a:rPr i="1" lang="en"/>
              <a:t>very </a:t>
            </a:r>
            <a:r>
              <a:rPr lang="en"/>
              <a:t>competitive when it comes to retrieval-intensive downstream tasks, like question answering; what about more NLU tasks besides CC?</a:t>
            </a:r>
            <a:endParaRPr/>
          </a:p>
          <a:p>
            <a:pPr indent="-342900" lvl="0" marL="457200" rtl="0" algn="l">
              <a:spcBef>
                <a:spcPts val="0"/>
              </a:spcBef>
              <a:spcAft>
                <a:spcPts val="0"/>
              </a:spcAft>
              <a:buSzPts val="1800"/>
              <a:buChar char="●"/>
            </a:pPr>
            <a:r>
              <a:rPr lang="en"/>
              <a:t>Gain a broader understanding of the role of test set leakage in LM performance</a:t>
            </a:r>
            <a:endParaRPr/>
          </a:p>
          <a:p>
            <a:pPr indent="-317500" lvl="1" marL="914400" rtl="0" algn="l">
              <a:spcBef>
                <a:spcPts val="0"/>
              </a:spcBef>
              <a:spcAft>
                <a:spcPts val="0"/>
              </a:spcAft>
              <a:buSzPts val="1400"/>
              <a:buChar char="○"/>
            </a:pPr>
            <a:r>
              <a:rPr lang="en"/>
              <a:t>Only a fraction of RETRO’s performance can be attributed to test set leakage, but what about in other LMs?</a:t>
            </a:r>
            <a:endParaRPr/>
          </a:p>
          <a:p>
            <a:pPr indent="-342900" lvl="0" marL="457200" rtl="0" algn="l">
              <a:spcBef>
                <a:spcPts val="0"/>
              </a:spcBef>
              <a:spcAft>
                <a:spcPts val="0"/>
              </a:spcAft>
              <a:buSzPts val="1800"/>
              <a:buChar char="●"/>
            </a:pPr>
            <a:r>
              <a:rPr lang="en"/>
              <a:t>Consider new methods to force RETRO predictions to rely further on retrieval encoder output</a:t>
            </a:r>
            <a:endParaRPr/>
          </a:p>
          <a:p>
            <a:pPr indent="-317500" lvl="1" marL="914400" rtl="0" algn="l">
              <a:spcBef>
                <a:spcPts val="0"/>
              </a:spcBef>
              <a:spcAft>
                <a:spcPts val="0"/>
              </a:spcAft>
              <a:buSzPts val="1400"/>
              <a:buChar char="○"/>
            </a:pPr>
            <a:r>
              <a:rPr lang="en"/>
              <a:t>RETRO lacks behind other retrieval models in question answering tasks</a:t>
            </a:r>
            <a:endParaRPr/>
          </a:p>
        </p:txBody>
      </p:sp>
      <p:sp>
        <p:nvSpPr>
          <p:cNvPr id="249" name="Google Shape;249;p40"/>
          <p:cNvSpPr txBox="1"/>
          <p:nvPr/>
        </p:nvSpPr>
        <p:spPr>
          <a:xfrm>
            <a:off x="3643325" y="2085975"/>
            <a:ext cx="552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Connections and Takeaways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84" name="Google Shape;84;p15"/>
          <p:cNvSpPr txBox="1"/>
          <p:nvPr/>
        </p:nvSpPr>
        <p:spPr>
          <a:xfrm>
            <a:off x="2542375" y="1343300"/>
            <a:ext cx="5802000" cy="3190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b="1" lang="en" sz="1800">
                <a:solidFill>
                  <a:schemeClr val="dk2"/>
                </a:solidFill>
                <a:latin typeface="Lato"/>
                <a:ea typeface="Lato"/>
                <a:cs typeface="Lato"/>
                <a:sym typeface="Lato"/>
              </a:rPr>
              <a:t>Language Model Pre-training</a:t>
            </a:r>
            <a:endParaRPr b="1" sz="18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Masked Language Model (MLM) </a:t>
            </a:r>
            <a:endParaRPr sz="1500">
              <a:solidFill>
                <a:schemeClr val="dk2"/>
              </a:solidFill>
              <a:latin typeface="Lato"/>
              <a:ea typeface="Lato"/>
              <a:cs typeface="Lato"/>
              <a:sym typeface="Lato"/>
            </a:endParaRPr>
          </a:p>
          <a:p>
            <a:pPr indent="-323850" lvl="2" marL="13716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P</a:t>
            </a:r>
            <a:r>
              <a:rPr lang="en" sz="1500">
                <a:solidFill>
                  <a:schemeClr val="dk2"/>
                </a:solidFill>
                <a:latin typeface="Lato"/>
                <a:ea typeface="Lato"/>
                <a:cs typeface="Lato"/>
                <a:sym typeface="Lato"/>
              </a:rPr>
              <a:t>redicting missing tokens requires syntactic, semantic, and world knowledge.</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Scalability issue</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Lack of Modularity and Interpretability </a:t>
            </a:r>
            <a:endParaRPr sz="1500">
              <a:solidFill>
                <a:schemeClr val="dk2"/>
              </a:solidFill>
              <a:latin typeface="Lato"/>
              <a:ea typeface="Lato"/>
              <a:cs typeface="Lato"/>
              <a:sym typeface="Lato"/>
            </a:endParaRPr>
          </a:p>
          <a:p>
            <a:pPr indent="-342900" lvl="0" marL="457200" rtl="0" algn="l">
              <a:spcBef>
                <a:spcPts val="1000"/>
              </a:spcBef>
              <a:spcAft>
                <a:spcPts val="0"/>
              </a:spcAft>
              <a:buClr>
                <a:schemeClr val="dk2"/>
              </a:buClr>
              <a:buSzPts val="1800"/>
              <a:buFont typeface="Lato"/>
              <a:buChar char="●"/>
            </a:pPr>
            <a:r>
              <a:rPr b="1" lang="en" sz="1800">
                <a:solidFill>
                  <a:schemeClr val="dk2"/>
                </a:solidFill>
                <a:latin typeface="Lato"/>
                <a:ea typeface="Lato"/>
                <a:cs typeface="Lato"/>
                <a:sym typeface="Lato"/>
              </a:rPr>
              <a:t>Open-domain Question Answering (Open-QA)</a:t>
            </a:r>
            <a:endParaRPr b="1" sz="18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Example: </a:t>
            </a:r>
            <a:r>
              <a:rPr i="1" lang="en" sz="1500">
                <a:solidFill>
                  <a:schemeClr val="dk2"/>
                </a:solidFill>
                <a:latin typeface="Lato"/>
                <a:ea typeface="Lato"/>
                <a:cs typeface="Lato"/>
                <a:sym typeface="Lato"/>
              </a:rPr>
              <a:t>“What is the currency of the UK?” → “pound”</a:t>
            </a:r>
            <a:endParaRPr i="1"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requires access to and comprehension of broad information from external sources.</a:t>
            </a:r>
            <a:endParaRPr sz="1500">
              <a:solidFill>
                <a:schemeClr val="dk2"/>
              </a:solidFill>
              <a:latin typeface="Lato"/>
              <a:ea typeface="Lato"/>
              <a:cs typeface="Lato"/>
              <a:sym typeface="Lato"/>
            </a:endParaRPr>
          </a:p>
          <a:p>
            <a:pPr indent="-323850" lvl="1" marL="9144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“open” = the model does not receive a pre-identified document that is known to contain the answer</a:t>
            </a:r>
            <a:endParaRPr sz="1500">
              <a:solidFill>
                <a:schemeClr val="dk2"/>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Connections</a:t>
            </a:r>
            <a:endParaRPr/>
          </a:p>
        </p:txBody>
      </p:sp>
      <p:sp>
        <p:nvSpPr>
          <p:cNvPr id="260" name="Google Shape;260;p42"/>
          <p:cNvSpPr txBox="1"/>
          <p:nvPr>
            <p:ph idx="1" type="body"/>
          </p:nvPr>
        </p:nvSpPr>
        <p:spPr>
          <a:xfrm>
            <a:off x="1664349" y="1321925"/>
            <a:ext cx="70575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Retrieval components are crucial to gain even more relevant external information during training or inference</a:t>
            </a:r>
            <a:endParaRPr/>
          </a:p>
          <a:p>
            <a:pPr indent="-342900" lvl="0" marL="457200" rtl="0" algn="l">
              <a:spcBef>
                <a:spcPts val="0"/>
              </a:spcBef>
              <a:spcAft>
                <a:spcPts val="0"/>
              </a:spcAft>
              <a:buSzPts val="1800"/>
              <a:buChar char="●"/>
            </a:pPr>
            <a:r>
              <a:rPr lang="en"/>
              <a:t>Both use some sort of neighbor metric  to fetch multiple related and relevant documents</a:t>
            </a:r>
            <a:endParaRPr/>
          </a:p>
          <a:p>
            <a:pPr indent="-342900" lvl="0" marL="457200" rtl="0" algn="l">
              <a:spcBef>
                <a:spcPts val="0"/>
              </a:spcBef>
              <a:spcAft>
                <a:spcPts val="0"/>
              </a:spcAft>
              <a:buSzPts val="1800"/>
              <a:buChar char="●"/>
            </a:pPr>
            <a:r>
              <a:rPr lang="en"/>
              <a:t>Based on the additional information gain, both look to use fewer parameters in their base transformer models</a:t>
            </a:r>
            <a:endParaRPr/>
          </a:p>
          <a:p>
            <a:pPr indent="-342900" lvl="0" marL="457200" rtl="0" algn="l">
              <a:spcBef>
                <a:spcPts val="0"/>
              </a:spcBef>
              <a:spcAft>
                <a:spcPts val="0"/>
              </a:spcAft>
              <a:buSzPts val="1800"/>
              <a:buChar char="●"/>
            </a:pPr>
            <a:r>
              <a:rPr lang="en"/>
              <a:t>Focused on factual tasks, like question answering, rather than NLU tasks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266" name="Google Shape;266;p43"/>
          <p:cNvSpPr txBox="1"/>
          <p:nvPr>
            <p:ph idx="1" type="body"/>
          </p:nvPr>
        </p:nvSpPr>
        <p:spPr>
          <a:xfrm>
            <a:off x="1664350" y="1321925"/>
            <a:ext cx="7057500" cy="300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Increases in context via retrieval yields increased performance on question answering tasks</a:t>
            </a:r>
            <a:endParaRPr/>
          </a:p>
          <a:p>
            <a:pPr indent="-342900" lvl="0" marL="457200" rtl="0" algn="l">
              <a:spcBef>
                <a:spcPts val="0"/>
              </a:spcBef>
              <a:spcAft>
                <a:spcPts val="0"/>
              </a:spcAft>
              <a:buSzPts val="1800"/>
              <a:buChar char="●"/>
            </a:pPr>
            <a:r>
              <a:rPr lang="en"/>
              <a:t>With increased performance because of more context, there is less of a need to increase parameter size → less GPU memory usage</a:t>
            </a:r>
            <a:endParaRPr/>
          </a:p>
          <a:p>
            <a:pPr indent="-342900" lvl="0" marL="457200" rtl="0" algn="l">
              <a:spcBef>
                <a:spcPts val="0"/>
              </a:spcBef>
              <a:spcAft>
                <a:spcPts val="0"/>
              </a:spcAft>
              <a:buSzPts val="1800"/>
              <a:buChar char="●"/>
            </a:pPr>
            <a:r>
              <a:rPr lang="en"/>
              <a:t>Selecting the right retrieval and attention mechanisms for </a:t>
            </a:r>
            <a:r>
              <a:rPr lang="en"/>
              <a:t>knowledge</a:t>
            </a:r>
            <a:r>
              <a:rPr lang="en"/>
              <a:t> integration is important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4294967295" type="title"/>
          </p:nvPr>
        </p:nvSpPr>
        <p:spPr>
          <a:xfrm>
            <a:off x="3513900" y="2136425"/>
            <a:ext cx="21162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72" name="Google Shape;272;p44"/>
          <p:cNvSpPr txBox="1"/>
          <p:nvPr>
            <p:ph idx="4294967295" type="title"/>
          </p:nvPr>
        </p:nvSpPr>
        <p:spPr>
          <a:xfrm>
            <a:off x="3630900" y="2949150"/>
            <a:ext cx="18822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Q&amp;A time</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2543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pic>
        <p:nvPicPr>
          <p:cNvPr id="90" name="Google Shape;90;p16"/>
          <p:cNvPicPr preferRelativeResize="0"/>
          <p:nvPr/>
        </p:nvPicPr>
        <p:blipFill>
          <a:blip r:embed="rId3">
            <a:alphaModFix/>
          </a:blip>
          <a:stretch>
            <a:fillRect/>
          </a:stretch>
        </p:blipFill>
        <p:spPr>
          <a:xfrm>
            <a:off x="4943375" y="758075"/>
            <a:ext cx="3856607" cy="3627350"/>
          </a:xfrm>
          <a:prstGeom prst="rect">
            <a:avLst/>
          </a:prstGeom>
          <a:noFill/>
          <a:ln>
            <a:noFill/>
          </a:ln>
        </p:spPr>
      </p:pic>
      <p:sp>
        <p:nvSpPr>
          <p:cNvPr id="91" name="Google Shape;91;p16"/>
          <p:cNvSpPr txBox="1"/>
          <p:nvPr/>
        </p:nvSpPr>
        <p:spPr>
          <a:xfrm>
            <a:off x="2542375" y="1707375"/>
            <a:ext cx="2400900" cy="264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Two-step process: Retrieve then predict</a:t>
            </a:r>
            <a:endParaRPr>
              <a:solidFill>
                <a:schemeClr val="dk2"/>
              </a:solidFill>
              <a:latin typeface="Lato"/>
              <a:ea typeface="Lato"/>
              <a:cs typeface="Lato"/>
              <a:sym typeface="Lato"/>
            </a:endParaRPr>
          </a:p>
          <a:p>
            <a:pPr indent="-317500" lvl="0" marL="457200" rtl="0" algn="l">
              <a:spcBef>
                <a:spcPts val="1000"/>
              </a:spcBef>
              <a:spcAft>
                <a:spcPts val="0"/>
              </a:spcAft>
              <a:buClr>
                <a:schemeClr val="dk2"/>
              </a:buClr>
              <a:buSzPts val="1400"/>
              <a:buFont typeface="Lato"/>
              <a:buChar char="●"/>
            </a:pPr>
            <a:r>
              <a:rPr lang="en">
                <a:solidFill>
                  <a:schemeClr val="dk2"/>
                </a:solidFill>
                <a:latin typeface="Lato"/>
                <a:ea typeface="Lato"/>
                <a:cs typeface="Lato"/>
                <a:sym typeface="Lato"/>
              </a:rPr>
              <a:t>Training &amp; fine-tuning both the retriever and the encoder</a:t>
            </a:r>
            <a:endParaRPr>
              <a:solidFill>
                <a:schemeClr val="dk2"/>
              </a:solidFill>
              <a:latin typeface="Lato"/>
              <a:ea typeface="Lato"/>
              <a:cs typeface="Lato"/>
              <a:sym typeface="Lato"/>
            </a:endParaRPr>
          </a:p>
          <a:p>
            <a:pPr indent="-317500" lvl="0" marL="457200" rtl="0" algn="l">
              <a:spcBef>
                <a:spcPts val="1000"/>
              </a:spcBef>
              <a:spcAft>
                <a:spcPts val="1000"/>
              </a:spcAft>
              <a:buClr>
                <a:schemeClr val="dk2"/>
              </a:buClr>
              <a:buSzPts val="1400"/>
              <a:buFont typeface="Lato"/>
              <a:buChar char="●"/>
            </a:pPr>
            <a:r>
              <a:rPr lang="en">
                <a:solidFill>
                  <a:schemeClr val="dk2"/>
                </a:solidFill>
                <a:latin typeface="Lato"/>
                <a:ea typeface="Lato"/>
                <a:cs typeface="Lato"/>
                <a:sym typeface="Lato"/>
              </a:rPr>
              <a:t>4-16% increase in accuracy</a:t>
            </a:r>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pic>
        <p:nvPicPr>
          <p:cNvPr id="97" name="Google Shape;97;p17"/>
          <p:cNvPicPr preferRelativeResize="0"/>
          <p:nvPr/>
        </p:nvPicPr>
        <p:blipFill>
          <a:blip r:embed="rId3">
            <a:alphaModFix/>
          </a:blip>
          <a:stretch>
            <a:fillRect/>
          </a:stretch>
        </p:blipFill>
        <p:spPr>
          <a:xfrm>
            <a:off x="2179350" y="1323700"/>
            <a:ext cx="6964649" cy="2091425"/>
          </a:xfrm>
          <a:prstGeom prst="rect">
            <a:avLst/>
          </a:prstGeom>
          <a:noFill/>
          <a:ln>
            <a:noFill/>
          </a:ln>
        </p:spPr>
      </p:pic>
      <p:sp>
        <p:nvSpPr>
          <p:cNvPr id="98" name="Google Shape;98;p17"/>
          <p:cNvSpPr txBox="1"/>
          <p:nvPr/>
        </p:nvSpPr>
        <p:spPr>
          <a:xfrm>
            <a:off x="2179350" y="3581525"/>
            <a:ext cx="32928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Lato"/>
                <a:ea typeface="Lato"/>
                <a:cs typeface="Lato"/>
                <a:sym typeface="Lato"/>
              </a:rPr>
              <a:t>Unsupervised pre-training</a:t>
            </a:r>
            <a:endParaRPr sz="1800">
              <a:solidFill>
                <a:schemeClr val="dk2"/>
              </a:solidFill>
              <a:latin typeface="Lato"/>
              <a:ea typeface="Lato"/>
              <a:cs typeface="Lato"/>
              <a:sym typeface="Lato"/>
            </a:endParaRPr>
          </a:p>
        </p:txBody>
      </p:sp>
      <p:sp>
        <p:nvSpPr>
          <p:cNvPr id="99" name="Google Shape;99;p17"/>
          <p:cNvSpPr txBox="1"/>
          <p:nvPr/>
        </p:nvSpPr>
        <p:spPr>
          <a:xfrm>
            <a:off x="5719625" y="3581525"/>
            <a:ext cx="32928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Lato"/>
                <a:ea typeface="Lato"/>
                <a:cs typeface="Lato"/>
                <a:sym typeface="Lato"/>
              </a:rPr>
              <a:t>Supervised fine-tuning</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Inductive biases</a:t>
            </a:r>
            <a:endParaRPr/>
          </a:p>
        </p:txBody>
      </p:sp>
      <p:sp>
        <p:nvSpPr>
          <p:cNvPr id="105" name="Google Shape;105;p18"/>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Salient span masking</a:t>
            </a:r>
            <a:endParaRPr/>
          </a:p>
          <a:p>
            <a:pPr indent="-317500" lvl="1" marL="914400" rtl="0" algn="l">
              <a:spcBef>
                <a:spcPts val="0"/>
              </a:spcBef>
              <a:spcAft>
                <a:spcPts val="0"/>
              </a:spcAft>
              <a:buSzPts val="1400"/>
              <a:buChar char="○"/>
            </a:pPr>
            <a:r>
              <a:rPr lang="en"/>
              <a:t>BERT-based tagger trained on CoNLL-2003 data</a:t>
            </a:r>
            <a:endParaRPr/>
          </a:p>
          <a:p>
            <a:pPr indent="-317500" lvl="1" marL="914400" rtl="0" algn="l">
              <a:spcBef>
                <a:spcPts val="0"/>
              </a:spcBef>
              <a:spcAft>
                <a:spcPts val="0"/>
              </a:spcAft>
              <a:buSzPts val="1400"/>
              <a:buChar char="○"/>
            </a:pPr>
            <a:r>
              <a:rPr lang="en"/>
              <a:t>Requiring world knowledge → mask salient spans such as “United Kingdom” or “July 1969”</a:t>
            </a:r>
            <a:endParaRPr/>
          </a:p>
          <a:p>
            <a:pPr indent="-342900" lvl="0" marL="457200" rtl="0" algn="l">
              <a:spcBef>
                <a:spcPts val="1000"/>
              </a:spcBef>
              <a:spcAft>
                <a:spcPts val="0"/>
              </a:spcAft>
              <a:buSzPts val="1800"/>
              <a:buChar char="●"/>
            </a:pPr>
            <a:r>
              <a:rPr lang="en"/>
              <a:t>Null document</a:t>
            </a:r>
            <a:endParaRPr/>
          </a:p>
          <a:p>
            <a:pPr indent="-342900" lvl="0" marL="457200" rtl="0" algn="l">
              <a:spcBef>
                <a:spcPts val="1000"/>
              </a:spcBef>
              <a:spcAft>
                <a:spcPts val="0"/>
              </a:spcAft>
              <a:buSzPts val="1800"/>
              <a:buChar char="●"/>
            </a:pPr>
            <a:r>
              <a:rPr lang="en"/>
              <a:t>Prohibiting trivial retrievals</a:t>
            </a:r>
            <a:endParaRPr/>
          </a:p>
          <a:p>
            <a:pPr indent="-342900" lvl="0" marL="457200" rtl="0" algn="l">
              <a:spcBef>
                <a:spcPts val="1000"/>
              </a:spcBef>
              <a:spcAft>
                <a:spcPts val="0"/>
              </a:spcAft>
              <a:buSzPts val="1800"/>
              <a:buChar char="●"/>
            </a:pPr>
            <a:r>
              <a:rPr lang="en"/>
              <a:t>Initialization</a:t>
            </a:r>
            <a:endParaRPr/>
          </a:p>
          <a:p>
            <a:pPr indent="-317500" lvl="1" marL="914400" rtl="0" algn="l">
              <a:spcBef>
                <a:spcPts val="0"/>
              </a:spcBef>
              <a:spcAft>
                <a:spcPts val="0"/>
              </a:spcAft>
              <a:buSzPts val="1400"/>
              <a:buChar char="○"/>
            </a:pPr>
            <a:r>
              <a:rPr lang="en"/>
              <a:t>Inverse Cloze Task (ICT)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11" name="Google Shape;111;p19"/>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NaturalQuestions-Open (NQ)</a:t>
            </a:r>
            <a:endParaRPr/>
          </a:p>
          <a:p>
            <a:pPr indent="-317500" lvl="1" marL="914400" rtl="0" algn="l">
              <a:spcBef>
                <a:spcPts val="0"/>
              </a:spcBef>
              <a:spcAft>
                <a:spcPts val="0"/>
              </a:spcAft>
              <a:buSzPts val="1400"/>
              <a:buChar char="○"/>
            </a:pPr>
            <a:r>
              <a:rPr lang="en"/>
              <a:t>naturally occurring Google queries and their answers. </a:t>
            </a:r>
            <a:endParaRPr/>
          </a:p>
          <a:p>
            <a:pPr indent="-342900" lvl="0" marL="457200" rtl="0" algn="l">
              <a:spcBef>
                <a:spcPts val="1000"/>
              </a:spcBef>
              <a:spcAft>
                <a:spcPts val="0"/>
              </a:spcAft>
              <a:buSzPts val="1800"/>
              <a:buChar char="●"/>
            </a:pPr>
            <a:r>
              <a:rPr lang="en"/>
              <a:t>WebQuestions (WQ)</a:t>
            </a:r>
            <a:endParaRPr/>
          </a:p>
          <a:p>
            <a:pPr indent="-317500" lvl="1" marL="914400" rtl="0" algn="l">
              <a:spcBef>
                <a:spcPts val="0"/>
              </a:spcBef>
              <a:spcAft>
                <a:spcPts val="0"/>
              </a:spcAft>
              <a:buSzPts val="1400"/>
              <a:buChar char="○"/>
            </a:pPr>
            <a:r>
              <a:rPr lang="en"/>
              <a:t>Google Suggest API, using one seed question and expanding the set to related questions.</a:t>
            </a:r>
            <a:endParaRPr/>
          </a:p>
          <a:p>
            <a:pPr indent="-342900" lvl="0" marL="457200" rtl="0" algn="l">
              <a:spcBef>
                <a:spcPts val="1000"/>
              </a:spcBef>
              <a:spcAft>
                <a:spcPts val="0"/>
              </a:spcAft>
              <a:buSzPts val="1800"/>
              <a:buChar char="●"/>
            </a:pPr>
            <a:r>
              <a:rPr lang="en"/>
              <a:t>CuratedTrec (CT)</a:t>
            </a:r>
            <a:endParaRPr/>
          </a:p>
          <a:p>
            <a:pPr indent="-317500" lvl="1" marL="914400" rtl="0" algn="l">
              <a:spcBef>
                <a:spcPts val="0"/>
              </a:spcBef>
              <a:spcAft>
                <a:spcPts val="0"/>
              </a:spcAft>
              <a:buSzPts val="1400"/>
              <a:buChar char="○"/>
            </a:pPr>
            <a:r>
              <a:rPr lang="en"/>
              <a:t>collection of question-answer pairs drawn from real user queries issued on sites such as MSNSearch and AskJeeves.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a:t>
            </a:r>
            <a:endParaRPr/>
          </a:p>
        </p:txBody>
      </p:sp>
      <p:sp>
        <p:nvSpPr>
          <p:cNvPr id="117" name="Google Shape;117;p20"/>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Retrieval-based Open-QA</a:t>
            </a:r>
            <a:endParaRPr/>
          </a:p>
          <a:p>
            <a:pPr indent="-317500" lvl="1" marL="914400" rtl="0" algn="l">
              <a:spcBef>
                <a:spcPts val="0"/>
              </a:spcBef>
              <a:spcAft>
                <a:spcPts val="0"/>
              </a:spcAft>
              <a:buSzPts val="1400"/>
              <a:buChar char="○"/>
            </a:pPr>
            <a:r>
              <a:rPr lang="en"/>
              <a:t>Step 1: retrieve relevant documents from a knowledge corpus</a:t>
            </a:r>
            <a:endParaRPr/>
          </a:p>
          <a:p>
            <a:pPr indent="-317500" lvl="1" marL="914400" rtl="0" algn="l">
              <a:spcBef>
                <a:spcPts val="0"/>
              </a:spcBef>
              <a:spcAft>
                <a:spcPts val="0"/>
              </a:spcAft>
              <a:buSzPts val="1400"/>
              <a:buChar char="○"/>
            </a:pPr>
            <a:r>
              <a:rPr lang="en"/>
              <a:t>Step 2: use reading comprehension system to extract an answer</a:t>
            </a:r>
            <a:endParaRPr/>
          </a:p>
          <a:p>
            <a:pPr indent="-342900" lvl="0" marL="457200" rtl="0" algn="l">
              <a:spcBef>
                <a:spcPts val="1000"/>
              </a:spcBef>
              <a:spcAft>
                <a:spcPts val="0"/>
              </a:spcAft>
              <a:buSzPts val="1800"/>
              <a:buChar char="●"/>
            </a:pPr>
            <a:r>
              <a:rPr lang="en"/>
              <a:t>Generation-based Open-QA</a:t>
            </a:r>
            <a:endParaRPr/>
          </a:p>
          <a:p>
            <a:pPr indent="-317500" lvl="1" marL="914400" rtl="0" algn="l">
              <a:spcBef>
                <a:spcPts val="0"/>
              </a:spcBef>
              <a:spcAft>
                <a:spcPts val="0"/>
              </a:spcAft>
              <a:buSzPts val="1400"/>
              <a:buChar char="○"/>
            </a:pPr>
            <a:r>
              <a:rPr lang="en"/>
              <a:t>Step 1: encode the question</a:t>
            </a:r>
            <a:endParaRPr/>
          </a:p>
          <a:p>
            <a:pPr indent="-317500" lvl="1" marL="914400" rtl="0" algn="l">
              <a:spcBef>
                <a:spcPts val="0"/>
              </a:spcBef>
              <a:spcAft>
                <a:spcPts val="0"/>
              </a:spcAft>
              <a:buSzPts val="1400"/>
              <a:buChar char="○"/>
            </a:pPr>
            <a:r>
              <a:rPr lang="en"/>
              <a:t>Step 2: decode the answer token-by-token based on the encoding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3" name="Google Shape;123;p21"/>
          <p:cNvSpPr txBox="1"/>
          <p:nvPr>
            <p:ph idx="1" type="body"/>
          </p:nvPr>
        </p:nvSpPr>
        <p:spPr>
          <a:xfrm>
            <a:off x="2410112" y="1367176"/>
            <a:ext cx="6321600" cy="3002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en"/>
              <a:t>Pre-training</a:t>
            </a:r>
            <a:endParaRPr b="1"/>
          </a:p>
          <a:p>
            <a:pPr indent="-310832" lvl="1" marL="914400" rtl="0" algn="l">
              <a:spcBef>
                <a:spcPts val="0"/>
              </a:spcBef>
              <a:spcAft>
                <a:spcPts val="0"/>
              </a:spcAft>
              <a:buSzPct val="100000"/>
              <a:buChar char="○"/>
            </a:pPr>
            <a:r>
              <a:rPr lang="en"/>
              <a:t>200k steps on 64 Google Cloud TPUs, with a batch size of 512 and a learning rate of 3e-5, using BERT’s default optimizer. </a:t>
            </a:r>
            <a:endParaRPr/>
          </a:p>
          <a:p>
            <a:pPr indent="-310832" lvl="1" marL="914400" rtl="0" algn="l">
              <a:spcBef>
                <a:spcPts val="0"/>
              </a:spcBef>
              <a:spcAft>
                <a:spcPts val="0"/>
              </a:spcAft>
              <a:buSzPct val="100000"/>
              <a:buChar char="○"/>
            </a:pPr>
            <a:r>
              <a:rPr lang="en">
                <a:highlight>
                  <a:srgbClr val="FFF2CC"/>
                </a:highlight>
              </a:rPr>
              <a:t>Two choices of the pre-training corpus</a:t>
            </a:r>
            <a:r>
              <a:rPr lang="en"/>
              <a:t> X : (1) Wikipedia</a:t>
            </a:r>
            <a:r>
              <a:rPr lang="en"/>
              <a:t>, which is identical to the knowledge corpus Z</a:t>
            </a:r>
            <a:r>
              <a:rPr lang="en"/>
              <a:t>, and (2) CC-News, reproduction of the corpus of English news proposed by Liu et al. (2019).</a:t>
            </a:r>
            <a:endParaRPr/>
          </a:p>
          <a:p>
            <a:pPr indent="-334327" lvl="0" marL="457200" rtl="0" algn="l">
              <a:spcBef>
                <a:spcPts val="1000"/>
              </a:spcBef>
              <a:spcAft>
                <a:spcPts val="0"/>
              </a:spcAft>
              <a:buSzPct val="100000"/>
              <a:buChar char="●"/>
            </a:pPr>
            <a:r>
              <a:rPr b="1" lang="en"/>
              <a:t>Fine-tuning </a:t>
            </a:r>
            <a:endParaRPr b="1"/>
          </a:p>
          <a:p>
            <a:pPr indent="-310832" lvl="1" marL="914400" rtl="0" algn="l">
              <a:spcBef>
                <a:spcPts val="0"/>
              </a:spcBef>
              <a:spcAft>
                <a:spcPts val="0"/>
              </a:spcAft>
              <a:buSzPct val="100000"/>
              <a:buChar char="○"/>
            </a:pPr>
            <a:r>
              <a:rPr lang="en"/>
              <a:t>Following the ORQA (Lee et al., 2019) finetuning approach but initialized with the pre-trained REALM components. </a:t>
            </a:r>
            <a:endParaRPr/>
          </a:p>
          <a:p>
            <a:pPr indent="-310832" lvl="1" marL="914400" rtl="0" algn="l">
              <a:spcBef>
                <a:spcPts val="0"/>
              </a:spcBef>
              <a:spcAft>
                <a:spcPts val="0"/>
              </a:spcAft>
              <a:buSzPct val="100000"/>
              <a:buChar char="○"/>
            </a:pPr>
            <a:r>
              <a:rPr lang="en"/>
              <a:t>The knowledge corpus is derived from the December 20, 2018 snapshot of English Wikipedia. </a:t>
            </a:r>
            <a:endParaRPr/>
          </a:p>
          <a:p>
            <a:pPr indent="-310832" lvl="1" marL="914400" rtl="0" algn="l">
              <a:spcBef>
                <a:spcPts val="0"/>
              </a:spcBef>
              <a:spcAft>
                <a:spcPts val="0"/>
              </a:spcAft>
              <a:buSzPct val="100000"/>
              <a:buChar char="○"/>
            </a:pPr>
            <a:r>
              <a:rPr lang="en"/>
              <a:t>Documents are greedily split into chunks of up to 288 BERT wordpieces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