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D8CA5-0383-4804-91FE-4C93A82DDD1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FF9CFC3-8873-4D10-994C-85C93DE79974}">
      <dgm:prSet phldrT="[Text]"/>
      <dgm:spPr/>
      <dgm:t>
        <a:bodyPr/>
        <a:lstStyle/>
        <a:p>
          <a:r>
            <a:rPr lang="en-CA" dirty="0"/>
            <a:t>Build Cloud Team</a:t>
          </a:r>
        </a:p>
      </dgm:t>
    </dgm:pt>
    <dgm:pt modelId="{92D6E383-4F9A-41AB-9EB8-5B98F45D0508}" type="parTrans" cxnId="{9A41D923-032E-43BE-9394-9CE3713CB3D9}">
      <dgm:prSet/>
      <dgm:spPr/>
      <dgm:t>
        <a:bodyPr/>
        <a:lstStyle/>
        <a:p>
          <a:endParaRPr lang="en-CA"/>
        </a:p>
      </dgm:t>
    </dgm:pt>
    <dgm:pt modelId="{706CA7C3-59FE-4A68-99CA-70FFFD180CB7}" type="sibTrans" cxnId="{9A41D923-032E-43BE-9394-9CE3713CB3D9}">
      <dgm:prSet/>
      <dgm:spPr/>
      <dgm:t>
        <a:bodyPr/>
        <a:lstStyle/>
        <a:p>
          <a:endParaRPr lang="en-CA"/>
        </a:p>
      </dgm:t>
    </dgm:pt>
    <dgm:pt modelId="{39EDCC93-8308-4E4C-9C54-2DCDF196E04F}">
      <dgm:prSet phldrT="[Text]"/>
      <dgm:spPr/>
      <dgm:t>
        <a:bodyPr/>
        <a:lstStyle/>
        <a:p>
          <a:r>
            <a:rPr lang="en-CA" dirty="0"/>
            <a:t>Build Cloud Foundation</a:t>
          </a:r>
        </a:p>
      </dgm:t>
    </dgm:pt>
    <dgm:pt modelId="{E39B7020-8CF5-449E-911E-AADB6E4762BD}" type="parTrans" cxnId="{36A5855B-7063-4326-8147-6B8A032AB68F}">
      <dgm:prSet/>
      <dgm:spPr/>
      <dgm:t>
        <a:bodyPr/>
        <a:lstStyle/>
        <a:p>
          <a:endParaRPr lang="en-CA"/>
        </a:p>
      </dgm:t>
    </dgm:pt>
    <dgm:pt modelId="{8F4CCC45-087A-46B7-96D0-F060EDD9B938}" type="sibTrans" cxnId="{36A5855B-7063-4326-8147-6B8A032AB68F}">
      <dgm:prSet/>
      <dgm:spPr/>
      <dgm:t>
        <a:bodyPr/>
        <a:lstStyle/>
        <a:p>
          <a:endParaRPr lang="en-CA"/>
        </a:p>
      </dgm:t>
    </dgm:pt>
    <dgm:pt modelId="{249E81DF-36F2-4745-B8AE-E3928EF888C6}">
      <dgm:prSet phldrT="[Text]"/>
      <dgm:spPr/>
      <dgm:t>
        <a:bodyPr/>
        <a:lstStyle/>
        <a:p>
          <a:r>
            <a:rPr lang="en-CA" dirty="0"/>
            <a:t>Onboard Projects</a:t>
          </a:r>
        </a:p>
      </dgm:t>
    </dgm:pt>
    <dgm:pt modelId="{DD8F657C-B83B-4BDE-8844-DEC64EDB9435}" type="parTrans" cxnId="{9D6F9394-73E2-412D-BB30-1497A832114F}">
      <dgm:prSet/>
      <dgm:spPr/>
      <dgm:t>
        <a:bodyPr/>
        <a:lstStyle/>
        <a:p>
          <a:endParaRPr lang="en-CA"/>
        </a:p>
      </dgm:t>
    </dgm:pt>
    <dgm:pt modelId="{92C90BB3-5E86-4FC5-AFA6-554E26739C97}" type="sibTrans" cxnId="{9D6F9394-73E2-412D-BB30-1497A832114F}">
      <dgm:prSet/>
      <dgm:spPr/>
      <dgm:t>
        <a:bodyPr/>
        <a:lstStyle/>
        <a:p>
          <a:endParaRPr lang="en-CA"/>
        </a:p>
      </dgm:t>
    </dgm:pt>
    <dgm:pt modelId="{D26D2E9B-8B5D-4D26-B348-C1490C7496B1}" type="pres">
      <dgm:prSet presAssocID="{372D8CA5-0383-4804-91FE-4C93A82DDD1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A36FB11-F378-4C12-8E5D-A284BDB6530F}" type="pres">
      <dgm:prSet presAssocID="{3FF9CFC3-8873-4D10-994C-85C93DE79974}" presName="Accent1" presStyleCnt="0"/>
      <dgm:spPr/>
    </dgm:pt>
    <dgm:pt modelId="{9BE54359-E81D-49EA-88D4-B04F0F665F78}" type="pres">
      <dgm:prSet presAssocID="{3FF9CFC3-8873-4D10-994C-85C93DE79974}" presName="Accent" presStyleLbl="node1" presStyleIdx="0" presStyleCnt="3"/>
      <dgm:spPr/>
    </dgm:pt>
    <dgm:pt modelId="{E5F92D87-E9B3-49F3-B79C-73713D34CEA0}" type="pres">
      <dgm:prSet presAssocID="{3FF9CFC3-8873-4D10-994C-85C93DE7997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A7C55E2A-6DCC-4BFC-AFC4-86813F1BB586}" type="pres">
      <dgm:prSet presAssocID="{39EDCC93-8308-4E4C-9C54-2DCDF196E04F}" presName="Accent2" presStyleCnt="0"/>
      <dgm:spPr/>
    </dgm:pt>
    <dgm:pt modelId="{62A854B1-403B-40E8-A1CB-CDCA90129357}" type="pres">
      <dgm:prSet presAssocID="{39EDCC93-8308-4E4C-9C54-2DCDF196E04F}" presName="Accent" presStyleLbl="node1" presStyleIdx="1" presStyleCnt="3"/>
      <dgm:spPr/>
    </dgm:pt>
    <dgm:pt modelId="{FEE2667D-00E0-4933-ADEB-B907E26FADB4}" type="pres">
      <dgm:prSet presAssocID="{39EDCC93-8308-4E4C-9C54-2DCDF196E04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1EC0844-2755-4729-A77A-F94F6FDF0232}" type="pres">
      <dgm:prSet presAssocID="{249E81DF-36F2-4745-B8AE-E3928EF888C6}" presName="Accent3" presStyleCnt="0"/>
      <dgm:spPr/>
    </dgm:pt>
    <dgm:pt modelId="{502AE405-2BC0-4FD2-AC5B-288BCE6A7A7C}" type="pres">
      <dgm:prSet presAssocID="{249E81DF-36F2-4745-B8AE-E3928EF888C6}" presName="Accent" presStyleLbl="node1" presStyleIdx="2" presStyleCnt="3"/>
      <dgm:spPr/>
    </dgm:pt>
    <dgm:pt modelId="{B9D48302-8614-4C0A-AEDD-0B905CBAA9C2}" type="pres">
      <dgm:prSet presAssocID="{249E81DF-36F2-4745-B8AE-E3928EF888C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70FCD10-00D8-4BFC-9687-4209244F4CD5}" type="presOf" srcId="{3FF9CFC3-8873-4D10-994C-85C93DE79974}" destId="{E5F92D87-E9B3-49F3-B79C-73713D34CEA0}" srcOrd="0" destOrd="0" presId="urn:microsoft.com/office/officeart/2009/layout/CircleArrowProcess"/>
    <dgm:cxn modelId="{9A41D923-032E-43BE-9394-9CE3713CB3D9}" srcId="{372D8CA5-0383-4804-91FE-4C93A82DDD12}" destId="{3FF9CFC3-8873-4D10-994C-85C93DE79974}" srcOrd="0" destOrd="0" parTransId="{92D6E383-4F9A-41AB-9EB8-5B98F45D0508}" sibTransId="{706CA7C3-59FE-4A68-99CA-70FFFD180CB7}"/>
    <dgm:cxn modelId="{36A5855B-7063-4326-8147-6B8A032AB68F}" srcId="{372D8CA5-0383-4804-91FE-4C93A82DDD12}" destId="{39EDCC93-8308-4E4C-9C54-2DCDF196E04F}" srcOrd="1" destOrd="0" parTransId="{E39B7020-8CF5-449E-911E-AADB6E4762BD}" sibTransId="{8F4CCC45-087A-46B7-96D0-F060EDD9B938}"/>
    <dgm:cxn modelId="{4925628C-E537-4EF2-9997-C86A34F234DF}" type="presOf" srcId="{372D8CA5-0383-4804-91FE-4C93A82DDD12}" destId="{D26D2E9B-8B5D-4D26-B348-C1490C7496B1}" srcOrd="0" destOrd="0" presId="urn:microsoft.com/office/officeart/2009/layout/CircleArrowProcess"/>
    <dgm:cxn modelId="{9D6F9394-73E2-412D-BB30-1497A832114F}" srcId="{372D8CA5-0383-4804-91FE-4C93A82DDD12}" destId="{249E81DF-36F2-4745-B8AE-E3928EF888C6}" srcOrd="2" destOrd="0" parTransId="{DD8F657C-B83B-4BDE-8844-DEC64EDB9435}" sibTransId="{92C90BB3-5E86-4FC5-AFA6-554E26739C97}"/>
    <dgm:cxn modelId="{391546B7-C041-4D64-A89C-8214058CD9EA}" type="presOf" srcId="{39EDCC93-8308-4E4C-9C54-2DCDF196E04F}" destId="{FEE2667D-00E0-4933-ADEB-B907E26FADB4}" srcOrd="0" destOrd="0" presId="urn:microsoft.com/office/officeart/2009/layout/CircleArrowProcess"/>
    <dgm:cxn modelId="{06166DBC-9755-4A8D-B1E5-CED2EB0561FE}" type="presOf" srcId="{249E81DF-36F2-4745-B8AE-E3928EF888C6}" destId="{B9D48302-8614-4C0A-AEDD-0B905CBAA9C2}" srcOrd="0" destOrd="0" presId="urn:microsoft.com/office/officeart/2009/layout/CircleArrowProcess"/>
    <dgm:cxn modelId="{0F5D531E-D598-4AF8-A420-D8C737F1F437}" type="presParOf" srcId="{D26D2E9B-8B5D-4D26-B348-C1490C7496B1}" destId="{BA36FB11-F378-4C12-8E5D-A284BDB6530F}" srcOrd="0" destOrd="0" presId="urn:microsoft.com/office/officeart/2009/layout/CircleArrowProcess"/>
    <dgm:cxn modelId="{57396622-D1FE-4B75-B752-3EC7DFABF574}" type="presParOf" srcId="{BA36FB11-F378-4C12-8E5D-A284BDB6530F}" destId="{9BE54359-E81D-49EA-88D4-B04F0F665F78}" srcOrd="0" destOrd="0" presId="urn:microsoft.com/office/officeart/2009/layout/CircleArrowProcess"/>
    <dgm:cxn modelId="{297CF297-7414-422B-AC9C-4659F945376B}" type="presParOf" srcId="{D26D2E9B-8B5D-4D26-B348-C1490C7496B1}" destId="{E5F92D87-E9B3-49F3-B79C-73713D34CEA0}" srcOrd="1" destOrd="0" presId="urn:microsoft.com/office/officeart/2009/layout/CircleArrowProcess"/>
    <dgm:cxn modelId="{0E82017C-2989-4612-8670-79F1078E39BC}" type="presParOf" srcId="{D26D2E9B-8B5D-4D26-B348-C1490C7496B1}" destId="{A7C55E2A-6DCC-4BFC-AFC4-86813F1BB586}" srcOrd="2" destOrd="0" presId="urn:microsoft.com/office/officeart/2009/layout/CircleArrowProcess"/>
    <dgm:cxn modelId="{D99583E8-4813-41A3-A098-C51E3B4EADAC}" type="presParOf" srcId="{A7C55E2A-6DCC-4BFC-AFC4-86813F1BB586}" destId="{62A854B1-403B-40E8-A1CB-CDCA90129357}" srcOrd="0" destOrd="0" presId="urn:microsoft.com/office/officeart/2009/layout/CircleArrowProcess"/>
    <dgm:cxn modelId="{48B2BE83-920B-4D19-BEAC-850684A13680}" type="presParOf" srcId="{D26D2E9B-8B5D-4D26-B348-C1490C7496B1}" destId="{FEE2667D-00E0-4933-ADEB-B907E26FADB4}" srcOrd="3" destOrd="0" presId="urn:microsoft.com/office/officeart/2009/layout/CircleArrowProcess"/>
    <dgm:cxn modelId="{40277E50-3F5F-493A-9D9C-32CEC004BDDD}" type="presParOf" srcId="{D26D2E9B-8B5D-4D26-B348-C1490C7496B1}" destId="{A1EC0844-2755-4729-A77A-F94F6FDF0232}" srcOrd="4" destOrd="0" presId="urn:microsoft.com/office/officeart/2009/layout/CircleArrowProcess"/>
    <dgm:cxn modelId="{4491180F-F431-44B6-A875-B17E35827A4B}" type="presParOf" srcId="{A1EC0844-2755-4729-A77A-F94F6FDF0232}" destId="{502AE405-2BC0-4FD2-AC5B-288BCE6A7A7C}" srcOrd="0" destOrd="0" presId="urn:microsoft.com/office/officeart/2009/layout/CircleArrowProcess"/>
    <dgm:cxn modelId="{FABC7308-F1D0-434F-BB27-FEF56C1AA602}" type="presParOf" srcId="{D26D2E9B-8B5D-4D26-B348-C1490C7496B1}" destId="{B9D48302-8614-4C0A-AEDD-0B905CBAA9C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54359-E81D-49EA-88D4-B04F0F665F78}">
      <dsp:nvSpPr>
        <dsp:cNvPr id="0" name=""/>
        <dsp:cNvSpPr/>
      </dsp:nvSpPr>
      <dsp:spPr>
        <a:xfrm>
          <a:off x="4501450" y="0"/>
          <a:ext cx="2094415" cy="20947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92D87-E9B3-49F3-B79C-73713D34CEA0}">
      <dsp:nvSpPr>
        <dsp:cNvPr id="0" name=""/>
        <dsp:cNvSpPr/>
      </dsp:nvSpPr>
      <dsp:spPr>
        <a:xfrm>
          <a:off x="4964385" y="756262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Build Cloud Team</a:t>
          </a:r>
        </a:p>
      </dsp:txBody>
      <dsp:txXfrm>
        <a:off x="4964385" y="756262"/>
        <a:ext cx="1163826" cy="581773"/>
      </dsp:txXfrm>
    </dsp:sp>
    <dsp:sp modelId="{62A854B1-403B-40E8-A1CB-CDCA90129357}">
      <dsp:nvSpPr>
        <dsp:cNvPr id="0" name=""/>
        <dsp:cNvSpPr/>
      </dsp:nvSpPr>
      <dsp:spPr>
        <a:xfrm>
          <a:off x="3919734" y="1203580"/>
          <a:ext cx="2094415" cy="20947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2667D-00E0-4933-ADEB-B907E26FADB4}">
      <dsp:nvSpPr>
        <dsp:cNvPr id="0" name=""/>
        <dsp:cNvSpPr/>
      </dsp:nvSpPr>
      <dsp:spPr>
        <a:xfrm>
          <a:off x="4385028" y="1966804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Build Cloud Foundation</a:t>
          </a:r>
        </a:p>
      </dsp:txBody>
      <dsp:txXfrm>
        <a:off x="4385028" y="1966804"/>
        <a:ext cx="1163826" cy="581773"/>
      </dsp:txXfrm>
    </dsp:sp>
    <dsp:sp modelId="{502AE405-2BC0-4FD2-AC5B-288BCE6A7A7C}">
      <dsp:nvSpPr>
        <dsp:cNvPr id="0" name=""/>
        <dsp:cNvSpPr/>
      </dsp:nvSpPr>
      <dsp:spPr>
        <a:xfrm>
          <a:off x="4650517" y="2551189"/>
          <a:ext cx="1799427" cy="180014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8302-8614-4C0A-AEDD-0B905CBAA9C2}">
      <dsp:nvSpPr>
        <dsp:cNvPr id="0" name=""/>
        <dsp:cNvSpPr/>
      </dsp:nvSpPr>
      <dsp:spPr>
        <a:xfrm>
          <a:off x="4967138" y="3179087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Onboard Projects</a:t>
          </a:r>
        </a:p>
      </dsp:txBody>
      <dsp:txXfrm>
        <a:off x="4967138" y="3179087"/>
        <a:ext cx="1163826" cy="58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BD86E-46FF-4070-A938-43D93C4704D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169DC-AE5A-471B-A181-D090905CA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70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368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2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80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78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54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39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164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88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035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84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1EDF-3AB1-4373-AF7D-AAF81BCE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A6AC9-392F-402E-BFA3-4EEF7D56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98D9-953B-45D5-AAD0-CEB01D32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BBEF-0475-4748-9835-01193001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B346-CBAD-4F92-BAC1-5D268A6C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FD9F-0DD4-489F-97A4-CAB62BE3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5DEC5-9198-4862-8B47-56612A14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A7DB-7AB3-4915-A278-26B5610B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D112-3D1E-468C-921E-4ACF68B0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B5F-713F-4F35-AA65-7C660638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4AE5-116A-4B10-A4D4-FEE2272D4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9DC90-08E1-47E5-A6B1-710F80305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AB0A-DB0D-42A6-96A6-F3904745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4292-6AFB-40DB-AD92-88DFA2B3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0AA1-40EA-444E-9432-BB9B49DE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E561-A3E2-4627-A50A-8A0790A4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ACF9-44A7-46EB-A306-92D36F9B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EB11-322C-4F10-8198-4B43210F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C579-A44A-4BFE-9CA1-26DC4A87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3C96-831F-4194-80D6-65BC66E9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F91C-6788-4A42-93CA-BED8AF58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6F34-F044-4C34-B480-8872889A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DE8B-8019-42B8-806A-FC56A57D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9C01-D04A-4B5D-8FEB-21110E4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6824-D93F-4662-AD11-7D30F096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45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ACD6-1348-4433-99D0-FCCA29C5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A30D-9A9A-4EF6-A6F8-02E02C05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004D7-076A-4852-A4EE-61CC260B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D27B-E469-4501-8D94-6E1EC4F7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943A-7E99-46F6-ACA2-BECAD3A9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E035-939C-4675-A2CE-9C89263A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5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6B10-BFAD-4C9C-B3B3-8D03AFD7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AECF3-C669-4237-8048-1C72DF6C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A538F-3E0E-417C-A2B1-2C4B3B714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4170F-183C-425A-851E-2628B1941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D7C-0F9A-4B95-883A-A7A298EA9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1F241-0DFE-4064-AB01-8DA7C59B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44AC6-48CB-40E2-865F-44C30AA9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14DAD-1326-416F-8D0F-CC779DA9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2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236C-58FE-4782-9913-C647F6A0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CD095-36E0-4942-A3AC-E75E5D94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105B6-0DCB-4764-9362-93FBCF13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55F5-39F5-4457-ACED-2BA50699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91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32647-A97F-495C-B257-9EDB891C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E043E-6F01-4491-8E51-8BC482D5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ACC32-62C7-499D-B718-22F3C309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85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55B3-3D50-4E63-B90B-9F8C2559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137F-C871-433A-AFD9-29811EDD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8DC4B-9687-4FDE-846D-23CC78D4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5BA76-4739-47D6-873E-66DFC1A8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43C3-F804-4A6C-AE9A-0B493408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3B2F-1FB7-415D-9DBE-C5A7FC4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5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0DE2-ED67-4E40-A2F7-137DCC69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757E2-5581-4878-9892-2B3A9D240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405BD-13EC-4D3D-AEB8-97EF3858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AC64-403B-4D5F-B8CC-A864F914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46167-1753-4B7D-B042-CD949E1F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FC9A-B7C6-4E52-96F6-0CA97692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81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F6E68-BBE6-4AA8-8D0F-B2EF233D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546C3-6B3D-4C0F-9116-85C8BBBE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C6D9-904A-4C06-8A4C-0F60C512B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E37F8-8EE1-43B6-AC3A-BC1C77A514EE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D404-968F-4FD3-87DE-F3E94A109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5C45-4E44-4274-9647-F6D9BED6C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5184-C4AB-4210-9FB9-C3A46FE67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GC Department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326AB-8FB4-4EF8-AEC5-095911C1D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Descriptive guidance for the road to the cloud</a:t>
            </a:r>
          </a:p>
          <a:p>
            <a:r>
              <a:rPr lang="en-CA" dirty="0"/>
              <a:t>Mohamed Sharaf</a:t>
            </a:r>
          </a:p>
          <a:p>
            <a:r>
              <a:rPr lang="en-CA" dirty="0"/>
              <a:t>CSA</a:t>
            </a:r>
          </a:p>
        </p:txBody>
      </p:sp>
    </p:spTree>
    <p:extLst>
      <p:ext uri="{BB962C8B-B14F-4D97-AF65-F5344CB8AC3E}">
        <p14:creationId xmlns:p14="http://schemas.microsoft.com/office/powerpoint/2010/main" val="201105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A7F-B893-4FDA-8713-9B2AC1EB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52F7-8DE2-4E11-A609-F733643B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 types</a:t>
            </a:r>
          </a:p>
          <a:p>
            <a:r>
              <a:rPr lang="en-CA" dirty="0"/>
              <a:t>OS image management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87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C0A5-BF36-409B-8E0A-658C463F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9644-31DC-4AB6-AD33-16331540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On-</a:t>
            </a:r>
            <a:r>
              <a:rPr lang="en-CA" dirty="0" err="1"/>
              <a:t>Prem</a:t>
            </a:r>
            <a:r>
              <a:rPr lang="en-CA" dirty="0"/>
              <a:t> to Cloud connectivity</a:t>
            </a:r>
          </a:p>
          <a:p>
            <a:r>
              <a:rPr lang="en-CA" dirty="0"/>
              <a:t>Management connectivity</a:t>
            </a:r>
          </a:p>
          <a:p>
            <a:r>
              <a:rPr lang="en-CA" dirty="0"/>
              <a:t>Internet to Cloud connectivity</a:t>
            </a:r>
          </a:p>
          <a:p>
            <a:r>
              <a:rPr lang="en-CA" dirty="0"/>
              <a:t>Public domain management</a:t>
            </a:r>
          </a:p>
        </p:txBody>
      </p:sp>
    </p:spTree>
    <p:extLst>
      <p:ext uri="{BB962C8B-B14F-4D97-AF65-F5344CB8AC3E}">
        <p14:creationId xmlns:p14="http://schemas.microsoft.com/office/powerpoint/2010/main" val="6509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D46B-643C-4CA1-8BF3-B2FD6F32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Overall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5ACF61-8926-4821-A8B0-69F4BC1A1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220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45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C686-9C01-4514-9DF8-8E37BBE4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Cloud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2D48-A6B2-496E-9148-581F6F7B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87035" cy="492140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 a minimum you need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Some resources can be obtained from vendors/contractors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DC42B7-251A-4899-AA03-05B5FD219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72742"/>
              </p:ext>
            </p:extLst>
          </p:nvPr>
        </p:nvGraphicFramePr>
        <p:xfrm>
          <a:off x="1002191" y="2344280"/>
          <a:ext cx="8127999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20">
                  <a:extLst>
                    <a:ext uri="{9D8B030D-6E8A-4147-A177-3AD203B41FA5}">
                      <a16:colId xmlns:a16="http://schemas.microsoft.com/office/drawing/2014/main" val="2720183398"/>
                    </a:ext>
                  </a:extLst>
                </a:gridCol>
                <a:gridCol w="3053918">
                  <a:extLst>
                    <a:ext uri="{9D8B030D-6E8A-4147-A177-3AD203B41FA5}">
                      <a16:colId xmlns:a16="http://schemas.microsoft.com/office/drawing/2014/main" val="1535271068"/>
                    </a:ext>
                  </a:extLst>
                </a:gridCol>
                <a:gridCol w="4211961">
                  <a:extLst>
                    <a:ext uri="{9D8B030D-6E8A-4147-A177-3AD203B41FA5}">
                      <a16:colId xmlns:a16="http://schemas.microsoft.com/office/drawing/2014/main" val="2565174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7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Automation &amp;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Scripting (</a:t>
                      </a:r>
                      <a:r>
                        <a:rPr lang="en-CA" dirty="0" err="1"/>
                        <a:t>PS,Bash,Python</a:t>
                      </a:r>
                      <a:r>
                        <a:rPr lang="en-CA" dirty="0"/>
                        <a:t>)</a:t>
                      </a:r>
                    </a:p>
                    <a:p>
                      <a:r>
                        <a:rPr lang="en-CA" dirty="0"/>
                        <a:t>JSON &amp; XML parsing</a:t>
                      </a:r>
                    </a:p>
                    <a:p>
                      <a:r>
                        <a:rPr lang="en-CA" dirty="0"/>
                        <a:t>Messaging &amp; event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6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Windows Sys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RD Gateway | IIS | AD | Group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Linux Sys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Linux admin |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Cloud Architect/Solution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Solid knowledge about cloud technologies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Security &amp;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NGFW | WAF | Network Protocols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Agile | DevOps | Containers | 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8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8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4394-788E-4587-BB77-1EB98536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111"/>
          </a:xfrm>
        </p:spPr>
        <p:txBody>
          <a:bodyPr/>
          <a:lstStyle/>
          <a:p>
            <a:r>
              <a:rPr lang="en-CA" dirty="0"/>
              <a:t>Cloud Foundation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753D31-BD20-43B0-A04A-90F79E1E98A8}"/>
              </a:ext>
            </a:extLst>
          </p:cNvPr>
          <p:cNvSpPr/>
          <p:nvPr/>
        </p:nvSpPr>
        <p:spPr>
          <a:xfrm>
            <a:off x="213063" y="5095783"/>
            <a:ext cx="11372296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Identity Management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B03FEA-B121-4178-AC33-E04357720F56}"/>
              </a:ext>
            </a:extLst>
          </p:cNvPr>
          <p:cNvSpPr/>
          <p:nvPr/>
        </p:nvSpPr>
        <p:spPr>
          <a:xfrm>
            <a:off x="6738151" y="1544715"/>
            <a:ext cx="2902999" cy="346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b="1" dirty="0"/>
              <a:t>IaaS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889A49-1582-4777-AFE9-3B4B81E68AA7}"/>
              </a:ext>
            </a:extLst>
          </p:cNvPr>
          <p:cNvSpPr/>
          <p:nvPr/>
        </p:nvSpPr>
        <p:spPr>
          <a:xfrm>
            <a:off x="9934113" y="1590051"/>
            <a:ext cx="1553592" cy="90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Perf Monitoring &amp; Availability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B8E09D-A19E-4056-B9D0-7F8FC90D3AD1}"/>
              </a:ext>
            </a:extLst>
          </p:cNvPr>
          <p:cNvSpPr/>
          <p:nvPr/>
        </p:nvSpPr>
        <p:spPr>
          <a:xfrm>
            <a:off x="9934113" y="2580420"/>
            <a:ext cx="1553592" cy="90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Cloud Security &amp; Governance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A37312-B967-4E07-8401-10660934D297}"/>
              </a:ext>
            </a:extLst>
          </p:cNvPr>
          <p:cNvSpPr/>
          <p:nvPr/>
        </p:nvSpPr>
        <p:spPr>
          <a:xfrm>
            <a:off x="9934113" y="3654617"/>
            <a:ext cx="1553592" cy="109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Disaster Recovery &amp; Business Continuity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068C39-237A-4DAD-8702-5AF5B8081EA2}"/>
              </a:ext>
            </a:extLst>
          </p:cNvPr>
          <p:cNvSpPr/>
          <p:nvPr/>
        </p:nvSpPr>
        <p:spPr>
          <a:xfrm>
            <a:off x="6871317" y="2650302"/>
            <a:ext cx="2623350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6ACEBE-B3F3-432E-947C-D5566E17AAF4}"/>
              </a:ext>
            </a:extLst>
          </p:cNvPr>
          <p:cNvSpPr/>
          <p:nvPr/>
        </p:nvSpPr>
        <p:spPr>
          <a:xfrm>
            <a:off x="3835153" y="1544714"/>
            <a:ext cx="2610035" cy="346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b="1" dirty="0"/>
              <a:t>PaaS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7F56B9-2EF1-417B-8363-FA4C886D7678}"/>
              </a:ext>
            </a:extLst>
          </p:cNvPr>
          <p:cNvSpPr/>
          <p:nvPr/>
        </p:nvSpPr>
        <p:spPr>
          <a:xfrm>
            <a:off x="4145872" y="2210540"/>
            <a:ext cx="1634231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 Services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246F19-EEC0-4A4A-A8E9-222C31A83108}"/>
              </a:ext>
            </a:extLst>
          </p:cNvPr>
          <p:cNvSpPr/>
          <p:nvPr/>
        </p:nvSpPr>
        <p:spPr>
          <a:xfrm>
            <a:off x="4140323" y="3148458"/>
            <a:ext cx="1634231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PaaS offerings Decision Tree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AE2C5A4-622D-4AB7-8C8F-BEB86704E284}"/>
              </a:ext>
            </a:extLst>
          </p:cNvPr>
          <p:cNvSpPr/>
          <p:nvPr/>
        </p:nvSpPr>
        <p:spPr>
          <a:xfrm>
            <a:off x="4176572" y="4154180"/>
            <a:ext cx="1634231" cy="6597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Connectivity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10E823-96AB-4B4A-AAB7-180B50411E62}"/>
              </a:ext>
            </a:extLst>
          </p:cNvPr>
          <p:cNvSpPr/>
          <p:nvPr/>
        </p:nvSpPr>
        <p:spPr>
          <a:xfrm>
            <a:off x="1873185" y="1558506"/>
            <a:ext cx="1695634" cy="346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b="1" dirty="0"/>
              <a:t>SaaS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75532E-111C-4CDE-8D75-99D9C82D7EF6}"/>
              </a:ext>
            </a:extLst>
          </p:cNvPr>
          <p:cNvSpPr/>
          <p:nvPr/>
        </p:nvSpPr>
        <p:spPr>
          <a:xfrm>
            <a:off x="6871317" y="3478327"/>
            <a:ext cx="1198485" cy="5592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Network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83708A-DDBD-4F36-BBC5-9CDBEA52D825}"/>
              </a:ext>
            </a:extLst>
          </p:cNvPr>
          <p:cNvSpPr/>
          <p:nvPr/>
        </p:nvSpPr>
        <p:spPr>
          <a:xfrm>
            <a:off x="8296182" y="3478327"/>
            <a:ext cx="1198485" cy="5592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Storage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5B3B0F-B96A-4CA2-B4E1-B5392569B881}"/>
              </a:ext>
            </a:extLst>
          </p:cNvPr>
          <p:cNvSpPr/>
          <p:nvPr/>
        </p:nvSpPr>
        <p:spPr>
          <a:xfrm>
            <a:off x="6871317" y="4126398"/>
            <a:ext cx="2623350" cy="659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Operation (Patching, Managing)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80DE02-442B-453C-A97D-B8448B85A9C5}"/>
              </a:ext>
            </a:extLst>
          </p:cNvPr>
          <p:cNvSpPr/>
          <p:nvPr/>
        </p:nvSpPr>
        <p:spPr>
          <a:xfrm>
            <a:off x="1948276" y="2161774"/>
            <a:ext cx="1540647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Connectivity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80DDE8-B009-4029-92F7-9469CE34691A}"/>
              </a:ext>
            </a:extLst>
          </p:cNvPr>
          <p:cNvSpPr/>
          <p:nvPr/>
        </p:nvSpPr>
        <p:spPr>
          <a:xfrm>
            <a:off x="1895380" y="2994879"/>
            <a:ext cx="1634231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SaaS offerings Decision 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9C442E-50AE-4A8D-BB78-4AD22EC3FA73}"/>
              </a:ext>
            </a:extLst>
          </p:cNvPr>
          <p:cNvSpPr/>
          <p:nvPr/>
        </p:nvSpPr>
        <p:spPr>
          <a:xfrm>
            <a:off x="1903886" y="4089244"/>
            <a:ext cx="1634231" cy="6597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Connectivity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AECA0F-F347-4115-B34F-8ECCB94EE818}"/>
              </a:ext>
            </a:extLst>
          </p:cNvPr>
          <p:cNvSpPr/>
          <p:nvPr/>
        </p:nvSpPr>
        <p:spPr>
          <a:xfrm>
            <a:off x="148884" y="3654047"/>
            <a:ext cx="1553592" cy="109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High Availability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F5F3B6-48A6-4557-BF47-77DB299A3F4C}"/>
              </a:ext>
            </a:extLst>
          </p:cNvPr>
          <p:cNvSpPr/>
          <p:nvPr/>
        </p:nvSpPr>
        <p:spPr>
          <a:xfrm>
            <a:off x="148884" y="2585333"/>
            <a:ext cx="1553592" cy="90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15967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DAF-245A-4FB9-9FA3-C507E4E5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6848-0E1E-4F4A-B026-E52A1C77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Acquire your Azure AD tenant</a:t>
            </a:r>
          </a:p>
          <a:p>
            <a:r>
              <a:rPr lang="en-CA" dirty="0"/>
              <a:t>Get proper permissions to manage</a:t>
            </a:r>
          </a:p>
          <a:p>
            <a:r>
              <a:rPr lang="en-CA" dirty="0"/>
              <a:t>Online only identity or hybrid identity</a:t>
            </a:r>
          </a:p>
          <a:p>
            <a:r>
              <a:rPr lang="en-CA" dirty="0"/>
              <a:t>What to Sync</a:t>
            </a:r>
          </a:p>
          <a:p>
            <a:r>
              <a:rPr lang="en-CA" dirty="0"/>
              <a:t>Where to authenticate</a:t>
            </a:r>
          </a:p>
          <a:p>
            <a:r>
              <a:rPr lang="en-CA" dirty="0"/>
              <a:t>How to Audit &amp; Alert</a:t>
            </a:r>
          </a:p>
          <a:p>
            <a:r>
              <a:rPr lang="en-CA" dirty="0"/>
              <a:t>How to manage</a:t>
            </a:r>
          </a:p>
        </p:txBody>
      </p:sp>
    </p:spTree>
    <p:extLst>
      <p:ext uri="{BB962C8B-B14F-4D97-AF65-F5344CB8AC3E}">
        <p14:creationId xmlns:p14="http://schemas.microsoft.com/office/powerpoint/2010/main" val="380795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217E-97DC-4E67-8EFB-E73279B5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 Monitoring &amp;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D424-9154-45E1-8AE3-841FE525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to monitor</a:t>
            </a:r>
          </a:p>
          <a:p>
            <a:r>
              <a:rPr lang="en-CA" dirty="0"/>
              <a:t>How to monitor</a:t>
            </a:r>
          </a:p>
          <a:p>
            <a:r>
              <a:rPr lang="en-CA" dirty="0"/>
              <a:t>How to respond to events</a:t>
            </a:r>
          </a:p>
          <a:p>
            <a:r>
              <a:rPr lang="en-CA" dirty="0"/>
              <a:t>Calculate availability</a:t>
            </a:r>
          </a:p>
        </p:txBody>
      </p:sp>
    </p:spTree>
    <p:extLst>
      <p:ext uri="{BB962C8B-B14F-4D97-AF65-F5344CB8AC3E}">
        <p14:creationId xmlns:p14="http://schemas.microsoft.com/office/powerpoint/2010/main" val="272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030B-E295-4151-A4E5-D7BB97D0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Security &amp;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8F99-8F63-4340-BA7D-37F6184B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collect &amp; retain security events</a:t>
            </a:r>
          </a:p>
          <a:p>
            <a:r>
              <a:rPr lang="en-CA" dirty="0"/>
              <a:t>How to monitor &amp; alert for security events</a:t>
            </a:r>
          </a:p>
          <a:p>
            <a:r>
              <a:rPr lang="en-CA" dirty="0"/>
              <a:t>How to apply policies, generate reports for compliance</a:t>
            </a:r>
          </a:p>
          <a:p>
            <a:r>
              <a:rPr lang="en-CA" dirty="0"/>
              <a:t>How to monitor on-</a:t>
            </a:r>
            <a:r>
              <a:rPr lang="en-CA" dirty="0" err="1"/>
              <a:t>prem</a:t>
            </a:r>
            <a:r>
              <a:rPr lang="en-CA" dirty="0"/>
              <a:t> &amp; multi cloud providers in one place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31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5FCA-6D3B-4C47-A478-CDF75B13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Disaster Recovery &amp; Business 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A75D-454F-47DF-ABAA-ECC2C858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Disaster recovery planning for each resource type</a:t>
            </a:r>
          </a:p>
          <a:p>
            <a:r>
              <a:rPr lang="en-CA" dirty="0"/>
              <a:t>Overall business continuity plan </a:t>
            </a:r>
          </a:p>
        </p:txBody>
      </p:sp>
    </p:spTree>
    <p:extLst>
      <p:ext uri="{BB962C8B-B14F-4D97-AF65-F5344CB8AC3E}">
        <p14:creationId xmlns:p14="http://schemas.microsoft.com/office/powerpoint/2010/main" val="361792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32B-9AF9-4C95-8856-E2ED5D82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9281-0A75-40B8-AEFB-C420272D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74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298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GC Department Roadmap</vt:lpstr>
      <vt:lpstr>Overall Strategy</vt:lpstr>
      <vt:lpstr>Building Cloud Team</vt:lpstr>
      <vt:lpstr>Cloud Foundation</vt:lpstr>
      <vt:lpstr>Identity Management</vt:lpstr>
      <vt:lpstr>Perf Monitoring &amp; Availability</vt:lpstr>
      <vt:lpstr>Cloud Security &amp; Governance</vt:lpstr>
      <vt:lpstr>Disaster Recovery &amp; Business Continuity</vt:lpstr>
      <vt:lpstr>High Availability</vt:lpstr>
      <vt:lpstr>Compute</vt:lpstr>
      <vt:lpstr>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Department Roadmap</dc:title>
  <dc:creator>Mohamed Sharaf</dc:creator>
  <cp:lastModifiedBy>Mohamed Sharaf</cp:lastModifiedBy>
  <cp:revision>9</cp:revision>
  <dcterms:created xsi:type="dcterms:W3CDTF">2018-02-13T03:51:20Z</dcterms:created>
  <dcterms:modified xsi:type="dcterms:W3CDTF">2018-02-13T04:50:23Z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mosharaf@microsoft.com</vt:lpwstr>
  </property>
  <property fmtid="{D5CDD505-2E9C-101B-9397-08002B2CF9AE}" pid="5" name="MSIP_Label_f42aa342-8706-4288-bd11-ebb85995028c_SetDate">
    <vt:lpwstr>2018-02-13T04:31:40.4692607Z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