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22"/>
  </p:notesMasterIdLst>
  <p:sldIdLst>
    <p:sldId id="257" r:id="rId5"/>
    <p:sldId id="349" r:id="rId6"/>
    <p:sldId id="352" r:id="rId7"/>
    <p:sldId id="348" r:id="rId8"/>
    <p:sldId id="354" r:id="rId9"/>
    <p:sldId id="362" r:id="rId10"/>
    <p:sldId id="350" r:id="rId11"/>
    <p:sldId id="364" r:id="rId12"/>
    <p:sldId id="359" r:id="rId13"/>
    <p:sldId id="355" r:id="rId14"/>
    <p:sldId id="358" r:id="rId15"/>
    <p:sldId id="353" r:id="rId16"/>
    <p:sldId id="360" r:id="rId17"/>
    <p:sldId id="361" r:id="rId18"/>
    <p:sldId id="363" r:id="rId19"/>
    <p:sldId id="347" r:id="rId20"/>
    <p:sldId id="351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8" clrIdx="0"/>
  <p:cmAuthor id="2" name="Reusswig, Soryna" initials="R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E9C"/>
    <a:srgbClr val="DF1A35"/>
    <a:srgbClr val="ECEDF3"/>
    <a:srgbClr val="D8DAE3"/>
    <a:srgbClr val="6678A3"/>
    <a:srgbClr val="1B4379"/>
    <a:srgbClr val="98A2C4"/>
    <a:srgbClr val="ECEEF2"/>
    <a:srgbClr val="D9DAE3"/>
    <a:srgbClr val="D8DAE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2" autoAdjust="0"/>
    <p:restoredTop sz="78163" autoAdjust="0"/>
  </p:normalViewPr>
  <p:slideViewPr>
    <p:cSldViewPr snapToGrid="0" snapToObjects="1">
      <p:cViewPr>
        <p:scale>
          <a:sx n="75" d="100"/>
          <a:sy n="75" d="100"/>
        </p:scale>
        <p:origin x="440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73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1F0A2-FAB3-0C4C-BF9E-0600F8AC893B}" type="datetimeFigureOut">
              <a:rPr lang="de-DE" smtClean="0"/>
              <a:t>16.11.2023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D9E9-F812-7843-8027-CE90304E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3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3D9E9-F812-7843-8027-CE90304E8A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44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D94B-56BD-1F42-A63A-CA1C1FF5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6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0497E-47E9-4B48-8A60-8E9733E1A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9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E86C-5D5D-C34C-8E62-65CB4F82E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58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 userDrawn="1"/>
        </p:nvSpPr>
        <p:spPr>
          <a:xfrm>
            <a:off x="990541" y="2021120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VISION &amp; MISSINZ</a:t>
            </a:r>
          </a:p>
        </p:txBody>
      </p:sp>
      <p:sp>
        <p:nvSpPr>
          <p:cNvPr id="20" name="Titel 1"/>
          <p:cNvSpPr>
            <a:spLocks noGrp="1"/>
          </p:cNvSpPr>
          <p:nvPr userDrawn="1"/>
        </p:nvSpPr>
        <p:spPr>
          <a:xfrm>
            <a:off x="5604376" y="2019129"/>
            <a:ext cx="2558546" cy="5692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>
                <a:latin typeface="+mn-lt"/>
              </a:rPr>
              <a:t>FACTS &amp; FIGURES</a:t>
            </a:r>
          </a:p>
        </p:txBody>
      </p:sp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39A0E84-BA3F-E94B-9C1C-D07EC9D3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8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3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350" kern="1200" dirty="0"/>
          </a:p>
        </p:txBody>
      </p:sp>
      <p:pic>
        <p:nvPicPr>
          <p:cNvPr id="8" name="Bild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427" cy="223202"/>
          </a:xfrm>
          <a:prstGeom prst="rect">
            <a:avLst/>
          </a:prstGeom>
          <a:noFill/>
        </p:spPr>
      </p:pic>
      <p:cxnSp>
        <p:nvCxnSpPr>
          <p:cNvPr id="12" name="Gerade Verbindung 4"/>
          <p:cNvCxnSpPr/>
          <p:nvPr userDrawn="1"/>
        </p:nvCxnSpPr>
        <p:spPr>
          <a:xfrm>
            <a:off x="502906" y="318776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85576" y="3381521"/>
            <a:ext cx="5104472" cy="1386191"/>
          </a:xfrm>
        </p:spPr>
        <p:txBody>
          <a:bodyPr anchor="b">
            <a:noAutofit/>
          </a:bodyPr>
          <a:lstStyle>
            <a:lvl1pPr>
              <a:lnSpc>
                <a:spcPts val="4875"/>
              </a:lnSpc>
              <a:defRPr sz="525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 dirty="0" err="1"/>
              <a:t>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6033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 - 1xBild - BG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4514850" y="0"/>
            <a:ext cx="4629150" cy="5143500"/>
          </a:xfrm>
          <a:prstGeom prst="rect">
            <a:avLst/>
          </a:prstGeom>
          <a:solidFill>
            <a:srgbClr val="173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350" kern="120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427" cy="223202"/>
          </a:xfrm>
          <a:prstGeom prst="rect">
            <a:avLst/>
          </a:prstGeom>
        </p:spPr>
      </p:pic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AB08CF5-7BE7-E948-940C-69BA201E6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754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t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/>
              <a:t>CONTENT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5575" y="1688965"/>
            <a:ext cx="8431331" cy="2858691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Mastertitel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544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t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/>
              <a:t>CONTENT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5576" y="1688965"/>
            <a:ext cx="4131000" cy="2858691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Mastertitel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0"/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85907" y="1688966"/>
            <a:ext cx="4131000" cy="2858690"/>
          </a:xfrm>
        </p:spPr>
        <p:txBody>
          <a:bodyPr>
            <a:noAutofit/>
          </a:bodyPr>
          <a:lstStyle>
            <a:lvl1pPr marL="257175" indent="-257175">
              <a:lnSpc>
                <a:spcPts val="1800"/>
              </a:lnSpc>
              <a:buFont typeface="Wingdings" charset="2"/>
              <a:buChar char="§"/>
              <a:defRPr sz="1500" baseline="0">
                <a:latin typeface="+mj-lt"/>
              </a:defRPr>
            </a:lvl1pPr>
          </a:lstStyle>
          <a:p>
            <a:pPr lvl="0"/>
            <a:r>
              <a:rPr lang="en-GB" noProof="0" dirty="0" err="1"/>
              <a:t>Mastertitel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75F23C4-D9E0-F34E-BDE8-EDF47BCB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48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- 2 Spalten - 12p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t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4131000" cy="2858691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4685907" y="1954024"/>
            <a:ext cx="4131000" cy="2858690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sp>
        <p:nvSpPr>
          <p:cNvPr id="7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57F6DAE-1A66-1543-B44E-11F01BF7E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33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1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14850" y="0"/>
            <a:ext cx="4629150" cy="51435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t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0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 dirty="0"/>
              <a:t>a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60DC5E-423E-5443-8DB4-570BDB62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24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2xBild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09813" y="0"/>
            <a:ext cx="4634187" cy="253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4509813" y="2592000"/>
            <a:ext cx="4634187" cy="25515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t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89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 dirty="0"/>
              <a:t>a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FBD2B6F-FC75-D749-9061-46ADC1532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9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8C11-2972-744E-8009-2F22DF70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640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3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85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77872"/>
            <a:ext cx="6159923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8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3549499" y="1953490"/>
            <a:ext cx="2996001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 dirty="0"/>
              <a:t>a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4786AC-6C83-7541-BD28-965C8E0C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723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- 6xBild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4"/>
          <p:cNvSpPr>
            <a:spLocks noGrp="1"/>
          </p:cNvSpPr>
          <p:nvPr>
            <p:ph type="pic" sz="quarter" idx="15" hasCustomPrompt="1"/>
          </p:nvPr>
        </p:nvSpPr>
        <p:spPr>
          <a:xfrm>
            <a:off x="4509812" y="231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2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4509812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1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509813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849000" y="0"/>
            <a:ext cx="2295000" cy="168233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1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6849000" y="1734395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0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49000" y="3465860"/>
            <a:ext cx="2295000" cy="16821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376935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6" y="1953491"/>
            <a:ext cx="3769350" cy="2858691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50532" y="4767712"/>
            <a:ext cx="193289" cy="223202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solidFill>
                  <a:schemeClr val="bg1"/>
                </a:solidFill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e-DE" dirty="0"/>
              <a:t>a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34DECDC-A5F0-0644-A940-6BA183A7F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659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dirty="0" err="1"/>
              <a:t>Mastertextformt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29FFBA92-79DB-0C41-9346-72368730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35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3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 dirty="0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385577" y="2462313"/>
            <a:ext cx="2682284" cy="2085343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260104" y="2462314"/>
            <a:ext cx="2682285" cy="2085342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35619" y="2460577"/>
            <a:ext cx="2681288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5143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2pPr>
            <a:lvl3pPr marL="8572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3pPr>
            <a:lvl4pPr marL="12001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4pPr>
            <a:lvl5pPr marL="1543050" indent="-171450">
              <a:lnSpc>
                <a:spcPts val="1200"/>
              </a:lnSpc>
              <a:buFont typeface="Wingdings" panose="05000000000000000000" pitchFamily="2" charset="2"/>
              <a:buChar char="§"/>
              <a:defRPr sz="900">
                <a:latin typeface="+mj-lt"/>
              </a:defRPr>
            </a:lvl5pPr>
          </a:lstStyle>
          <a:p>
            <a:pPr lvl="0"/>
            <a:r>
              <a:rPr lang="en-GB" noProof="0" dirty="0" err="1"/>
              <a:t>Mastertextformt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2D29D53-BA80-7E40-AA03-21BB2EB3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603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sz="900">
                <a:latin typeface="+mj-lt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B797B40-A306-7545-8798-5423C248D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718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Header Grau - 2 Spalten -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1645"/>
            <a:ext cx="9144000" cy="2199068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350" baseline="0"/>
            </a:lvl1pPr>
          </a:lstStyle>
          <a:p>
            <a:r>
              <a:rPr lang="de-DE"/>
              <a:t>Bitte Foto einsetzen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5577" y="688588"/>
            <a:ext cx="8431331" cy="819719"/>
          </a:xfrm>
        </p:spPr>
        <p:txBody>
          <a:bodyPr anchor="b">
            <a:noAutofit/>
          </a:bodyPr>
          <a:lstStyle>
            <a:lvl1pPr>
              <a:lnSpc>
                <a:spcPts val="3000"/>
              </a:lnSpc>
              <a:defRPr sz="3300" b="1" cap="all" baseline="0">
                <a:latin typeface="+mn-lt"/>
              </a:defRPr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bearbeiten</a:t>
            </a:r>
            <a:endParaRPr lang="en-GB" noProof="0" dirty="0"/>
          </a:p>
        </p:txBody>
      </p:sp>
      <p:pic>
        <p:nvPicPr>
          <p:cNvPr id="16" name="Bild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4" y="4767712"/>
            <a:ext cx="194269" cy="223202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>
            <a:off x="460094" y="468777"/>
            <a:ext cx="286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3"/>
          <p:cNvSpPr>
            <a:spLocks noGrp="1"/>
          </p:cNvSpPr>
          <p:nvPr>
            <p:ph type="body" sz="half" idx="15"/>
          </p:nvPr>
        </p:nvSpPr>
        <p:spPr>
          <a:xfrm>
            <a:off x="385576" y="2460577"/>
            <a:ext cx="4131000" cy="2087079"/>
          </a:xfrm>
        </p:spPr>
        <p:txBody>
          <a:bodyPr>
            <a:normAutofit/>
          </a:bodyPr>
          <a:lstStyle>
            <a:lvl1pPr marL="0" indent="0">
              <a:lnSpc>
                <a:spcPts val="1350"/>
              </a:lnSpc>
              <a:buNone/>
              <a:defRPr sz="1050"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4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85907" y="2460578"/>
            <a:ext cx="4131000" cy="2087078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FontTx/>
              <a:buNone/>
              <a:defRPr sz="1050">
                <a:latin typeface="+mj-lt"/>
              </a:defRPr>
            </a:lvl1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4" hasCustomPrompt="1"/>
          </p:nvPr>
        </p:nvSpPr>
        <p:spPr>
          <a:xfrm>
            <a:off x="385576" y="164983"/>
            <a:ext cx="4131000" cy="213967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buNone/>
              <a:defRPr sz="900" b="1" cap="all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noProof="0" dirty="0"/>
              <a:t>Category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4EFFFA5-65F0-954B-A3FD-7362CDF97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5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1D7F-0D49-964D-9E5D-7B998D427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9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911014-9023-6F4E-90F4-3A788F650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90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2C12031-05B3-0F4B-9E9A-87AA2BDDB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04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82A596F-62AC-B34D-B3BE-6C9ADF89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6F1C162-73EF-9747-BB90-7A5ED9486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99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ED1475E-C4F9-9C48-AC97-17890611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1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2D888B-50F4-534B-8CCC-547BE66DF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6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35B8-5B2C-B740-909F-F439BFE4C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21" y="483983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18A3-1793-2149-900A-53CEDCCBA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90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694" r:id="rId15"/>
    <p:sldLayoutId id="2147483714" r:id="rId16"/>
    <p:sldLayoutId id="2147483676" r:id="rId17"/>
    <p:sldLayoutId id="2147483683" r:id="rId18"/>
    <p:sldLayoutId id="2147483686" r:id="rId19"/>
    <p:sldLayoutId id="2147483685" r:id="rId20"/>
    <p:sldLayoutId id="2147483697" r:id="rId21"/>
    <p:sldLayoutId id="2147483689" r:id="rId22"/>
    <p:sldLayoutId id="2147483688" r:id="rId23"/>
    <p:sldLayoutId id="2147483690" r:id="rId24"/>
    <p:sldLayoutId id="2147483691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Bild 9">
            <a:extLst>
              <a:ext uri="{FF2B5EF4-FFF2-40B4-BE49-F238E27FC236}">
                <a16:creationId xmlns:a16="http://schemas.microsoft.com/office/drawing/2014/main" id="{0FA4D41A-2F29-D940-9120-03FD5892B4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598" y="316008"/>
            <a:ext cx="1327433" cy="838355"/>
          </a:xfrm>
          <a:prstGeom prst="rect">
            <a:avLst/>
          </a:prstGeom>
        </p:spPr>
      </p:pic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83E3A2B1-7D54-B540-BB4E-53D76D59D62E}"/>
              </a:ext>
            </a:extLst>
          </p:cNvPr>
          <p:cNvCxnSpPr/>
          <p:nvPr/>
        </p:nvCxnSpPr>
        <p:spPr>
          <a:xfrm>
            <a:off x="487632" y="318776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E56C0690-11CD-BA4B-83A2-98A91C9323B0}"/>
              </a:ext>
            </a:extLst>
          </p:cNvPr>
          <p:cNvSpPr>
            <a:spLocks noGrp="1"/>
          </p:cNvSpPr>
          <p:nvPr/>
        </p:nvSpPr>
        <p:spPr>
          <a:xfrm>
            <a:off x="400229" y="3335867"/>
            <a:ext cx="7686757" cy="14916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4875"/>
              </a:lnSpc>
            </a:pPr>
            <a:r>
              <a:rPr lang="en-US" sz="5100" b="1" dirty="0">
                <a:latin typeface="+mn-lt"/>
              </a:rPr>
              <a:t>DuPont Financial Analysis</a:t>
            </a:r>
            <a:br>
              <a:rPr lang="en-US" sz="5100" b="1" dirty="0">
                <a:latin typeface="+mn-lt"/>
              </a:rPr>
            </a:br>
            <a:endParaRPr lang="en-US" sz="5100" b="1" dirty="0">
              <a:latin typeface="+mn-lt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FBC8ECF-5252-7D40-71DA-30526996610C}"/>
              </a:ext>
            </a:extLst>
          </p:cNvPr>
          <p:cNvSpPr>
            <a:spLocks noGrp="1"/>
          </p:cNvSpPr>
          <p:nvPr/>
        </p:nvSpPr>
        <p:spPr>
          <a:xfrm>
            <a:off x="1157680" y="4315585"/>
            <a:ext cx="7877263" cy="3887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r">
              <a:lnSpc>
                <a:spcPts val="4875"/>
              </a:lnSpc>
            </a:pPr>
            <a:r>
              <a:rPr lang="en-US" sz="2400" b="1" dirty="0">
                <a:latin typeface="+mn-lt"/>
              </a:rPr>
              <a:t>Cheng Yu | Jing Wang | Marius Gnoth | Alexander </a:t>
            </a:r>
            <a:r>
              <a:rPr lang="en-US" sz="2400" b="1" dirty="0" err="1">
                <a:latin typeface="+mn-lt"/>
              </a:rPr>
              <a:t>Moshchev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2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824E3832-EBB3-6AAB-E26F-77CDB8B78AF3}"/>
              </a:ext>
            </a:extLst>
          </p:cNvPr>
          <p:cNvSpPr/>
          <p:nvPr/>
        </p:nvSpPr>
        <p:spPr>
          <a:xfrm>
            <a:off x="4627427" y="2064214"/>
            <a:ext cx="4130999" cy="2600919"/>
          </a:xfrm>
          <a:prstGeom prst="rect">
            <a:avLst/>
          </a:prstGeom>
          <a:noFill/>
          <a:ln w="57150">
            <a:solidFill>
              <a:srgbClr val="DF1A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3A6894E-8AFB-F638-D795-0D65B9CE63A7}"/>
              </a:ext>
            </a:extLst>
          </p:cNvPr>
          <p:cNvSpPr/>
          <p:nvPr/>
        </p:nvSpPr>
        <p:spPr>
          <a:xfrm>
            <a:off x="385576" y="2064214"/>
            <a:ext cx="4130999" cy="2600919"/>
          </a:xfrm>
          <a:prstGeom prst="rect">
            <a:avLst/>
          </a:prstGeom>
          <a:noFill/>
          <a:ln w="57150">
            <a:solidFill>
              <a:srgbClr val="1B4E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F73982-82E3-28C1-734F-D94E294B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E17F40-6393-8F25-0231-4761AAFBD270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3A812C-D90C-59A6-378E-41E34D63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454BC5E-947C-7DFE-8054-CE270EB62B7C}"/>
              </a:ext>
            </a:extLst>
          </p:cNvPr>
          <p:cNvSpPr txBox="1">
            <a:spLocks/>
          </p:cNvSpPr>
          <p:nvPr/>
        </p:nvSpPr>
        <p:spPr>
          <a:xfrm>
            <a:off x="385576" y="1251731"/>
            <a:ext cx="8431332" cy="687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57175" indent="-257175" algn="l" defTabSz="685800" rtl="0" eaLnBrk="1" latinLnBrk="0" hangingPunct="1">
              <a:lnSpc>
                <a:spcPts val="1800"/>
              </a:lnSpc>
              <a:spcBef>
                <a:spcPts val="750"/>
              </a:spcBef>
              <a:buFont typeface="Wingdings" charset="2"/>
              <a:buChar char="§"/>
              <a:defRPr sz="15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>
                <a:solidFill>
                  <a:schemeClr val="tx2"/>
                </a:solidFill>
              </a:rPr>
              <a:t>Coca-Cola (KO) and PepsiCo (PEP) </a:t>
            </a:r>
            <a:r>
              <a:rPr lang="de-DE" sz="1800" b="1" dirty="0" err="1">
                <a:solidFill>
                  <a:schemeClr val="tx2"/>
                </a:solidFill>
              </a:rPr>
              <a:t>dominate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the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beverage</a:t>
            </a:r>
            <a:r>
              <a:rPr lang="de-DE" sz="1800" b="1" dirty="0">
                <a:solidFill>
                  <a:schemeClr val="tx2"/>
                </a:solidFill>
              </a:rPr>
              <a:t> (and </a:t>
            </a:r>
            <a:r>
              <a:rPr lang="de-DE" sz="1800" b="1" dirty="0" err="1">
                <a:solidFill>
                  <a:schemeClr val="tx2"/>
                </a:solidFill>
              </a:rPr>
              <a:t>convienient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goods</a:t>
            </a:r>
            <a:r>
              <a:rPr lang="de-DE" sz="1800" b="1" dirty="0">
                <a:solidFill>
                  <a:schemeClr val="tx2"/>
                </a:solidFill>
              </a:rPr>
              <a:t>) </a:t>
            </a:r>
            <a:r>
              <a:rPr lang="de-DE" sz="1800" b="1" dirty="0" err="1">
                <a:solidFill>
                  <a:schemeClr val="tx2"/>
                </a:solidFill>
              </a:rPr>
              <a:t>market</a:t>
            </a:r>
            <a:endParaRPr lang="de-DE" sz="1800" b="1" dirty="0">
              <a:solidFill>
                <a:schemeClr val="tx2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1800" b="1" dirty="0" err="1">
                <a:solidFill>
                  <a:schemeClr val="tx2"/>
                </a:solidFill>
              </a:rPr>
              <a:t>Which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company</a:t>
            </a:r>
            <a:r>
              <a:rPr lang="de-DE" sz="1800" b="1" dirty="0">
                <a:solidFill>
                  <a:schemeClr val="tx2"/>
                </a:solidFill>
              </a:rPr>
              <a:t> do </a:t>
            </a:r>
            <a:r>
              <a:rPr lang="de-DE" sz="1800" b="1" dirty="0" err="1">
                <a:solidFill>
                  <a:schemeClr val="tx2"/>
                </a:solidFill>
              </a:rPr>
              <a:t>you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think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is</a:t>
            </a:r>
            <a:r>
              <a:rPr lang="de-DE" sz="1800" b="1" dirty="0">
                <a:solidFill>
                  <a:schemeClr val="tx2"/>
                </a:solidFill>
              </a:rPr>
              <a:t> larger </a:t>
            </a:r>
            <a:r>
              <a:rPr lang="de-DE" sz="1800" b="1" dirty="0" err="1">
                <a:solidFill>
                  <a:schemeClr val="tx2"/>
                </a:solidFill>
              </a:rPr>
              <a:t>by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revenue</a:t>
            </a:r>
            <a:r>
              <a:rPr lang="de-DE" sz="1800" b="1" dirty="0">
                <a:solidFill>
                  <a:schemeClr val="tx2"/>
                </a:solidFill>
              </a:rPr>
              <a:t>? And </a:t>
            </a:r>
            <a:r>
              <a:rPr lang="de-DE" sz="1800" b="1" dirty="0" err="1">
                <a:solidFill>
                  <a:schemeClr val="tx2"/>
                </a:solidFill>
              </a:rPr>
              <a:t>by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how</a:t>
            </a:r>
            <a:r>
              <a:rPr lang="de-DE" sz="1800" b="1" dirty="0">
                <a:solidFill>
                  <a:schemeClr val="tx2"/>
                </a:solidFill>
              </a:rPr>
              <a:t> </a:t>
            </a:r>
            <a:r>
              <a:rPr lang="de-DE" sz="1800" b="1" dirty="0" err="1">
                <a:solidFill>
                  <a:schemeClr val="tx2"/>
                </a:solidFill>
              </a:rPr>
              <a:t>much</a:t>
            </a:r>
            <a:r>
              <a:rPr lang="de-DE" sz="1800" b="1" dirty="0">
                <a:solidFill>
                  <a:schemeClr val="tx2"/>
                </a:solidFill>
              </a:rPr>
              <a:t>?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67C4C122-179D-1725-1419-6C9FA9108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485" y="2185164"/>
            <a:ext cx="1817424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FC80FF7D-F0A3-4DB2-0429-13A2FA51D669}"/>
              </a:ext>
            </a:extLst>
          </p:cNvPr>
          <p:cNvSpPr txBox="1">
            <a:spLocks/>
          </p:cNvSpPr>
          <p:nvPr/>
        </p:nvSpPr>
        <p:spPr>
          <a:xfrm>
            <a:off x="385576" y="1690222"/>
            <a:ext cx="8431332" cy="338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57175" indent="-257175" algn="l" defTabSz="685800" rtl="0" eaLnBrk="1" latinLnBrk="0" hangingPunct="1">
              <a:lnSpc>
                <a:spcPts val="1800"/>
              </a:lnSpc>
              <a:spcBef>
                <a:spcPts val="750"/>
              </a:spcBef>
              <a:buFont typeface="Wingdings" charset="2"/>
              <a:buChar char="§"/>
              <a:defRPr sz="15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1" dirty="0">
              <a:solidFill>
                <a:schemeClr val="tx2"/>
              </a:solidFill>
            </a:endParaRP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031E6592-E816-05F0-966A-3827D9F5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74" y="2188360"/>
            <a:ext cx="2339748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10C5BAE-0BE2-88D6-A73C-11F0CA9B1BD4}"/>
              </a:ext>
            </a:extLst>
          </p:cNvPr>
          <p:cNvSpPr txBox="1"/>
          <p:nvPr/>
        </p:nvSpPr>
        <p:spPr>
          <a:xfrm>
            <a:off x="513537" y="3081084"/>
            <a:ext cx="380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1B4E9C"/>
                </a:solidFill>
              </a:rPr>
              <a:t>86.39 </a:t>
            </a:r>
            <a:br>
              <a:rPr lang="de-DE" sz="3600" b="1" dirty="0">
                <a:solidFill>
                  <a:srgbClr val="1B4E9C"/>
                </a:solidFill>
              </a:rPr>
            </a:br>
            <a:r>
              <a:rPr lang="de-DE" sz="3600" b="1" dirty="0">
                <a:solidFill>
                  <a:srgbClr val="1B4E9C"/>
                </a:solidFill>
              </a:rPr>
              <a:t>Billion USD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B8026AE-2D4D-5E12-2F6B-FAB298B4829A}"/>
              </a:ext>
            </a:extLst>
          </p:cNvPr>
          <p:cNvSpPr txBox="1"/>
          <p:nvPr/>
        </p:nvSpPr>
        <p:spPr>
          <a:xfrm>
            <a:off x="4777486" y="3081084"/>
            <a:ext cx="380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DF1A35"/>
                </a:solidFill>
              </a:rPr>
              <a:t>43.00 </a:t>
            </a:r>
            <a:br>
              <a:rPr lang="de-DE" sz="3600" b="1" dirty="0">
                <a:solidFill>
                  <a:srgbClr val="DF1A35"/>
                </a:solidFill>
              </a:rPr>
            </a:br>
            <a:r>
              <a:rPr lang="de-DE" sz="3600" b="1" dirty="0">
                <a:solidFill>
                  <a:srgbClr val="DF1A35"/>
                </a:solidFill>
              </a:rPr>
              <a:t>Billion USD</a:t>
            </a:r>
          </a:p>
        </p:txBody>
      </p:sp>
    </p:spTree>
    <p:extLst>
      <p:ext uri="{BB962C8B-B14F-4D97-AF65-F5344CB8AC3E}">
        <p14:creationId xmlns:p14="http://schemas.microsoft.com/office/powerpoint/2010/main" val="14308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94880-4597-BAFE-623B-76D4BB2DD99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de-DE" dirty="0"/>
              <a:t>Business Model Canvas</a:t>
            </a:r>
          </a:p>
        </p:txBody>
      </p:sp>
      <p:sp>
        <p:nvSpPr>
          <p:cNvPr id="74" name="Google Shape;116;p26">
            <a:extLst>
              <a:ext uri="{FF2B5EF4-FFF2-40B4-BE49-F238E27FC236}">
                <a16:creationId xmlns:a16="http://schemas.microsoft.com/office/drawing/2014/main" id="{6201177A-C30D-E626-FD72-DC5B94DE73D3}"/>
              </a:ext>
            </a:extLst>
          </p:cNvPr>
          <p:cNvSpPr/>
          <p:nvPr/>
        </p:nvSpPr>
        <p:spPr>
          <a:xfrm>
            <a:off x="2062303" y="867002"/>
            <a:ext cx="1662776" cy="151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16;p26">
            <a:extLst>
              <a:ext uri="{FF2B5EF4-FFF2-40B4-BE49-F238E27FC236}">
                <a16:creationId xmlns:a16="http://schemas.microsoft.com/office/drawing/2014/main" id="{7E335ABD-FBA2-2935-3A1E-FFB02B37D0C2}"/>
              </a:ext>
            </a:extLst>
          </p:cNvPr>
          <p:cNvSpPr/>
          <p:nvPr/>
        </p:nvSpPr>
        <p:spPr>
          <a:xfrm>
            <a:off x="3739030" y="867002"/>
            <a:ext cx="1662776" cy="3019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16;p26">
            <a:extLst>
              <a:ext uri="{FF2B5EF4-FFF2-40B4-BE49-F238E27FC236}">
                <a16:creationId xmlns:a16="http://schemas.microsoft.com/office/drawing/2014/main" id="{BBC265FA-D23B-194D-F837-3A44AA7C63E4}"/>
              </a:ext>
            </a:extLst>
          </p:cNvPr>
          <p:cNvSpPr/>
          <p:nvPr/>
        </p:nvSpPr>
        <p:spPr>
          <a:xfrm>
            <a:off x="5415757" y="867002"/>
            <a:ext cx="1662776" cy="151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116;p26">
            <a:extLst>
              <a:ext uri="{FF2B5EF4-FFF2-40B4-BE49-F238E27FC236}">
                <a16:creationId xmlns:a16="http://schemas.microsoft.com/office/drawing/2014/main" id="{B8354EE6-C278-8837-733E-3C46EB02CFED}"/>
              </a:ext>
            </a:extLst>
          </p:cNvPr>
          <p:cNvSpPr/>
          <p:nvPr/>
        </p:nvSpPr>
        <p:spPr>
          <a:xfrm>
            <a:off x="7092484" y="867002"/>
            <a:ext cx="1662776" cy="3019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6;p26">
            <a:extLst>
              <a:ext uri="{FF2B5EF4-FFF2-40B4-BE49-F238E27FC236}">
                <a16:creationId xmlns:a16="http://schemas.microsoft.com/office/drawing/2014/main" id="{F3D5B957-BC07-60F9-CEE7-9F872CB01619}"/>
              </a:ext>
            </a:extLst>
          </p:cNvPr>
          <p:cNvSpPr/>
          <p:nvPr/>
        </p:nvSpPr>
        <p:spPr>
          <a:xfrm>
            <a:off x="385576" y="867002"/>
            <a:ext cx="1662776" cy="3019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16;p26">
            <a:extLst>
              <a:ext uri="{FF2B5EF4-FFF2-40B4-BE49-F238E27FC236}">
                <a16:creationId xmlns:a16="http://schemas.microsoft.com/office/drawing/2014/main" id="{D3B526BC-8BC9-4C62-A8EB-92C79A3333BC}"/>
              </a:ext>
            </a:extLst>
          </p:cNvPr>
          <p:cNvSpPr/>
          <p:nvPr/>
        </p:nvSpPr>
        <p:spPr>
          <a:xfrm>
            <a:off x="385576" y="3886200"/>
            <a:ext cx="4186424" cy="95363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16;p26">
            <a:extLst>
              <a:ext uri="{FF2B5EF4-FFF2-40B4-BE49-F238E27FC236}">
                <a16:creationId xmlns:a16="http://schemas.microsoft.com/office/drawing/2014/main" id="{60984E10-9D5B-3111-005E-B1BEF682B216}"/>
              </a:ext>
            </a:extLst>
          </p:cNvPr>
          <p:cNvSpPr/>
          <p:nvPr/>
        </p:nvSpPr>
        <p:spPr>
          <a:xfrm>
            <a:off x="4572000" y="3886200"/>
            <a:ext cx="4186424" cy="95363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38;p26">
            <a:extLst>
              <a:ext uri="{FF2B5EF4-FFF2-40B4-BE49-F238E27FC236}">
                <a16:creationId xmlns:a16="http://schemas.microsoft.com/office/drawing/2014/main" id="{5A4166F8-95A6-189D-BB0C-4E522169C590}"/>
              </a:ext>
            </a:extLst>
          </p:cNvPr>
          <p:cNvSpPr txBox="1"/>
          <p:nvPr/>
        </p:nvSpPr>
        <p:spPr>
          <a:xfrm>
            <a:off x="385576" y="893461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Key Partners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138;p26">
            <a:extLst>
              <a:ext uri="{FF2B5EF4-FFF2-40B4-BE49-F238E27FC236}">
                <a16:creationId xmlns:a16="http://schemas.microsoft.com/office/drawing/2014/main" id="{97980284-DB0D-CA43-78B0-6BE6341D82D7}"/>
              </a:ext>
            </a:extLst>
          </p:cNvPr>
          <p:cNvSpPr txBox="1"/>
          <p:nvPr/>
        </p:nvSpPr>
        <p:spPr>
          <a:xfrm>
            <a:off x="2049890" y="893461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Key Activities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138;p26">
            <a:extLst>
              <a:ext uri="{FF2B5EF4-FFF2-40B4-BE49-F238E27FC236}">
                <a16:creationId xmlns:a16="http://schemas.microsoft.com/office/drawing/2014/main" id="{237979D2-2D9F-9829-FBE9-9267BC34B26E}"/>
              </a:ext>
            </a:extLst>
          </p:cNvPr>
          <p:cNvSpPr txBox="1"/>
          <p:nvPr/>
        </p:nvSpPr>
        <p:spPr>
          <a:xfrm>
            <a:off x="3830237" y="893461"/>
            <a:ext cx="1343413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Value Proposition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138;p26">
            <a:extLst>
              <a:ext uri="{FF2B5EF4-FFF2-40B4-BE49-F238E27FC236}">
                <a16:creationId xmlns:a16="http://schemas.microsoft.com/office/drawing/2014/main" id="{7DA1767E-C519-8FD1-D577-4AA74F4480A4}"/>
              </a:ext>
            </a:extLst>
          </p:cNvPr>
          <p:cNvSpPr txBox="1"/>
          <p:nvPr/>
        </p:nvSpPr>
        <p:spPr>
          <a:xfrm>
            <a:off x="5401807" y="893461"/>
            <a:ext cx="1476872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Customer Relations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138;p26">
            <a:extLst>
              <a:ext uri="{FF2B5EF4-FFF2-40B4-BE49-F238E27FC236}">
                <a16:creationId xmlns:a16="http://schemas.microsoft.com/office/drawing/2014/main" id="{0D488B6E-8010-A12D-54A0-D3AEC4D90BDA}"/>
              </a:ext>
            </a:extLst>
          </p:cNvPr>
          <p:cNvSpPr txBox="1"/>
          <p:nvPr/>
        </p:nvSpPr>
        <p:spPr>
          <a:xfrm>
            <a:off x="7092485" y="893461"/>
            <a:ext cx="1517652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Customer Segments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116;p26">
            <a:extLst>
              <a:ext uri="{FF2B5EF4-FFF2-40B4-BE49-F238E27FC236}">
                <a16:creationId xmlns:a16="http://schemas.microsoft.com/office/drawing/2014/main" id="{7BBCCCFC-F7B9-DFD7-2D2F-25E1F09287C2}"/>
              </a:ext>
            </a:extLst>
          </p:cNvPr>
          <p:cNvSpPr/>
          <p:nvPr/>
        </p:nvSpPr>
        <p:spPr>
          <a:xfrm>
            <a:off x="2062303" y="2379002"/>
            <a:ext cx="1662776" cy="1507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38;p26">
            <a:extLst>
              <a:ext uri="{FF2B5EF4-FFF2-40B4-BE49-F238E27FC236}">
                <a16:creationId xmlns:a16="http://schemas.microsoft.com/office/drawing/2014/main" id="{C39203E1-7D1F-CCB9-B234-9E49B9BC667F}"/>
              </a:ext>
            </a:extLst>
          </p:cNvPr>
          <p:cNvSpPr txBox="1"/>
          <p:nvPr/>
        </p:nvSpPr>
        <p:spPr>
          <a:xfrm>
            <a:off x="2049890" y="2400066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Key Resources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116;p26">
            <a:extLst>
              <a:ext uri="{FF2B5EF4-FFF2-40B4-BE49-F238E27FC236}">
                <a16:creationId xmlns:a16="http://schemas.microsoft.com/office/drawing/2014/main" id="{9A304016-4B3B-9ED6-BDAB-8E1797B5CD29}"/>
              </a:ext>
            </a:extLst>
          </p:cNvPr>
          <p:cNvSpPr/>
          <p:nvPr/>
        </p:nvSpPr>
        <p:spPr>
          <a:xfrm>
            <a:off x="5415757" y="2374069"/>
            <a:ext cx="1662776" cy="151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138;p26">
            <a:extLst>
              <a:ext uri="{FF2B5EF4-FFF2-40B4-BE49-F238E27FC236}">
                <a16:creationId xmlns:a16="http://schemas.microsoft.com/office/drawing/2014/main" id="{FF97230A-675E-38AF-DAA5-A9173EB0841F}"/>
              </a:ext>
            </a:extLst>
          </p:cNvPr>
          <p:cNvSpPr txBox="1"/>
          <p:nvPr/>
        </p:nvSpPr>
        <p:spPr>
          <a:xfrm>
            <a:off x="5422733" y="2400066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Channels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138;p26">
            <a:extLst>
              <a:ext uri="{FF2B5EF4-FFF2-40B4-BE49-F238E27FC236}">
                <a16:creationId xmlns:a16="http://schemas.microsoft.com/office/drawing/2014/main" id="{59F94617-D91B-8958-B2BF-636EFE51E4BE}"/>
              </a:ext>
            </a:extLst>
          </p:cNvPr>
          <p:cNvSpPr txBox="1"/>
          <p:nvPr/>
        </p:nvSpPr>
        <p:spPr>
          <a:xfrm>
            <a:off x="385576" y="3903708"/>
            <a:ext cx="1662776" cy="3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Cost Structure</a:t>
            </a:r>
            <a:endParaRPr sz="16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138;p26">
            <a:extLst>
              <a:ext uri="{FF2B5EF4-FFF2-40B4-BE49-F238E27FC236}">
                <a16:creationId xmlns:a16="http://schemas.microsoft.com/office/drawing/2014/main" id="{3E316D77-C7F2-9A1D-5CBF-D6509A24ACBC}"/>
              </a:ext>
            </a:extLst>
          </p:cNvPr>
          <p:cNvSpPr txBox="1"/>
          <p:nvPr/>
        </p:nvSpPr>
        <p:spPr>
          <a:xfrm>
            <a:off x="4584369" y="3903708"/>
            <a:ext cx="1662776" cy="3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Revenue Streams</a:t>
            </a:r>
            <a:endParaRPr sz="16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grpSp>
        <p:nvGrpSpPr>
          <p:cNvPr id="90" name="Google Shape;147;p26">
            <a:extLst>
              <a:ext uri="{FF2B5EF4-FFF2-40B4-BE49-F238E27FC236}">
                <a16:creationId xmlns:a16="http://schemas.microsoft.com/office/drawing/2014/main" id="{2816A6E1-0C2E-A3D4-65A5-1105861EB322}"/>
              </a:ext>
            </a:extLst>
          </p:cNvPr>
          <p:cNvGrpSpPr/>
          <p:nvPr/>
        </p:nvGrpSpPr>
        <p:grpSpPr>
          <a:xfrm>
            <a:off x="1669281" y="936051"/>
            <a:ext cx="286255" cy="291758"/>
            <a:chOff x="1625325" y="239100"/>
            <a:chExt cx="4347075" cy="4423125"/>
          </a:xfrm>
        </p:grpSpPr>
        <p:sp>
          <p:nvSpPr>
            <p:cNvPr id="91" name="Google Shape;148;p26">
              <a:extLst>
                <a:ext uri="{FF2B5EF4-FFF2-40B4-BE49-F238E27FC236}">
                  <a16:creationId xmlns:a16="http://schemas.microsoft.com/office/drawing/2014/main" id="{E657F1B6-390A-04CF-DA09-2F8CF173860E}"/>
                </a:ext>
              </a:extLst>
            </p:cNvPr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9;p26">
              <a:extLst>
                <a:ext uri="{FF2B5EF4-FFF2-40B4-BE49-F238E27FC236}">
                  <a16:creationId xmlns:a16="http://schemas.microsoft.com/office/drawing/2014/main" id="{19AE47F9-4CB3-A965-232F-BDF88E6AE2BF}"/>
                </a:ext>
              </a:extLst>
            </p:cNvPr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0;p26">
              <a:extLst>
                <a:ext uri="{FF2B5EF4-FFF2-40B4-BE49-F238E27FC236}">
                  <a16:creationId xmlns:a16="http://schemas.microsoft.com/office/drawing/2014/main" id="{76B14CC2-6BBE-D612-C7A6-66748D77A936}"/>
                </a:ext>
              </a:extLst>
            </p:cNvPr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61;p26">
            <a:extLst>
              <a:ext uri="{FF2B5EF4-FFF2-40B4-BE49-F238E27FC236}">
                <a16:creationId xmlns:a16="http://schemas.microsoft.com/office/drawing/2014/main" id="{FF3D9706-1126-0CDF-BC15-A95D2ED113E0}"/>
              </a:ext>
            </a:extLst>
          </p:cNvPr>
          <p:cNvSpPr/>
          <p:nvPr/>
        </p:nvSpPr>
        <p:spPr>
          <a:xfrm>
            <a:off x="8415660" y="3928985"/>
            <a:ext cx="308031" cy="279932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54;p26">
            <a:extLst>
              <a:ext uri="{FF2B5EF4-FFF2-40B4-BE49-F238E27FC236}">
                <a16:creationId xmlns:a16="http://schemas.microsoft.com/office/drawing/2014/main" id="{81587DD1-5EC4-DBE7-1BC2-A42FA567144D}"/>
              </a:ext>
            </a:extLst>
          </p:cNvPr>
          <p:cNvGrpSpPr/>
          <p:nvPr/>
        </p:nvGrpSpPr>
        <p:grpSpPr>
          <a:xfrm>
            <a:off x="4142952" y="3949253"/>
            <a:ext cx="286572" cy="239397"/>
            <a:chOff x="509200" y="236175"/>
            <a:chExt cx="6212750" cy="5195625"/>
          </a:xfrm>
        </p:grpSpPr>
        <p:sp>
          <p:nvSpPr>
            <p:cNvPr id="117" name="Google Shape;155;p26">
              <a:extLst>
                <a:ext uri="{FF2B5EF4-FFF2-40B4-BE49-F238E27FC236}">
                  <a16:creationId xmlns:a16="http://schemas.microsoft.com/office/drawing/2014/main" id="{2B613992-93F4-57F3-03BD-1FC001840B0C}"/>
                </a:ext>
              </a:extLst>
            </p:cNvPr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;p26">
              <a:extLst>
                <a:ext uri="{FF2B5EF4-FFF2-40B4-BE49-F238E27FC236}">
                  <a16:creationId xmlns:a16="http://schemas.microsoft.com/office/drawing/2014/main" id="{E8742B0C-3666-7F89-CE29-4FED04C41640}"/>
                </a:ext>
              </a:extLst>
            </p:cNvPr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57;p26">
            <a:extLst>
              <a:ext uri="{FF2B5EF4-FFF2-40B4-BE49-F238E27FC236}">
                <a16:creationId xmlns:a16="http://schemas.microsoft.com/office/drawing/2014/main" id="{405253B8-0495-7C11-482D-66289EA97AF9}"/>
              </a:ext>
            </a:extLst>
          </p:cNvPr>
          <p:cNvGrpSpPr/>
          <p:nvPr/>
        </p:nvGrpSpPr>
        <p:grpSpPr>
          <a:xfrm>
            <a:off x="3386786" y="2498630"/>
            <a:ext cx="262867" cy="274637"/>
            <a:chOff x="1190625" y="238125"/>
            <a:chExt cx="4480825" cy="4681450"/>
          </a:xfrm>
        </p:grpSpPr>
        <p:sp>
          <p:nvSpPr>
            <p:cNvPr id="120" name="Google Shape;158;p26">
              <a:extLst>
                <a:ext uri="{FF2B5EF4-FFF2-40B4-BE49-F238E27FC236}">
                  <a16:creationId xmlns:a16="http://schemas.microsoft.com/office/drawing/2014/main" id="{DBF265CF-FAFF-FD34-9638-AF1FD9730956}"/>
                </a:ext>
              </a:extLst>
            </p:cNvPr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59;p26">
              <a:extLst>
                <a:ext uri="{FF2B5EF4-FFF2-40B4-BE49-F238E27FC236}">
                  <a16:creationId xmlns:a16="http://schemas.microsoft.com/office/drawing/2014/main" id="{2CEAB61A-2DA4-67D0-9583-B92B30666372}"/>
                </a:ext>
              </a:extLst>
            </p:cNvPr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;p26">
              <a:extLst>
                <a:ext uri="{FF2B5EF4-FFF2-40B4-BE49-F238E27FC236}">
                  <a16:creationId xmlns:a16="http://schemas.microsoft.com/office/drawing/2014/main" id="{29F1FAD8-4DED-396B-A063-8568D674DC2F}"/>
                </a:ext>
              </a:extLst>
            </p:cNvPr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62;p26">
            <a:extLst>
              <a:ext uri="{FF2B5EF4-FFF2-40B4-BE49-F238E27FC236}">
                <a16:creationId xmlns:a16="http://schemas.microsoft.com/office/drawing/2014/main" id="{C3EFEA73-BBED-6A8D-66CE-DCB6C283D5FE}"/>
              </a:ext>
            </a:extLst>
          </p:cNvPr>
          <p:cNvSpPr/>
          <p:nvPr/>
        </p:nvSpPr>
        <p:spPr>
          <a:xfrm>
            <a:off x="6578566" y="2483662"/>
            <a:ext cx="358045" cy="307462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51;p26">
            <a:extLst>
              <a:ext uri="{FF2B5EF4-FFF2-40B4-BE49-F238E27FC236}">
                <a16:creationId xmlns:a16="http://schemas.microsoft.com/office/drawing/2014/main" id="{458B6D4F-EF23-719E-FAE5-929A5BCB7A4E}"/>
              </a:ext>
            </a:extLst>
          </p:cNvPr>
          <p:cNvGrpSpPr/>
          <p:nvPr/>
        </p:nvGrpSpPr>
        <p:grpSpPr>
          <a:xfrm>
            <a:off x="3309050" y="912975"/>
            <a:ext cx="341403" cy="337911"/>
            <a:chOff x="1123725" y="232550"/>
            <a:chExt cx="4726050" cy="4665575"/>
          </a:xfrm>
        </p:grpSpPr>
        <p:sp>
          <p:nvSpPr>
            <p:cNvPr id="125" name="Google Shape;152;p26">
              <a:extLst>
                <a:ext uri="{FF2B5EF4-FFF2-40B4-BE49-F238E27FC236}">
                  <a16:creationId xmlns:a16="http://schemas.microsoft.com/office/drawing/2014/main" id="{6AC39B33-5736-EC0B-5275-5931DC8F6914}"/>
                </a:ext>
              </a:extLst>
            </p:cNvPr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3;p26">
              <a:extLst>
                <a:ext uri="{FF2B5EF4-FFF2-40B4-BE49-F238E27FC236}">
                  <a16:creationId xmlns:a16="http://schemas.microsoft.com/office/drawing/2014/main" id="{9F44F22D-145B-B464-7040-748DDA7DEA0C}"/>
                </a:ext>
              </a:extLst>
            </p:cNvPr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71;p26">
            <a:extLst>
              <a:ext uri="{FF2B5EF4-FFF2-40B4-BE49-F238E27FC236}">
                <a16:creationId xmlns:a16="http://schemas.microsoft.com/office/drawing/2014/main" id="{041A705B-BA81-8297-4789-7D57C257FEC1}"/>
              </a:ext>
            </a:extLst>
          </p:cNvPr>
          <p:cNvSpPr/>
          <p:nvPr/>
        </p:nvSpPr>
        <p:spPr>
          <a:xfrm>
            <a:off x="5009376" y="937800"/>
            <a:ext cx="328548" cy="288261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70;p26">
            <a:extLst>
              <a:ext uri="{FF2B5EF4-FFF2-40B4-BE49-F238E27FC236}">
                <a16:creationId xmlns:a16="http://schemas.microsoft.com/office/drawing/2014/main" id="{4E157CA2-26FC-3973-2BFD-2EA57C6BAD8A}"/>
              </a:ext>
            </a:extLst>
          </p:cNvPr>
          <p:cNvSpPr/>
          <p:nvPr/>
        </p:nvSpPr>
        <p:spPr>
          <a:xfrm>
            <a:off x="6708940" y="944399"/>
            <a:ext cx="269240" cy="26930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63;p26">
            <a:extLst>
              <a:ext uri="{FF2B5EF4-FFF2-40B4-BE49-F238E27FC236}">
                <a16:creationId xmlns:a16="http://schemas.microsoft.com/office/drawing/2014/main" id="{6EE4A80C-DE1D-1622-9B38-CAE751F65E5D}"/>
              </a:ext>
            </a:extLst>
          </p:cNvPr>
          <p:cNvGrpSpPr/>
          <p:nvPr/>
        </p:nvGrpSpPr>
        <p:grpSpPr>
          <a:xfrm>
            <a:off x="8324092" y="949134"/>
            <a:ext cx="326714" cy="265593"/>
            <a:chOff x="666750" y="238125"/>
            <a:chExt cx="5372525" cy="4375025"/>
          </a:xfrm>
        </p:grpSpPr>
        <p:sp>
          <p:nvSpPr>
            <p:cNvPr id="130" name="Google Shape;164;p26">
              <a:extLst>
                <a:ext uri="{FF2B5EF4-FFF2-40B4-BE49-F238E27FC236}">
                  <a16:creationId xmlns:a16="http://schemas.microsoft.com/office/drawing/2014/main" id="{31EB7425-6BA5-9B51-9744-3857AEE6D5E9}"/>
                </a:ext>
              </a:extLst>
            </p:cNvPr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5;p26">
              <a:extLst>
                <a:ext uri="{FF2B5EF4-FFF2-40B4-BE49-F238E27FC236}">
                  <a16:creationId xmlns:a16="http://schemas.microsoft.com/office/drawing/2014/main" id="{63C101C6-A477-03BF-8397-4083E08E5DE8}"/>
                </a:ext>
              </a:extLst>
            </p:cNvPr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6;p26">
              <a:extLst>
                <a:ext uri="{FF2B5EF4-FFF2-40B4-BE49-F238E27FC236}">
                  <a16:creationId xmlns:a16="http://schemas.microsoft.com/office/drawing/2014/main" id="{31B956E9-FA9A-A49E-D1E4-7A5AE1566631}"/>
                </a:ext>
              </a:extLst>
            </p:cNvPr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7;p26">
              <a:extLst>
                <a:ext uri="{FF2B5EF4-FFF2-40B4-BE49-F238E27FC236}">
                  <a16:creationId xmlns:a16="http://schemas.microsoft.com/office/drawing/2014/main" id="{57959EEA-E2B8-627F-A0CB-D93B62B1BE86}"/>
                </a:ext>
              </a:extLst>
            </p:cNvPr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8;p26">
              <a:extLst>
                <a:ext uri="{FF2B5EF4-FFF2-40B4-BE49-F238E27FC236}">
                  <a16:creationId xmlns:a16="http://schemas.microsoft.com/office/drawing/2014/main" id="{687A14FD-3654-C710-D8A2-3221F8597D18}"/>
                </a:ext>
              </a:extLst>
            </p:cNvPr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9;p26">
              <a:extLst>
                <a:ext uri="{FF2B5EF4-FFF2-40B4-BE49-F238E27FC236}">
                  <a16:creationId xmlns:a16="http://schemas.microsoft.com/office/drawing/2014/main" id="{86DF6BF1-C093-6C3B-7257-E8CB1C1DE750}"/>
                </a:ext>
              </a:extLst>
            </p:cNvPr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24;p26">
            <a:extLst>
              <a:ext uri="{FF2B5EF4-FFF2-40B4-BE49-F238E27FC236}">
                <a16:creationId xmlns:a16="http://schemas.microsoft.com/office/drawing/2014/main" id="{41D09514-B51A-8DB3-42C8-3DCBA1ACE4EC}"/>
              </a:ext>
            </a:extLst>
          </p:cNvPr>
          <p:cNvSpPr/>
          <p:nvPr/>
        </p:nvSpPr>
        <p:spPr>
          <a:xfrm>
            <a:off x="483717" y="1304459"/>
            <a:ext cx="1466493" cy="77405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24;p26">
            <a:extLst>
              <a:ext uri="{FF2B5EF4-FFF2-40B4-BE49-F238E27FC236}">
                <a16:creationId xmlns:a16="http://schemas.microsoft.com/office/drawing/2014/main" id="{725334E4-288F-5832-2D17-7E98037B53B7}"/>
              </a:ext>
            </a:extLst>
          </p:cNvPr>
          <p:cNvSpPr/>
          <p:nvPr/>
        </p:nvSpPr>
        <p:spPr>
          <a:xfrm>
            <a:off x="483717" y="2183439"/>
            <a:ext cx="1466493" cy="77405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24;p26">
            <a:extLst>
              <a:ext uri="{FF2B5EF4-FFF2-40B4-BE49-F238E27FC236}">
                <a16:creationId xmlns:a16="http://schemas.microsoft.com/office/drawing/2014/main" id="{E09D932B-351A-C4C1-6BBE-B9BF4BDA4C4C}"/>
              </a:ext>
            </a:extLst>
          </p:cNvPr>
          <p:cNvSpPr/>
          <p:nvPr/>
        </p:nvSpPr>
        <p:spPr>
          <a:xfrm>
            <a:off x="483717" y="3062419"/>
            <a:ext cx="1466493" cy="77405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24;p26">
            <a:extLst>
              <a:ext uri="{FF2B5EF4-FFF2-40B4-BE49-F238E27FC236}">
                <a16:creationId xmlns:a16="http://schemas.microsoft.com/office/drawing/2014/main" id="{D1DE067A-562E-E26D-CB3E-1408A6B2E33D}"/>
              </a:ext>
            </a:extLst>
          </p:cNvPr>
          <p:cNvSpPr/>
          <p:nvPr/>
        </p:nvSpPr>
        <p:spPr>
          <a:xfrm>
            <a:off x="2092336" y="2857631"/>
            <a:ext cx="757370" cy="45256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24;p26">
            <a:extLst>
              <a:ext uri="{FF2B5EF4-FFF2-40B4-BE49-F238E27FC236}">
                <a16:creationId xmlns:a16="http://schemas.microsoft.com/office/drawing/2014/main" id="{E9AF5498-732D-7260-F813-CFA9375EBB2E}"/>
              </a:ext>
            </a:extLst>
          </p:cNvPr>
          <p:cNvSpPr/>
          <p:nvPr/>
        </p:nvSpPr>
        <p:spPr>
          <a:xfrm>
            <a:off x="2921411" y="2857631"/>
            <a:ext cx="757370" cy="647792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24;p26">
            <a:extLst>
              <a:ext uri="{FF2B5EF4-FFF2-40B4-BE49-F238E27FC236}">
                <a16:creationId xmlns:a16="http://schemas.microsoft.com/office/drawing/2014/main" id="{87E18508-2D40-493E-DB77-6379E3948623}"/>
              </a:ext>
            </a:extLst>
          </p:cNvPr>
          <p:cNvSpPr/>
          <p:nvPr/>
        </p:nvSpPr>
        <p:spPr>
          <a:xfrm>
            <a:off x="2092336" y="3353502"/>
            <a:ext cx="757370" cy="45256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24;p26">
            <a:extLst>
              <a:ext uri="{FF2B5EF4-FFF2-40B4-BE49-F238E27FC236}">
                <a16:creationId xmlns:a16="http://schemas.microsoft.com/office/drawing/2014/main" id="{BD9257D1-9C10-9F34-D125-5E36E57029A6}"/>
              </a:ext>
            </a:extLst>
          </p:cNvPr>
          <p:cNvSpPr/>
          <p:nvPr/>
        </p:nvSpPr>
        <p:spPr>
          <a:xfrm>
            <a:off x="2112234" y="1304459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24;p26">
            <a:extLst>
              <a:ext uri="{FF2B5EF4-FFF2-40B4-BE49-F238E27FC236}">
                <a16:creationId xmlns:a16="http://schemas.microsoft.com/office/drawing/2014/main" id="{C28B03BD-5B81-B2C0-7D77-0A14B3A1CEAA}"/>
              </a:ext>
            </a:extLst>
          </p:cNvPr>
          <p:cNvSpPr/>
          <p:nvPr/>
        </p:nvSpPr>
        <p:spPr>
          <a:xfrm>
            <a:off x="3785789" y="1313753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24;p26">
            <a:extLst>
              <a:ext uri="{FF2B5EF4-FFF2-40B4-BE49-F238E27FC236}">
                <a16:creationId xmlns:a16="http://schemas.microsoft.com/office/drawing/2014/main" id="{4DBD42CD-C9E2-A949-A128-F793D96FEDD2}"/>
              </a:ext>
            </a:extLst>
          </p:cNvPr>
          <p:cNvSpPr/>
          <p:nvPr/>
        </p:nvSpPr>
        <p:spPr>
          <a:xfrm>
            <a:off x="3785789" y="2406661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24;p26">
            <a:extLst>
              <a:ext uri="{FF2B5EF4-FFF2-40B4-BE49-F238E27FC236}">
                <a16:creationId xmlns:a16="http://schemas.microsoft.com/office/drawing/2014/main" id="{AE8EFCE9-8C18-7F72-EAAE-11CE199AC8F3}"/>
              </a:ext>
            </a:extLst>
          </p:cNvPr>
          <p:cNvSpPr/>
          <p:nvPr/>
        </p:nvSpPr>
        <p:spPr>
          <a:xfrm>
            <a:off x="5476467" y="1313753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24;p26">
            <a:extLst>
              <a:ext uri="{FF2B5EF4-FFF2-40B4-BE49-F238E27FC236}">
                <a16:creationId xmlns:a16="http://schemas.microsoft.com/office/drawing/2014/main" id="{4002AC48-BBCB-57EC-294E-49592B5BD179}"/>
              </a:ext>
            </a:extLst>
          </p:cNvPr>
          <p:cNvSpPr/>
          <p:nvPr/>
        </p:nvSpPr>
        <p:spPr>
          <a:xfrm>
            <a:off x="5476467" y="2873588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24;p26">
            <a:extLst>
              <a:ext uri="{FF2B5EF4-FFF2-40B4-BE49-F238E27FC236}">
                <a16:creationId xmlns:a16="http://schemas.microsoft.com/office/drawing/2014/main" id="{21365B86-CC9F-7D0A-4CFB-65C3EF316211}"/>
              </a:ext>
            </a:extLst>
          </p:cNvPr>
          <p:cNvSpPr/>
          <p:nvPr/>
        </p:nvSpPr>
        <p:spPr>
          <a:xfrm>
            <a:off x="7139243" y="1313753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77827FFD-A616-F141-24FF-F1C8943D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48" y="150622"/>
            <a:ext cx="2010511" cy="6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BAAC639C-C2FC-D657-A526-F2B8FF89BA25}"/>
              </a:ext>
            </a:extLst>
          </p:cNvPr>
          <p:cNvSpPr txBox="1">
            <a:spLocks/>
          </p:cNvSpPr>
          <p:nvPr/>
        </p:nvSpPr>
        <p:spPr>
          <a:xfrm>
            <a:off x="0" y="48402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118A3-1793-2149-900A-53CEDCCBA90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38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94880-4597-BAFE-623B-76D4BB2DD99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de-DE" dirty="0"/>
              <a:t>Business Model Canvas</a:t>
            </a:r>
          </a:p>
        </p:txBody>
      </p:sp>
      <p:sp>
        <p:nvSpPr>
          <p:cNvPr id="74" name="Google Shape;116;p26">
            <a:extLst>
              <a:ext uri="{FF2B5EF4-FFF2-40B4-BE49-F238E27FC236}">
                <a16:creationId xmlns:a16="http://schemas.microsoft.com/office/drawing/2014/main" id="{6201177A-C30D-E626-FD72-DC5B94DE73D3}"/>
              </a:ext>
            </a:extLst>
          </p:cNvPr>
          <p:cNvSpPr/>
          <p:nvPr/>
        </p:nvSpPr>
        <p:spPr>
          <a:xfrm>
            <a:off x="2062303" y="867002"/>
            <a:ext cx="1662776" cy="151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16;p26">
            <a:extLst>
              <a:ext uri="{FF2B5EF4-FFF2-40B4-BE49-F238E27FC236}">
                <a16:creationId xmlns:a16="http://schemas.microsoft.com/office/drawing/2014/main" id="{7E335ABD-FBA2-2935-3A1E-FFB02B37D0C2}"/>
              </a:ext>
            </a:extLst>
          </p:cNvPr>
          <p:cNvSpPr/>
          <p:nvPr/>
        </p:nvSpPr>
        <p:spPr>
          <a:xfrm>
            <a:off x="3739030" y="867002"/>
            <a:ext cx="1662776" cy="3019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16;p26">
            <a:extLst>
              <a:ext uri="{FF2B5EF4-FFF2-40B4-BE49-F238E27FC236}">
                <a16:creationId xmlns:a16="http://schemas.microsoft.com/office/drawing/2014/main" id="{BBC265FA-D23B-194D-F837-3A44AA7C63E4}"/>
              </a:ext>
            </a:extLst>
          </p:cNvPr>
          <p:cNvSpPr/>
          <p:nvPr/>
        </p:nvSpPr>
        <p:spPr>
          <a:xfrm>
            <a:off x="5415757" y="867002"/>
            <a:ext cx="1662776" cy="151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116;p26">
            <a:extLst>
              <a:ext uri="{FF2B5EF4-FFF2-40B4-BE49-F238E27FC236}">
                <a16:creationId xmlns:a16="http://schemas.microsoft.com/office/drawing/2014/main" id="{B8354EE6-C278-8837-733E-3C46EB02CFED}"/>
              </a:ext>
            </a:extLst>
          </p:cNvPr>
          <p:cNvSpPr/>
          <p:nvPr/>
        </p:nvSpPr>
        <p:spPr>
          <a:xfrm>
            <a:off x="7092484" y="867002"/>
            <a:ext cx="1662776" cy="3019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6;p26">
            <a:extLst>
              <a:ext uri="{FF2B5EF4-FFF2-40B4-BE49-F238E27FC236}">
                <a16:creationId xmlns:a16="http://schemas.microsoft.com/office/drawing/2014/main" id="{F3D5B957-BC07-60F9-CEE7-9F872CB01619}"/>
              </a:ext>
            </a:extLst>
          </p:cNvPr>
          <p:cNvSpPr/>
          <p:nvPr/>
        </p:nvSpPr>
        <p:spPr>
          <a:xfrm>
            <a:off x="385576" y="867002"/>
            <a:ext cx="1662776" cy="3019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16;p26">
            <a:extLst>
              <a:ext uri="{FF2B5EF4-FFF2-40B4-BE49-F238E27FC236}">
                <a16:creationId xmlns:a16="http://schemas.microsoft.com/office/drawing/2014/main" id="{D3B526BC-8BC9-4C62-A8EB-92C79A3333BC}"/>
              </a:ext>
            </a:extLst>
          </p:cNvPr>
          <p:cNvSpPr/>
          <p:nvPr/>
        </p:nvSpPr>
        <p:spPr>
          <a:xfrm>
            <a:off x="385576" y="3886200"/>
            <a:ext cx="4186424" cy="95363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16;p26">
            <a:extLst>
              <a:ext uri="{FF2B5EF4-FFF2-40B4-BE49-F238E27FC236}">
                <a16:creationId xmlns:a16="http://schemas.microsoft.com/office/drawing/2014/main" id="{60984E10-9D5B-3111-005E-B1BEF682B216}"/>
              </a:ext>
            </a:extLst>
          </p:cNvPr>
          <p:cNvSpPr/>
          <p:nvPr/>
        </p:nvSpPr>
        <p:spPr>
          <a:xfrm>
            <a:off x="4572000" y="3886200"/>
            <a:ext cx="4186424" cy="95363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38;p26">
            <a:extLst>
              <a:ext uri="{FF2B5EF4-FFF2-40B4-BE49-F238E27FC236}">
                <a16:creationId xmlns:a16="http://schemas.microsoft.com/office/drawing/2014/main" id="{5A4166F8-95A6-189D-BB0C-4E522169C590}"/>
              </a:ext>
            </a:extLst>
          </p:cNvPr>
          <p:cNvSpPr txBox="1"/>
          <p:nvPr/>
        </p:nvSpPr>
        <p:spPr>
          <a:xfrm>
            <a:off x="385576" y="893461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Key Partners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138;p26">
            <a:extLst>
              <a:ext uri="{FF2B5EF4-FFF2-40B4-BE49-F238E27FC236}">
                <a16:creationId xmlns:a16="http://schemas.microsoft.com/office/drawing/2014/main" id="{97980284-DB0D-CA43-78B0-6BE6341D82D7}"/>
              </a:ext>
            </a:extLst>
          </p:cNvPr>
          <p:cNvSpPr txBox="1"/>
          <p:nvPr/>
        </p:nvSpPr>
        <p:spPr>
          <a:xfrm>
            <a:off x="2049890" y="893461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Key Activities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138;p26">
            <a:extLst>
              <a:ext uri="{FF2B5EF4-FFF2-40B4-BE49-F238E27FC236}">
                <a16:creationId xmlns:a16="http://schemas.microsoft.com/office/drawing/2014/main" id="{237979D2-2D9F-9829-FBE9-9267BC34B26E}"/>
              </a:ext>
            </a:extLst>
          </p:cNvPr>
          <p:cNvSpPr txBox="1"/>
          <p:nvPr/>
        </p:nvSpPr>
        <p:spPr>
          <a:xfrm>
            <a:off x="3830237" y="893461"/>
            <a:ext cx="1343413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Value Proposition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138;p26">
            <a:extLst>
              <a:ext uri="{FF2B5EF4-FFF2-40B4-BE49-F238E27FC236}">
                <a16:creationId xmlns:a16="http://schemas.microsoft.com/office/drawing/2014/main" id="{7DA1767E-C519-8FD1-D577-4AA74F4480A4}"/>
              </a:ext>
            </a:extLst>
          </p:cNvPr>
          <p:cNvSpPr txBox="1"/>
          <p:nvPr/>
        </p:nvSpPr>
        <p:spPr>
          <a:xfrm>
            <a:off x="5401807" y="893461"/>
            <a:ext cx="1476872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Customer Relations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138;p26">
            <a:extLst>
              <a:ext uri="{FF2B5EF4-FFF2-40B4-BE49-F238E27FC236}">
                <a16:creationId xmlns:a16="http://schemas.microsoft.com/office/drawing/2014/main" id="{0D488B6E-8010-A12D-54A0-D3AEC4D90BDA}"/>
              </a:ext>
            </a:extLst>
          </p:cNvPr>
          <p:cNvSpPr txBox="1"/>
          <p:nvPr/>
        </p:nvSpPr>
        <p:spPr>
          <a:xfrm>
            <a:off x="7092485" y="893461"/>
            <a:ext cx="1517652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Customer Segments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116;p26">
            <a:extLst>
              <a:ext uri="{FF2B5EF4-FFF2-40B4-BE49-F238E27FC236}">
                <a16:creationId xmlns:a16="http://schemas.microsoft.com/office/drawing/2014/main" id="{7BBCCCFC-F7B9-DFD7-2D2F-25E1F09287C2}"/>
              </a:ext>
            </a:extLst>
          </p:cNvPr>
          <p:cNvSpPr/>
          <p:nvPr/>
        </p:nvSpPr>
        <p:spPr>
          <a:xfrm>
            <a:off x="2062303" y="2379002"/>
            <a:ext cx="1662776" cy="150719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38;p26">
            <a:extLst>
              <a:ext uri="{FF2B5EF4-FFF2-40B4-BE49-F238E27FC236}">
                <a16:creationId xmlns:a16="http://schemas.microsoft.com/office/drawing/2014/main" id="{C39203E1-7D1F-CCB9-B234-9E49B9BC667F}"/>
              </a:ext>
            </a:extLst>
          </p:cNvPr>
          <p:cNvSpPr txBox="1"/>
          <p:nvPr/>
        </p:nvSpPr>
        <p:spPr>
          <a:xfrm>
            <a:off x="2049890" y="2400066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Key Resources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116;p26">
            <a:extLst>
              <a:ext uri="{FF2B5EF4-FFF2-40B4-BE49-F238E27FC236}">
                <a16:creationId xmlns:a16="http://schemas.microsoft.com/office/drawing/2014/main" id="{9A304016-4B3B-9ED6-BDAB-8E1797B5CD29}"/>
              </a:ext>
            </a:extLst>
          </p:cNvPr>
          <p:cNvSpPr/>
          <p:nvPr/>
        </p:nvSpPr>
        <p:spPr>
          <a:xfrm>
            <a:off x="5415757" y="2374069"/>
            <a:ext cx="1662776" cy="1512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138;p26">
            <a:extLst>
              <a:ext uri="{FF2B5EF4-FFF2-40B4-BE49-F238E27FC236}">
                <a16:creationId xmlns:a16="http://schemas.microsoft.com/office/drawing/2014/main" id="{FF97230A-675E-38AF-DAA5-A9173EB0841F}"/>
              </a:ext>
            </a:extLst>
          </p:cNvPr>
          <p:cNvSpPr txBox="1"/>
          <p:nvPr/>
        </p:nvSpPr>
        <p:spPr>
          <a:xfrm>
            <a:off x="5422733" y="2400066"/>
            <a:ext cx="1662776" cy="37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Channels</a:t>
            </a:r>
            <a:endParaRPr sz="14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138;p26">
            <a:extLst>
              <a:ext uri="{FF2B5EF4-FFF2-40B4-BE49-F238E27FC236}">
                <a16:creationId xmlns:a16="http://schemas.microsoft.com/office/drawing/2014/main" id="{59F94617-D91B-8958-B2BF-636EFE51E4BE}"/>
              </a:ext>
            </a:extLst>
          </p:cNvPr>
          <p:cNvSpPr txBox="1"/>
          <p:nvPr/>
        </p:nvSpPr>
        <p:spPr>
          <a:xfrm>
            <a:off x="385576" y="3903708"/>
            <a:ext cx="1662776" cy="3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Cost Structure</a:t>
            </a:r>
            <a:endParaRPr sz="16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138;p26">
            <a:extLst>
              <a:ext uri="{FF2B5EF4-FFF2-40B4-BE49-F238E27FC236}">
                <a16:creationId xmlns:a16="http://schemas.microsoft.com/office/drawing/2014/main" id="{3E316D77-C7F2-9A1D-5CBF-D6509A24ACBC}"/>
              </a:ext>
            </a:extLst>
          </p:cNvPr>
          <p:cNvSpPr txBox="1"/>
          <p:nvPr/>
        </p:nvSpPr>
        <p:spPr>
          <a:xfrm>
            <a:off x="4584369" y="3903708"/>
            <a:ext cx="1662776" cy="33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+mj-lt"/>
                <a:ea typeface="Raleway"/>
                <a:cs typeface="Raleway"/>
                <a:sym typeface="Raleway"/>
              </a:rPr>
              <a:t>Revenue Streams</a:t>
            </a:r>
            <a:endParaRPr sz="1600" b="1" dirty="0">
              <a:solidFill>
                <a:schemeClr val="dk1"/>
              </a:solidFill>
              <a:latin typeface="+mj-lt"/>
              <a:ea typeface="Raleway"/>
              <a:cs typeface="Raleway"/>
              <a:sym typeface="Raleway"/>
            </a:endParaRPr>
          </a:p>
        </p:txBody>
      </p:sp>
      <p:grpSp>
        <p:nvGrpSpPr>
          <p:cNvPr id="90" name="Google Shape;147;p26">
            <a:extLst>
              <a:ext uri="{FF2B5EF4-FFF2-40B4-BE49-F238E27FC236}">
                <a16:creationId xmlns:a16="http://schemas.microsoft.com/office/drawing/2014/main" id="{2816A6E1-0C2E-A3D4-65A5-1105861EB322}"/>
              </a:ext>
            </a:extLst>
          </p:cNvPr>
          <p:cNvGrpSpPr/>
          <p:nvPr/>
        </p:nvGrpSpPr>
        <p:grpSpPr>
          <a:xfrm>
            <a:off x="1669281" y="936051"/>
            <a:ext cx="286255" cy="291758"/>
            <a:chOff x="1625325" y="239100"/>
            <a:chExt cx="4347075" cy="4423125"/>
          </a:xfrm>
        </p:grpSpPr>
        <p:sp>
          <p:nvSpPr>
            <p:cNvPr id="91" name="Google Shape;148;p26">
              <a:extLst>
                <a:ext uri="{FF2B5EF4-FFF2-40B4-BE49-F238E27FC236}">
                  <a16:creationId xmlns:a16="http://schemas.microsoft.com/office/drawing/2014/main" id="{E657F1B6-390A-04CF-DA09-2F8CF173860E}"/>
                </a:ext>
              </a:extLst>
            </p:cNvPr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9;p26">
              <a:extLst>
                <a:ext uri="{FF2B5EF4-FFF2-40B4-BE49-F238E27FC236}">
                  <a16:creationId xmlns:a16="http://schemas.microsoft.com/office/drawing/2014/main" id="{19AE47F9-4CB3-A965-232F-BDF88E6AE2BF}"/>
                </a:ext>
              </a:extLst>
            </p:cNvPr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0;p26">
              <a:extLst>
                <a:ext uri="{FF2B5EF4-FFF2-40B4-BE49-F238E27FC236}">
                  <a16:creationId xmlns:a16="http://schemas.microsoft.com/office/drawing/2014/main" id="{76B14CC2-6BBE-D612-C7A6-66748D77A936}"/>
                </a:ext>
              </a:extLst>
            </p:cNvPr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61;p26">
            <a:extLst>
              <a:ext uri="{FF2B5EF4-FFF2-40B4-BE49-F238E27FC236}">
                <a16:creationId xmlns:a16="http://schemas.microsoft.com/office/drawing/2014/main" id="{FF3D9706-1126-0CDF-BC15-A95D2ED113E0}"/>
              </a:ext>
            </a:extLst>
          </p:cNvPr>
          <p:cNvSpPr/>
          <p:nvPr/>
        </p:nvSpPr>
        <p:spPr>
          <a:xfrm>
            <a:off x="8415660" y="3928985"/>
            <a:ext cx="308031" cy="279932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54;p26">
            <a:extLst>
              <a:ext uri="{FF2B5EF4-FFF2-40B4-BE49-F238E27FC236}">
                <a16:creationId xmlns:a16="http://schemas.microsoft.com/office/drawing/2014/main" id="{81587DD1-5EC4-DBE7-1BC2-A42FA567144D}"/>
              </a:ext>
            </a:extLst>
          </p:cNvPr>
          <p:cNvGrpSpPr/>
          <p:nvPr/>
        </p:nvGrpSpPr>
        <p:grpSpPr>
          <a:xfrm>
            <a:off x="4142952" y="3949253"/>
            <a:ext cx="286572" cy="239397"/>
            <a:chOff x="509200" y="236175"/>
            <a:chExt cx="6212750" cy="5195625"/>
          </a:xfrm>
        </p:grpSpPr>
        <p:sp>
          <p:nvSpPr>
            <p:cNvPr id="117" name="Google Shape;155;p26">
              <a:extLst>
                <a:ext uri="{FF2B5EF4-FFF2-40B4-BE49-F238E27FC236}">
                  <a16:creationId xmlns:a16="http://schemas.microsoft.com/office/drawing/2014/main" id="{2B613992-93F4-57F3-03BD-1FC001840B0C}"/>
                </a:ext>
              </a:extLst>
            </p:cNvPr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6;p26">
              <a:extLst>
                <a:ext uri="{FF2B5EF4-FFF2-40B4-BE49-F238E27FC236}">
                  <a16:creationId xmlns:a16="http://schemas.microsoft.com/office/drawing/2014/main" id="{E8742B0C-3666-7F89-CE29-4FED04C41640}"/>
                </a:ext>
              </a:extLst>
            </p:cNvPr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57;p26">
            <a:extLst>
              <a:ext uri="{FF2B5EF4-FFF2-40B4-BE49-F238E27FC236}">
                <a16:creationId xmlns:a16="http://schemas.microsoft.com/office/drawing/2014/main" id="{405253B8-0495-7C11-482D-66289EA97AF9}"/>
              </a:ext>
            </a:extLst>
          </p:cNvPr>
          <p:cNvGrpSpPr/>
          <p:nvPr/>
        </p:nvGrpSpPr>
        <p:grpSpPr>
          <a:xfrm>
            <a:off x="3386786" y="2498630"/>
            <a:ext cx="262867" cy="274637"/>
            <a:chOff x="1190625" y="238125"/>
            <a:chExt cx="4480825" cy="4681450"/>
          </a:xfrm>
        </p:grpSpPr>
        <p:sp>
          <p:nvSpPr>
            <p:cNvPr id="120" name="Google Shape;158;p26">
              <a:extLst>
                <a:ext uri="{FF2B5EF4-FFF2-40B4-BE49-F238E27FC236}">
                  <a16:creationId xmlns:a16="http://schemas.microsoft.com/office/drawing/2014/main" id="{DBF265CF-FAFF-FD34-9638-AF1FD9730956}"/>
                </a:ext>
              </a:extLst>
            </p:cNvPr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59;p26">
              <a:extLst>
                <a:ext uri="{FF2B5EF4-FFF2-40B4-BE49-F238E27FC236}">
                  <a16:creationId xmlns:a16="http://schemas.microsoft.com/office/drawing/2014/main" id="{2CEAB61A-2DA4-67D0-9583-B92B30666372}"/>
                </a:ext>
              </a:extLst>
            </p:cNvPr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0;p26">
              <a:extLst>
                <a:ext uri="{FF2B5EF4-FFF2-40B4-BE49-F238E27FC236}">
                  <a16:creationId xmlns:a16="http://schemas.microsoft.com/office/drawing/2014/main" id="{29F1FAD8-4DED-396B-A063-8568D674DC2F}"/>
                </a:ext>
              </a:extLst>
            </p:cNvPr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62;p26">
            <a:extLst>
              <a:ext uri="{FF2B5EF4-FFF2-40B4-BE49-F238E27FC236}">
                <a16:creationId xmlns:a16="http://schemas.microsoft.com/office/drawing/2014/main" id="{C3EFEA73-BBED-6A8D-66CE-DCB6C283D5FE}"/>
              </a:ext>
            </a:extLst>
          </p:cNvPr>
          <p:cNvSpPr/>
          <p:nvPr/>
        </p:nvSpPr>
        <p:spPr>
          <a:xfrm>
            <a:off x="6578566" y="2483662"/>
            <a:ext cx="358045" cy="307462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51;p26">
            <a:extLst>
              <a:ext uri="{FF2B5EF4-FFF2-40B4-BE49-F238E27FC236}">
                <a16:creationId xmlns:a16="http://schemas.microsoft.com/office/drawing/2014/main" id="{458B6D4F-EF23-719E-FAE5-929A5BCB7A4E}"/>
              </a:ext>
            </a:extLst>
          </p:cNvPr>
          <p:cNvGrpSpPr/>
          <p:nvPr/>
        </p:nvGrpSpPr>
        <p:grpSpPr>
          <a:xfrm>
            <a:off x="3309050" y="912975"/>
            <a:ext cx="341403" cy="337911"/>
            <a:chOff x="1123725" y="232550"/>
            <a:chExt cx="4726050" cy="4665575"/>
          </a:xfrm>
        </p:grpSpPr>
        <p:sp>
          <p:nvSpPr>
            <p:cNvPr id="125" name="Google Shape;152;p26">
              <a:extLst>
                <a:ext uri="{FF2B5EF4-FFF2-40B4-BE49-F238E27FC236}">
                  <a16:creationId xmlns:a16="http://schemas.microsoft.com/office/drawing/2014/main" id="{6AC39B33-5736-EC0B-5275-5931DC8F6914}"/>
                </a:ext>
              </a:extLst>
            </p:cNvPr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3;p26">
              <a:extLst>
                <a:ext uri="{FF2B5EF4-FFF2-40B4-BE49-F238E27FC236}">
                  <a16:creationId xmlns:a16="http://schemas.microsoft.com/office/drawing/2014/main" id="{9F44F22D-145B-B464-7040-748DDA7DEA0C}"/>
                </a:ext>
              </a:extLst>
            </p:cNvPr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71;p26">
            <a:extLst>
              <a:ext uri="{FF2B5EF4-FFF2-40B4-BE49-F238E27FC236}">
                <a16:creationId xmlns:a16="http://schemas.microsoft.com/office/drawing/2014/main" id="{041A705B-BA81-8297-4789-7D57C257FEC1}"/>
              </a:ext>
            </a:extLst>
          </p:cNvPr>
          <p:cNvSpPr/>
          <p:nvPr/>
        </p:nvSpPr>
        <p:spPr>
          <a:xfrm>
            <a:off x="5009376" y="937800"/>
            <a:ext cx="328548" cy="288261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70;p26">
            <a:extLst>
              <a:ext uri="{FF2B5EF4-FFF2-40B4-BE49-F238E27FC236}">
                <a16:creationId xmlns:a16="http://schemas.microsoft.com/office/drawing/2014/main" id="{4E157CA2-26FC-3973-2BFD-2EA57C6BAD8A}"/>
              </a:ext>
            </a:extLst>
          </p:cNvPr>
          <p:cNvSpPr/>
          <p:nvPr/>
        </p:nvSpPr>
        <p:spPr>
          <a:xfrm>
            <a:off x="6708940" y="944399"/>
            <a:ext cx="269240" cy="26930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63;p26">
            <a:extLst>
              <a:ext uri="{FF2B5EF4-FFF2-40B4-BE49-F238E27FC236}">
                <a16:creationId xmlns:a16="http://schemas.microsoft.com/office/drawing/2014/main" id="{6EE4A80C-DE1D-1622-9B38-CAE751F65E5D}"/>
              </a:ext>
            </a:extLst>
          </p:cNvPr>
          <p:cNvGrpSpPr/>
          <p:nvPr/>
        </p:nvGrpSpPr>
        <p:grpSpPr>
          <a:xfrm>
            <a:off x="8324092" y="949134"/>
            <a:ext cx="326714" cy="265593"/>
            <a:chOff x="666750" y="238125"/>
            <a:chExt cx="5372525" cy="4375025"/>
          </a:xfrm>
        </p:grpSpPr>
        <p:sp>
          <p:nvSpPr>
            <p:cNvPr id="130" name="Google Shape;164;p26">
              <a:extLst>
                <a:ext uri="{FF2B5EF4-FFF2-40B4-BE49-F238E27FC236}">
                  <a16:creationId xmlns:a16="http://schemas.microsoft.com/office/drawing/2014/main" id="{31EB7425-6BA5-9B51-9744-3857AEE6D5E9}"/>
                </a:ext>
              </a:extLst>
            </p:cNvPr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5;p26">
              <a:extLst>
                <a:ext uri="{FF2B5EF4-FFF2-40B4-BE49-F238E27FC236}">
                  <a16:creationId xmlns:a16="http://schemas.microsoft.com/office/drawing/2014/main" id="{63C101C6-A477-03BF-8397-4083E08E5DE8}"/>
                </a:ext>
              </a:extLst>
            </p:cNvPr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6;p26">
              <a:extLst>
                <a:ext uri="{FF2B5EF4-FFF2-40B4-BE49-F238E27FC236}">
                  <a16:creationId xmlns:a16="http://schemas.microsoft.com/office/drawing/2014/main" id="{31B956E9-FA9A-A49E-D1E4-7A5AE1566631}"/>
                </a:ext>
              </a:extLst>
            </p:cNvPr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7;p26">
              <a:extLst>
                <a:ext uri="{FF2B5EF4-FFF2-40B4-BE49-F238E27FC236}">
                  <a16:creationId xmlns:a16="http://schemas.microsoft.com/office/drawing/2014/main" id="{57959EEA-E2B8-627F-A0CB-D93B62B1BE86}"/>
                </a:ext>
              </a:extLst>
            </p:cNvPr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8;p26">
              <a:extLst>
                <a:ext uri="{FF2B5EF4-FFF2-40B4-BE49-F238E27FC236}">
                  <a16:creationId xmlns:a16="http://schemas.microsoft.com/office/drawing/2014/main" id="{687A14FD-3654-C710-D8A2-3221F8597D18}"/>
                </a:ext>
              </a:extLst>
            </p:cNvPr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9;p26">
              <a:extLst>
                <a:ext uri="{FF2B5EF4-FFF2-40B4-BE49-F238E27FC236}">
                  <a16:creationId xmlns:a16="http://schemas.microsoft.com/office/drawing/2014/main" id="{86DF6BF1-C093-6C3B-7257-E8CB1C1DE750}"/>
                </a:ext>
              </a:extLst>
            </p:cNvPr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" name="Picture 2">
            <a:extLst>
              <a:ext uri="{FF2B5EF4-FFF2-40B4-BE49-F238E27FC236}">
                <a16:creationId xmlns:a16="http://schemas.microsoft.com/office/drawing/2014/main" id="{188FCC2F-5900-C35E-0109-2FA7C47C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2" y="134263"/>
            <a:ext cx="2608458" cy="6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Google Shape;124;p26">
            <a:extLst>
              <a:ext uri="{FF2B5EF4-FFF2-40B4-BE49-F238E27FC236}">
                <a16:creationId xmlns:a16="http://schemas.microsoft.com/office/drawing/2014/main" id="{41D09514-B51A-8DB3-42C8-3DCBA1ACE4EC}"/>
              </a:ext>
            </a:extLst>
          </p:cNvPr>
          <p:cNvSpPr/>
          <p:nvPr/>
        </p:nvSpPr>
        <p:spPr>
          <a:xfrm>
            <a:off x="483717" y="1304459"/>
            <a:ext cx="1466493" cy="77405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Bottlers and distribution partners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24;p26">
            <a:extLst>
              <a:ext uri="{FF2B5EF4-FFF2-40B4-BE49-F238E27FC236}">
                <a16:creationId xmlns:a16="http://schemas.microsoft.com/office/drawing/2014/main" id="{725334E4-288F-5832-2D17-7E98037B53B7}"/>
              </a:ext>
            </a:extLst>
          </p:cNvPr>
          <p:cNvSpPr/>
          <p:nvPr/>
        </p:nvSpPr>
        <p:spPr>
          <a:xfrm>
            <a:off x="483717" y="2183439"/>
            <a:ext cx="1466493" cy="77405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Contract manufacturers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24;p26">
            <a:extLst>
              <a:ext uri="{FF2B5EF4-FFF2-40B4-BE49-F238E27FC236}">
                <a16:creationId xmlns:a16="http://schemas.microsoft.com/office/drawing/2014/main" id="{E09D932B-351A-C4C1-6BBE-B9BF4BDA4C4C}"/>
              </a:ext>
            </a:extLst>
          </p:cNvPr>
          <p:cNvSpPr/>
          <p:nvPr/>
        </p:nvSpPr>
        <p:spPr>
          <a:xfrm>
            <a:off x="483717" y="3062419"/>
            <a:ext cx="1466493" cy="77405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Third parties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24;p26">
            <a:extLst>
              <a:ext uri="{FF2B5EF4-FFF2-40B4-BE49-F238E27FC236}">
                <a16:creationId xmlns:a16="http://schemas.microsoft.com/office/drawing/2014/main" id="{D1DE067A-562E-E26D-CB3E-1408A6B2E33D}"/>
              </a:ext>
            </a:extLst>
          </p:cNvPr>
          <p:cNvSpPr/>
          <p:nvPr/>
        </p:nvSpPr>
        <p:spPr>
          <a:xfrm>
            <a:off x="2092336" y="2857631"/>
            <a:ext cx="757370" cy="45256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Bottling plants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24;p26">
            <a:extLst>
              <a:ext uri="{FF2B5EF4-FFF2-40B4-BE49-F238E27FC236}">
                <a16:creationId xmlns:a16="http://schemas.microsoft.com/office/drawing/2014/main" id="{E9AF5498-732D-7260-F813-CFA9375EBB2E}"/>
              </a:ext>
            </a:extLst>
          </p:cNvPr>
          <p:cNvSpPr/>
          <p:nvPr/>
        </p:nvSpPr>
        <p:spPr>
          <a:xfrm>
            <a:off x="2921411" y="2857631"/>
            <a:ext cx="757370" cy="647792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Branded finished goods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24;p26">
            <a:extLst>
              <a:ext uri="{FF2B5EF4-FFF2-40B4-BE49-F238E27FC236}">
                <a16:creationId xmlns:a16="http://schemas.microsoft.com/office/drawing/2014/main" id="{87E18508-2D40-493E-DB77-6379E3948623}"/>
              </a:ext>
            </a:extLst>
          </p:cNvPr>
          <p:cNvSpPr/>
          <p:nvPr/>
        </p:nvSpPr>
        <p:spPr>
          <a:xfrm>
            <a:off x="2092336" y="3353502"/>
            <a:ext cx="757370" cy="45256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Ware-houses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24;p26">
            <a:extLst>
              <a:ext uri="{FF2B5EF4-FFF2-40B4-BE49-F238E27FC236}">
                <a16:creationId xmlns:a16="http://schemas.microsoft.com/office/drawing/2014/main" id="{BD9257D1-9C10-9F34-D125-5E36E57029A6}"/>
              </a:ext>
            </a:extLst>
          </p:cNvPr>
          <p:cNvSpPr/>
          <p:nvPr/>
        </p:nvSpPr>
        <p:spPr>
          <a:xfrm>
            <a:off x="2112234" y="1304459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Developing, producing, marketing, selling of beverages, syrup &amp; convienient goods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24;p26">
            <a:extLst>
              <a:ext uri="{FF2B5EF4-FFF2-40B4-BE49-F238E27FC236}">
                <a16:creationId xmlns:a16="http://schemas.microsoft.com/office/drawing/2014/main" id="{C28B03BD-5B81-B2C0-7D77-0A14B3A1CEAA}"/>
              </a:ext>
            </a:extLst>
          </p:cNvPr>
          <p:cNvSpPr/>
          <p:nvPr/>
        </p:nvSpPr>
        <p:spPr>
          <a:xfrm>
            <a:off x="3785789" y="1313753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Worldwide diverse portfolio of beverages and convienient foods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24;p26">
            <a:extLst>
              <a:ext uri="{FF2B5EF4-FFF2-40B4-BE49-F238E27FC236}">
                <a16:creationId xmlns:a16="http://schemas.microsoft.com/office/drawing/2014/main" id="{4DBD42CD-C9E2-A949-A128-F793D96FEDD2}"/>
              </a:ext>
            </a:extLst>
          </p:cNvPr>
          <p:cNvSpPr/>
          <p:nvPr/>
        </p:nvSpPr>
        <p:spPr>
          <a:xfrm>
            <a:off x="3785789" y="2406661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Branding, trademarks and licence fees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24;p26">
            <a:extLst>
              <a:ext uri="{FF2B5EF4-FFF2-40B4-BE49-F238E27FC236}">
                <a16:creationId xmlns:a16="http://schemas.microsoft.com/office/drawing/2014/main" id="{AE8EFCE9-8C18-7F72-EAAE-11CE199AC8F3}"/>
              </a:ext>
            </a:extLst>
          </p:cNvPr>
          <p:cNvSpPr/>
          <p:nvPr/>
        </p:nvSpPr>
        <p:spPr>
          <a:xfrm>
            <a:off x="5476467" y="1313753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Targeting consumer through omnipresent advertising </a:t>
            </a:r>
            <a:br>
              <a:rPr lang="pt-BR" sz="1200" dirty="0">
                <a:latin typeface="+mj-lt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Adaption to market trends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24;p26">
            <a:extLst>
              <a:ext uri="{FF2B5EF4-FFF2-40B4-BE49-F238E27FC236}">
                <a16:creationId xmlns:a16="http://schemas.microsoft.com/office/drawing/2014/main" id="{4002AC48-BBCB-57EC-294E-49592B5BD179}"/>
              </a:ext>
            </a:extLst>
          </p:cNvPr>
          <p:cNvSpPr/>
          <p:nvPr/>
        </p:nvSpPr>
        <p:spPr>
          <a:xfrm>
            <a:off x="5476467" y="2873588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Direct Store Delivery, Warehousing, Retail (Walmart 14%), distributor networks, e-commerce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24;p26">
            <a:extLst>
              <a:ext uri="{FF2B5EF4-FFF2-40B4-BE49-F238E27FC236}">
                <a16:creationId xmlns:a16="http://schemas.microsoft.com/office/drawing/2014/main" id="{21365B86-CC9F-7D0A-4CFB-65C3EF316211}"/>
              </a:ext>
            </a:extLst>
          </p:cNvPr>
          <p:cNvSpPr/>
          <p:nvPr/>
        </p:nvSpPr>
        <p:spPr>
          <a:xfrm>
            <a:off x="7139243" y="1313753"/>
            <a:ext cx="1566547" cy="923198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24;p26">
            <a:extLst>
              <a:ext uri="{FF2B5EF4-FFF2-40B4-BE49-F238E27FC236}">
                <a16:creationId xmlns:a16="http://schemas.microsoft.com/office/drawing/2014/main" id="{B2FC54EB-9842-FA24-EFE5-09C9906ACC23}"/>
              </a:ext>
            </a:extLst>
          </p:cNvPr>
          <p:cNvSpPr/>
          <p:nvPr/>
        </p:nvSpPr>
        <p:spPr>
          <a:xfrm>
            <a:off x="483717" y="4221338"/>
            <a:ext cx="1014883" cy="543842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Marketing &amp; Advertising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24;p26">
            <a:extLst>
              <a:ext uri="{FF2B5EF4-FFF2-40B4-BE49-F238E27FC236}">
                <a16:creationId xmlns:a16="http://schemas.microsoft.com/office/drawing/2014/main" id="{1D14CDD0-7BC9-4621-00F6-252BBCA2F130}"/>
              </a:ext>
            </a:extLst>
          </p:cNvPr>
          <p:cNvSpPr/>
          <p:nvPr/>
        </p:nvSpPr>
        <p:spPr>
          <a:xfrm>
            <a:off x="1593155" y="4221338"/>
            <a:ext cx="1466493" cy="543842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Commodities: Agricultural producs, energy, metals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24;p26">
            <a:extLst>
              <a:ext uri="{FF2B5EF4-FFF2-40B4-BE49-F238E27FC236}">
                <a16:creationId xmlns:a16="http://schemas.microsoft.com/office/drawing/2014/main" id="{30BF893F-310F-79D5-3154-6AED0B588138}"/>
              </a:ext>
            </a:extLst>
          </p:cNvPr>
          <p:cNvSpPr/>
          <p:nvPr/>
        </p:nvSpPr>
        <p:spPr>
          <a:xfrm>
            <a:off x="3207938" y="4230525"/>
            <a:ext cx="1203630" cy="543842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+mj-lt"/>
                <a:ea typeface="Raleway"/>
                <a:cs typeface="Raleway"/>
                <a:sym typeface="Raleway"/>
              </a:rPr>
              <a:t>Shipping and handling activities</a:t>
            </a:r>
            <a:endParaRPr sz="1200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52" name="Foliennummernplatzhalter 4">
            <a:extLst>
              <a:ext uri="{FF2B5EF4-FFF2-40B4-BE49-F238E27FC236}">
                <a16:creationId xmlns:a16="http://schemas.microsoft.com/office/drawing/2014/main" id="{46312767-8C40-C858-DEBA-C22798707260}"/>
              </a:ext>
            </a:extLst>
          </p:cNvPr>
          <p:cNvSpPr txBox="1">
            <a:spLocks/>
          </p:cNvSpPr>
          <p:nvPr/>
        </p:nvSpPr>
        <p:spPr>
          <a:xfrm>
            <a:off x="0" y="48402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118A3-1793-2149-900A-53CEDCCBA90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1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F67084C-743B-4CD2-A3A9-56D414A6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Dashboard</a:t>
            </a:r>
            <a:br>
              <a:rPr lang="de-DE" dirty="0"/>
            </a:br>
            <a:r>
              <a:rPr lang="de-DE" dirty="0"/>
              <a:t>DEMO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B13ED-BEEE-9588-6BFE-18DE43B138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40288"/>
            <a:ext cx="2057400" cy="274637"/>
          </a:xfrm>
        </p:spPr>
        <p:txBody>
          <a:bodyPr/>
          <a:lstStyle/>
          <a:p>
            <a:fld id="{365118A3-1793-2149-900A-53CEDCCBA90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09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739FB-B9BE-7FA3-D9E2-551ACA45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8758424" cy="1386191"/>
          </a:xfrm>
        </p:spPr>
        <p:txBody>
          <a:bodyPr/>
          <a:lstStyle/>
          <a:p>
            <a:r>
              <a:rPr lang="en-US" dirty="0"/>
              <a:t>Comparative Financial &amp; Accounting Analysis</a:t>
            </a:r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514E15CC-84C3-E2C2-1FB3-1ADEB0D4B1D1}"/>
              </a:ext>
            </a:extLst>
          </p:cNvPr>
          <p:cNvSpPr txBox="1">
            <a:spLocks/>
          </p:cNvSpPr>
          <p:nvPr/>
        </p:nvSpPr>
        <p:spPr>
          <a:xfrm>
            <a:off x="0" y="48402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118A3-1793-2149-900A-53CEDCCBA90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9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5FA2C29-BF91-109F-CC00-CCE06877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6D7E4-22CA-69AD-872D-E075C4D3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F111F-92CE-EF41-6A7F-F9F88CDBEA5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66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7C57-49B0-4949-B2DB-5C50C799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5" y="3381521"/>
            <a:ext cx="8533699" cy="1965394"/>
          </a:xfrm>
        </p:spPr>
        <p:txBody>
          <a:bodyPr/>
          <a:lstStyle/>
          <a:p>
            <a:r>
              <a:rPr lang="en-GB" dirty="0"/>
              <a:t>THANKS FOR </a:t>
            </a:r>
            <a:br>
              <a:rPr lang="en-GB" dirty="0"/>
            </a:br>
            <a:r>
              <a:rPr lang="en-GB" dirty="0"/>
              <a:t>YOUR ATTENTION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A3A3D11B-74D0-4C2F-0FA1-034D0A328E26}"/>
              </a:ext>
            </a:extLst>
          </p:cNvPr>
          <p:cNvSpPr txBox="1">
            <a:spLocks/>
          </p:cNvSpPr>
          <p:nvPr/>
        </p:nvSpPr>
        <p:spPr>
          <a:xfrm>
            <a:off x="0" y="48402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118A3-1793-2149-900A-53CEDCCBA90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4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0EC9B9F-76A2-9EA0-0FBF-36F4828D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&amp;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D374330-4A3E-CFA3-AFEB-AFBCA446A6B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8CB0BFCD-E817-5C9E-B6F6-8B4CDE40C66B}"/>
              </a:ext>
            </a:extLst>
          </p:cNvPr>
          <p:cNvSpPr txBox="1">
            <a:spLocks/>
          </p:cNvSpPr>
          <p:nvPr/>
        </p:nvSpPr>
        <p:spPr>
          <a:xfrm>
            <a:off x="0" y="48402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118A3-1793-2149-900A-53CEDCCBA90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6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07B609-D966-E683-374E-8D9DB0CD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EDE21E-3138-8567-9F30-16990F477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Importance of financial analysis for investors and stakeholders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Dupont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-  </a:t>
            </a:r>
            <a:r>
              <a:rPr lang="en-US" dirty="0"/>
              <a:t>Explanation of why it's a valuable tool for financial evaluation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Display the DuPont formula - Breakdown of Return on Equity (ROE) into components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Data Pipeline Overview / Technical Approach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Background &amp; Business Model Coca-Cola vs. PepsiCo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Code and Dashboard Demonstration (5-6 Financial Metrics)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Comparative Financial &amp; Accounting Analysis (Deep Dive)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dirty="0"/>
              <a:t>Key Insights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B869304-1F66-83E8-517F-B69D6522A4FD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A12C25-ACB9-B7D3-1678-1D3D7E57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77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AE89B9-5EC0-3BD4-53C2-B2FA3DE8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financial analysis for investors and Analysts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2D49442-5ACF-930F-17ED-044198E4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b="1" dirty="0"/>
              <a:t>Purpose: </a:t>
            </a:r>
          </a:p>
          <a:p>
            <a:r>
              <a:rPr lang="de-DE" sz="1400" dirty="0" err="1"/>
              <a:t>Examine</a:t>
            </a:r>
            <a:r>
              <a:rPr lang="de-DE" sz="1400" dirty="0"/>
              <a:t> a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company‘s</a:t>
            </a:r>
            <a:r>
              <a:rPr lang="de-DE" sz="1400" dirty="0"/>
              <a:t> </a:t>
            </a:r>
            <a:r>
              <a:rPr lang="de-DE" sz="1400" b="1" dirty="0" err="1"/>
              <a:t>performance</a:t>
            </a:r>
            <a:r>
              <a:rPr lang="de-DE" sz="1400" b="1" dirty="0"/>
              <a:t> &amp; </a:t>
            </a:r>
            <a:r>
              <a:rPr lang="de-DE" sz="1400" b="1" dirty="0" err="1"/>
              <a:t>financial</a:t>
            </a:r>
            <a:r>
              <a:rPr lang="de-DE" sz="1400" b="1" dirty="0"/>
              <a:t> </a:t>
            </a:r>
            <a:r>
              <a:rPr lang="de-DE" sz="1400" b="1" dirty="0" err="1"/>
              <a:t>health</a:t>
            </a:r>
            <a:r>
              <a:rPr lang="de-DE" sz="1400" dirty="0"/>
              <a:t> </a:t>
            </a:r>
            <a:r>
              <a:rPr lang="de-DE" sz="1400" b="1" dirty="0"/>
              <a:t>and </a:t>
            </a:r>
            <a:r>
              <a:rPr lang="de-DE" sz="1400" b="1" dirty="0" err="1"/>
              <a:t>changes</a:t>
            </a:r>
            <a:r>
              <a:rPr lang="de-DE" sz="1400" b="1" dirty="0"/>
              <a:t> in </a:t>
            </a:r>
            <a:r>
              <a:rPr lang="de-DE" sz="1400" b="1" dirty="0" err="1"/>
              <a:t>financial</a:t>
            </a:r>
            <a:r>
              <a:rPr lang="de-DE" sz="1400" b="1" dirty="0"/>
              <a:t> </a:t>
            </a:r>
            <a:r>
              <a:rPr lang="de-DE" sz="1400" b="1" dirty="0" err="1"/>
              <a:t>position</a:t>
            </a:r>
            <a:r>
              <a:rPr lang="de-DE" sz="1400" b="1" dirty="0"/>
              <a:t> </a:t>
            </a:r>
            <a:r>
              <a:rPr lang="de-DE" sz="1400" dirty="0"/>
              <a:t>in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context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its</a:t>
            </a:r>
            <a:r>
              <a:rPr lang="de-DE" sz="1400" dirty="0"/>
              <a:t> </a:t>
            </a:r>
            <a:r>
              <a:rPr lang="de-DE" sz="1400" dirty="0" err="1"/>
              <a:t>environment</a:t>
            </a:r>
            <a:endParaRPr lang="de-DE" sz="1400" dirty="0"/>
          </a:p>
          <a:p>
            <a:pPr marL="0" indent="0">
              <a:buNone/>
            </a:pPr>
            <a:r>
              <a:rPr lang="de-DE" sz="1400" b="1" dirty="0"/>
              <a:t>Primary Data Sources:</a:t>
            </a:r>
          </a:p>
          <a:p>
            <a:r>
              <a:rPr lang="de-DE" sz="1400" dirty="0"/>
              <a:t>Income </a:t>
            </a:r>
            <a:r>
              <a:rPr lang="de-DE" sz="1400" dirty="0" err="1"/>
              <a:t>statement</a:t>
            </a:r>
            <a:r>
              <a:rPr lang="de-DE" sz="1400" dirty="0"/>
              <a:t>, </a:t>
            </a:r>
            <a:r>
              <a:rPr lang="de-DE" sz="1400" dirty="0" err="1"/>
              <a:t>balance</a:t>
            </a:r>
            <a:r>
              <a:rPr lang="de-DE" sz="1400" dirty="0"/>
              <a:t> </a:t>
            </a:r>
            <a:r>
              <a:rPr lang="de-DE" sz="1400" dirty="0" err="1"/>
              <a:t>sheet</a:t>
            </a:r>
            <a:r>
              <a:rPr lang="de-DE" sz="1400" dirty="0"/>
              <a:t>, cash </a:t>
            </a:r>
            <a:r>
              <a:rPr lang="de-DE" sz="1400" dirty="0" err="1"/>
              <a:t>flow</a:t>
            </a:r>
            <a:r>
              <a:rPr lang="de-DE" sz="1400" dirty="0"/>
              <a:t> </a:t>
            </a:r>
            <a:r>
              <a:rPr lang="de-DE" sz="1400" dirty="0" err="1"/>
              <a:t>statement</a:t>
            </a:r>
            <a:r>
              <a:rPr lang="de-DE" sz="1400" dirty="0"/>
              <a:t> 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4B29383-75A6-73E8-40F0-6822C8D24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:</a:t>
            </a:r>
          </a:p>
          <a:p>
            <a:r>
              <a:rPr lang="de-DE" dirty="0" err="1"/>
              <a:t>Evaluating</a:t>
            </a:r>
            <a:r>
              <a:rPr lang="de-DE" dirty="0"/>
              <a:t> a </a:t>
            </a:r>
            <a:r>
              <a:rPr lang="de-DE" dirty="0" err="1"/>
              <a:t>merger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candidate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, </a:t>
            </a:r>
            <a:r>
              <a:rPr lang="de-DE" dirty="0" err="1"/>
              <a:t>current</a:t>
            </a:r>
            <a:r>
              <a:rPr lang="de-DE" dirty="0"/>
              <a:t> and potential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/>
              <a:t>…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86C09FC-4B17-991F-E6F9-B1A7A9589C9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0AC333-50C3-1DEA-8A72-BA4647A09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CD549B-6169-87C0-D7DA-774C345E1287}"/>
              </a:ext>
            </a:extLst>
          </p:cNvPr>
          <p:cNvSpPr/>
          <p:nvPr/>
        </p:nvSpPr>
        <p:spPr>
          <a:xfrm>
            <a:off x="385576" y="4068661"/>
            <a:ext cx="8431332" cy="61514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Financial </a:t>
            </a:r>
            <a:r>
              <a:rPr lang="de-DE" dirty="0" err="1"/>
              <a:t>ratios</a:t>
            </a:r>
            <a:r>
              <a:rPr lang="de-DE" dirty="0"/>
              <a:t> express </a:t>
            </a:r>
            <a:r>
              <a:rPr lang="de-DE" dirty="0" err="1"/>
              <a:t>relationships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 and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</a:t>
            </a:r>
            <a:r>
              <a:rPr lang="de-DE" dirty="0" err="1"/>
              <a:t>performances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32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5E5FCE3-A252-4F35-F084-A84270DB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dupont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E460BCC-706D-6ADD-8E60-8B0D9D6FF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575" y="1222401"/>
            <a:ext cx="8431331" cy="3325255"/>
          </a:xfrm>
        </p:spPr>
        <p:txBody>
          <a:bodyPr/>
          <a:lstStyle/>
          <a:p>
            <a:r>
              <a:rPr lang="en-US" dirty="0"/>
              <a:t>DuPont analysis is a framework of performance measurement that was started by the DuPont Corporation in the 1920s</a:t>
            </a:r>
          </a:p>
          <a:p>
            <a:r>
              <a:rPr lang="en-US" dirty="0"/>
              <a:t>Highlights areas of strengths and weaknesses evident in the financial statements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B7D30DC-3345-83D6-222F-C2D6575A9C4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1011900-F861-F15C-F439-61BE9F69A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461BB88-514E-0FDF-1C9A-F696D2639B53}"/>
                  </a:ext>
                </a:extLst>
              </p:cNvPr>
              <p:cNvSpPr txBox="1"/>
              <p:nvPr/>
            </p:nvSpPr>
            <p:spPr>
              <a:xfrm>
                <a:off x="1422110" y="2157396"/>
                <a:ext cx="2174763" cy="565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461BB88-514E-0FDF-1C9A-F696D2639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10" y="2157396"/>
                <a:ext cx="2174763" cy="565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52A3FB-E109-0D75-0C74-D5251D0C0C60}"/>
                  </a:ext>
                </a:extLst>
              </p:cNvPr>
              <p:cNvSpPr txBox="1"/>
              <p:nvPr/>
            </p:nvSpPr>
            <p:spPr>
              <a:xfrm>
                <a:off x="1422110" y="2835853"/>
                <a:ext cx="3886000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F52A3FB-E109-0D75-0C74-D5251D0C0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10" y="2835853"/>
                <a:ext cx="3886000" cy="57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36BE688-6F1D-2623-523B-C9F3EA4769CB}"/>
                  </a:ext>
                </a:extLst>
              </p:cNvPr>
              <p:cNvSpPr txBox="1"/>
              <p:nvPr/>
            </p:nvSpPr>
            <p:spPr>
              <a:xfrm>
                <a:off x="1422110" y="3880008"/>
                <a:ext cx="5936882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𝑅𝑂𝐸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𝐼𝑛𝑐𝑜𝑚𝑒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𝑅𝑒𝑣𝑒𝑛𝑢𝑒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𝑅𝑒𝑣𝑒𝑛𝑢𝑒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𝐴𝑠𝑠𝑒𝑡𝑠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𝐴𝑠𝑠𝑒𝑡𝑠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𝐸𝑞𝑢𝑖𝑡𝑦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36BE688-6F1D-2623-523B-C9F3EA47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10" y="3880008"/>
                <a:ext cx="5936882" cy="572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9045FDD4-7CDB-04D1-318D-A5FBFC7B2057}"/>
              </a:ext>
            </a:extLst>
          </p:cNvPr>
          <p:cNvSpPr txBox="1"/>
          <p:nvPr/>
        </p:nvSpPr>
        <p:spPr>
          <a:xfrm>
            <a:off x="483190" y="2248630"/>
            <a:ext cx="8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1-Step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2F0A8B-D9A4-4C49-39CD-0050D8A1DE5E}"/>
              </a:ext>
            </a:extLst>
          </p:cNvPr>
          <p:cNvSpPr txBox="1"/>
          <p:nvPr/>
        </p:nvSpPr>
        <p:spPr>
          <a:xfrm>
            <a:off x="483190" y="3133660"/>
            <a:ext cx="8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2-Step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796CE02-4DB6-A1C8-99CA-96F861E15489}"/>
              </a:ext>
            </a:extLst>
          </p:cNvPr>
          <p:cNvSpPr txBox="1"/>
          <p:nvPr/>
        </p:nvSpPr>
        <p:spPr>
          <a:xfrm>
            <a:off x="483190" y="4205228"/>
            <a:ext cx="84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+mj-lt"/>
              </a:rPr>
              <a:t>3-Step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D8C8D3D-B905-961C-E6BC-871CF5EFC3AB}"/>
              </a:ext>
            </a:extLst>
          </p:cNvPr>
          <p:cNvSpPr/>
          <p:nvPr/>
        </p:nvSpPr>
        <p:spPr>
          <a:xfrm>
            <a:off x="2319867" y="3444750"/>
            <a:ext cx="1143000" cy="29471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+mj-lt"/>
              </a:rPr>
              <a:t>ROA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6B09925-F5C4-36B4-11D6-516C6E4ED6CD}"/>
              </a:ext>
            </a:extLst>
          </p:cNvPr>
          <p:cNvSpPr/>
          <p:nvPr/>
        </p:nvSpPr>
        <p:spPr>
          <a:xfrm>
            <a:off x="3945076" y="3444750"/>
            <a:ext cx="1143000" cy="29471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+mj-lt"/>
              </a:rPr>
              <a:t>Leverage</a:t>
            </a:r>
            <a:endParaRPr lang="de-DE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CC5631A-A541-F872-00C4-2385D6F8FB41}"/>
                  </a:ext>
                </a:extLst>
              </p:cNvPr>
              <p:cNvSpPr txBox="1"/>
              <p:nvPr/>
            </p:nvSpPr>
            <p:spPr>
              <a:xfrm>
                <a:off x="3445933" y="3415621"/>
                <a:ext cx="55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ECC5631A-A541-F872-00C4-2385D6F8F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33" y="3415621"/>
                <a:ext cx="55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249BAE6-A20B-E68B-2D29-69A9A4A13456}"/>
              </a:ext>
            </a:extLst>
          </p:cNvPr>
          <p:cNvCxnSpPr/>
          <p:nvPr/>
        </p:nvCxnSpPr>
        <p:spPr>
          <a:xfrm>
            <a:off x="483190" y="2782044"/>
            <a:ext cx="82752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DE39C5-A585-0CAD-67B1-5F08C490AC07}"/>
              </a:ext>
            </a:extLst>
          </p:cNvPr>
          <p:cNvCxnSpPr/>
          <p:nvPr/>
        </p:nvCxnSpPr>
        <p:spPr>
          <a:xfrm>
            <a:off x="483190" y="3837673"/>
            <a:ext cx="82752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51430239-9598-1D66-C363-709F039ED412}"/>
              </a:ext>
            </a:extLst>
          </p:cNvPr>
          <p:cNvSpPr/>
          <p:nvPr/>
        </p:nvSpPr>
        <p:spPr>
          <a:xfrm>
            <a:off x="2319867" y="4540412"/>
            <a:ext cx="1371600" cy="4681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+mj-lt"/>
              </a:rPr>
              <a:t>Net Profit Margin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640FB05-94BA-3DE9-A8A1-3963A2681C25}"/>
              </a:ext>
            </a:extLst>
          </p:cNvPr>
          <p:cNvSpPr/>
          <p:nvPr/>
        </p:nvSpPr>
        <p:spPr>
          <a:xfrm>
            <a:off x="4190611" y="4540412"/>
            <a:ext cx="1278857" cy="4681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+mj-lt"/>
              </a:rPr>
              <a:t>Asset Turnover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DA6F992-46F0-5772-7268-90A05779F5ED}"/>
                  </a:ext>
                </a:extLst>
              </p:cNvPr>
              <p:cNvSpPr txBox="1"/>
              <p:nvPr/>
            </p:nvSpPr>
            <p:spPr>
              <a:xfrm>
                <a:off x="3657209" y="458980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DA6F992-46F0-5772-7268-90A05779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209" y="4589803"/>
                <a:ext cx="55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2FA0A2B-9ED7-D599-39EB-A85F8A696429}"/>
              </a:ext>
            </a:extLst>
          </p:cNvPr>
          <p:cNvSpPr/>
          <p:nvPr/>
        </p:nvSpPr>
        <p:spPr>
          <a:xfrm>
            <a:off x="5968612" y="4540412"/>
            <a:ext cx="1278857" cy="4681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latin typeface="+mj-lt"/>
              </a:rPr>
              <a:t>Leverage</a:t>
            </a:r>
            <a:endParaRPr lang="de-DE" sz="16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8E402CC-09C3-1D9E-1F15-4304303C4ADD}"/>
                  </a:ext>
                </a:extLst>
              </p:cNvPr>
              <p:cNvSpPr txBox="1"/>
              <p:nvPr/>
            </p:nvSpPr>
            <p:spPr>
              <a:xfrm>
                <a:off x="5502551" y="4589803"/>
                <a:ext cx="55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8E402CC-09C3-1D9E-1F15-4304303C4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551" y="4589803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2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E4899-5644-3DE6-1D0D-D4D69985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3353B3-BA83-DC79-B952-4F0FBCC1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D11B8C-4370-72F9-CFD7-FE501DD310FD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8708FF-A602-F932-35FA-8F74E30C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118A3-1793-2149-900A-53CEDCCBA90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6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55AA356-35CB-B06F-8294-D3A65FD9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6" y="3381521"/>
            <a:ext cx="5710424" cy="1386191"/>
          </a:xfrm>
        </p:spPr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B6B0DA-5417-E8EC-44A6-E27A0DD98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40288"/>
            <a:ext cx="2057400" cy="274637"/>
          </a:xfrm>
        </p:spPr>
        <p:txBody>
          <a:bodyPr/>
          <a:lstStyle/>
          <a:p>
            <a:fld id="{365118A3-1793-2149-900A-53CEDCCBA90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7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1EA52-B166-2E01-3310-8D6B3607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Approach: Data Pipeline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1D6C9B9-93D2-A472-BF66-A50B42CFB29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E6A1544-85E0-E400-08A3-9F349AFAF12E}"/>
              </a:ext>
            </a:extLst>
          </p:cNvPr>
          <p:cNvSpPr/>
          <p:nvPr/>
        </p:nvSpPr>
        <p:spPr>
          <a:xfrm>
            <a:off x="643467" y="2125133"/>
            <a:ext cx="1176866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Ticker Entry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0C47D81-E8DA-9B8D-B498-EECF43300B11}"/>
              </a:ext>
            </a:extLst>
          </p:cNvPr>
          <p:cNvCxnSpPr>
            <a:stCxn id="9" idx="3"/>
          </p:cNvCxnSpPr>
          <p:nvPr/>
        </p:nvCxnSpPr>
        <p:spPr>
          <a:xfrm>
            <a:off x="1820333" y="2396066"/>
            <a:ext cx="516467" cy="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2E84A75B-26EB-ABAD-935A-E104321C2DF5}"/>
              </a:ext>
            </a:extLst>
          </p:cNvPr>
          <p:cNvSpPr/>
          <p:nvPr/>
        </p:nvSpPr>
        <p:spPr>
          <a:xfrm>
            <a:off x="2336800" y="2125133"/>
            <a:ext cx="1176866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Yahoo Finance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F68C2B-E0A5-357F-B55D-CABDF527FC30}"/>
              </a:ext>
            </a:extLst>
          </p:cNvPr>
          <p:cNvSpPr/>
          <p:nvPr/>
        </p:nvSpPr>
        <p:spPr>
          <a:xfrm>
            <a:off x="4030133" y="2125133"/>
            <a:ext cx="1727200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Formatting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endParaRPr lang="de-DE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67CB95F-377D-13E4-0F4A-15146B3C804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513666" y="2396066"/>
            <a:ext cx="51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A0189E-B5C8-7884-B3F3-7EC9C722E8EA}"/>
              </a:ext>
            </a:extLst>
          </p:cNvPr>
          <p:cNvSpPr/>
          <p:nvPr/>
        </p:nvSpPr>
        <p:spPr>
          <a:xfrm>
            <a:off x="6350001" y="2125133"/>
            <a:ext cx="1862666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Financial </a:t>
            </a:r>
            <a:r>
              <a:rPr lang="de-DE" dirty="0" err="1"/>
              <a:t>Ratios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8A4F93F-CA9F-3507-65BC-6A339A802B63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5757333" y="2396066"/>
            <a:ext cx="59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109B82E-9108-7CE6-2087-69B036ADF38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281334" y="2666999"/>
            <a:ext cx="0" cy="44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7304265-05E6-5C65-53AD-FACD5E0E10C4}"/>
              </a:ext>
            </a:extLst>
          </p:cNvPr>
          <p:cNvSpPr/>
          <p:nvPr/>
        </p:nvSpPr>
        <p:spPr>
          <a:xfrm>
            <a:off x="6350001" y="3113616"/>
            <a:ext cx="1862666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1EFB3C8-56AE-F3CF-D4A3-92CF677377D8}"/>
              </a:ext>
            </a:extLst>
          </p:cNvPr>
          <p:cNvSpPr/>
          <p:nvPr/>
        </p:nvSpPr>
        <p:spPr>
          <a:xfrm>
            <a:off x="3771902" y="3113616"/>
            <a:ext cx="1176866" cy="541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GPT 3.5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F564AA71-CF6B-92EF-C672-A83EA05295EE}"/>
              </a:ext>
            </a:extLst>
          </p:cNvPr>
          <p:cNvCxnSpPr>
            <a:stCxn id="18" idx="2"/>
            <a:endCxn id="34" idx="0"/>
          </p:cNvCxnSpPr>
          <p:nvPr/>
        </p:nvCxnSpPr>
        <p:spPr>
          <a:xfrm rot="5400000">
            <a:off x="5597527" y="1429808"/>
            <a:ext cx="446617" cy="2920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A1C7FA8-1D39-E275-97A9-778E1033E0A3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948768" y="3384549"/>
            <a:ext cx="140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DFCF600-0F7C-8AA7-1123-E9D7AC8E48D5}"/>
              </a:ext>
            </a:extLst>
          </p:cNvPr>
          <p:cNvSpPr/>
          <p:nvPr/>
        </p:nvSpPr>
        <p:spPr>
          <a:xfrm>
            <a:off x="5257800" y="3183466"/>
            <a:ext cx="685800" cy="446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Additional </a:t>
            </a:r>
            <a:r>
              <a:rPr lang="de-DE" sz="900" dirty="0" err="1">
                <a:solidFill>
                  <a:schemeClr val="tx1"/>
                </a:solidFill>
              </a:rPr>
              <a:t>info</a:t>
            </a:r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43" name="Foliennummernplatzhalter 4">
            <a:extLst>
              <a:ext uri="{FF2B5EF4-FFF2-40B4-BE49-F238E27FC236}">
                <a16:creationId xmlns:a16="http://schemas.microsoft.com/office/drawing/2014/main" id="{DADA1AE7-8CF2-38BC-CB55-3FBEC7D9D0BB}"/>
              </a:ext>
            </a:extLst>
          </p:cNvPr>
          <p:cNvSpPr txBox="1">
            <a:spLocks/>
          </p:cNvSpPr>
          <p:nvPr/>
        </p:nvSpPr>
        <p:spPr>
          <a:xfrm>
            <a:off x="0" y="48402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118A3-1793-2149-900A-53CEDCCBA90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06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72468D8-820F-EB88-F273-CA9C2FF1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202FD-4E2F-7A1B-308C-DD7C210D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5A6C71-C848-D2AF-6B0F-BDCBE9A08AE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47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94741D-225B-203A-2898-FFD23E11E2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840288"/>
            <a:ext cx="2057400" cy="274637"/>
          </a:xfrm>
        </p:spPr>
        <p:txBody>
          <a:bodyPr/>
          <a:lstStyle/>
          <a:p>
            <a:fld id="{365118A3-1793-2149-900A-53CEDCCBA90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8013C18B-B08F-B298-1BD7-F9B3A649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🆕🔴 COCA-COLA VS PEPSI 🔵🔥 6265-3434-1298 von midoxito – Fortnite">
            <a:extLst>
              <a:ext uri="{FF2B5EF4-FFF2-40B4-BE49-F238E27FC236}">
                <a16:creationId xmlns:a16="http://schemas.microsoft.com/office/drawing/2014/main" id="{A37094EC-820A-AF6D-1535-4CB5CA23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2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2AC128151AA7469EE0CDE1D368E057" ma:contentTypeVersion="13" ma:contentTypeDescription="Create a new document." ma:contentTypeScope="" ma:versionID="2be8ad1a380424f553f759d9118a776a">
  <xsd:schema xmlns:xsd="http://www.w3.org/2001/XMLSchema" xmlns:xs="http://www.w3.org/2001/XMLSchema" xmlns:p="http://schemas.microsoft.com/office/2006/metadata/properties" xmlns:ns2="a356eb59-6f0e-40a8-a137-a585854b7495" xmlns:ns3="f7c974c1-5ca4-4eb2-93e2-7e475373de9c" targetNamespace="http://schemas.microsoft.com/office/2006/metadata/properties" ma:root="true" ma:fieldsID="c819869d263fb718651ed35b63737991" ns2:_="" ns3:_="">
    <xsd:import namespace="a356eb59-6f0e-40a8-a137-a585854b7495"/>
    <xsd:import namespace="f7c974c1-5ca4-4eb2-93e2-7e475373de9c"/>
    <xsd:element name="properties">
      <xsd:complexType>
        <xsd:sequence>
          <xsd:element name="documentManagement">
            <xsd:complexType>
              <xsd:all>
                <xsd:element ref="ns2:TemplateType" minOccurs="0"/>
                <xsd:element ref="ns2:Howtous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6eb59-6f0e-40a8-a137-a585854b7495" elementFormDefault="qualified">
    <xsd:import namespace="http://schemas.microsoft.com/office/2006/documentManagement/types"/>
    <xsd:import namespace="http://schemas.microsoft.com/office/infopath/2007/PartnerControls"/>
    <xsd:element name="TemplateType" ma:index="8" nillable="true" ma:displayName="Template Type" ma:format="Dropdown" ma:internalName="TemplateType">
      <xsd:simpleType>
        <xsd:restriction base="dms:Choice">
          <xsd:enumeration value="Presentation"/>
          <xsd:enumeration value="Video Background"/>
        </xsd:restriction>
      </xsd:simpleType>
    </xsd:element>
    <xsd:element name="Howtouse" ma:index="9" nillable="true" ma:displayName="How to use" ma:format="Dropdown" ma:internalName="Howtouse">
      <xsd:simpleType>
        <xsd:restriction base="dms:Text">
          <xsd:maxLength value="255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e93dfd-edcf-4440-91cd-8c3c7c2d9b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c974c1-5ca4-4eb2-93e2-7e475373de9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9b5758b2-9c75-4b0e-a452-93ee81db82da}" ma:internalName="TaxCatchAll" ma:showField="CatchAllData" ma:web="f7c974c1-5ca4-4eb2-93e2-7e475373de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56eb59-6f0e-40a8-a137-a585854b7495">
      <Terms xmlns="http://schemas.microsoft.com/office/infopath/2007/PartnerControls"/>
    </lcf76f155ced4ddcb4097134ff3c332f>
    <Howtouse xmlns="a356eb59-6f0e-40a8-a137-a585854b7495" xsi:nil="true"/>
    <TemplateType xmlns="a356eb59-6f0e-40a8-a137-a585854b7495" xsi:nil="true"/>
    <TaxCatchAll xmlns="f7c974c1-5ca4-4eb2-93e2-7e475373de9c" xsi:nil="true"/>
  </documentManagement>
</p:properties>
</file>

<file path=customXml/itemProps1.xml><?xml version="1.0" encoding="utf-8"?>
<ds:datastoreItem xmlns:ds="http://schemas.openxmlformats.org/officeDocument/2006/customXml" ds:itemID="{B572D077-C9AA-4805-8C88-F1390F8641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CE1E09-C946-434B-90EE-1D90EF456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56eb59-6f0e-40a8-a137-a585854b7495"/>
    <ds:schemaRef ds:uri="f7c974c1-5ca4-4eb2-93e2-7e475373de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C1D7F1-6B2C-42EE-B51D-884B1C2875D1}">
  <ds:schemaRefs>
    <ds:schemaRef ds:uri="http://schemas.microsoft.com/office/2006/metadata/properties"/>
    <ds:schemaRef ds:uri="http://schemas.microsoft.com/office/infopath/2007/PartnerControls"/>
    <ds:schemaRef ds:uri="a356eb59-6f0e-40a8-a137-a585854b7495"/>
    <ds:schemaRef ds:uri="f7c974c1-5ca4-4eb2-93e2-7e475373de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456</Words>
  <Application>Microsoft Office PowerPoint</Application>
  <PresentationFormat>Bildschirmpräsentation (16:9)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Office-Design</vt:lpstr>
      <vt:lpstr>PowerPoint-Präsentation</vt:lpstr>
      <vt:lpstr>Outline</vt:lpstr>
      <vt:lpstr>Importance of financial analysis for investors and Analysts</vt:lpstr>
      <vt:lpstr>What is dupont financial analysis?</vt:lpstr>
      <vt:lpstr>PowerPoint-Präsentation</vt:lpstr>
      <vt:lpstr>Implementation</vt:lpstr>
      <vt:lpstr>Approach: Data Pipeline</vt:lpstr>
      <vt:lpstr>Code</vt:lpstr>
      <vt:lpstr>PowerPoint-Präsentation</vt:lpstr>
      <vt:lpstr>Background</vt:lpstr>
      <vt:lpstr>PowerPoint-Präsentation</vt:lpstr>
      <vt:lpstr>PowerPoint-Präsentation</vt:lpstr>
      <vt:lpstr>Dashboard DEMO</vt:lpstr>
      <vt:lpstr>Comparative Financial &amp; Accounting Analysis</vt:lpstr>
      <vt:lpstr>PowerPoint-Präsentation</vt:lpstr>
      <vt:lpstr>THANKS FOR  YOUR ATTENTION </vt:lpstr>
      <vt:lpstr>Links &amp; 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Marius Gnoth</cp:lastModifiedBy>
  <cp:revision>449</cp:revision>
  <dcterms:created xsi:type="dcterms:W3CDTF">2019-02-15T13:15:02Z</dcterms:created>
  <dcterms:modified xsi:type="dcterms:W3CDTF">2023-11-16T22:10:14Z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0x010100142AC128151AA7469EE0CDE1D368E057</vt:lpwstr>
  </property>
</Properties>
</file>