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0" r:id="rId4"/>
    <p:sldId id="275" r:id="rId5"/>
    <p:sldId id="273" r:id="rId6"/>
    <p:sldId id="258" r:id="rId7"/>
    <p:sldId id="260" r:id="rId8"/>
    <p:sldId id="272" r:id="rId9"/>
    <p:sldId id="281" r:id="rId10"/>
    <p:sldId id="268" r:id="rId11"/>
    <p:sldId id="262" r:id="rId12"/>
    <p:sldId id="282" r:id="rId13"/>
    <p:sldId id="283" r:id="rId14"/>
    <p:sldId id="284" r:id="rId15"/>
    <p:sldId id="263" r:id="rId16"/>
    <p:sldId id="267" r:id="rId17"/>
    <p:sldId id="265" r:id="rId18"/>
    <p:sldId id="269" r:id="rId19"/>
    <p:sldId id="280" r:id="rId20"/>
    <p:sldId id="278" r:id="rId21"/>
    <p:sldId id="271" r:id="rId22"/>
    <p:sldId id="277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CFFC9-1544-C412-9FF4-1E5D1D7A8390}" v="10" dt="2023-05-24T03:53:38.127"/>
    <p1510:client id="{259097F8-5787-A0F3-81DE-F177B78AD767}" v="149" dt="2023-05-19T21:31:08.793"/>
    <p1510:client id="{3B015AAA-C660-F623-CE3D-AFB07FEE7EC3}" v="146" dt="2023-05-17T20:11:45.433"/>
    <p1510:client id="{41FBC6B3-EBF0-4ED2-1720-CB22980F328C}" v="55" dt="2023-05-28T21:59:39.878"/>
    <p1510:client id="{4A6BDD60-E8A7-7C6E-3729-22DC6E54A19A}" v="3" dt="2023-05-24T23:08:14.519"/>
    <p1510:client id="{4C8329A2-9802-A788-376A-05D41E89C5E6}" v="108" dt="2023-05-25T00:39:52.091"/>
    <p1510:client id="{5DC9468E-77C9-6D06-4163-EDE5378908DF}" v="294" dt="2023-05-19T03:54:38.608"/>
    <p1510:client id="{648E2846-2FAF-307E-AADB-0EAEE05F99EB}" v="451" dt="2023-05-18T02:11:02.337"/>
    <p1510:client id="{804CE2C2-B690-6959-76A8-BAB43C4CE282}" v="384" dt="2023-05-25T20:11:02.791"/>
    <p1510:client id="{8303CE3F-F747-860C-3085-4DA6FA8FAA1F}" v="368" dt="2023-05-17T23:23:24.086"/>
    <p1510:client id="{84731BE9-74F4-724C-453B-EC69E562D486}" v="143" dt="2023-05-17T03:05:44.820"/>
    <p1510:client id="{9BA3F964-DC08-3A28-BF14-CAED41BF7E30}" v="61" dt="2023-05-25T00:47:32.401"/>
    <p1510:client id="{A2E512F2-D82A-3A2D-10B3-FF07700DCE8A}" v="10" dt="2023-05-17T23:28:31.496"/>
    <p1510:client id="{B2094DF8-AE25-7F38-3610-01AF1728A9C0}" v="229" dt="2023-05-21T03:00:54.534"/>
    <p1510:client id="{B39C5785-D970-6371-3056-0EB8FB234DF9}" v="1098" dt="2023-05-22T02:48:24.837"/>
    <p1510:client id="{C90BBA14-F5AF-D3BD-1910-22E69016B3D5}" v="756" dt="2023-05-23T23:22:12.762"/>
    <p1510:client id="{F69BFAD2-159A-4979-ACC4-35F3AFAF5B98}" v="362" dt="2023-05-17T02:08:00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1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7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4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3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2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er-imrj.com/submit-article/publication-fe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b/bank-interest-rates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uchismita-wwwsuchsimita.blogspot.com/2011/03/telephones-and-me.html" TargetMode="Externa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iaarbook.github.io/ML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ertificate_of_deposit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faq.org/posts/2015/06/identity-theft-dont-let-it-happen-to-you-or-your-customers/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lickr.com/photos/182229932@N07/48383999132" TargetMode="External"/><Relationship Id="rId5" Type="http://schemas.openxmlformats.org/officeDocument/2006/relationships/image" Target="../media/image26.jpeg"/><Relationship Id="rId4" Type="http://schemas.openxmlformats.org/officeDocument/2006/relationships/hyperlink" Target="https://creativecommons.org/licenses/by-nc-sa/3.0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krate.com/banking/term-deposit-vs-call-deposit/#term" TargetMode="External"/><Relationship Id="rId7" Type="http://schemas.openxmlformats.org/officeDocument/2006/relationships/hyperlink" Target="https://www.ibm.com/topics/knn" TargetMode="External"/><Relationship Id="rId2" Type="http://schemas.openxmlformats.org/officeDocument/2006/relationships/hyperlink" Target="https://quantdare.com/what-is-the-difference-between-bagging-and-boost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mbank.com.au/thinkbank/industry-news/what-does-your-bank-do-with-yourmoney" TargetMode="External"/><Relationship Id="rId5" Type="http://schemas.openxmlformats.org/officeDocument/2006/relationships/hyperlink" Target="https://campus.datacamp.com/courses/introduction-to-machine-learning-in-r/how-much-will-i-earn?ex=6" TargetMode="External"/><Relationship Id="rId4" Type="http://schemas.openxmlformats.org/officeDocument/2006/relationships/hyperlink" Target="https://archive.ics.uci.edu/ml/datasets/Bank+Market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Proble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9827242/i-can-not-import-caffe-in-pycharm-but-i-can-import-in-terminal-why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teacher-blogdeaula.blogspot.com/2010/10/fake-quotations-and-sayings-about-food.html" TargetMode="Externa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rga.net/understanding-importance-web-design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55700" y="1506538"/>
            <a:ext cx="3822700" cy="268605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Predicting Term Deposit Subscriptions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08750" y="5168900"/>
            <a:ext cx="4845050" cy="10239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1600">
                <a:solidFill>
                  <a:schemeClr val="tx1"/>
                </a:solidFill>
                <a:cs typeface="Calibri"/>
              </a:rPr>
              <a:t>DSC630: Predictive Analytics</a:t>
            </a:r>
            <a:endParaRPr lang="en-US" sz="1600">
              <a:solidFill>
                <a:schemeClr val="tx1"/>
              </a:solidFill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en-US" sz="1600">
                <a:solidFill>
                  <a:schemeClr val="tx1"/>
                </a:solidFill>
                <a:cs typeface="Calibri"/>
              </a:rPr>
              <a:t>Moshe Burnstein</a:t>
            </a:r>
          </a:p>
        </p:txBody>
      </p:sp>
      <p:pic>
        <p:nvPicPr>
          <p:cNvPr id="8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C17A7D75-4539-5D6F-23A1-35EAFDD3A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7553" y="1472259"/>
            <a:ext cx="4716457" cy="3112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40D7F2-F64D-51CE-D0F9-24F0D4B900E1}"/>
              </a:ext>
            </a:extLst>
          </p:cNvPr>
          <p:cNvSpPr txBox="1"/>
          <p:nvPr/>
        </p:nvSpPr>
        <p:spPr>
          <a:xfrm>
            <a:off x="827604" y="5540607"/>
            <a:ext cx="66394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Data originates in Portuguese banking institution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C4C61-B7F3-129C-7E39-7250699BBA2C}"/>
              </a:ext>
            </a:extLst>
          </p:cNvPr>
          <p:cNvSpPr txBox="1"/>
          <p:nvPr/>
        </p:nvSpPr>
        <p:spPr>
          <a:xfrm>
            <a:off x="8650814" y="4372365"/>
            <a:ext cx="2623196" cy="200055"/>
          </a:xfrm>
          <a:prstGeom prst="rect">
            <a:avLst/>
          </a:prstGeom>
          <a:solidFill>
            <a:srgbClr val="000000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 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4F62-B5AB-54CA-E075-0346F60E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1876"/>
            <a:ext cx="10427840" cy="723794"/>
          </a:xfrm>
        </p:spPr>
        <p:txBody>
          <a:bodyPr>
            <a:normAutofit fontScale="90000"/>
          </a:bodyPr>
          <a:lstStyle/>
          <a:p>
            <a:r>
              <a:rPr lang="en-US"/>
              <a:t>Most Important Features</a:t>
            </a: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3D03095-3201-5BCF-652B-CAFBF301A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" y="566968"/>
            <a:ext cx="12186826" cy="5689625"/>
          </a:xfrm>
        </p:spPr>
      </p:pic>
    </p:spTree>
    <p:extLst>
      <p:ext uri="{BB962C8B-B14F-4D97-AF65-F5344CB8AC3E}">
        <p14:creationId xmlns:p14="http://schemas.microsoft.com/office/powerpoint/2010/main" val="335503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79D2-A8FB-4068-A6BB-3E4797DAB8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5500" y="444500"/>
            <a:ext cx="3749675" cy="193516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Euribor3m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vs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Subscription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4FDF201-3208-1053-5699-BD9A1308B9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2716213"/>
            <a:ext cx="3792538" cy="242728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Subset data into subscribers and non-subscribers. Subscribers occur with much greater frequency when rates are down.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3EB7566-CA87-D97B-AACE-3DBA10BD2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4" r="-4" b="5703"/>
          <a:stretch/>
        </p:blipFill>
        <p:spPr>
          <a:xfrm>
            <a:off x="6428167" y="14"/>
            <a:ext cx="5763822" cy="32869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897B13F-60EF-4C88-BE63-034AC9D0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215" y="3292725"/>
            <a:ext cx="5765368" cy="35659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5943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EB022351-55DA-B8D1-1CE8-3626189B7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062" r="21862" b="-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B4BAB4-21DD-CD4F-83B5-616B8AF83350}"/>
              </a:ext>
            </a:extLst>
          </p:cNvPr>
          <p:cNvSpPr txBox="1"/>
          <p:nvPr/>
        </p:nvSpPr>
        <p:spPr>
          <a:xfrm>
            <a:off x="359045" y="384875"/>
            <a:ext cx="5364994" cy="1523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100">
                <a:solidFill>
                  <a:srgbClr val="FFFFFF"/>
                </a:solidFill>
              </a:rPr>
              <a:t>Invest in Term Deposits </a:t>
            </a:r>
            <a:endParaRPr lang="en-US">
              <a:solidFill>
                <a:srgbClr val="FFFFFF"/>
              </a:solidFill>
            </a:endParaRPr>
          </a:p>
          <a:p>
            <a:pPr algn="ctr"/>
            <a:r>
              <a:rPr lang="en-US" sz="3100">
                <a:solidFill>
                  <a:srgbClr val="FFFFFF"/>
                </a:solidFill>
              </a:rPr>
              <a:t>When Banking Rates are Down​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91986-09C6-D9E3-9D15-1FC2BA506C66}"/>
              </a:ext>
            </a:extLst>
          </p:cNvPr>
          <p:cNvSpPr txBox="1"/>
          <p:nvPr/>
        </p:nvSpPr>
        <p:spPr>
          <a:xfrm>
            <a:off x="1314772" y="3135824"/>
            <a:ext cx="404764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When interest rates are down, consumers tend to invest in fixed-rate banking instruments. This protects their money from further rate reductions because one locks in his rate of return.​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B5055A1-A89E-BA63-F02B-93A381CA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88" y="3331259"/>
            <a:ext cx="5778071" cy="3524231"/>
          </a:xfrm>
          <a:prstGeom prst="rect">
            <a:avLst/>
          </a:prstGeom>
        </p:spPr>
      </p:pic>
      <p:pic>
        <p:nvPicPr>
          <p:cNvPr id="5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3D9B9FB-FB5F-E12D-7B30-1682D6F56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47" y="3568"/>
            <a:ext cx="5776397" cy="3211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691FA-5302-B28B-0053-84C35AB764C3}"/>
              </a:ext>
            </a:extLst>
          </p:cNvPr>
          <p:cNvSpPr txBox="1"/>
          <p:nvPr/>
        </p:nvSpPr>
        <p:spPr>
          <a:xfrm>
            <a:off x="-2582" y="-105905"/>
            <a:ext cx="638530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Duration of contact: Longer calls correlate with subscriptions​</a:t>
            </a:r>
            <a:br>
              <a:rPr lang="en-US" sz="4000"/>
            </a:br>
            <a:r>
              <a:rPr lang="en-US" sz="4000">
                <a:solidFill>
                  <a:srgbClr val="CCC9C2"/>
                </a:solidFill>
              </a:rPr>
              <a:t>​</a:t>
            </a:r>
            <a:endParaRPr lang="en-US"/>
          </a:p>
        </p:txBody>
      </p:sp>
      <p:pic>
        <p:nvPicPr>
          <p:cNvPr id="10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A50B71C-3B5A-7275-5ED9-B03CC541C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7712" y="3759214"/>
            <a:ext cx="25717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E6208B-DDC2-1689-F836-AD25A14BB54F}"/>
              </a:ext>
            </a:extLst>
          </p:cNvPr>
          <p:cNvSpPr txBox="1"/>
          <p:nvPr/>
        </p:nvSpPr>
        <p:spPr>
          <a:xfrm>
            <a:off x="1521417" y="2502975"/>
            <a:ext cx="8374250" cy="23519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000">
                <a:solidFill>
                  <a:srgbClr val="FFFFFF"/>
                </a:solidFill>
                <a:cs typeface="Arial"/>
              </a:rPr>
              <a:t>Determine which form of campaigning will generate greatest profit​</a:t>
            </a:r>
            <a:endParaRPr lang="en-US"/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000">
                <a:solidFill>
                  <a:srgbClr val="FFFFFF"/>
                </a:solidFill>
                <a:cs typeface="Arial"/>
              </a:rPr>
              <a:t>Do not market to unlikely subscribers​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000">
                <a:solidFill>
                  <a:srgbClr val="FFFFFF"/>
                </a:solidFill>
                <a:cs typeface="Arial"/>
              </a:rPr>
              <a:t>Increase profit by targeting potential subscribers with greatest likelihood to respond positively to marketing campaign​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000">
                <a:solidFill>
                  <a:srgbClr val="FFFFFF"/>
                </a:solidFill>
                <a:cs typeface="Arial"/>
              </a:rPr>
              <a:t>Determine which classes of people best to reach out to 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E46E9-23B2-35C5-87B4-298E40A99594}"/>
              </a:ext>
            </a:extLst>
          </p:cNvPr>
          <p:cNvSpPr txBox="1"/>
          <p:nvPr/>
        </p:nvSpPr>
        <p:spPr>
          <a:xfrm>
            <a:off x="1924372" y="994474"/>
            <a:ext cx="533916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/>
              <a:t>Goals of Modeling</a:t>
            </a:r>
          </a:p>
        </p:txBody>
      </p:sp>
    </p:spTree>
    <p:extLst>
      <p:ext uri="{BB962C8B-B14F-4D97-AF65-F5344CB8AC3E}">
        <p14:creationId xmlns:p14="http://schemas.microsoft.com/office/powerpoint/2010/main" val="76753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229F666-8C72-465C-A1A8-D28703FD2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56D08-E3A6-0E6A-DA6A-BFD185A5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80" y="884520"/>
            <a:ext cx="5288434" cy="1290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Models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9E4CD01-6339-3B9E-A6AB-FEE0261D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694" y="5568011"/>
            <a:ext cx="4757271" cy="6447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400" cap="all" spc="300"/>
              <a:t>Find most robust model. Pay special attention to specificity.</a:t>
            </a:r>
          </a:p>
        </p:txBody>
      </p:sp>
      <p:pic>
        <p:nvPicPr>
          <p:cNvPr id="13" name="Picture 13" descr="Pöyry and Infosys Introduce Artificial Intelligence Framework">
            <a:extLst>
              <a:ext uri="{FF2B5EF4-FFF2-40B4-BE49-F238E27FC236}">
                <a16:creationId xmlns:a16="http://schemas.microsoft.com/office/drawing/2014/main" id="{AEDE9375-8419-D58C-5D50-79A8F9B11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7" r="-4" b="11517"/>
          <a:stretch/>
        </p:blipFill>
        <p:spPr>
          <a:xfrm>
            <a:off x="1719743" y="2507575"/>
            <a:ext cx="3418535" cy="2791328"/>
          </a:xfrm>
          <a:custGeom>
            <a:avLst/>
            <a:gdLst/>
            <a:ahLst/>
            <a:cxnLst/>
            <a:rect l="l" t="t" r="r" b="b"/>
            <a:pathLst>
              <a:path w="3418535" h="2791328">
                <a:moveTo>
                  <a:pt x="1709065" y="0"/>
                </a:moveTo>
                <a:cubicBezTo>
                  <a:pt x="1709185" y="0"/>
                  <a:pt x="1709348" y="0"/>
                  <a:pt x="1709471" y="0"/>
                </a:cubicBezTo>
                <a:cubicBezTo>
                  <a:pt x="2653375" y="0"/>
                  <a:pt x="3418535" y="741979"/>
                  <a:pt x="3418535" y="1657246"/>
                </a:cubicBezTo>
                <a:lnTo>
                  <a:pt x="3418535" y="2791328"/>
                </a:lnTo>
                <a:lnTo>
                  <a:pt x="0" y="2791328"/>
                </a:lnTo>
                <a:lnTo>
                  <a:pt x="0" y="1657246"/>
                </a:lnTo>
                <a:cubicBezTo>
                  <a:pt x="0" y="741979"/>
                  <a:pt x="765158" y="0"/>
                  <a:pt x="1709065" y="0"/>
                </a:cubicBezTo>
                <a:close/>
              </a:path>
            </a:pathLst>
          </a:cu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593E7EF-B95D-7078-FAA1-CF98DE9F0B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0480" r="37742"/>
          <a:stretch/>
        </p:blipFill>
        <p:spPr>
          <a:xfrm>
            <a:off x="6857988" y="10"/>
            <a:ext cx="5333994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1E97B-84C3-5DD2-94C9-7143E321F733}"/>
              </a:ext>
            </a:extLst>
          </p:cNvPr>
          <p:cNvSpPr txBox="1"/>
          <p:nvPr/>
        </p:nvSpPr>
        <p:spPr>
          <a:xfrm>
            <a:off x="9695811" y="6657931"/>
            <a:ext cx="249619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78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5CCD-B23F-6B2C-2384-9201F927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151778"/>
            <a:ext cx="3682267" cy="761269"/>
          </a:xfrm>
        </p:spPr>
        <p:txBody>
          <a:bodyPr>
            <a:normAutofit fontScale="90000"/>
          </a:bodyPr>
          <a:lstStyle/>
          <a:p>
            <a:r>
              <a:rPr lang="en-US"/>
              <a:t>Choose best k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F91683D-0C28-A455-0763-4D40E869B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" y="916738"/>
            <a:ext cx="6324788" cy="5339855"/>
          </a:xfr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0E3AE83-02A2-55CB-7909-09CD19E3E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543" y="921425"/>
            <a:ext cx="5519970" cy="53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2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56A3-D332-661B-7C93-8E8EC61E29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76300"/>
            <a:ext cx="10428288" cy="1085850"/>
          </a:xfrm>
        </p:spPr>
        <p:txBody>
          <a:bodyPr>
            <a:normAutofit fontScale="90000"/>
          </a:bodyPr>
          <a:lstStyle/>
          <a:p>
            <a:r>
              <a:rPr lang="en-US" sz="4800" b="1">
                <a:solidFill>
                  <a:schemeClr val="tx1"/>
                </a:solidFill>
                <a:latin typeface="Calibri"/>
                <a:cs typeface="Calibri"/>
              </a:rPr>
              <a:t>KNN Model  Predicted almost half correctly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07EDE-80E5-E2CA-4992-4B606F120740}"/>
              </a:ext>
            </a:extLst>
          </p:cNvPr>
          <p:cNvSpPr txBox="1"/>
          <p:nvPr/>
        </p:nvSpPr>
        <p:spPr>
          <a:xfrm>
            <a:off x="4168418" y="2591953"/>
            <a:ext cx="2807196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</a:rPr>
              <a:t>Sensitivity : 0.9665  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b="1">
                <a:solidFill>
                  <a:srgbClr val="FFFF00"/>
                </a:solidFill>
                <a:latin typeface="Calibri"/>
              </a:rPr>
              <a:t>Specificity : 0.4958 </a:t>
            </a:r>
            <a:r>
              <a:rPr lang="en-US">
                <a:latin typeface="Calibri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Pos Pred Value : 0.9383   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Neg Pred Value : 0.6509     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Prevalence : 0.8881  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Detection Rate : 0.8584          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Detection Prevalence : 0.9148  Balanced Accuracy : 0.7312 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'Positive' Class : 1 </a:t>
            </a:r>
            <a:endParaRPr lang="en-US" sz="1600">
              <a:latin typeface="Georgia Pro Light"/>
            </a:endParaRPr>
          </a:p>
          <a:p>
            <a:r>
              <a:rPr lang="en-US" sz="1600">
                <a:latin typeface="Calibri"/>
              </a:rPr>
              <a:t>   </a:t>
            </a:r>
            <a:r>
              <a:rPr lang="en-US" sz="1600">
                <a:latin typeface="Calibri"/>
                <a:cs typeface="Calibri"/>
              </a:rPr>
              <a:t> 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178A5-1DEB-2F84-E35C-8F215C0C39EA}"/>
              </a:ext>
            </a:extLst>
          </p:cNvPr>
          <p:cNvSpPr txBox="1"/>
          <p:nvPr/>
        </p:nvSpPr>
        <p:spPr>
          <a:xfrm>
            <a:off x="1011836" y="2300990"/>
            <a:ext cx="3159658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u="sng">
                <a:latin typeface="Calibri"/>
              </a:rPr>
              <a:t>knn_60 </a:t>
            </a:r>
            <a:endParaRPr lang="en-US" sz="1600" u="sng">
              <a:latin typeface="Georgia Pro Light"/>
            </a:endParaRPr>
          </a:p>
          <a:p>
            <a:pPr>
              <a:spcBef>
                <a:spcPct val="0"/>
              </a:spcBef>
            </a:pPr>
            <a:r>
              <a:rPr lang="en-US" sz="1600">
                <a:latin typeface="Calibri"/>
              </a:rPr>
              <a:t>         1          2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1   11048   </a:t>
            </a:r>
            <a:r>
              <a:rPr lang="en-US">
                <a:solidFill>
                  <a:srgbClr val="FFFF00"/>
                </a:solidFill>
                <a:latin typeface="Calibri"/>
              </a:rPr>
              <a:t>726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 2    383      </a:t>
            </a:r>
            <a:r>
              <a:rPr lang="en-US">
                <a:solidFill>
                  <a:srgbClr val="FFFF00"/>
                </a:solidFill>
                <a:latin typeface="Calibri"/>
              </a:rPr>
              <a:t>714</a:t>
            </a:r>
            <a:r>
              <a:rPr lang="en-US">
                <a:solidFill>
                  <a:srgbClr val="FFFF00"/>
                </a:solidFill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                                          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 Accuracy : 0.9138          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 95% CI : (0.9089, 0.9186)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 No Information Rate : 0.8881          </a:t>
            </a:r>
            <a:r>
              <a:rPr lang="en-US" sz="1600">
                <a:latin typeface="WordVisiCarriageReturn_MSFontService"/>
              </a:rPr>
              <a:t> </a:t>
            </a:r>
            <a:br>
              <a:rPr lang="en-US" sz="1600">
                <a:latin typeface="WordVisiCarriageReturn_MSFontService"/>
              </a:rPr>
            </a:br>
            <a:r>
              <a:rPr lang="en-US" sz="1600">
                <a:latin typeface="Calibri"/>
              </a:rPr>
              <a:t> P-Value [Acc &gt; NIR] : &lt; 2.2e-16       </a:t>
            </a:r>
            <a:r>
              <a:rPr lang="en-US" sz="1600">
                <a:latin typeface="WordVisiCarriageReturn_MSFontService"/>
              </a:rPr>
              <a:t> </a:t>
            </a:r>
            <a:r>
              <a:rPr lang="en-US" sz="1600">
                <a:latin typeface="Calibri"/>
              </a:rPr>
              <a:t>Kappa : 0.516     </a:t>
            </a:r>
            <a:endParaRPr lang="en-US" sz="1600">
              <a:latin typeface="Georgia Pro Light"/>
            </a:endParaRPr>
          </a:p>
          <a:p>
            <a:pPr>
              <a:spcBef>
                <a:spcPct val="0"/>
              </a:spcBef>
            </a:pPr>
            <a:r>
              <a:rPr lang="en-US" sz="1600">
                <a:latin typeface="Calibri"/>
              </a:rPr>
              <a:t> Mcnemar's Test P-Value : &lt; 2.2e-16 </a:t>
            </a:r>
            <a:endParaRPr lang="en-US" sz="1600">
              <a:latin typeface="Georgia Pro Light"/>
            </a:endParaRPr>
          </a:p>
          <a:p>
            <a:pPr>
              <a:spcBef>
                <a:spcPct val="0"/>
              </a:spcBef>
            </a:pP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120DE-E668-8706-5B1F-D1E2642601D1}"/>
              </a:ext>
            </a:extLst>
          </p:cNvPr>
          <p:cNvSpPr txBox="1"/>
          <p:nvPr/>
        </p:nvSpPr>
        <p:spPr>
          <a:xfrm>
            <a:off x="7889631" y="1570892"/>
            <a:ext cx="2743200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latin typeface="Calibri"/>
            </a:endParaRPr>
          </a:p>
          <a:p>
            <a:endParaRPr lang="en-US"/>
          </a:p>
        </p:txBody>
      </p:sp>
      <p:pic>
        <p:nvPicPr>
          <p:cNvPr id="3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CD77B66-7246-2A7F-CEB2-48F8EACA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73" y="1957937"/>
            <a:ext cx="5441428" cy="43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3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95F6C49D-6EFC-4F5A-87F0-18CF52E7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86B1EAE-DFE3-2233-C584-18CBF75AE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8" r="3276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40" name="Freeform: Shape 27">
            <a:extLst>
              <a:ext uri="{FF2B5EF4-FFF2-40B4-BE49-F238E27FC236}">
                <a16:creationId xmlns:a16="http://schemas.microsoft.com/office/drawing/2014/main" id="{7DFF1406-B47A-4A4A-B1C2-DA1ECF5D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496" y="854115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5DFFD-0313-DA9A-2A95-EF14EB5B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14" y="2080471"/>
            <a:ext cx="3372375" cy="3456264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SVM Model with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FABD-D1C1-17F8-39E5-04D7C581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876300"/>
            <a:ext cx="4419599" cy="518160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alibri"/>
                <a:cs typeface="Calibri"/>
              </a:rPr>
              <a:t>Confusion Matrix and Statistics
          Reference
Prediction     1     2
         1 11257  </a:t>
            </a:r>
            <a:r>
              <a:rPr lang="en-US" sz="1400" b="1">
                <a:solidFill>
                  <a:srgbClr val="FFFF00"/>
                </a:solidFill>
                <a:latin typeface="Calibri"/>
                <a:cs typeface="Calibri"/>
              </a:rPr>
              <a:t>1081</a:t>
            </a:r>
            <a:r>
              <a:rPr lang="en-US" sz="1400">
                <a:latin typeface="Calibri"/>
                <a:cs typeface="Calibri"/>
              </a:rPr>
              <a:t>
         2   149   </a:t>
            </a:r>
            <a:r>
              <a:rPr lang="en-US" sz="1400" b="1">
                <a:solidFill>
                  <a:srgbClr val="FFFF00"/>
                </a:solidFill>
                <a:latin typeface="Calibri"/>
                <a:cs typeface="Calibri"/>
              </a:rPr>
              <a:t>387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alibri"/>
                <a:cs typeface="Calibri"/>
              </a:rPr>
              <a:t>Accuracy : 0.9045 
95% CI : (0.8993, 0.9095)
 No Information Rate : 0.886 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alibri"/>
                <a:cs typeface="Calibri"/>
              </a:rPr>
              <a:t>P-Value [Acc &gt; NIR] : 7.465e-12  
Kappa : 0.3464
 Mcnemar's Test P-Value : &lt; 2.2e-16
 </a:t>
            </a:r>
            <a:r>
              <a:rPr lang="en-US" sz="1400" b="1">
                <a:solidFill>
                  <a:srgbClr val="FFFF00"/>
                </a:solidFill>
                <a:latin typeface="Calibri"/>
                <a:cs typeface="Calibri"/>
              </a:rPr>
              <a:t>Sensitivity : 0.9869 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Calibri"/>
                <a:cs typeface="Calibri"/>
              </a:rPr>
              <a:t>Specificity : 0.2636</a:t>
            </a:r>
            <a:r>
              <a:rPr lang="en-US" sz="1400">
                <a:solidFill>
                  <a:srgbClr val="FFFF00"/>
                </a:solidFill>
                <a:latin typeface="Calibri"/>
                <a:cs typeface="Calibri"/>
              </a:rPr>
              <a:t> </a:t>
            </a:r>
            <a:r>
              <a:rPr lang="en-US" sz="1400">
                <a:latin typeface="Calibri"/>
                <a:cs typeface="Calibri"/>
              </a:rPr>
              <a:t>  
 Pos Pred Value : 0.9124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alibri"/>
                <a:cs typeface="Calibri"/>
              </a:rPr>
              <a:t>Neg Pred Value : 0.7220 
 Prevalence : 0.8860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alibri"/>
                <a:cs typeface="Calibri"/>
              </a:rPr>
              <a:t>Detection Rate : 0.8744 
 Detection Prevalence : 0.9584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alibri"/>
                <a:cs typeface="Calibri"/>
              </a:rPr>
              <a:t>Balanced Accuracy : 0.6253 
'Positive' Class : 1    </a:t>
            </a:r>
            <a:r>
              <a:rPr lang="en-US" sz="1000">
                <a:latin typeface="Lucida Console"/>
              </a:rPr>
              <a:t>   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993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DCB74-73E0-0CC9-7187-33BFAA8E9F18}"/>
              </a:ext>
            </a:extLst>
          </p:cNvPr>
          <p:cNvSpPr txBox="1"/>
          <p:nvPr/>
        </p:nvSpPr>
        <p:spPr>
          <a:xfrm>
            <a:off x="0" y="203200"/>
            <a:ext cx="12192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Ensemble Models: Bagging and Boosting​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EB35D-A995-0C0D-CFCB-38F2BC7169C4}"/>
              </a:ext>
            </a:extLst>
          </p:cNvPr>
          <p:cNvSpPr txBox="1"/>
          <p:nvPr/>
        </p:nvSpPr>
        <p:spPr>
          <a:xfrm>
            <a:off x="2082800" y="1460500"/>
            <a:ext cx="3721100" cy="4662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latin typeface="Lucida Console"/>
                <a:cs typeface="Segoe UI"/>
              </a:rPr>
              <a:t>Bagged Model</a:t>
            </a:r>
            <a:r>
              <a:rPr lang="en-US" sz="1100" dirty="0">
                <a:latin typeface="Lucida Console"/>
                <a:cs typeface="Segoe UI"/>
              </a:rPr>
              <a:t>​</a:t>
            </a:r>
          </a:p>
          <a:p>
            <a:r>
              <a:rPr lang="en-US" sz="1100" dirty="0">
                <a:latin typeface="Lucida Console"/>
                <a:cs typeface="Segoe UI"/>
              </a:rPr>
              <a:t>Confusion Matrix and Statistics​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 Reference​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Prediction     1     2​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 1 10973   </a:t>
            </a:r>
            <a:r>
              <a:rPr lang="en-US" sz="1400" dirty="0">
                <a:solidFill>
                  <a:srgbClr val="FFFF00"/>
                </a:solidFill>
                <a:latin typeface="Calibri"/>
                <a:cs typeface="Segoe UI"/>
              </a:rPr>
              <a:t>700​</a:t>
            </a:r>
            <a:br>
              <a:rPr lang="en-US" sz="1400" dirty="0">
                <a:latin typeface="Calibri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 2   433   </a:t>
            </a:r>
            <a:r>
              <a:rPr lang="en-US" sz="1400" dirty="0">
                <a:solidFill>
                  <a:srgbClr val="FFFF00"/>
                </a:solidFill>
                <a:latin typeface="Calibri"/>
                <a:cs typeface="Segoe UI"/>
              </a:rPr>
              <a:t>768​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               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 Accuracy : 0.912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 95% CI : (0.907, 0.9168)​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 No Information Rate : 0.886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 P-Value [Acc &gt; NIR] : &lt; 2.2e-16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               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  Kappa : 0.527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               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Mcnemar's Test P-Value : 2.733e-15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 Sensitivity : 0.9620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</a:t>
            </a:r>
            <a:r>
              <a:rPr lang="en-US" sz="1100" dirty="0">
                <a:solidFill>
                  <a:srgbClr val="FFFF00"/>
                </a:solidFill>
                <a:latin typeface="Lucida Console"/>
                <a:cs typeface="Segoe UI"/>
              </a:rPr>
              <a:t>Specificity : 0.5232</a:t>
            </a:r>
            <a:r>
              <a:rPr lang="en-US" sz="1100" dirty="0">
                <a:latin typeface="Lucida Console"/>
                <a:cs typeface="Segoe UI"/>
              </a:rPr>
              <a:t>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 Pos Pred Value : 0.9400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 Neg Pred Value : 0.6395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 Prevalence : 0.8860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 Detection Rate : 0.8523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 Detection Prevalence : 0.9067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 Balanced Accuracy : 0.7426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               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 'Positive' Class : 1  </a:t>
            </a:r>
            <a:endParaRPr lang="en-US" sz="1100" dirty="0">
              <a:latin typeface="Calibr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DE247-6FCF-2F00-5D49-BBA800D5102C}"/>
              </a:ext>
            </a:extLst>
          </p:cNvPr>
          <p:cNvSpPr txBox="1"/>
          <p:nvPr/>
        </p:nvSpPr>
        <p:spPr>
          <a:xfrm>
            <a:off x="7010400" y="1460500"/>
            <a:ext cx="4038600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latin typeface="Lucida Console"/>
                <a:cs typeface="Segoe UI"/>
              </a:rPr>
              <a:t>Xgboost</a:t>
            </a:r>
            <a:r>
              <a:rPr lang="en-US" sz="1100" dirty="0">
                <a:latin typeface="Lucida Console"/>
                <a:cs typeface="Segoe UI"/>
              </a:rPr>
              <a:t> Model​</a:t>
            </a:r>
          </a:p>
          <a:p>
            <a:r>
              <a:rPr lang="en-US" sz="1100" dirty="0">
                <a:latin typeface="Lucida Console"/>
                <a:cs typeface="Segoe UI"/>
              </a:rPr>
              <a:t>Confusion Matrix and Statistics​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 Reference​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Prediction     1     2​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 1 11230   </a:t>
            </a:r>
            <a:r>
              <a:rPr lang="en-US" sz="1400" dirty="0">
                <a:solidFill>
                  <a:srgbClr val="FFFF00"/>
                </a:solidFill>
                <a:latin typeface="Calibri"/>
                <a:cs typeface="Segoe UI"/>
              </a:rPr>
              <a:t>176​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 2  1020   </a:t>
            </a:r>
            <a:r>
              <a:rPr lang="en-US" sz="1400" dirty="0">
                <a:solidFill>
                  <a:srgbClr val="FFFF00"/>
                </a:solidFill>
                <a:latin typeface="Calibri"/>
                <a:cs typeface="Segoe UI"/>
              </a:rPr>
              <a:t>448​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               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 Accuracy : 0.9071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 95% CI : (0.902, 0.9121)​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 No Information Rate : 0.9515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 P-Value [Acc &gt; NIR] : 1    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               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  Kappa : 0.3866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               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Mcnemar's Test P-Value : &lt;2e-16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Sensitivity : 0.9167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</a:t>
            </a:r>
            <a:r>
              <a:rPr lang="en-US" sz="1100" dirty="0">
                <a:solidFill>
                  <a:srgbClr val="FFFF00"/>
                </a:solidFill>
                <a:latin typeface="Lucida Console"/>
                <a:cs typeface="Segoe UI"/>
              </a:rPr>
              <a:t>Specificity : 0.7179</a:t>
            </a:r>
            <a:r>
              <a:rPr lang="en-US" sz="1100" dirty="0">
                <a:latin typeface="Lucida Console"/>
                <a:cs typeface="Segoe UI"/>
              </a:rPr>
              <a:t>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 Pos Pred Value : 0.9846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 Neg Pred Value : 0.3052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 Prevalence : 0.9515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 Detection Rate : 0.8723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 Detection Prevalence : 0.8860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 Balanced Accuracy : 0.8173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                                   ​</a:t>
            </a:r>
            <a:br>
              <a:rPr lang="en-US" sz="1100" dirty="0">
                <a:latin typeface="Lucida Console"/>
                <a:cs typeface="Segoe UI"/>
              </a:rPr>
            </a:br>
            <a:r>
              <a:rPr lang="en-US" sz="1100" dirty="0">
                <a:latin typeface="Lucida Console"/>
                <a:cs typeface="Segoe UI"/>
              </a:rPr>
              <a:t>       'Positive' Class : 1     </a:t>
            </a:r>
            <a:r>
              <a:rPr lang="en-US" sz="1100" dirty="0">
                <a:latin typeface="Consolas"/>
                <a:cs typeface="Segoe UI"/>
              </a:rPr>
              <a:t>         ​</a:t>
            </a:r>
          </a:p>
        </p:txBody>
      </p:sp>
    </p:spTree>
    <p:extLst>
      <p:ext uri="{BB962C8B-B14F-4D97-AF65-F5344CB8AC3E}">
        <p14:creationId xmlns:p14="http://schemas.microsoft.com/office/powerpoint/2010/main" val="399569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4C87-F9E1-5A1E-B863-92AD5EB75D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946150"/>
            <a:ext cx="6797675" cy="1517650"/>
          </a:xfrm>
        </p:spPr>
        <p:txBody>
          <a:bodyPr>
            <a:normAutofit/>
          </a:bodyPr>
          <a:lstStyle/>
          <a:p>
            <a:r>
              <a:rPr lang="en-US"/>
              <a:t>Term or Time Deposits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5818-B36F-FC92-6631-1FC1B2E454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8500" y="2625725"/>
            <a:ext cx="5310188" cy="35131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Guaranteed Interest Rate</a:t>
            </a:r>
          </a:p>
          <a:p>
            <a:r>
              <a:rPr lang="en-US">
                <a:solidFill>
                  <a:schemeClr val="tx1"/>
                </a:solidFill>
              </a:rPr>
              <a:t>Interest accrues until maturity date</a:t>
            </a:r>
          </a:p>
          <a:p>
            <a:r>
              <a:rPr lang="en-US">
                <a:solidFill>
                  <a:schemeClr val="tx1"/>
                </a:solidFill>
              </a:rPr>
              <a:t>Penalty for early withdrawal</a:t>
            </a:r>
          </a:p>
          <a:p>
            <a:r>
              <a:rPr lang="en-US">
                <a:solidFill>
                  <a:schemeClr val="tx1"/>
                </a:solidFill>
              </a:rPr>
              <a:t>When issued by banks, called certificates of deposit</a:t>
            </a:r>
          </a:p>
          <a:p>
            <a:r>
              <a:rPr lang="en-US">
                <a:solidFill>
                  <a:schemeClr val="tx1"/>
                </a:solidFill>
              </a:rPr>
              <a:t>When issued by credit unions. Called share certificates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2539429-98F9-8E72-B7AA-9FD2A74B3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002" r="25255" b="3"/>
          <a:stretch/>
        </p:blipFill>
        <p:spPr>
          <a:xfrm>
            <a:off x="830506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51DB5-5C1F-E140-F1FF-7C2994945276}"/>
              </a:ext>
            </a:extLst>
          </p:cNvPr>
          <p:cNvSpPr txBox="1"/>
          <p:nvPr/>
        </p:nvSpPr>
        <p:spPr>
          <a:xfrm>
            <a:off x="9715038" y="6657945"/>
            <a:ext cx="247696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01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BA59D-9F52-BC75-B285-E8DE29FC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5" y="152400"/>
            <a:ext cx="12025595" cy="1113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>
                <a:latin typeface="Calibri"/>
                <a:cs typeface="Calibri"/>
              </a:rPr>
              <a:t>Important Model Scores</a:t>
            </a:r>
          </a:p>
        </p:txBody>
      </p:sp>
      <p:cxnSp>
        <p:nvCxnSpPr>
          <p:cNvPr id="40" name="Straight Connector 11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60141FBE-04C1-9D1E-F746-72D7E05CA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593296"/>
              </p:ext>
            </p:extLst>
          </p:nvPr>
        </p:nvGraphicFramePr>
        <p:xfrm>
          <a:off x="165100" y="1333500"/>
          <a:ext cx="11886936" cy="527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892">
                  <a:extLst>
                    <a:ext uri="{9D8B030D-6E8A-4147-A177-3AD203B41FA5}">
                      <a16:colId xmlns:a16="http://schemas.microsoft.com/office/drawing/2014/main" val="4017395682"/>
                    </a:ext>
                  </a:extLst>
                </a:gridCol>
                <a:gridCol w="1663698">
                  <a:extLst>
                    <a:ext uri="{9D8B030D-6E8A-4147-A177-3AD203B41FA5}">
                      <a16:colId xmlns:a16="http://schemas.microsoft.com/office/drawing/2014/main" val="46320651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084674833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409685385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411648175"/>
                    </a:ext>
                  </a:extLst>
                </a:gridCol>
                <a:gridCol w="2385947">
                  <a:extLst>
                    <a:ext uri="{9D8B030D-6E8A-4147-A177-3AD203B41FA5}">
                      <a16:colId xmlns:a16="http://schemas.microsoft.com/office/drawing/2014/main" val="586878245"/>
                    </a:ext>
                  </a:extLst>
                </a:gridCol>
              </a:tblGrid>
              <a:tr h="84225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Calibri"/>
                        </a:rPr>
                        <a:t>Model Name</a:t>
                      </a:r>
                    </a:p>
                  </a:txBody>
                  <a:tcPr marL="75722" marR="75722" marT="37861" marB="37861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75722" marR="75722" marT="37861" marB="37861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Calibri"/>
                        </a:rPr>
                        <a:t>Kappa</a:t>
                      </a:r>
                    </a:p>
                  </a:txBody>
                  <a:tcPr marL="75722" marR="75722" marT="37861" marB="37861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Calibri"/>
                        </a:rPr>
                        <a:t>Sensitivity</a:t>
                      </a:r>
                    </a:p>
                  </a:txBody>
                  <a:tcPr marL="75722" marR="75722" marT="37861" marB="37861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Calibri"/>
                        </a:rPr>
                        <a:t>Specificity</a:t>
                      </a:r>
                    </a:p>
                  </a:txBody>
                  <a:tcPr marL="75722" marR="75722" marT="37861" marB="37861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Calibri"/>
                        </a:rPr>
                        <a:t>Balanced Accuracy</a:t>
                      </a:r>
                    </a:p>
                  </a:txBody>
                  <a:tcPr marL="75722" marR="75722" marT="37861" marB="37861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49559"/>
                  </a:ext>
                </a:extLst>
              </a:tr>
              <a:tr h="84225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alibri"/>
                        </a:rPr>
                        <a:t>GLM using all features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0.8335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-0.0514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0.92121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0.03304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0.47713</a:t>
                      </a:r>
                    </a:p>
                  </a:txBody>
                  <a:tcPr marL="75722" marR="75722" marT="37861" marB="37861" anchor="ctr"/>
                </a:tc>
                <a:extLst>
                  <a:ext uri="{0D108BD9-81ED-4DB2-BD59-A6C34878D82A}">
                    <a16:rowId xmlns:a16="http://schemas.microsoft.com/office/drawing/2014/main" val="397825112"/>
                  </a:ext>
                </a:extLst>
              </a:tr>
              <a:tr h="51045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alibri"/>
                        </a:rPr>
                        <a:t>Random Forest</a:t>
                      </a:r>
                      <a:endParaRPr lang="en-US" sz="1600" b="1" err="1">
                        <a:effectLst/>
                        <a:latin typeface="Calibri"/>
                      </a:endParaRP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0.9115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0.4814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0.9737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0.4312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0.7024</a:t>
                      </a:r>
                    </a:p>
                  </a:txBody>
                  <a:tcPr marL="75722" marR="75722" marT="37861" marB="37861" anchor="ctr"/>
                </a:tc>
                <a:extLst>
                  <a:ext uri="{0D108BD9-81ED-4DB2-BD59-A6C34878D82A}">
                    <a16:rowId xmlns:a16="http://schemas.microsoft.com/office/drawing/2014/main" val="53975116"/>
                  </a:ext>
                </a:extLst>
              </a:tr>
              <a:tr h="51045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alibri"/>
                        </a:rPr>
                        <a:t>kNN k=60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0.9138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0.516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0.9665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0.4958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0.7312</a:t>
                      </a:r>
                    </a:p>
                  </a:txBody>
                  <a:tcPr marL="75722" marR="75722" marT="37861" marB="37861" anchor="ctr"/>
                </a:tc>
                <a:extLst>
                  <a:ext uri="{0D108BD9-81ED-4DB2-BD59-A6C34878D82A}">
                    <a16:rowId xmlns:a16="http://schemas.microsoft.com/office/drawing/2014/main" val="2744390216"/>
                  </a:ext>
                </a:extLst>
              </a:tr>
              <a:tr h="1212329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alibri"/>
                        </a:rPr>
                        <a:t>SVM with hyperparameter tuning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0.9051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0.3746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0.9802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0.3066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0.6434</a:t>
                      </a:r>
                    </a:p>
                  </a:txBody>
                  <a:tcPr marL="75722" marR="75722" marT="37861" marB="37861" anchor="ctr"/>
                </a:tc>
                <a:extLst>
                  <a:ext uri="{0D108BD9-81ED-4DB2-BD59-A6C34878D82A}">
                    <a16:rowId xmlns:a16="http://schemas.microsoft.com/office/drawing/2014/main" val="3347725962"/>
                  </a:ext>
                </a:extLst>
              </a:tr>
              <a:tr h="84225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alibri"/>
                        </a:rPr>
                        <a:t>Ensemble Bagging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0.9145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0.5441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0.9583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0.5613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0.7598</a:t>
                      </a:r>
                    </a:p>
                  </a:txBody>
                  <a:tcPr marL="75722" marR="75722" marT="37861" marB="37861" anchor="ctr"/>
                </a:tc>
                <a:extLst>
                  <a:ext uri="{0D108BD9-81ED-4DB2-BD59-A6C34878D82A}">
                    <a16:rowId xmlns:a16="http://schemas.microsoft.com/office/drawing/2014/main" val="1157312758"/>
                  </a:ext>
                </a:extLst>
              </a:tr>
              <a:tr h="510454">
                <a:tc>
                  <a:txBody>
                    <a:bodyPr/>
                    <a:lstStyle/>
                    <a:p>
                      <a:r>
                        <a:rPr lang="en-US" sz="1600" b="1" err="1">
                          <a:effectLst/>
                          <a:latin typeface="Calibri"/>
                        </a:rPr>
                        <a:t>XGBoost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0.9084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0.3932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0.921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0.6796</a:t>
                      </a:r>
                    </a:p>
                  </a:txBody>
                  <a:tcPr marL="75722" marR="75722" marT="37861" marB="3786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Calibri"/>
                        </a:rPr>
                        <a:t>0.8003</a:t>
                      </a:r>
                    </a:p>
                  </a:txBody>
                  <a:tcPr marL="75722" marR="75722" marT="37861" marB="37861" anchor="ctr"/>
                </a:tc>
                <a:extLst>
                  <a:ext uri="{0D108BD9-81ED-4DB2-BD59-A6C34878D82A}">
                    <a16:rowId xmlns:a16="http://schemas.microsoft.com/office/drawing/2014/main" val="7410922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0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EB9F-E67A-15FA-0DC5-9D87D43718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153" y="130741"/>
            <a:ext cx="5407025" cy="67468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Ethical Implications</a:t>
            </a:r>
          </a:p>
        </p:txBody>
      </p:sp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20A35AC-91B5-D888-2527-A14D619B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7315" y="752893"/>
            <a:ext cx="3967395" cy="2552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1C676-9C1E-020B-D5F5-FF9FC5E434F2}"/>
              </a:ext>
            </a:extLst>
          </p:cNvPr>
          <p:cNvSpPr txBox="1"/>
          <p:nvPr/>
        </p:nvSpPr>
        <p:spPr>
          <a:xfrm>
            <a:off x="861257" y="3352533"/>
            <a:ext cx="4370521" cy="3045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050">
                <a:hlinkClick r:id="rId3"/>
              </a:rPr>
              <a:t>This Photo</a:t>
            </a:r>
            <a:r>
              <a:rPr lang="en-US" sz="1050"/>
              <a:t> by Unknown author is licensed under </a:t>
            </a:r>
            <a:r>
              <a:rPr lang="en-US" sz="1050">
                <a:hlinkClick r:id="rId4"/>
              </a:rPr>
              <a:t>CC BY-SA-NC</a:t>
            </a:r>
            <a:r>
              <a:rPr lang="en-US" sz="1050"/>
              <a:t>.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71D6D150-567E-8944-B174-6F7A78CFE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4596" y="4048917"/>
            <a:ext cx="4729395" cy="23664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E3966-1AB4-0A04-C123-4F70BF02E7C2}"/>
              </a:ext>
            </a:extLst>
          </p:cNvPr>
          <p:cNvSpPr txBox="1"/>
          <p:nvPr/>
        </p:nvSpPr>
        <p:spPr>
          <a:xfrm>
            <a:off x="1713876" y="5581103"/>
            <a:ext cx="2405921" cy="517369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</a:t>
            </a:r>
            <a:r>
              <a:rPr lang="en-US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892AA-15F9-7C9E-AE22-3F26CF46F6F1}"/>
              </a:ext>
            </a:extLst>
          </p:cNvPr>
          <p:cNvSpPr txBox="1"/>
          <p:nvPr/>
        </p:nvSpPr>
        <p:spPr>
          <a:xfrm>
            <a:off x="7253080" y="2819759"/>
            <a:ext cx="378001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Data open-source and anonymous</a:t>
            </a:r>
          </a:p>
          <a:p>
            <a:endParaRPr lang="en-US" sz="2400"/>
          </a:p>
          <a:p>
            <a:r>
              <a:rPr lang="en-US" sz="2400"/>
              <a:t>Bank has fiduciary responsibility </a:t>
            </a:r>
          </a:p>
        </p:txBody>
      </p:sp>
    </p:spTree>
    <p:extLst>
      <p:ext uri="{BB962C8B-B14F-4D97-AF65-F5344CB8AC3E}">
        <p14:creationId xmlns:p14="http://schemas.microsoft.com/office/powerpoint/2010/main" val="206573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E0C2-096A-1F97-B038-32FB2503FD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6169" y="824639"/>
            <a:ext cx="10428288" cy="1085850"/>
          </a:xfrm>
        </p:spPr>
        <p:txBody>
          <a:bodyPr/>
          <a:lstStyle/>
          <a:p>
            <a:r>
              <a:rPr lang="en-US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2DD3-F536-0CF2-F987-AAD98FB492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6576" y="2078253"/>
            <a:ext cx="10428288" cy="39036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Lower euribor3m rates are correlated with subscriptions. Banks should aggressively market term deposits when interest rates are down.</a:t>
            </a:r>
          </a:p>
          <a:p>
            <a:r>
              <a:rPr lang="en-US"/>
              <a:t>Young/Old age indicate more subscription-needs investigation</a:t>
            </a:r>
          </a:p>
          <a:p>
            <a:r>
              <a:rPr lang="en-US"/>
              <a:t>Duration of contact associated with subscriptions-needs investigation</a:t>
            </a:r>
          </a:p>
          <a:p>
            <a:r>
              <a:rPr lang="en-US"/>
              <a:t>Must secure more data- look for open-source available data. If unavailable invest in data collection for age and duration. If invest in your own survey, can test different hypotheses</a:t>
            </a:r>
          </a:p>
          <a:p>
            <a:r>
              <a:rPr lang="en-US"/>
              <a:t>The </a:t>
            </a:r>
            <a:r>
              <a:rPr lang="en-US" err="1"/>
              <a:t>xgBoost</a:t>
            </a:r>
            <a:r>
              <a:rPr lang="en-US"/>
              <a:t> Model ready to deploy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4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0197-29D8-1144-4820-7A6E89B37A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6169" y="-3175"/>
            <a:ext cx="9692119" cy="78105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9300-D752-5A8C-DA77-49C1AB2E43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0745" y="1018583"/>
            <a:ext cx="10570356" cy="51901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err="1">
                <a:ea typeface="+mn-lt"/>
                <a:cs typeface="+mn-lt"/>
              </a:rPr>
              <a:t>Aporras</a:t>
            </a:r>
            <a:r>
              <a:rPr lang="en-US" sz="1800">
                <a:ea typeface="+mn-lt"/>
                <a:cs typeface="+mn-lt"/>
              </a:rPr>
              <a:t>. (2020, November 3). What is the difference between bagging and boosting? ⋆ </a:t>
            </a:r>
            <a:r>
              <a:rPr lang="en-US" sz="1800" err="1">
                <a:ea typeface="+mn-lt"/>
                <a:cs typeface="+mn-lt"/>
              </a:rPr>
              <a:t>Quantdare</a:t>
            </a:r>
            <a:r>
              <a:rPr lang="en-US" sz="1800">
                <a:ea typeface="+mn-lt"/>
                <a:cs typeface="+mn-lt"/>
              </a:rPr>
              <a:t>. </a:t>
            </a:r>
            <a:r>
              <a:rPr lang="en-US" sz="1800" err="1">
                <a:ea typeface="+mn-lt"/>
                <a:cs typeface="+mn-lt"/>
              </a:rPr>
              <a:t>Quantdare</a:t>
            </a:r>
            <a:r>
              <a:rPr lang="en-US" sz="1800">
                <a:ea typeface="+mn-lt"/>
                <a:cs typeface="+mn-lt"/>
              </a:rPr>
              <a:t>. </a:t>
            </a:r>
            <a:r>
              <a:rPr lang="en-US" sz="1800" u="sng">
                <a:ea typeface="+mn-lt"/>
                <a:cs typeface="+mn-lt"/>
                <a:hlinkClick r:id="rId2"/>
              </a:rPr>
              <a:t>https://quantdare.com/what-is-the-difference-between-bagging-and-boosting/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Bennett, R. (n.d.). Term deposit vs. call deposit. Bankrate. Retrieved March 21, 2023, from </a:t>
            </a:r>
            <a:r>
              <a:rPr lang="en-US" sz="1800" u="sng">
                <a:ea typeface="+mn-lt"/>
                <a:cs typeface="+mn-lt"/>
                <a:hlinkClick r:id="rId3"/>
              </a:rPr>
              <a:t>https://www.bankrate.com/banking/term-deposit-vs-call-deposit/#term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Moro, S., Cortez, P., &amp; Rita, P. (2014, June). A Data-Driven Approach to Predict the Success of Bank Telemarketing. UCI Machine Learning Repository: Bank Marketing Data Set. Retrieved March 21, 2023, from </a:t>
            </a:r>
            <a:r>
              <a:rPr lang="en-US" sz="1800" u="sng">
                <a:ea typeface="+mn-lt"/>
                <a:cs typeface="+mn-lt"/>
                <a:hlinkClick r:id="rId4"/>
              </a:rPr>
              <a:t>https://archive.ics.uci.edu/ml/datasets/Bank+Marketing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Improving your model. R. (n.d.). </a:t>
            </a:r>
            <a:r>
              <a:rPr lang="en-US" sz="1800" u="sng">
                <a:ea typeface="+mn-lt"/>
                <a:cs typeface="+mn-lt"/>
                <a:hlinkClick r:id="rId5"/>
              </a:rPr>
              <a:t>https://campus.datacamp.com/courses/introduction-to-machine-learning-in-r/how-much-will-i-earn?ex=6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Siegel, E. (2013). Predictive analytics: The power to predict who will click, buy, lie or die. John Wiley and Sons. Pages 213-217</a:t>
            </a:r>
          </a:p>
          <a:p>
            <a:r>
              <a:rPr lang="en-US" sz="1800">
                <a:ea typeface="+mn-lt"/>
                <a:cs typeface="+mn-lt"/>
              </a:rPr>
              <a:t>What does your bank do with your money? </a:t>
            </a:r>
            <a:r>
              <a:rPr lang="en-US" sz="1800" err="1">
                <a:ea typeface="+mn-lt"/>
                <a:cs typeface="+mn-lt"/>
              </a:rPr>
              <a:t>ThinkBank</a:t>
            </a:r>
            <a:r>
              <a:rPr lang="en-US" sz="1800">
                <a:ea typeface="+mn-lt"/>
                <a:cs typeface="+mn-lt"/>
              </a:rPr>
              <a:t>. (n.d.). Retrieved April 19, 2023, from </a:t>
            </a:r>
            <a:r>
              <a:rPr lang="en-US" sz="1800" u="sng">
                <a:ea typeface="+mn-lt"/>
                <a:cs typeface="+mn-lt"/>
                <a:hlinkClick r:id="rId6"/>
              </a:rPr>
              <a:t>https://www.tmbank.com.au/thinkbank/industry-news/what-does-your-bank-do-with-yourmoney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What is the K-nearest neighbors algorithm?. IBM. (n.d.-a). </a:t>
            </a:r>
            <a:r>
              <a:rPr lang="en-US" sz="1800" u="sng">
                <a:ea typeface="+mn-lt"/>
                <a:cs typeface="+mn-lt"/>
                <a:hlinkClick r:id="rId7"/>
              </a:rPr>
              <a:t>https://www.ibm.com/topics/knn</a:t>
            </a:r>
            <a:endParaRPr lang="en-US" sz="1800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F79D-332C-AC1C-FA33-6DF422A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" y="64335"/>
            <a:ext cx="12303531" cy="698810"/>
          </a:xfrm>
        </p:spPr>
        <p:txBody>
          <a:bodyPr>
            <a:normAutofit fontScale="90000"/>
          </a:bodyPr>
          <a:lstStyle/>
          <a:p>
            <a:r>
              <a:rPr lang="en-US"/>
              <a:t>Glimpse at the Data collected between  2008 and 2010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FD8D2DC-4C12-A4E4-C491-FF2ED33BE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77" y="766837"/>
            <a:ext cx="11868185" cy="5527231"/>
          </a:xfrm>
        </p:spPr>
      </p:pic>
    </p:spTree>
    <p:extLst>
      <p:ext uri="{BB962C8B-B14F-4D97-AF65-F5344CB8AC3E}">
        <p14:creationId xmlns:p14="http://schemas.microsoft.com/office/powerpoint/2010/main" val="243995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2F03-B119-B313-B330-1E14F6968F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4700" y="552450"/>
            <a:ext cx="3794125" cy="190341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61E8-9823-6351-4A73-9A0C68625D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8500" y="2500313"/>
            <a:ext cx="3479800" cy="3656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Too much time and money wasted on people who do not respond positively to marketing campaigns</a:t>
            </a:r>
          </a:p>
          <a:p>
            <a:r>
              <a:rPr lang="en-US"/>
              <a:t>Determine Which Feature or Mix of Features Drive Subscriptions</a:t>
            </a:r>
          </a:p>
          <a:p>
            <a:r>
              <a:rPr lang="en-US"/>
              <a:t>Create a Predictive Model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8CF8DF2-921C-E705-9263-597D8325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142" r="9128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8F927B-E999-DE53-1D5A-299D8439A463}"/>
              </a:ext>
            </a:extLst>
          </p:cNvPr>
          <p:cNvSpPr txBox="1"/>
          <p:nvPr/>
        </p:nvSpPr>
        <p:spPr>
          <a:xfrm>
            <a:off x="9726113" y="6657945"/>
            <a:ext cx="247696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13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3D04-3AE2-D789-E280-380E4D7E92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4925"/>
            <a:ext cx="12069763" cy="930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/>
              <a:t>PCR Model- How Much Can We Reduce?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DFAF898-C89A-E35E-83C0-E4A07AA3167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57388" y="1355725"/>
            <a:ext cx="8278812" cy="5170488"/>
          </a:xfrm>
        </p:spPr>
      </p:pic>
    </p:spTree>
    <p:extLst>
      <p:ext uri="{BB962C8B-B14F-4D97-AF65-F5344CB8AC3E}">
        <p14:creationId xmlns:p14="http://schemas.microsoft.com/office/powerpoint/2010/main" val="322530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5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54B45A4-54C4-C705-B35D-9045393747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628" r="16628"/>
          <a:stretch/>
        </p:blipFill>
        <p:spPr>
          <a:xfrm>
            <a:off x="-17" y="10"/>
            <a:ext cx="6103034" cy="6857990"/>
          </a:xfrm>
          <a:prstGeom prst="rect">
            <a:avLst/>
          </a:prstGeom>
        </p:spPr>
      </p:pic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57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409EC-7C39-2D1A-2F61-35A9BA9F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271" y="1799771"/>
            <a:ext cx="3295006" cy="18725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Save with Guaranteed Investments</a:t>
            </a:r>
          </a:p>
        </p:txBody>
      </p:sp>
      <p:sp>
        <p:nvSpPr>
          <p:cNvPr id="42" name="Content Placeholder 23">
            <a:extLst>
              <a:ext uri="{FF2B5EF4-FFF2-40B4-BE49-F238E27FC236}">
                <a16:creationId xmlns:a16="http://schemas.microsoft.com/office/drawing/2014/main" id="{3F8CCD0C-ED56-1419-F59F-539A81D10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572" y="4936376"/>
            <a:ext cx="3295006" cy="8471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100" cap="all" spc="300"/>
              <a:t>Commonly assumed young and old populations tend to invest in safer fixed-rate investments.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76B9EBB-1334-4040-BCF7-51F44CBFA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4986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6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354B1C30-8D8D-1C1E-8F99-EA48077EB6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3246" r="-2" b="23191"/>
          <a:stretch/>
        </p:blipFill>
        <p:spPr>
          <a:xfrm>
            <a:off x="6096018" y="10"/>
            <a:ext cx="6095999" cy="6857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009ED1-780E-9C4C-35B5-D80951AF4D40}"/>
              </a:ext>
            </a:extLst>
          </p:cNvPr>
          <p:cNvSpPr txBox="1"/>
          <p:nvPr/>
        </p:nvSpPr>
        <p:spPr>
          <a:xfrm>
            <a:off x="3626057" y="6657945"/>
            <a:ext cx="247696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025E5-B5E2-E55B-127F-71925C935865}"/>
              </a:ext>
            </a:extLst>
          </p:cNvPr>
          <p:cNvSpPr txBox="1"/>
          <p:nvPr/>
        </p:nvSpPr>
        <p:spPr>
          <a:xfrm>
            <a:off x="9524282" y="6657945"/>
            <a:ext cx="26677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22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109A-AF67-BFA5-13D2-976A8138C6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2200" y="927100"/>
            <a:ext cx="5324475" cy="1579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Accurately Target </a:t>
            </a:r>
            <a:br>
              <a:rPr lang="en-US"/>
            </a:br>
            <a:r>
              <a:rPr lang="en-US" kern="1200">
                <a:latin typeface="+mj-lt"/>
                <a:ea typeface="+mj-ea"/>
                <a:cs typeface="+mj-cs"/>
              </a:rPr>
              <a:t>Potential Clients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" name="Picture 4" descr="A group of people holding a banner&#10;&#10;Description automatically generated">
            <a:extLst>
              <a:ext uri="{FF2B5EF4-FFF2-40B4-BE49-F238E27FC236}">
                <a16:creationId xmlns:a16="http://schemas.microsoft.com/office/drawing/2014/main" id="{16F2CDE2-BB9F-C11C-6172-98341FA94B6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839" r="14111" b="-2"/>
          <a:stretch/>
        </p:blipFill>
        <p:spPr>
          <a:xfrm>
            <a:off x="7378700" y="1130300"/>
            <a:ext cx="3721100" cy="2392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0673B-B781-51EC-62F7-AB2D4D5A0C8A}"/>
              </a:ext>
            </a:extLst>
          </p:cNvPr>
          <p:cNvSpPr txBox="1"/>
          <p:nvPr/>
        </p:nvSpPr>
        <p:spPr>
          <a:xfrm>
            <a:off x="1540336" y="2753973"/>
            <a:ext cx="4555663" cy="3303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70000"/>
              <a:buFont typeface="Wingdings"/>
              <a:buChar char="§"/>
            </a:pPr>
            <a:r>
              <a:rPr lang="en-US">
                <a:solidFill>
                  <a:schemeClr val="tx2"/>
                </a:solidFill>
              </a:rPr>
              <a:t>Younger consumers do not have ongoing expenses and are not sophisticated enough to speculate</a:t>
            </a:r>
            <a:endParaRPr lang="en-US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70000"/>
              <a:buFont typeface="Wingdings"/>
              <a:buChar char="§"/>
            </a:pPr>
            <a:r>
              <a:rPr lang="en-US">
                <a:solidFill>
                  <a:schemeClr val="tx2"/>
                </a:solidFill>
              </a:rPr>
              <a:t>Older consumers need conservative investing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70000"/>
              <a:buFont typeface="Wingdings"/>
              <a:buChar char="§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456C2-83F0-8702-7AC9-63BC2E7F88FC}"/>
              </a:ext>
            </a:extLst>
          </p:cNvPr>
          <p:cNvSpPr txBox="1"/>
          <p:nvPr/>
        </p:nvSpPr>
        <p:spPr>
          <a:xfrm>
            <a:off x="7382818" y="3322078"/>
            <a:ext cx="263886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0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B65E-B681-98D3-EDFB-AF349140BE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13450" y="1136650"/>
            <a:ext cx="6026150" cy="14430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Age</a:t>
            </a:r>
            <a:endParaRPr lang="en-US" kern="12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659D3AA-7280-8561-4681-36643BE200E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73100" y="3667125"/>
            <a:ext cx="4759325" cy="2921000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71AC962-0A24-FF82-E025-7DD30AF8A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9" y="393701"/>
            <a:ext cx="4770623" cy="3035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5A5B2-A99F-1BD6-B7CB-AFE39C54C923}"/>
              </a:ext>
            </a:extLst>
          </p:cNvPr>
          <p:cNvSpPr txBox="1"/>
          <p:nvPr/>
        </p:nvSpPr>
        <p:spPr>
          <a:xfrm>
            <a:off x="6762340" y="3429000"/>
            <a:ext cx="4515260" cy="18465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SzPct val="70000"/>
              <a:buFont typeface="Arial"/>
              <a:buChar char="•"/>
            </a:pPr>
            <a:r>
              <a:rPr lang="en-US"/>
              <a:t>In less than 20 bin, yes-subscribe better represented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70000"/>
              <a:buFont typeface="Arial"/>
              <a:buChar char="•"/>
            </a:pPr>
            <a:r>
              <a:rPr lang="en-US"/>
              <a:t>In all over 60 bins, yes-subscribe better represented</a:t>
            </a:r>
          </a:p>
        </p:txBody>
      </p:sp>
    </p:spTree>
    <p:extLst>
      <p:ext uri="{BB962C8B-B14F-4D97-AF65-F5344CB8AC3E}">
        <p14:creationId xmlns:p14="http://schemas.microsoft.com/office/powerpoint/2010/main" val="20084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F2C39F8-BCD3-4816-FD51-9F08120B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045" y="26148"/>
            <a:ext cx="7186046" cy="6792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C5CE96-8E90-7B95-DD11-DF636F7502C7}"/>
              </a:ext>
            </a:extLst>
          </p:cNvPr>
          <p:cNvSpPr txBox="1"/>
          <p:nvPr/>
        </p:nvSpPr>
        <p:spPr>
          <a:xfrm>
            <a:off x="835186" y="2104110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Random Forest Tree Leaf Nodes​​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760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VaultVTI</vt:lpstr>
      <vt:lpstr>Predicting Term Deposit Subscriptions</vt:lpstr>
      <vt:lpstr>Term or Time Deposits</vt:lpstr>
      <vt:lpstr>Glimpse at the Data collected between  2008 and 2010</vt:lpstr>
      <vt:lpstr>Problem Statement</vt:lpstr>
      <vt:lpstr>PCR Model- How Much Can We Reduce?</vt:lpstr>
      <vt:lpstr>Save with Guaranteed Investments</vt:lpstr>
      <vt:lpstr>Accurately Target  Potential Clients</vt:lpstr>
      <vt:lpstr>Distribution of Age</vt:lpstr>
      <vt:lpstr>PowerPoint Presentation</vt:lpstr>
      <vt:lpstr>Most Important Features</vt:lpstr>
      <vt:lpstr>Euribor3m  vs  Subscription</vt:lpstr>
      <vt:lpstr>PowerPoint Presentation</vt:lpstr>
      <vt:lpstr>PowerPoint Presentation</vt:lpstr>
      <vt:lpstr>PowerPoint Presentation</vt:lpstr>
      <vt:lpstr>Models</vt:lpstr>
      <vt:lpstr>Choose best k</vt:lpstr>
      <vt:lpstr>KNN Model  Predicted almost half correctly</vt:lpstr>
      <vt:lpstr>SVM Model with Hyperparameter Tuning</vt:lpstr>
      <vt:lpstr>PowerPoint Presentation</vt:lpstr>
      <vt:lpstr>Important Model Scores</vt:lpstr>
      <vt:lpstr>Ethical Implications</vt:lpstr>
      <vt:lpstr>Conclusions &amp; 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</cp:revision>
  <dcterms:created xsi:type="dcterms:W3CDTF">2023-05-16T20:07:51Z</dcterms:created>
  <dcterms:modified xsi:type="dcterms:W3CDTF">2023-12-26T21:07:24Z</dcterms:modified>
</cp:coreProperties>
</file>