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72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3" r:id="rId13"/>
    <p:sldId id="284" r:id="rId14"/>
    <p:sldId id="285" r:id="rId15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BCDA16-FBD6-06E3-5042-5D3EC98B0A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2E54B-2A46-DDDD-4E49-0428C10780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6C02D-935E-4B4F-9AAA-F9C231C99773}" type="datetimeFigureOut">
              <a:rPr lang="LID4096" smtClean="0"/>
              <a:t>02/13/2024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F8DFD-A36C-6B4A-E25B-A4A1485442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8277B0-0E94-FC45-3865-393C02C2772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AD7506-D8BD-4129-B37F-0088F4AD789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7549277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3DDFA-CE09-4127-9A9F-7719FB9A3D80}" type="datetimeFigureOut">
              <a:rPr lang="LID4096" smtClean="0"/>
              <a:t>02/13/2024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59A61D-7373-4DA6-BB48-DC7151012E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4985368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7DE4F1C-11C1-6845-E4F6-2896C74951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531DF68-3E1F-4043-9E63-24D41A637C9D}" type="datetime1">
              <a:rPr lang="LID4096" smtClean="0"/>
              <a:t>02/13/2024</a:t>
            </a:fld>
            <a:endParaRPr lang="LID4096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EE6A6B1-F960-30D5-C268-72AD938D6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David" panose="020E0502060401010101" pitchFamily="34" charset="-79"/>
                <a:cs typeface="David" panose="020E0502060401010101" pitchFamily="34" charset="-79"/>
              </a:defRPr>
            </a:lvl1pPr>
          </a:lstStyle>
          <a:p>
            <a:pPr rtl="1">
              <a:lnSpc>
                <a:spcPct val="107000"/>
              </a:lnSpc>
              <a:spcAft>
                <a:spcPts val="800"/>
              </a:spcAft>
            </a:pPr>
            <a:r>
              <a:rPr lang="he-IL" dirty="0">
                <a:ea typeface="Calibri" panose="020F0502020204030204" pitchFamily="34" charset="0"/>
              </a:rPr>
              <a:t>© כל הזכויות שמורות </a:t>
            </a:r>
            <a:r>
              <a:rPr lang="he-IL" dirty="0" err="1">
                <a:ea typeface="Calibri" panose="020F0502020204030204" pitchFamily="34" charset="0"/>
              </a:rPr>
              <a:t>לאפקה</a:t>
            </a:r>
            <a:r>
              <a:rPr lang="he-IL" dirty="0">
                <a:ea typeface="Calibri" panose="020F0502020204030204" pitchFamily="34" charset="0"/>
              </a:rPr>
              <a:t> המכללה להנדסה בתל אביב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17C496F-E9A5-D1E7-622F-EC5A49F81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D98AC07-39C8-4725-A597-61C172CFC26B}" type="slidenum">
              <a:rPr lang="LID4096" smtClean="0"/>
              <a:t>‹#›</a:t>
            </a:fld>
            <a:endParaRPr lang="LID4096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E71DFAB1-2610-23C6-4047-1A838C297471}"/>
              </a:ext>
            </a:extLst>
          </p:cNvPr>
          <p:cNvSpPr txBox="1"/>
          <p:nvPr userDrawn="1"/>
        </p:nvSpPr>
        <p:spPr>
          <a:xfrm>
            <a:off x="8755791" y="1078640"/>
            <a:ext cx="245281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l" rtl="1">
              <a:spcBef>
                <a:spcPts val="0"/>
              </a:spcBef>
              <a:spcAft>
                <a:spcPts val="0"/>
              </a:spcAft>
              <a:tabLst>
                <a:tab pos="2637155" algn="ctr"/>
                <a:tab pos="5274310" algn="r"/>
              </a:tabLst>
            </a:pPr>
            <a:r>
              <a:rPr lang="he-IL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פיני שלומי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 </a:t>
            </a:r>
            <a:r>
              <a:rPr lang="he-IL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מהנדס תוכנה 054-4636992</a:t>
            </a:r>
            <a:endParaRPr lang="he-IL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880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cid:image001.jpg@01D8FA63.9006A310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D879DC-3136-35F3-AA29-A82FAF39A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F20BC-D865-AA1A-2C8B-67A087267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Sub title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DA331-B246-51E6-EA49-4E975C941F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avid" panose="020E0502060401010101" pitchFamily="34" charset="-79"/>
                <a:cs typeface="David" panose="020E0502060401010101" pitchFamily="34" charset="-79"/>
              </a:defRPr>
            </a:lvl1pPr>
          </a:lstStyle>
          <a:p>
            <a:fld id="{D0529C1B-82BC-46F7-B457-A0EC988EA597}" type="datetime1">
              <a:rPr lang="LID4096" smtClean="0"/>
              <a:pPr/>
              <a:t>02/13/2024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699AD-5C14-4D3F-53D4-1ACF372299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avid" panose="020E0502060401010101" pitchFamily="34" charset="-79"/>
                <a:cs typeface="David" panose="020E0502060401010101" pitchFamily="34" charset="-79"/>
              </a:defRPr>
            </a:lvl1pPr>
          </a:lstStyle>
          <a:p>
            <a:r>
              <a:rPr lang="he-IL"/>
              <a:t>כל הזכויות שמורות לאפקה המכללה להנדסה בתל אביב</a:t>
            </a:r>
            <a:r>
              <a:rPr lang="en-US"/>
              <a:t> </a:t>
            </a:r>
            <a:r>
              <a:rPr lang="he-IL"/>
              <a:t>©</a:t>
            </a:r>
            <a:endParaRPr lang="LID4096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25E99-6C66-28B8-10C5-5DD8E9BEAD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avid" panose="020E0502060401010101" pitchFamily="34" charset="-79"/>
                <a:cs typeface="David" panose="020E0502060401010101" pitchFamily="34" charset="-79"/>
              </a:defRPr>
            </a:lvl1pPr>
          </a:lstStyle>
          <a:p>
            <a:fld id="{3D98AC07-39C8-4725-A597-61C172CFC26B}" type="slidenum">
              <a:rPr lang="LID4096" smtClean="0"/>
              <a:pPr/>
              <a:t>‹#›</a:t>
            </a:fld>
            <a:endParaRPr lang="LID4096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752804-C4DB-67AD-8C26-043E0F2668E7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4084" y="365125"/>
            <a:ext cx="2765796" cy="10373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6909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David" panose="020E0502060401010101" pitchFamily="34" charset="-79"/>
          <a:ea typeface="+mj-ea"/>
          <a:cs typeface="David" panose="020E0502060401010101" pitchFamily="34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2060"/>
          </a:solidFill>
          <a:latin typeface="David" panose="020E0502060401010101" pitchFamily="34" charset="-79"/>
          <a:ea typeface="+mn-ea"/>
          <a:cs typeface="David" panose="020E0502060401010101" pitchFamily="34" charset="-79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David" panose="020E0502060401010101" pitchFamily="34" charset="-79"/>
          <a:ea typeface="+mn-ea"/>
          <a:cs typeface="David" panose="020E0502060401010101" pitchFamily="34" charset="-79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David" panose="020E0502060401010101" pitchFamily="34" charset="-79"/>
          <a:ea typeface="+mn-ea"/>
          <a:cs typeface="David" panose="020E0502060401010101" pitchFamily="34" charset="-79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David" panose="020E0502060401010101" pitchFamily="34" charset="-79"/>
          <a:ea typeface="+mn-ea"/>
          <a:cs typeface="David" panose="020E0502060401010101" pitchFamily="34" charset="-79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David" panose="020E0502060401010101" pitchFamily="34" charset="-79"/>
          <a:ea typeface="+mn-ea"/>
          <a:cs typeface="David" panose="020E0502060401010101" pitchFamily="34" charset="-79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D98AC07-39C8-4725-A597-61C172CFC26B}" type="slidenum">
              <a:rPr lang="LID4096" smtClean="0"/>
              <a:t>1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1775926" y="1736229"/>
            <a:ext cx="864014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Python OOP</a:t>
            </a:r>
          </a:p>
          <a:p>
            <a:pPr algn="ctr"/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b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GUI</a:t>
            </a:r>
          </a:p>
          <a:p>
            <a:pPr algn="ctr"/>
            <a:endParaRPr lang="en-US" sz="36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/>
            <a:r>
              <a:rPr lang="en-US" sz="36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Pini shlomi</a:t>
            </a:r>
            <a:endParaRPr lang="LID4096" sz="36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74741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D98AC07-39C8-4725-A597-61C172CFC26B}" type="slidenum">
              <a:rPr lang="LID4096" smtClean="0"/>
              <a:t>10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384111" y="473485"/>
            <a:ext cx="8000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Messagebox</a:t>
            </a:r>
            <a:endParaRPr lang="en-US" sz="44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08F1C3-9E05-D8FE-E520-13DFDAB743F5}"/>
              </a:ext>
            </a:extLst>
          </p:cNvPr>
          <p:cNvSpPr txBox="1"/>
          <p:nvPr/>
        </p:nvSpPr>
        <p:spPr>
          <a:xfrm>
            <a:off x="384111" y="1899607"/>
            <a:ext cx="1053270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highlight>
                  <a:srgbClr val="FFFF00"/>
                </a:highlight>
                <a:latin typeface="Droid Sans Mono"/>
              </a:rPr>
              <a:t>from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Droid Sans Mono"/>
              </a:rPr>
              <a:t>tkinter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highlight>
                  <a:srgbClr val="FFFF00"/>
                </a:highlight>
                <a:latin typeface="Droid Sans Mono"/>
              </a:rPr>
              <a:t>import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Droid Sans Mono"/>
              </a:rPr>
              <a:t>messagebox</a:t>
            </a:r>
            <a:endParaRPr kumimoji="0" lang="LID4096" altLang="LID4096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root = tk.Tk()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root.title(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'We are learning Tkinter'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root.geometry(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'800x600'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info_button = tk.Button(root,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text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"Show Info Message"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width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20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height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2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command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=show_info_message)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info_button.grid(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column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0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row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1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warning_button = tk.Button(root,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text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"Show Warning Message"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width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20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height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2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command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=show_warning_message)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warning_button.grid(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column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0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row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2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error_button = tk.Button(root,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text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"Show Error Message"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width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20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height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2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command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=show_error_message)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error_button.grid(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column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0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row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3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question_button = tk.Button(root,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text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"Ask Question"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width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20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height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2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command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=ask_question)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question_button.grid(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column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0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row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4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ok_cancel_button = tk.Button(root,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text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"Ask OK/Cancel"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width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20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height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2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command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=ask_ok_cancel)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ok_cancel_button.grid(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column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0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row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5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yes_no_button = tk.Button(root,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text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"Ask Yes/No"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width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20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height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2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command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=ask_yes_no)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yes_no_button.grid(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column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0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row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6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root.mainloop()</a:t>
            </a:r>
            <a:endParaRPr kumimoji="0" lang="LID4096" altLang="LID4096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7F8CEE-9DD3-2967-CEDE-674AC2C22FE0}"/>
              </a:ext>
            </a:extLst>
          </p:cNvPr>
          <p:cNvSpPr txBox="1"/>
          <p:nvPr/>
        </p:nvSpPr>
        <p:spPr>
          <a:xfrm>
            <a:off x="384111" y="1309656"/>
            <a:ext cx="8397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widget for display message</a:t>
            </a:r>
          </a:p>
        </p:txBody>
      </p:sp>
    </p:spTree>
    <p:extLst>
      <p:ext uri="{BB962C8B-B14F-4D97-AF65-F5344CB8AC3E}">
        <p14:creationId xmlns:p14="http://schemas.microsoft.com/office/powerpoint/2010/main" val="3486950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D98AC07-39C8-4725-A597-61C172CFC26B}" type="slidenum">
              <a:rPr lang="LID4096" smtClean="0"/>
              <a:t>11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384111" y="473485"/>
            <a:ext cx="8000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Messagebox</a:t>
            </a:r>
            <a:endParaRPr lang="en-US" sz="44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08F1C3-9E05-D8FE-E520-13DFDAB743F5}"/>
              </a:ext>
            </a:extLst>
          </p:cNvPr>
          <p:cNvSpPr txBox="1"/>
          <p:nvPr/>
        </p:nvSpPr>
        <p:spPr>
          <a:xfrm>
            <a:off x="321907" y="1443841"/>
            <a:ext cx="762031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Droid Sans Mono"/>
              </a:rPr>
              <a:t>show_info_message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():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messagebox.showinfo(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"Info Message"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"This is an information message."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Droid Sans Mono"/>
              </a:rPr>
              <a:t>show_warning_message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():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messagebox.showwarning(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"Warning Message"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"This is a warning message."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Droid Sans Mono"/>
              </a:rPr>
              <a:t>show_error_message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():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messagebox.showerror(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"Error Message"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"This is an error message."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endParaRPr kumimoji="0" lang="en-US" altLang="LID4096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Droid Sa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Droid Sans Mono"/>
              </a:rPr>
              <a:t>ask_question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():</a:t>
            </a:r>
            <a:r>
              <a:rPr kumimoji="0" lang="en-US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</a:t>
            </a:r>
            <a:r>
              <a:rPr lang="LID4096" altLang="LID4096" sz="1600" i="1" dirty="0">
                <a:solidFill>
                  <a:srgbClr val="8C8C8C"/>
                </a:solidFill>
                <a:latin typeface="Droid Sans Mono"/>
              </a:rPr>
              <a:t># </a:t>
            </a:r>
            <a:r>
              <a:rPr lang="en-US" altLang="LID4096" sz="1600" i="1" dirty="0">
                <a:solidFill>
                  <a:srgbClr val="8C8C8C"/>
                </a:solidFill>
                <a:latin typeface="Droid Sans Mono"/>
              </a:rPr>
              <a:t>return ‘yes’ or ‘no’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response = messagebox.askquestion(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"Question"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"Do you want to proceed?"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en-US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	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Droid Sans Mono"/>
              </a:rPr>
              <a:t>ask_ok_cancel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():</a:t>
            </a:r>
            <a:r>
              <a:rPr lang="LID4096" altLang="LID4096" sz="1600" i="1" dirty="0">
                <a:solidFill>
                  <a:srgbClr val="8C8C8C"/>
                </a:solidFill>
                <a:latin typeface="Droid Sans Mono"/>
              </a:rPr>
              <a:t># </a:t>
            </a:r>
            <a:r>
              <a:rPr lang="en-US" altLang="LID4096" sz="1600" i="1" dirty="0">
                <a:solidFill>
                  <a:srgbClr val="8C8C8C"/>
                </a:solidFill>
                <a:latin typeface="Droid Sans Mono"/>
              </a:rPr>
              <a:t>return True or False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response = messagebox.askokcancel(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"Question"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"Do you want to proceed?"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Droid Sans Mono"/>
              </a:rPr>
              <a:t>ask_yes_no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():</a:t>
            </a:r>
            <a:r>
              <a:rPr lang="LID4096" altLang="LID4096" sz="1600" i="1" dirty="0">
                <a:solidFill>
                  <a:srgbClr val="8C8C8C"/>
                </a:solidFill>
                <a:latin typeface="Droid Sans Mono"/>
              </a:rPr>
              <a:t># </a:t>
            </a:r>
            <a:r>
              <a:rPr lang="en-US" altLang="LID4096" sz="1600" i="1" dirty="0">
                <a:solidFill>
                  <a:srgbClr val="8C8C8C"/>
                </a:solidFill>
                <a:latin typeface="Droid Sans Mono"/>
              </a:rPr>
              <a:t>return True or False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response = messagebox.askyesno(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"Question"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"Do you want to proceed?"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endParaRPr kumimoji="0" lang="LID4096" altLang="LID4096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DCD840D-25E1-E9E5-5B0D-76CD72C98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0415" y="2657376"/>
            <a:ext cx="1816409" cy="126742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EA227F6-17D1-68F9-8DE6-950CF161E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992" y="1314332"/>
            <a:ext cx="1865257" cy="112619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75A0986-5BA9-2D86-7C30-2FAE0C136A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5659" y="2108480"/>
            <a:ext cx="1816409" cy="11749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1D571A7-BAAA-2DDE-599F-4271108163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5048" y="4054305"/>
            <a:ext cx="1814690" cy="120759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2D73512-3A6D-F83D-E265-2DE74036A4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35659" y="4507391"/>
            <a:ext cx="1795071" cy="120759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41F7EB1-78FF-B61F-6967-7AAF1CBF57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5904" y="5383658"/>
            <a:ext cx="1795071" cy="121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522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D98AC07-39C8-4725-A597-61C172CFC26B}" type="slidenum">
              <a:rPr lang="LID4096" smtClean="0"/>
              <a:t>12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384111" y="473485"/>
            <a:ext cx="8000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Listbox</a:t>
            </a:r>
            <a:endParaRPr lang="en-US" sz="44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08F1C3-9E05-D8FE-E520-13DFDAB743F5}"/>
              </a:ext>
            </a:extLst>
          </p:cNvPr>
          <p:cNvSpPr txBox="1"/>
          <p:nvPr/>
        </p:nvSpPr>
        <p:spPr>
          <a:xfrm>
            <a:off x="384111" y="2053632"/>
            <a:ext cx="6657391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Droid Sans Mono"/>
              </a:rPr>
              <a:t>get_selected_item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(listbox, label):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index = listbox.curselection()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if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index: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item = listbox.get(index)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label.config(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text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=item)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endParaRPr kumimoji="0" lang="LID4096" altLang="LID4096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listbox = tk.Listbox(root,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height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5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listbox.grid(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column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0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row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0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program_lang = [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'Python'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'Perl'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'C'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'PHP'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'JSP'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'Ruby'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]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for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i, lang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in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enumerate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(program_lang):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listbox.insert(i, lang)</a:t>
            </a:r>
            <a:endParaRPr kumimoji="0" lang="en-US" altLang="LID4096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Droid Sa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label = tk.Label(root,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text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''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label.grid(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column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0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row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2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button = tk.Button( root,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text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'Get Selected Item'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en-US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	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command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lambda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lb=listbox, lbl=label: get_selected_item(lb, lbl))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button.grid(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column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0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row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1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endParaRPr kumimoji="0" lang="LID4096" altLang="LID4096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7F8CEE-9DD3-2967-CEDE-674AC2C22FE0}"/>
              </a:ext>
            </a:extLst>
          </p:cNvPr>
          <p:cNvSpPr txBox="1"/>
          <p:nvPr/>
        </p:nvSpPr>
        <p:spPr>
          <a:xfrm>
            <a:off x="384111" y="1401451"/>
            <a:ext cx="8397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widget for display a list of items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B560DF-65F5-099C-1EEF-63F2CD351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3793" y="2053632"/>
            <a:ext cx="3350664" cy="333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890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D98AC07-39C8-4725-A597-61C172CFC26B}" type="slidenum">
              <a:rPr lang="LID4096" smtClean="0"/>
              <a:t>13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384111" y="473485"/>
            <a:ext cx="8000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Charts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08F1C3-9E05-D8FE-E520-13DFDAB743F5}"/>
              </a:ext>
            </a:extLst>
          </p:cNvPr>
          <p:cNvSpPr txBox="1"/>
          <p:nvPr/>
        </p:nvSpPr>
        <p:spPr>
          <a:xfrm>
            <a:off x="384111" y="2053632"/>
            <a:ext cx="66573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import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tkinter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as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tk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from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tkinter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import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W, NSEW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import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matplotlib.pyplot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as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plt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import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numpy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as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np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from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matplotlib.backends.backend_tkagg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import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FigureCanvasTkAgg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chart =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None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button =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None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</a:br>
            <a:endParaRPr kumimoji="0" lang="en-US" altLang="LID4096" sz="14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Droid Sans Mono"/>
              </a:rPr>
              <a:t>create_button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(root):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global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button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button = tk.Button(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root,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text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'Show Sinus Wave'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command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lambda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: create_</a:t>
            </a:r>
            <a:r>
              <a:rPr kumimoji="0" lang="en-US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chart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(root)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)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button.grid(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column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0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row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0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sticky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=W)</a:t>
            </a:r>
            <a:endParaRPr kumimoji="0" lang="LID4096" altLang="LID4096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7F8CEE-9DD3-2967-CEDE-674AC2C22FE0}"/>
              </a:ext>
            </a:extLst>
          </p:cNvPr>
          <p:cNvSpPr txBox="1"/>
          <p:nvPr/>
        </p:nvSpPr>
        <p:spPr>
          <a:xfrm>
            <a:off x="384111" y="1401451"/>
            <a:ext cx="8397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Show/hide chart trigger by button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6733DB-92BC-5DD9-0A7C-96FE882FA4C8}"/>
              </a:ext>
            </a:extLst>
          </p:cNvPr>
          <p:cNvSpPr txBox="1"/>
          <p:nvPr/>
        </p:nvSpPr>
        <p:spPr>
          <a:xfrm>
            <a:off x="6599853" y="1924671"/>
            <a:ext cx="5324669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Droid Sans Mono"/>
              </a:rPr>
              <a:t>create_</a:t>
            </a:r>
            <a:r>
              <a:rPr kumimoji="0" lang="en-US" altLang="LID4096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Droid Sans Mono"/>
              </a:rPr>
              <a:t>chart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(root):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global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chart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global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button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if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chart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and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chart.winfo_exists():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chart.destroy()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button.config(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text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'Show Sinus Wave'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else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: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x = np.linspace(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0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2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* np.pi,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100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sin_x = np.sin(x)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fig = plt.Figure(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figsize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=(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5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3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),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dpi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100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ax = fig.add_subplot()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ax.plot(x, sin_x)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ax.set_title(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'Sinus Wave'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canvas = FigureCanvasTkAgg(fig, root)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chart = canvas.get_tk_widget()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chart.grid(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row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1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column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0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sticky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=NSEW,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columnspan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6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button.config(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text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'Hide Sinus Wave'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endParaRPr lang="LID4096" sz="1400" dirty="0"/>
          </a:p>
        </p:txBody>
      </p:sp>
    </p:spTree>
    <p:extLst>
      <p:ext uri="{BB962C8B-B14F-4D97-AF65-F5344CB8AC3E}">
        <p14:creationId xmlns:p14="http://schemas.microsoft.com/office/powerpoint/2010/main" val="2307428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D98AC07-39C8-4725-A597-61C172CFC26B}" type="slidenum">
              <a:rPr lang="LID4096" smtClean="0"/>
              <a:t>14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384111" y="473485"/>
            <a:ext cx="8000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Charts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08F1C3-9E05-D8FE-E520-13DFDAB743F5}"/>
              </a:ext>
            </a:extLst>
          </p:cNvPr>
          <p:cNvSpPr txBox="1"/>
          <p:nvPr/>
        </p:nvSpPr>
        <p:spPr>
          <a:xfrm>
            <a:off x="384111" y="2053632"/>
            <a:ext cx="436828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Droid Sans Mono"/>
              </a:rPr>
              <a:t>main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():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root = tk.Tk()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root.title(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'We are learning Tkinter'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root.geometry(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'500x400'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create_button(root)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root.mainloop()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if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__name__ ==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'__main__'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: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main()</a:t>
            </a:r>
            <a:endParaRPr kumimoji="0" lang="LID4096" altLang="LID4096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7F8CEE-9DD3-2967-CEDE-674AC2C22FE0}"/>
              </a:ext>
            </a:extLst>
          </p:cNvPr>
          <p:cNvSpPr txBox="1"/>
          <p:nvPr/>
        </p:nvSpPr>
        <p:spPr>
          <a:xfrm>
            <a:off x="384111" y="1401451"/>
            <a:ext cx="8397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Show/hide chart trigger by button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9A8BDB-5C1B-401C-4AB7-83E4CDCF2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445" y="2053633"/>
            <a:ext cx="3639799" cy="31501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097558-9F46-42CC-6B53-A60C2BA2A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7001" y="2053632"/>
            <a:ext cx="3668949" cy="315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628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D98AC07-39C8-4725-A597-61C172CFC26B}" type="slidenum">
              <a:rPr lang="LID4096" smtClean="0"/>
              <a:t>2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56727" y="36117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G</a:t>
            </a:r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raphical </a:t>
            </a:r>
            <a:r>
              <a:rPr lang="en-US" sz="4400" b="1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U</a:t>
            </a:r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ser </a:t>
            </a:r>
            <a:r>
              <a:rPr lang="en-US" sz="4400" b="1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I</a:t>
            </a:r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nterface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AB51B-8BF8-26AA-5634-BF320DA53E76}"/>
              </a:ext>
            </a:extLst>
          </p:cNvPr>
          <p:cNvSpPr txBox="1"/>
          <p:nvPr/>
        </p:nvSpPr>
        <p:spPr>
          <a:xfrm>
            <a:off x="556727" y="1236706"/>
            <a:ext cx="102045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Create user-friendly software applications with graphical elements such as buttons, menus, input fields, and more.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Make it easy for users to interact with software.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Intuitive interface than command-line interface.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Powerful tools for working with arrays and matrices of numerical data.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Tkinter</a:t>
            </a: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is a popular GUI framework.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Why </a:t>
            </a:r>
            <a:r>
              <a:rPr lang="en-US" sz="2400" dirty="0" err="1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Tkinter</a:t>
            </a: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Built-in to Python</a:t>
            </a:r>
            <a:r>
              <a:rPr lang="en-US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: included with Python installations.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Easy to use</a:t>
            </a:r>
            <a:r>
              <a:rPr lang="en-US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: Simple and intuitive interface.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Customizable</a:t>
            </a:r>
            <a:r>
              <a:rPr lang="en-US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: Wide range of widgets (e.g., buttons, menus, labels, textboxes, etc.)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Cross-platform compatibility</a:t>
            </a:r>
            <a:r>
              <a:rPr lang="en-US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: Available on multiple platforms(roots, macOS, and Linux).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Active community and documentation</a:t>
            </a:r>
            <a:r>
              <a:rPr lang="en-US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: A lot of documentation available .</a:t>
            </a:r>
          </a:p>
        </p:txBody>
      </p:sp>
    </p:spTree>
    <p:extLst>
      <p:ext uri="{BB962C8B-B14F-4D97-AF65-F5344CB8AC3E}">
        <p14:creationId xmlns:p14="http://schemas.microsoft.com/office/powerpoint/2010/main" val="1518110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D98AC07-39C8-4725-A597-61C172CFC26B}" type="slidenum">
              <a:rPr lang="LID4096" smtClean="0"/>
              <a:t>3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First App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08F1C3-9E05-D8FE-E520-13DFDAB743F5}"/>
              </a:ext>
            </a:extLst>
          </p:cNvPr>
          <p:cNvSpPr txBox="1"/>
          <p:nvPr/>
        </p:nvSpPr>
        <p:spPr>
          <a:xfrm>
            <a:off x="570723" y="1625952"/>
            <a:ext cx="63214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import 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tkinter 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as 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tk</a:t>
            </a:r>
            <a:endParaRPr kumimoji="0" lang="LID4096" altLang="LID4096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root = </a:t>
            </a:r>
            <a:r>
              <a:rPr kumimoji="0" lang="en-US" altLang="LID4096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tk.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Tk()</a:t>
            </a:r>
            <a:b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root.title(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"We are learning Tkinter"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b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root.geometry(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"800x600"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b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lbl = </a:t>
            </a:r>
            <a:r>
              <a:rPr kumimoji="0" lang="en-US" altLang="LID4096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tk.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Label(root, 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text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"My First App"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font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=(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"Arial"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36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))</a:t>
            </a:r>
            <a:b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lbl.grid(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column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0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row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0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b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b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root.mainloop()</a:t>
            </a:r>
            <a:b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b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“</a:t>
            </a:r>
            <a:r>
              <a:rPr kumimoji="0" lang="en-US" altLang="LID4096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App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 closed"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b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endParaRPr kumimoji="0" lang="LID4096" altLang="LID4096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3D799E9-EC27-672B-169C-D87E5387D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017" y="1625952"/>
            <a:ext cx="4465616" cy="378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187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D98AC07-39C8-4725-A597-61C172CFC26B}" type="slidenum">
              <a:rPr lang="LID4096" smtClean="0"/>
              <a:t>4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384111" y="473485"/>
            <a:ext cx="8000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Label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08F1C3-9E05-D8FE-E520-13DFDAB743F5}"/>
              </a:ext>
            </a:extLst>
          </p:cNvPr>
          <p:cNvSpPr txBox="1"/>
          <p:nvPr/>
        </p:nvSpPr>
        <p:spPr>
          <a:xfrm>
            <a:off x="384112" y="1939677"/>
            <a:ext cx="58487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lbl = tk.Label(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root,  </a:t>
            </a:r>
            <a:r>
              <a:rPr kumimoji="0" lang="LID4096" altLang="LID4096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  <a:t># parent widget</a:t>
            </a:r>
            <a:br>
              <a:rPr kumimoji="0" lang="LID4096" altLang="LID4096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</a:br>
            <a:r>
              <a:rPr kumimoji="0" lang="LID4096" altLang="LID4096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text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"Hello, world!"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font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=(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"Arial"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14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),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bg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“</a:t>
            </a:r>
            <a:r>
              <a:rPr kumimoji="0" lang="en-US" altLang="LID4096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grey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"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 </a:t>
            </a:r>
            <a:r>
              <a:rPr kumimoji="0" lang="LID4096" altLang="LID4096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  <a:t># background color</a:t>
            </a:r>
            <a:br>
              <a:rPr kumimoji="0" lang="LID4096" altLang="LID4096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</a:br>
            <a:r>
              <a:rPr kumimoji="0" lang="LID4096" altLang="LID4096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fg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“</a:t>
            </a:r>
            <a:r>
              <a:rPr kumimoji="0" lang="en-US" altLang="LID4096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blue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"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 </a:t>
            </a:r>
            <a:r>
              <a:rPr kumimoji="0" lang="LID4096" altLang="LID4096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  <a:t># foreground color</a:t>
            </a:r>
            <a:br>
              <a:rPr kumimoji="0" lang="LID4096" altLang="LID4096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</a:br>
            <a:r>
              <a:rPr kumimoji="0" lang="LID4096" altLang="LID4096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width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20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height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5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anchor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"center"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 </a:t>
            </a:r>
            <a:r>
              <a:rPr kumimoji="0" lang="LID4096" altLang="LID4096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  <a:t># position of the text in widget</a:t>
            </a:r>
            <a:br>
              <a:rPr kumimoji="0" lang="LID4096" altLang="LID4096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</a:br>
            <a:r>
              <a:rPr kumimoji="0" lang="LID4096" altLang="LID4096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  <a:t>    #  values: n, ne, e, se, s, sw, w, nw, or center.</a:t>
            </a:r>
            <a:br>
              <a:rPr kumimoji="0" lang="LID4096" altLang="LID4096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</a:br>
            <a:r>
              <a:rPr kumimoji="0" lang="LID4096" altLang="LID4096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justify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"center"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 </a:t>
            </a:r>
            <a:r>
              <a:rPr kumimoji="0" lang="LID4096" altLang="LID4096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  <a:t># alignment of the text in widget</a:t>
            </a:r>
            <a:br>
              <a:rPr kumimoji="0" lang="LID4096" altLang="LID4096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</a:br>
            <a:r>
              <a:rPr kumimoji="0" lang="LID4096" altLang="LID4096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  <a:t>    #  values: left, center, or right.</a:t>
            </a:r>
            <a:br>
              <a:rPr kumimoji="0" lang="LID4096" altLang="LID4096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</a:br>
            <a:r>
              <a:rPr kumimoji="0" lang="LID4096" altLang="LID4096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relief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"groove"  </a:t>
            </a:r>
            <a:r>
              <a:rPr kumimoji="0" lang="LID4096" altLang="LID4096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  <a:t># how the edges of the widget are displayed</a:t>
            </a:r>
            <a:br>
              <a:rPr kumimoji="0" lang="LID4096" altLang="LID4096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</a:br>
            <a:r>
              <a:rPr kumimoji="0" lang="LID4096" altLang="LID4096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  <a:t>    # values: flat, raised, sunken, groove, or ridge.</a:t>
            </a:r>
            <a:br>
              <a:rPr kumimoji="0" lang="LID4096" altLang="LID4096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</a:br>
            <a:r>
              <a:rPr kumimoji="0" lang="LID4096" altLang="LID4096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  <a:t>    # image:  image that should be displayed by the Label widget,</a:t>
            </a:r>
            <a:br>
              <a:rPr kumimoji="0" lang="LID4096" altLang="LID4096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</a:br>
            <a:r>
              <a:rPr kumimoji="0" lang="LID4096" altLang="LID4096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  <a:t>    # It can be set to an instance of the PhotoImage class.</a:t>
            </a:r>
            <a:br>
              <a:rPr kumimoji="0" lang="LID4096" altLang="LID4096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endParaRPr kumimoji="0" lang="LID4096" altLang="LID4096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7F8CEE-9DD3-2967-CEDE-674AC2C22FE0}"/>
              </a:ext>
            </a:extLst>
          </p:cNvPr>
          <p:cNvSpPr txBox="1"/>
          <p:nvPr/>
        </p:nvSpPr>
        <p:spPr>
          <a:xfrm>
            <a:off x="384111" y="1401451"/>
            <a:ext cx="8000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widget for display text or an image on the screen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90BE5F1-06EA-AA10-24A6-D357CB10F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361" y="1939677"/>
            <a:ext cx="4917335" cy="388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678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D98AC07-39C8-4725-A597-61C172CFC26B}" type="slidenum">
              <a:rPr lang="LID4096" smtClean="0"/>
              <a:t>5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384111" y="473485"/>
            <a:ext cx="8000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Button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08F1C3-9E05-D8FE-E520-13DFDAB743F5}"/>
              </a:ext>
            </a:extLst>
          </p:cNvPr>
          <p:cNvSpPr txBox="1"/>
          <p:nvPr/>
        </p:nvSpPr>
        <p:spPr>
          <a:xfrm>
            <a:off x="384112" y="1939677"/>
            <a:ext cx="5848738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btn = tk.Button(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root,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text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"Click me!"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font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=(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"Arial"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14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),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bg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"yellow"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fg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"red"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width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10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height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2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command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=button_clicked,  </a:t>
            </a:r>
            <a:r>
              <a:rPr kumimoji="0" lang="LID4096" altLang="LID4096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  <a:t># function that should be called </a:t>
            </a:r>
            <a:r>
              <a:rPr kumimoji="0" lang="en-US" altLang="LID4096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  <a:t>	#  </a:t>
            </a:r>
            <a:r>
              <a:rPr kumimoji="0" lang="LID4096" altLang="LID4096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  <a:t>when the button is clicked.</a:t>
            </a:r>
            <a:br>
              <a:rPr kumimoji="0" lang="LID4096" altLang="LID4096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</a:br>
            <a:r>
              <a:rPr kumimoji="0" lang="LID4096" altLang="LID4096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state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"normal"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 </a:t>
            </a:r>
            <a:r>
              <a:rPr kumimoji="0" lang="LID4096" altLang="LID4096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  <a:t># enable or disable, </a:t>
            </a:r>
            <a:endParaRPr kumimoji="0" lang="en-US" altLang="LID4096" sz="16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LID4096" sz="1600" i="1" dirty="0">
                <a:solidFill>
                  <a:srgbClr val="8C8C8C"/>
                </a:solidFill>
                <a:latin typeface="Droid Sans Mono"/>
              </a:rPr>
              <a:t>	#  </a:t>
            </a:r>
            <a:r>
              <a:rPr kumimoji="0" lang="LID4096" altLang="LID4096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  <a:t>values: normal, active, or disabled</a:t>
            </a:r>
            <a:br>
              <a:rPr kumimoji="0" lang="LID4096" altLang="LID4096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</a:br>
            <a:r>
              <a:rPr kumimoji="0" lang="LID4096" altLang="LID4096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relief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"raised"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endParaRPr kumimoji="0" lang="LID4096" altLang="LID4096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7F8CEE-9DD3-2967-CEDE-674AC2C22FE0}"/>
              </a:ext>
            </a:extLst>
          </p:cNvPr>
          <p:cNvSpPr txBox="1"/>
          <p:nvPr/>
        </p:nvSpPr>
        <p:spPr>
          <a:xfrm>
            <a:off x="384111" y="1401451"/>
            <a:ext cx="8000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widget for perform an action or trigger an event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80BA7F-FA80-B2B8-BEAA-F03A2EDE0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540" y="2083196"/>
            <a:ext cx="4613699" cy="365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263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D98AC07-39C8-4725-A597-61C172CFC26B}" type="slidenum">
              <a:rPr lang="LID4096" smtClean="0"/>
              <a:t>6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384111" y="473485"/>
            <a:ext cx="8000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Entry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08F1C3-9E05-D8FE-E520-13DFDAB743F5}"/>
              </a:ext>
            </a:extLst>
          </p:cNvPr>
          <p:cNvSpPr txBox="1"/>
          <p:nvPr/>
        </p:nvSpPr>
        <p:spPr>
          <a:xfrm>
            <a:off x="384112" y="1939677"/>
            <a:ext cx="62804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Droid Sans Mono"/>
              </a:rPr>
              <a:t>on_entry_changed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(lbl: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tk.Label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text):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lbl.config(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text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=text)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endParaRPr kumimoji="0" lang="en-US" altLang="LID4096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text_var = tk.StringVar()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entry = tk.Entry(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root,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textvariable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=text_var,  </a:t>
            </a:r>
            <a:r>
              <a:rPr kumimoji="0" lang="LID4096" altLang="LID4096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  <a:t># StringVar variable is used to store the text entered</a:t>
            </a:r>
            <a:br>
              <a:rPr kumimoji="0" lang="LID4096" altLang="LID4096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</a:br>
            <a:r>
              <a:rPr kumimoji="0" lang="LID4096" altLang="LID4096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width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20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  <a:t># show="*",  # specify a character that should be displayed</a:t>
            </a:r>
            <a:br>
              <a:rPr kumimoji="0" lang="LID4096" altLang="LID4096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</a:br>
            <a:r>
              <a:rPr kumimoji="0" lang="LID4096" altLang="LID4096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fg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"black"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bg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"white"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font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=(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"Arial"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12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),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state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"normal"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 </a:t>
            </a:r>
            <a:r>
              <a:rPr kumimoji="0" lang="LID4096" altLang="LID4096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  <a:t># enable or disable, values: normal, readonly, or disabled</a:t>
            </a:r>
            <a:br>
              <a:rPr kumimoji="0" lang="LID4096" altLang="LID4096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</a:br>
            <a:r>
              <a:rPr kumimoji="0" lang="LID4096" altLang="LID4096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insertbackground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"red"  </a:t>
            </a:r>
            <a:r>
              <a:rPr kumimoji="0" lang="LID4096" altLang="LID4096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  <a:t># set the color of the insertion cursor</a:t>
            </a:r>
            <a:br>
              <a:rPr kumimoji="0" lang="LID4096" altLang="LID4096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entry.grid(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column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0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row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2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text_var.trace(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"w"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lambda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name, index, mode, text_var=text_var: </a:t>
            </a:r>
            <a:r>
              <a:rPr kumimoji="0" lang="en-US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	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on_entry_changed(lbl, text_var.get()))</a:t>
            </a:r>
            <a:endParaRPr kumimoji="0" lang="LID4096" altLang="LID4096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7F8CEE-9DD3-2967-CEDE-674AC2C22FE0}"/>
              </a:ext>
            </a:extLst>
          </p:cNvPr>
          <p:cNvSpPr txBox="1"/>
          <p:nvPr/>
        </p:nvSpPr>
        <p:spPr>
          <a:xfrm>
            <a:off x="384111" y="1401451"/>
            <a:ext cx="8000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widget for create a single-line input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7828FB4-E525-E099-4A2F-8717751C5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540" y="1892759"/>
            <a:ext cx="4829141" cy="381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437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D98AC07-39C8-4725-A597-61C172CFC26B}" type="slidenum">
              <a:rPr lang="LID4096" smtClean="0"/>
              <a:t>7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384111" y="473485"/>
            <a:ext cx="8000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Checkbutton</a:t>
            </a:r>
            <a:endParaRPr lang="en-US" sz="44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08F1C3-9E05-D8FE-E520-13DFDAB743F5}"/>
              </a:ext>
            </a:extLst>
          </p:cNvPr>
          <p:cNvSpPr txBox="1"/>
          <p:nvPr/>
        </p:nvSpPr>
        <p:spPr>
          <a:xfrm>
            <a:off x="384112" y="1939677"/>
            <a:ext cx="628042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Droid Sans Mono"/>
              </a:rPr>
              <a:t>on_checkbutton_changed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(checkbutton_var: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tk.BooleanVar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btn: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tk.Button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):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if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checkbutton_var.get():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btn.config(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state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'disabled'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bg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"grey"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)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else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: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btn.config(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state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'normal'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bg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"yellow"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)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endParaRPr kumimoji="0" lang="LID4096" altLang="LID4096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checkbutton_var = tk.BooleanVar()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checkbutton = tk.Checkbutton(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root,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text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"Disable Button"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variable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=checkbutton_var,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onvalue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True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offvalue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False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command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lambda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ch_bt_var=checkbutton_var, b=btn: on_checkbutton_changed(ch_bt_var, b),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fg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"black"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bg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"white"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font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=(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"Arial"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12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),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activebackground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"gray"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checkbutton.grid(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column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0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row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3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endParaRPr kumimoji="0" lang="LID4096" altLang="LID4096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7F8CEE-9DD3-2967-CEDE-674AC2C22FE0}"/>
              </a:ext>
            </a:extLst>
          </p:cNvPr>
          <p:cNvSpPr txBox="1"/>
          <p:nvPr/>
        </p:nvSpPr>
        <p:spPr>
          <a:xfrm>
            <a:off x="384111" y="1401451"/>
            <a:ext cx="8000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widget for check button that can be turned on or off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DA5B31-A20B-C73D-B405-9DDB2606E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028" y="2083196"/>
            <a:ext cx="4737304" cy="373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558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D98AC07-39C8-4725-A597-61C172CFC26B}" type="slidenum">
              <a:rPr lang="LID4096" smtClean="0"/>
              <a:t>8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384111" y="473485"/>
            <a:ext cx="8000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Combobox</a:t>
            </a:r>
            <a:endParaRPr lang="en-US" sz="44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08F1C3-9E05-D8FE-E520-13DFDAB743F5}"/>
              </a:ext>
            </a:extLst>
          </p:cNvPr>
          <p:cNvSpPr txBox="1"/>
          <p:nvPr/>
        </p:nvSpPr>
        <p:spPr>
          <a:xfrm>
            <a:off x="384111" y="1939677"/>
            <a:ext cx="6657391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Droid Sans Mono"/>
              </a:rPr>
              <a:t>on_combobox_changed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(event, text, l1):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l1.config(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text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=text)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endParaRPr kumimoji="0" lang="en-US" altLang="LID4096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combobox_var = tk.StringVar()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values = [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'Option 1'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'Option 2'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'Option 3'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]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combobox = ttk.Combobox(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root,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values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=values,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textvariable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=combobox_var,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state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'readonly'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 </a:t>
            </a:r>
            <a:r>
              <a:rPr kumimoji="0" lang="LID4096" altLang="LID4096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  <a:t># enabled or disabled, values normal, readonly, and disabled</a:t>
            </a:r>
            <a:br>
              <a:rPr kumimoji="0" lang="LID4096" altLang="LID4096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</a:br>
            <a:r>
              <a:rPr kumimoji="0" lang="LID4096" altLang="LID4096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width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20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font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=(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'Arial'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12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),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foreground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'black'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background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'white'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justify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'center'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combobox.bind(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'&lt;&lt;ComboboxSelected&gt;&gt;'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lambda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event, cb_var=combobox_var, </a:t>
            </a:r>
            <a:r>
              <a:rPr kumimoji="0" lang="en-US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	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l1=lbl: on_combobox_changed(event, cb_var.get(), lbl))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combobox.grid(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column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0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row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4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endParaRPr kumimoji="0" lang="LID4096" altLang="LID4096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7F8CEE-9DD3-2967-CEDE-674AC2C22FE0}"/>
              </a:ext>
            </a:extLst>
          </p:cNvPr>
          <p:cNvSpPr txBox="1"/>
          <p:nvPr/>
        </p:nvSpPr>
        <p:spPr>
          <a:xfrm>
            <a:off x="384111" y="1401451"/>
            <a:ext cx="8000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widget for a drop-down menu with a list of options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0213196-46F5-FB13-F757-57AE08776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0359" y="2083196"/>
            <a:ext cx="3910629" cy="399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735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D98AC07-39C8-4725-A597-61C172CFC26B}" type="slidenum">
              <a:rPr lang="LID4096" smtClean="0"/>
              <a:t>9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384111" y="473485"/>
            <a:ext cx="8000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Radiobutton</a:t>
            </a:r>
            <a:endParaRPr lang="en-US" sz="44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08F1C3-9E05-D8FE-E520-13DFDAB743F5}"/>
              </a:ext>
            </a:extLst>
          </p:cNvPr>
          <p:cNvSpPr txBox="1"/>
          <p:nvPr/>
        </p:nvSpPr>
        <p:spPr>
          <a:xfrm>
            <a:off x="384111" y="2355558"/>
            <a:ext cx="665739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Droid Sans Mono"/>
              </a:rPr>
              <a:t>on_radiobutton_selected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(text, lbl):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lbl.config(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text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f'your gender is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text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’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endParaRPr lang="en-US" altLang="LID4096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gender_lbl = tk.Label(root,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text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'What is your gender?'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gender_lbl.grid(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column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0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row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5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gender_var = tk.StringVar()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gender_values = [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'Male'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'Female'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'Other'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]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row =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5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for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gender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in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gender_values: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r = ttk.Radiobutton(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root,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text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=gender,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value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=gender,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variable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=gender_var,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command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lambda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t=gender, lbl=gender_lbl: on_radiobutton_selected(t, lbl),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)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r.grid(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sticky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'w'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column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1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roid Sans Mono"/>
              </a:rPr>
              <a:t>row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=row)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row +=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1</a:t>
            </a:r>
            <a:endParaRPr kumimoji="0" lang="LID4096" altLang="LID4096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7F8CEE-9DD3-2967-CEDE-674AC2C22FE0}"/>
              </a:ext>
            </a:extLst>
          </p:cNvPr>
          <p:cNvSpPr txBox="1"/>
          <p:nvPr/>
        </p:nvSpPr>
        <p:spPr>
          <a:xfrm>
            <a:off x="384111" y="1401451"/>
            <a:ext cx="8397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widget of a group of radio buttons where only one option can be selected at a time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E65F23-DA06-0E4A-2612-6F2E372BB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5258" y="2369037"/>
            <a:ext cx="4397121" cy="387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62910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7905</TotalTime>
  <Words>2497</Words>
  <Application>Microsoft Office PowerPoint</Application>
  <PresentationFormat>Widescreen</PresentationFormat>
  <Paragraphs>92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David</vt:lpstr>
      <vt:lpstr>Droid Sans Mono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Pini Shlomi</dc:creator>
  <cp:lastModifiedBy>Pini Shlomi</cp:lastModifiedBy>
  <cp:revision>47</cp:revision>
  <dcterms:created xsi:type="dcterms:W3CDTF">2022-12-07T17:51:01Z</dcterms:created>
  <dcterms:modified xsi:type="dcterms:W3CDTF">2024-02-13T20:31:05Z</dcterms:modified>
</cp:coreProperties>
</file>