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58" r:id="rId4"/>
    <p:sldId id="259" r:id="rId5"/>
    <p:sldId id="261" r:id="rId6"/>
    <p:sldId id="262" r:id="rId7"/>
    <p:sldId id="264" r:id="rId8"/>
    <p:sldId id="263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1BCDA16-FBD6-06E3-5042-5D3EC98B0A1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B2E54B-2A46-DDDD-4E49-0428C107800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A6C02D-935E-4B4F-9AAA-F9C231C99773}" type="datetimeFigureOut">
              <a:rPr lang="LID4096" smtClean="0"/>
              <a:t>01/17/2024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FF8DFD-A36C-6B4A-E25B-A4A14854427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8277B0-0E94-FC45-3865-393C02C2772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AD7506-D8BD-4129-B37F-0088F4AD789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47549277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43DDFA-CE09-4127-9A9F-7719FB9A3D80}" type="datetimeFigureOut">
              <a:rPr lang="LID4096" smtClean="0"/>
              <a:t>01/17/2024</a:t>
            </a:fld>
            <a:endParaRPr lang="LID4096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ID4096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59A61D-7373-4DA6-BB48-DC7151012E7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449853680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9719EF-744B-8C60-5EE2-D3D634467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1DF68-3E1F-4043-9E63-24D41A637C9D}" type="datetime1">
              <a:rPr lang="LID4096" smtClean="0"/>
              <a:t>01/17/2024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F113FF-0D91-AC76-87A1-690BC5DA0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© כל הזכויות שמורות לג'ון ברייס הדרכה בע"מ מקבוצת מטריקס</a:t>
            </a:r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E7C477-B9C0-81D2-07D8-4E35D7AA5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8AC07-39C8-4725-A597-61C172CFC26B}" type="slidenum">
              <a:rPr lang="LID4096" smtClean="0"/>
              <a:t>‹#›</a:t>
            </a:fld>
            <a:endParaRPr lang="LID4096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641AB3A-2551-F0E3-3693-74A4D1F79F8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967327" y="1000892"/>
            <a:ext cx="2457450" cy="33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880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cid:image001.jpg@01D8FA63.9006A310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D879DC-3136-35F3-AA29-A82FAF39A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Title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3F20BC-D865-AA1A-2C8B-67A087267B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Sub title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LID4096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5DA331-B246-51E6-EA49-4E975C941F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David" panose="020E0502060401010101" pitchFamily="34" charset="-79"/>
                <a:cs typeface="David" panose="020E0502060401010101" pitchFamily="34" charset="-79"/>
              </a:defRPr>
            </a:lvl1pPr>
          </a:lstStyle>
          <a:p>
            <a:fld id="{D0529C1B-82BC-46F7-B457-A0EC988EA597}" type="datetime1">
              <a:rPr lang="LID4096" smtClean="0"/>
              <a:pPr/>
              <a:t>01/17/2024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D699AD-5C14-4D3F-53D4-1ACF372299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David" panose="020E0502060401010101" pitchFamily="34" charset="-79"/>
                <a:cs typeface="David" panose="020E0502060401010101" pitchFamily="34" charset="-79"/>
              </a:defRPr>
            </a:lvl1pPr>
          </a:lstStyle>
          <a:p>
            <a:r>
              <a:rPr lang="he-IL"/>
              <a:t>כל הזכויות שמורות לאפקה המכללה להנדסה בתל אביב</a:t>
            </a:r>
            <a:r>
              <a:rPr lang="en-US"/>
              <a:t> </a:t>
            </a:r>
            <a:r>
              <a:rPr lang="he-IL"/>
              <a:t>©</a:t>
            </a:r>
            <a:endParaRPr lang="LID4096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F25E99-6C66-28B8-10C5-5DD8E9BEAD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David" panose="020E0502060401010101" pitchFamily="34" charset="-79"/>
                <a:cs typeface="David" panose="020E0502060401010101" pitchFamily="34" charset="-79"/>
              </a:defRPr>
            </a:lvl1pPr>
          </a:lstStyle>
          <a:p>
            <a:fld id="{3D98AC07-39C8-4725-A597-61C172CFC26B}" type="slidenum">
              <a:rPr lang="LID4096" smtClean="0"/>
              <a:pPr/>
              <a:t>‹#›</a:t>
            </a:fld>
            <a:endParaRPr lang="LID4096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2752804-C4DB-67AD-8C26-043E0F2668E7}"/>
              </a:ext>
            </a:extLst>
          </p:cNvPr>
          <p:cNvPicPr>
            <a:picLocks noChangeAspect="1"/>
          </p:cNvPicPr>
          <p:nvPr userDrawn="1"/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4084" y="365125"/>
            <a:ext cx="2765796" cy="10373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66909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2060"/>
          </a:solidFill>
          <a:latin typeface="David" panose="020E0502060401010101" pitchFamily="34" charset="-79"/>
          <a:ea typeface="+mj-ea"/>
          <a:cs typeface="David" panose="020E0502060401010101" pitchFamily="34" charset="-79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002060"/>
          </a:solidFill>
          <a:latin typeface="David" panose="020E0502060401010101" pitchFamily="34" charset="-79"/>
          <a:ea typeface="+mn-ea"/>
          <a:cs typeface="David" panose="020E0502060401010101" pitchFamily="34" charset="-79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02060"/>
          </a:solidFill>
          <a:latin typeface="David" panose="020E0502060401010101" pitchFamily="34" charset="-79"/>
          <a:ea typeface="+mn-ea"/>
          <a:cs typeface="David" panose="020E0502060401010101" pitchFamily="34" charset="-79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02060"/>
          </a:solidFill>
          <a:latin typeface="David" panose="020E0502060401010101" pitchFamily="34" charset="-79"/>
          <a:ea typeface="+mn-ea"/>
          <a:cs typeface="David" panose="020E0502060401010101" pitchFamily="34" charset="-79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2060"/>
          </a:solidFill>
          <a:latin typeface="David" panose="020E0502060401010101" pitchFamily="34" charset="-79"/>
          <a:ea typeface="+mn-ea"/>
          <a:cs typeface="David" panose="020E0502060401010101" pitchFamily="34" charset="-79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2060"/>
          </a:solidFill>
          <a:latin typeface="David" panose="020E0502060401010101" pitchFamily="34" charset="-79"/>
          <a:ea typeface="+mn-ea"/>
          <a:cs typeface="David" panose="020E0502060401010101" pitchFamily="34" charset="-79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34C68-915F-6CB4-7D07-6BD993144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59967" y="6356350"/>
            <a:ext cx="5621694" cy="365125"/>
          </a:xfrm>
        </p:spPr>
        <p:txBody>
          <a:bodyPr/>
          <a:lstStyle/>
          <a:p>
            <a:pPr marL="0" marR="0" algn="ct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he-IL" sz="16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כל הזכויות שמורות לאפקה המכללה להנדסה בתל אביב</a:t>
            </a:r>
            <a:endParaRPr lang="he-IL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7D66D8-EA27-E854-D968-113A21644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8AC07-39C8-4725-A597-61C172CFC26B}" type="slidenum">
              <a:rPr lang="LID4096" smtClean="0"/>
              <a:t>1</a:t>
            </a:fld>
            <a:endParaRPr lang="LID4096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42DAF9-31ED-A0BE-2593-700328ED60A1}"/>
              </a:ext>
            </a:extLst>
          </p:cNvPr>
          <p:cNvSpPr txBox="1"/>
          <p:nvPr/>
        </p:nvSpPr>
        <p:spPr>
          <a:xfrm>
            <a:off x="1775926" y="1736229"/>
            <a:ext cx="8640147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Python OOP</a:t>
            </a:r>
          </a:p>
          <a:p>
            <a:pPr algn="ctr"/>
            <a:endParaRPr lang="en-US" sz="4400" dirty="0">
              <a:solidFill>
                <a:srgbClr val="002060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/>
            <a:r>
              <a:rPr lang="en-US" sz="44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Lesson 5  </a:t>
            </a:r>
            <a:br>
              <a:rPr lang="en-US" sz="44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</a:br>
            <a:r>
              <a:rPr lang="en-US" sz="44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Inheritance, Override, Polymorphism</a:t>
            </a:r>
          </a:p>
          <a:p>
            <a:pPr algn="ctr"/>
            <a:endParaRPr lang="en-US" sz="3600" dirty="0">
              <a:solidFill>
                <a:srgbClr val="002060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/>
            <a:r>
              <a:rPr lang="en-US" sz="36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Pini shlomi</a:t>
            </a:r>
            <a:endParaRPr lang="LID4096" sz="3600" dirty="0">
              <a:solidFill>
                <a:srgbClr val="002060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1747419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34C68-915F-6CB4-7D07-6BD993144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59967" y="6356350"/>
            <a:ext cx="5621694" cy="365125"/>
          </a:xfrm>
        </p:spPr>
        <p:txBody>
          <a:bodyPr/>
          <a:lstStyle/>
          <a:p>
            <a:pPr marL="0" marR="0" algn="ct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he-IL" sz="16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כל הזכויות שמורות לאפקה המכללה להנדסה בתל אביב</a:t>
            </a:r>
            <a:endParaRPr lang="he-IL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7D66D8-EA27-E854-D968-113A21644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8AC07-39C8-4725-A597-61C172CFC26B}" type="slidenum">
              <a:rPr lang="LID4096" smtClean="0"/>
              <a:t>10</a:t>
            </a:fld>
            <a:endParaRPr lang="LID4096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42DAF9-31ED-A0BE-2593-700328ED60A1}"/>
              </a:ext>
            </a:extLst>
          </p:cNvPr>
          <p:cNvSpPr txBox="1"/>
          <p:nvPr/>
        </p:nvSpPr>
        <p:spPr>
          <a:xfrm>
            <a:off x="570723" y="467265"/>
            <a:ext cx="814407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Override parent methods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3A17238-AB89-6056-DCA3-619E0854090F}"/>
              </a:ext>
            </a:extLst>
          </p:cNvPr>
          <p:cNvSpPr txBox="1"/>
          <p:nvPr/>
        </p:nvSpPr>
        <p:spPr>
          <a:xfrm>
            <a:off x="570723" y="1284696"/>
            <a:ext cx="8210938" cy="49859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Droid Sans Mono"/>
              </a:rPr>
              <a:t>class 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roid Sans Mono"/>
              </a:rPr>
              <a:t>StreetCat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(Cat):</a:t>
            </a:r>
            <a:b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    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Droid Sans Mono"/>
              </a:rPr>
              <a:t>def 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Droid Sans Mono"/>
              </a:rPr>
              <a:t>__init__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(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Droid Sans Mono"/>
              </a:rPr>
              <a:t>self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, color, mustache_length, num_of_fight):</a:t>
            </a:r>
            <a:b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        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roid Sans Mono"/>
              </a:rPr>
              <a:t>super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().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Droid Sans Mono"/>
              </a:rPr>
              <a:t>__init__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(color, mustache_length)</a:t>
            </a:r>
            <a:b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        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Droid Sans Mono"/>
              </a:rPr>
              <a:t>self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.num_of_fight = num_of_fight</a:t>
            </a:r>
            <a:b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b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    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Droid Sans Mono"/>
              </a:rPr>
              <a:t>def 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Droid Sans Mono"/>
              </a:rPr>
              <a:t>__str__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(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Droid Sans Mono"/>
              </a:rPr>
              <a:t>self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):</a:t>
            </a:r>
            <a:b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        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Droid Sans Mono"/>
              </a:rPr>
              <a:t>return 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  <a:t>f'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Droid Sans Mono"/>
              </a:rPr>
              <a:t>{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roid Sans Mono"/>
              </a:rPr>
              <a:t>super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().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Droid Sans Mono"/>
              </a:rPr>
              <a:t>__str__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()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Droid Sans Mono"/>
              </a:rPr>
              <a:t>}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  <a:t>, 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Droid Sans Mono"/>
              </a:rPr>
              <a:t>{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Droid Sans Mono"/>
              </a:rPr>
              <a:t>self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.num_of_fight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Droid Sans Mono"/>
              </a:rPr>
              <a:t>}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  <a:t> fights'</a:t>
            </a:r>
            <a:b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</a:br>
            <a:b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</a:b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  <a:t>    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Droid Sans Mono"/>
              </a:rPr>
              <a:t>def 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Droid Sans Mono"/>
              </a:rPr>
              <a:t>fight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(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Droid Sans Mono"/>
              </a:rPr>
              <a:t>self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):</a:t>
            </a:r>
            <a:b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        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roid Sans Mono"/>
              </a:rPr>
              <a:t>print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(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  <a:t>f'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Droid Sans Mono"/>
              </a:rPr>
              <a:t>{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Droid Sans Mono"/>
              </a:rPr>
              <a:t>self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.__class__.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Droid Sans Mono"/>
              </a:rPr>
              <a:t>__name__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Droid Sans Mono"/>
              </a:rPr>
              <a:t>}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  <a:t>:I am fighting..'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)</a:t>
            </a:r>
            <a:b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endParaRPr kumimoji="0" lang="LID4096" altLang="LID4096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b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Droid Sans Mono"/>
              </a:rPr>
              <a:t>class 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roid Sans Mono"/>
              </a:rPr>
              <a:t>Fish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(Animal):</a:t>
            </a:r>
            <a:b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    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Droid Sans Mono"/>
              </a:rPr>
              <a:t>def 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Droid Sans Mono"/>
              </a:rPr>
              <a:t>__init__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(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Droid Sans Mono"/>
              </a:rPr>
              <a:t>self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, color, swim_speed):</a:t>
            </a:r>
            <a:b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        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roid Sans Mono"/>
              </a:rPr>
              <a:t>super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().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Droid Sans Mono"/>
              </a:rPr>
              <a:t>__init__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(color)</a:t>
            </a:r>
            <a:b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        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Droid Sans Mono"/>
              </a:rPr>
              <a:t>self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.swim_speed = swim_speed</a:t>
            </a:r>
            <a:b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b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    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Droid Sans Mono"/>
              </a:rPr>
              <a:t>def 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Droid Sans Mono"/>
              </a:rPr>
              <a:t>__str__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(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Droid Sans Mono"/>
              </a:rPr>
              <a:t>self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):</a:t>
            </a:r>
            <a:b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        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Droid Sans Mono"/>
              </a:rPr>
              <a:t>return 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  <a:t>f'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Droid Sans Mono"/>
              </a:rPr>
              <a:t>{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roid Sans Mono"/>
              </a:rPr>
              <a:t>super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().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Droid Sans Mono"/>
              </a:rPr>
              <a:t>__str__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()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Droid Sans Mono"/>
              </a:rPr>
              <a:t>}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  <a:t>, 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Droid Sans Mono"/>
              </a:rPr>
              <a:t>{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Droid Sans Mono"/>
              </a:rPr>
              <a:t>self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.swim_speed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Droid Sans Mono"/>
              </a:rPr>
              <a:t>}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  <a:t> m/s'</a:t>
            </a:r>
            <a:b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</a:br>
            <a:b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</a:b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  <a:t>    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Droid Sans Mono"/>
              </a:rPr>
              <a:t>def 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Droid Sans Mono"/>
              </a:rPr>
              <a:t>make_noise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(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Droid Sans Mono"/>
              </a:rPr>
              <a:t>self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):</a:t>
            </a:r>
            <a:b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        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roid Sans Mono"/>
              </a:rPr>
              <a:t>print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(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  <a:t>f'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Droid Sans Mono"/>
              </a:rPr>
              <a:t>{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Droid Sans Mono"/>
              </a:rPr>
              <a:t>self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.__class__.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Droid Sans Mono"/>
              </a:rPr>
              <a:t>__name__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Droid Sans Mono"/>
              </a:rPr>
              <a:t>}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  <a:t>:bloo ... bloo'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)</a:t>
            </a:r>
            <a:b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b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    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Droid Sans Mono"/>
              </a:rPr>
              <a:t>def 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Droid Sans Mono"/>
              </a:rPr>
              <a:t>swim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(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Droid Sans Mono"/>
              </a:rPr>
              <a:t>self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):</a:t>
            </a:r>
            <a:b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        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roid Sans Mono"/>
              </a:rPr>
              <a:t>print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(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  <a:t>f'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Droid Sans Mono"/>
              </a:rPr>
              <a:t>{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Droid Sans Mono"/>
              </a:rPr>
              <a:t>self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.__class__.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Droid Sans Mono"/>
              </a:rPr>
              <a:t>__name__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Droid Sans Mono"/>
              </a:rPr>
              <a:t>}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  <a:t>:I am swimming...’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)</a:t>
            </a:r>
            <a:endParaRPr kumimoji="0" lang="en-US" altLang="LID4096" sz="12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Droid Sans Mono"/>
            </a:endParaRPr>
          </a:p>
        </p:txBody>
      </p:sp>
    </p:spTree>
    <p:extLst>
      <p:ext uri="{BB962C8B-B14F-4D97-AF65-F5344CB8AC3E}">
        <p14:creationId xmlns:p14="http://schemas.microsoft.com/office/powerpoint/2010/main" val="9691863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34C68-915F-6CB4-7D07-6BD993144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59967" y="6356350"/>
            <a:ext cx="5621694" cy="365125"/>
          </a:xfrm>
        </p:spPr>
        <p:txBody>
          <a:bodyPr/>
          <a:lstStyle/>
          <a:p>
            <a:pPr marL="0" marR="0" algn="ct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he-IL" sz="16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כל הזכויות שמורות לאפקה המכללה להנדסה בתל אביב</a:t>
            </a:r>
            <a:endParaRPr lang="he-IL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7D66D8-EA27-E854-D968-113A21644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8AC07-39C8-4725-A597-61C172CFC26B}" type="slidenum">
              <a:rPr lang="LID4096" smtClean="0"/>
              <a:t>11</a:t>
            </a:fld>
            <a:endParaRPr lang="LID4096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42DAF9-31ED-A0BE-2593-700328ED60A1}"/>
              </a:ext>
            </a:extLst>
          </p:cNvPr>
          <p:cNvSpPr txBox="1"/>
          <p:nvPr/>
        </p:nvSpPr>
        <p:spPr>
          <a:xfrm>
            <a:off x="570723" y="467265"/>
            <a:ext cx="814407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Polymorphism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3A17238-AB89-6056-DCA3-619E0854090F}"/>
              </a:ext>
            </a:extLst>
          </p:cNvPr>
          <p:cNvSpPr txBox="1"/>
          <p:nvPr/>
        </p:nvSpPr>
        <p:spPr>
          <a:xfrm>
            <a:off x="570723" y="1284696"/>
            <a:ext cx="8210938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Droid Sans Mono"/>
              </a:rPr>
              <a:t>def 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Droid Sans Mono"/>
              </a:rPr>
              <a:t>main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():</a:t>
            </a:r>
            <a:b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    animals = [</a:t>
            </a:r>
            <a:b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        Horse(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  <a:t>'brown'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, 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Droid Sans Mono"/>
              </a:rPr>
              <a:t>76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),</a:t>
            </a:r>
            <a:b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        SiamiCat(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  <a:t>'gray'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, 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Droid Sans Mono"/>
              </a:rPr>
              <a:t>17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, 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  <a:t>'milk'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),</a:t>
            </a:r>
            <a:b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        Fish(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  <a:t>'gold'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, 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Droid Sans Mono"/>
              </a:rPr>
              <a:t>12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),</a:t>
            </a:r>
            <a:b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        StreetCat(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  <a:t>'black'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, 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Droid Sans Mono"/>
              </a:rPr>
              <a:t>17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, 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Droid Sans Mono"/>
              </a:rPr>
              <a:t>2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),</a:t>
            </a:r>
            <a:b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        SiamiCat(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  <a:t>'brown'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, 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Droid Sans Mono"/>
              </a:rPr>
              <a:t>17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, 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  <a:t>'meat'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),</a:t>
            </a:r>
            <a:b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        Fish(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  <a:t>'blue’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, 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Droid Sans Mono"/>
              </a:rPr>
              <a:t>1</a:t>
            </a:r>
            <a:r>
              <a:rPr kumimoji="0" lang="en-US" altLang="LID4096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Droid Sans Mono"/>
              </a:rPr>
              <a:t>5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),</a:t>
            </a:r>
            <a:b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    ]</a:t>
            </a:r>
            <a:b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    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Droid Sans Mono"/>
              </a:rPr>
              <a:t>for 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animal 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Droid Sans Mono"/>
              </a:rPr>
              <a:t>in 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animals:</a:t>
            </a:r>
            <a:b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        animal.make_noise()</a:t>
            </a:r>
            <a:b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        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Droid Sans Mono"/>
              </a:rPr>
              <a:t>if 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00"/>
                </a:highlight>
                <a:latin typeface="Droid Sans Mono"/>
              </a:rPr>
              <a:t>isinstance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(animal, Cat):</a:t>
            </a:r>
            <a:b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            animal.scratch()</a:t>
            </a:r>
            <a:b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            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Droid Sans Mono"/>
              </a:rPr>
              <a:t>if 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roid Sans Mono"/>
              </a:rPr>
              <a:t>isinstance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(animal, StreetCat):</a:t>
            </a:r>
            <a:b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                animal.fight()</a:t>
            </a:r>
            <a:b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        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Droid Sans Mono"/>
              </a:rPr>
              <a:t>elif 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roid Sans Mono"/>
              </a:rPr>
              <a:t>isinstance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(animal, Horse):</a:t>
            </a:r>
            <a:b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            animal.ride()</a:t>
            </a:r>
            <a:b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        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Droid Sans Mono"/>
              </a:rPr>
              <a:t>elif 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roid Sans Mono"/>
              </a:rPr>
              <a:t>isinstance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(animal, Fish):</a:t>
            </a:r>
            <a:b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            animal.swim()</a:t>
            </a:r>
            <a:endParaRPr kumimoji="0" lang="en-US" altLang="LID4096" sz="16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Droid Sa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LID4096" sz="1600" dirty="0">
                <a:solidFill>
                  <a:srgbClr val="080808"/>
                </a:solidFill>
                <a:latin typeface="Droid Sans Mono"/>
              </a:rPr>
              <a:t>        print()</a:t>
            </a:r>
            <a:endParaRPr kumimoji="0" lang="LID4096" altLang="LID4096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4" name="Rectangle 3">
            <a:extLst>
              <a:ext uri="{FF2B5EF4-FFF2-40B4-BE49-F238E27FC236}">
                <a16:creationId xmlns:a16="http://schemas.microsoft.com/office/drawing/2014/main" id="{E85C5B60-3A8F-86C9-6CFA-1292EB0352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29131" y="1435255"/>
            <a:ext cx="2581469" cy="4893647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b="1" u="sng" dirty="0"/>
              <a:t>Console</a:t>
            </a:r>
          </a:p>
          <a:p>
            <a:pPr algn="ctr"/>
            <a:endParaRPr lang="en-US" sz="1200" b="1" u="sng" dirty="0"/>
          </a:p>
          <a:p>
            <a:r>
              <a:rPr lang="en-US" sz="1200" dirty="0"/>
              <a:t>Horse:brown, 76 cm</a:t>
            </a:r>
          </a:p>
          <a:p>
            <a:r>
              <a:rPr lang="en-US" sz="1200" dirty="0"/>
              <a:t>Horse:hi Yahah</a:t>
            </a:r>
          </a:p>
          <a:p>
            <a:r>
              <a:rPr lang="en-US" sz="1200" dirty="0"/>
              <a:t>Horse:I am riding...</a:t>
            </a:r>
          </a:p>
          <a:p>
            <a:endParaRPr lang="en-US" sz="1200" dirty="0"/>
          </a:p>
          <a:p>
            <a:r>
              <a:rPr lang="en-US" sz="1200" dirty="0"/>
              <a:t>SiamiCat:gray, 17 cm, milk</a:t>
            </a:r>
          </a:p>
          <a:p>
            <a:r>
              <a:rPr lang="en-US" sz="1200" dirty="0"/>
              <a:t>SiamiCat:Miyaoooooo</a:t>
            </a:r>
          </a:p>
          <a:p>
            <a:r>
              <a:rPr lang="en-US" sz="1200" dirty="0"/>
              <a:t>SiamiCat:I am scratching...</a:t>
            </a:r>
          </a:p>
          <a:p>
            <a:endParaRPr lang="en-US" sz="1200" dirty="0"/>
          </a:p>
          <a:p>
            <a:r>
              <a:rPr lang="en-US" sz="1200" dirty="0"/>
              <a:t>Fish:gold, 12 m/s</a:t>
            </a:r>
          </a:p>
          <a:p>
            <a:r>
              <a:rPr lang="en-US" sz="1200" dirty="0"/>
              <a:t>Fish:bloo ... bloo</a:t>
            </a:r>
          </a:p>
          <a:p>
            <a:r>
              <a:rPr lang="en-US" sz="1200" dirty="0"/>
              <a:t>Fish:I am swimming...</a:t>
            </a:r>
          </a:p>
          <a:p>
            <a:endParaRPr lang="en-US" sz="1200" dirty="0"/>
          </a:p>
          <a:p>
            <a:r>
              <a:rPr lang="en-US" sz="1200" dirty="0"/>
              <a:t>StreetCat:black, 17 cm, 2 fights</a:t>
            </a:r>
          </a:p>
          <a:p>
            <a:r>
              <a:rPr lang="en-US" sz="1200" dirty="0"/>
              <a:t>StreetCat:Miyaoooooo</a:t>
            </a:r>
          </a:p>
          <a:p>
            <a:r>
              <a:rPr lang="en-US" sz="1200" dirty="0"/>
              <a:t>StreetCat:I am scratching...</a:t>
            </a:r>
          </a:p>
          <a:p>
            <a:r>
              <a:rPr lang="en-US" sz="1200" dirty="0"/>
              <a:t>StreetCat:I am fighting..</a:t>
            </a:r>
          </a:p>
          <a:p>
            <a:endParaRPr lang="en-US" sz="1200" dirty="0"/>
          </a:p>
          <a:p>
            <a:r>
              <a:rPr lang="en-US" sz="1200" dirty="0"/>
              <a:t>SiamiCat:brown, 17 cm, meat</a:t>
            </a:r>
          </a:p>
          <a:p>
            <a:r>
              <a:rPr lang="en-US" sz="1200" dirty="0"/>
              <a:t>SiamiCat:Miyaoooooo</a:t>
            </a:r>
          </a:p>
          <a:p>
            <a:r>
              <a:rPr lang="en-US" sz="1200" dirty="0"/>
              <a:t>SiamiCat:I am scratching...</a:t>
            </a:r>
          </a:p>
          <a:p>
            <a:endParaRPr lang="en-US" sz="1200" dirty="0"/>
          </a:p>
          <a:p>
            <a:r>
              <a:rPr lang="en-US" sz="1200" dirty="0"/>
              <a:t>Fish:blue, 15 m/s</a:t>
            </a:r>
          </a:p>
          <a:p>
            <a:r>
              <a:rPr lang="en-US" sz="1200" dirty="0"/>
              <a:t>Fish:bloo ... bloo</a:t>
            </a:r>
          </a:p>
          <a:p>
            <a:r>
              <a:rPr lang="en-US" sz="1200" dirty="0"/>
              <a:t>Fish:I am swimming...</a:t>
            </a:r>
            <a:endParaRPr lang="LID4096" sz="1200" dirty="0"/>
          </a:p>
        </p:txBody>
      </p:sp>
      <p:sp>
        <p:nvSpPr>
          <p:cNvPr id="37" name="Speech Bubble: Oval 36">
            <a:extLst>
              <a:ext uri="{FF2B5EF4-FFF2-40B4-BE49-F238E27FC236}">
                <a16:creationId xmlns:a16="http://schemas.microsoft.com/office/drawing/2014/main" id="{5347F09E-A369-1E8C-0B75-353DE9BFCF54}"/>
              </a:ext>
            </a:extLst>
          </p:cNvPr>
          <p:cNvSpPr/>
          <p:nvPr/>
        </p:nvSpPr>
        <p:spPr>
          <a:xfrm>
            <a:off x="3868316" y="3686631"/>
            <a:ext cx="1615751" cy="327087"/>
          </a:xfrm>
          <a:prstGeom prst="wedgeEllipseCallout">
            <a:avLst>
              <a:gd name="adj1" fmla="val -84999"/>
              <a:gd name="adj2" fmla="val 96774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/>
                </a:solidFill>
              </a:rPr>
              <a:t>Get class type</a:t>
            </a:r>
            <a:endParaRPr lang="LID4096" sz="12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7903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34C68-915F-6CB4-7D07-6BD993144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59967" y="6356350"/>
            <a:ext cx="5621694" cy="365125"/>
          </a:xfrm>
        </p:spPr>
        <p:txBody>
          <a:bodyPr/>
          <a:lstStyle/>
          <a:p>
            <a:pPr marL="0" marR="0" algn="ct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he-IL" sz="16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כל הזכויות שמורות לאפקה המכללה להנדסה בתל אביב</a:t>
            </a:r>
            <a:endParaRPr lang="he-IL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7D66D8-EA27-E854-D968-113A21644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8AC07-39C8-4725-A597-61C172CFC26B}" type="slidenum">
              <a:rPr lang="LID4096" smtClean="0"/>
              <a:t>2</a:t>
            </a:fld>
            <a:endParaRPr lang="LID4096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42DAF9-31ED-A0BE-2593-700328ED60A1}"/>
              </a:ext>
            </a:extLst>
          </p:cNvPr>
          <p:cNvSpPr txBox="1"/>
          <p:nvPr/>
        </p:nvSpPr>
        <p:spPr>
          <a:xfrm>
            <a:off x="570723" y="467265"/>
            <a:ext cx="814407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Inheritance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3AB51B-8BF8-26AA-5634-BF320DA53E76}"/>
              </a:ext>
            </a:extLst>
          </p:cNvPr>
          <p:cNvSpPr txBox="1"/>
          <p:nvPr/>
        </p:nvSpPr>
        <p:spPr>
          <a:xfrm>
            <a:off x="570723" y="1365190"/>
            <a:ext cx="942547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Inheritance allows us to define a class that inherits all the methods and properties from another class.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002060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u="sng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Parent class </a:t>
            </a:r>
            <a:r>
              <a:rPr lang="en-US" sz="28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is the class being inherited from, also called base class.</a:t>
            </a:r>
          </a:p>
          <a:p>
            <a:endParaRPr lang="en-US" sz="2800" dirty="0">
              <a:solidFill>
                <a:srgbClr val="002060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u="sng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Child class </a:t>
            </a:r>
            <a:r>
              <a:rPr lang="en-US" sz="28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is the class that inherits from another class, also called derived class.</a:t>
            </a:r>
          </a:p>
        </p:txBody>
      </p:sp>
    </p:spTree>
    <p:extLst>
      <p:ext uri="{BB962C8B-B14F-4D97-AF65-F5344CB8AC3E}">
        <p14:creationId xmlns:p14="http://schemas.microsoft.com/office/powerpoint/2010/main" val="1518110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34C68-915F-6CB4-7D07-6BD993144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59967" y="6356350"/>
            <a:ext cx="5621694" cy="365125"/>
          </a:xfrm>
        </p:spPr>
        <p:txBody>
          <a:bodyPr/>
          <a:lstStyle/>
          <a:p>
            <a:pPr marL="0" marR="0" algn="ct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he-IL" sz="16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כל הזכויות שמורות לאפקה המכללה להנדסה בתל אביב</a:t>
            </a:r>
            <a:endParaRPr lang="he-IL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7D66D8-EA27-E854-D968-113A21644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8AC07-39C8-4725-A597-61C172CFC26B}" type="slidenum">
              <a:rPr lang="LID4096" smtClean="0"/>
              <a:t>3</a:t>
            </a:fld>
            <a:endParaRPr lang="LID4096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42DAF9-31ED-A0BE-2593-700328ED60A1}"/>
              </a:ext>
            </a:extLst>
          </p:cNvPr>
          <p:cNvSpPr txBox="1"/>
          <p:nvPr/>
        </p:nvSpPr>
        <p:spPr>
          <a:xfrm>
            <a:off x="570723" y="467265"/>
            <a:ext cx="814407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Parent class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3AB51B-8BF8-26AA-5634-BF320DA53E76}"/>
              </a:ext>
            </a:extLst>
          </p:cNvPr>
          <p:cNvSpPr txBox="1"/>
          <p:nvPr/>
        </p:nvSpPr>
        <p:spPr>
          <a:xfrm>
            <a:off x="570723" y="1365190"/>
            <a:ext cx="9425473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LID4096" altLang="LID4096" sz="3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Droid Sans Mono"/>
              </a:rPr>
              <a:t>class </a:t>
            </a:r>
            <a:r>
              <a:rPr kumimoji="0" lang="LID4096" altLang="LID4096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roid Sans Mono"/>
              </a:rPr>
              <a:t>Person</a:t>
            </a:r>
            <a:r>
              <a:rPr kumimoji="0" lang="LID4096" altLang="LID4096" sz="3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:</a:t>
            </a:r>
            <a:br>
              <a:rPr kumimoji="0" lang="LID4096" altLang="LID4096" sz="3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3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    </a:t>
            </a:r>
            <a:r>
              <a:rPr kumimoji="0" lang="LID4096" altLang="LID4096" sz="3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Droid Sans Mono"/>
              </a:rPr>
              <a:t>def </a:t>
            </a:r>
            <a:r>
              <a:rPr kumimoji="0" lang="LID4096" altLang="LID4096" sz="36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Droid Sans Mono"/>
              </a:rPr>
              <a:t>__init__</a:t>
            </a:r>
            <a:r>
              <a:rPr kumimoji="0" lang="LID4096" altLang="LID4096" sz="3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(</a:t>
            </a:r>
            <a:r>
              <a:rPr kumimoji="0" lang="LID4096" altLang="LID4096" sz="36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Droid Sans Mono"/>
              </a:rPr>
              <a:t>self</a:t>
            </a:r>
            <a:r>
              <a:rPr kumimoji="0" lang="LID4096" altLang="LID4096" sz="3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, name, age):</a:t>
            </a:r>
            <a:br>
              <a:rPr kumimoji="0" lang="LID4096" altLang="LID4096" sz="3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3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        </a:t>
            </a:r>
            <a:r>
              <a:rPr kumimoji="0" lang="LID4096" altLang="LID4096" sz="36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Droid Sans Mono"/>
              </a:rPr>
              <a:t>self</a:t>
            </a:r>
            <a:r>
              <a:rPr kumimoji="0" lang="LID4096" altLang="LID4096" sz="3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.name = name</a:t>
            </a:r>
            <a:br>
              <a:rPr kumimoji="0" lang="LID4096" altLang="LID4096" sz="3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3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        </a:t>
            </a:r>
            <a:r>
              <a:rPr kumimoji="0" lang="LID4096" altLang="LID4096" sz="36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Droid Sans Mono"/>
              </a:rPr>
              <a:t>self</a:t>
            </a:r>
            <a:r>
              <a:rPr kumimoji="0" lang="LID4096" altLang="LID4096" sz="3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.age = age</a:t>
            </a:r>
            <a:br>
              <a:rPr kumimoji="0" lang="LID4096" altLang="LID4096" sz="3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br>
              <a:rPr kumimoji="0" lang="LID4096" altLang="LID4096" sz="3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3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    </a:t>
            </a:r>
            <a:r>
              <a:rPr kumimoji="0" lang="LID4096" altLang="LID4096" sz="3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Droid Sans Mono"/>
              </a:rPr>
              <a:t>def </a:t>
            </a:r>
            <a:r>
              <a:rPr kumimoji="0" lang="LID4096" altLang="LID4096" sz="36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Droid Sans Mono"/>
              </a:rPr>
              <a:t>__str__</a:t>
            </a:r>
            <a:r>
              <a:rPr kumimoji="0" lang="LID4096" altLang="LID4096" sz="3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(</a:t>
            </a:r>
            <a:r>
              <a:rPr kumimoji="0" lang="LID4096" altLang="LID4096" sz="36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Droid Sans Mono"/>
              </a:rPr>
              <a:t>self</a:t>
            </a:r>
            <a:r>
              <a:rPr kumimoji="0" lang="LID4096" altLang="LID4096" sz="3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):</a:t>
            </a:r>
            <a:br>
              <a:rPr kumimoji="0" lang="LID4096" altLang="LID4096" sz="3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3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        </a:t>
            </a:r>
            <a:r>
              <a:rPr kumimoji="0" lang="LID4096" altLang="LID4096" sz="3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Droid Sans Mono"/>
              </a:rPr>
              <a:t>return </a:t>
            </a:r>
            <a:r>
              <a:rPr kumimoji="0" lang="LID4096" altLang="LID4096" sz="3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  <a:t>f'person: </a:t>
            </a:r>
            <a:r>
              <a:rPr kumimoji="0" lang="LID4096" altLang="LID4096" sz="36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Droid Sans Mono"/>
              </a:rPr>
              <a:t>{</a:t>
            </a:r>
            <a:r>
              <a:rPr kumimoji="0" lang="LID4096" altLang="LID4096" sz="36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Droid Sans Mono"/>
              </a:rPr>
              <a:t>self</a:t>
            </a:r>
            <a:r>
              <a:rPr kumimoji="0" lang="LID4096" altLang="LID4096" sz="3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.name</a:t>
            </a:r>
            <a:r>
              <a:rPr kumimoji="0" lang="LID4096" altLang="LID4096" sz="36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Droid Sans Mono"/>
              </a:rPr>
              <a:t>}</a:t>
            </a:r>
            <a:r>
              <a:rPr kumimoji="0" lang="LID4096" altLang="LID4096" sz="3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  <a:t>, </a:t>
            </a:r>
            <a:r>
              <a:rPr kumimoji="0" lang="LID4096" altLang="LID4096" sz="36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Droid Sans Mono"/>
              </a:rPr>
              <a:t>{</a:t>
            </a:r>
            <a:r>
              <a:rPr kumimoji="0" lang="LID4096" altLang="LID4096" sz="36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Droid Sans Mono"/>
              </a:rPr>
              <a:t>self</a:t>
            </a:r>
            <a:r>
              <a:rPr kumimoji="0" lang="LID4096" altLang="LID4096" sz="3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.age</a:t>
            </a:r>
            <a:r>
              <a:rPr kumimoji="0" lang="LID4096" altLang="LID4096" sz="36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Droid Sans Mono"/>
              </a:rPr>
              <a:t>}</a:t>
            </a:r>
            <a:r>
              <a:rPr kumimoji="0" lang="LID4096" altLang="LID4096" sz="3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  <a:t>'</a:t>
            </a:r>
            <a:br>
              <a:rPr kumimoji="0" lang="LID4096" altLang="LID4096" sz="3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</a:br>
            <a:endParaRPr kumimoji="0" lang="LID4096" altLang="LID4096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600" dirty="0">
              <a:solidFill>
                <a:srgbClr val="002060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071187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34C68-915F-6CB4-7D07-6BD993144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59967" y="6356350"/>
            <a:ext cx="5621694" cy="365125"/>
          </a:xfrm>
        </p:spPr>
        <p:txBody>
          <a:bodyPr/>
          <a:lstStyle/>
          <a:p>
            <a:pPr marL="0" marR="0" algn="ct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he-IL" sz="16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כל הזכויות שמורות לאפקה המכללה להנדסה בתל אביב</a:t>
            </a:r>
            <a:endParaRPr lang="he-IL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7D66D8-EA27-E854-D968-113A21644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8AC07-39C8-4725-A597-61C172CFC26B}" type="slidenum">
              <a:rPr lang="LID4096" smtClean="0"/>
              <a:t>4</a:t>
            </a:fld>
            <a:endParaRPr lang="LID4096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42DAF9-31ED-A0BE-2593-700328ED60A1}"/>
              </a:ext>
            </a:extLst>
          </p:cNvPr>
          <p:cNvSpPr txBox="1"/>
          <p:nvPr/>
        </p:nvSpPr>
        <p:spPr>
          <a:xfrm>
            <a:off x="570723" y="467265"/>
            <a:ext cx="814407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Child class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3AB51B-8BF8-26AA-5634-BF320DA53E76}"/>
              </a:ext>
            </a:extLst>
          </p:cNvPr>
          <p:cNvSpPr txBox="1"/>
          <p:nvPr/>
        </p:nvSpPr>
        <p:spPr>
          <a:xfrm>
            <a:off x="570723" y="1365190"/>
            <a:ext cx="10551367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Droid Sans Mono"/>
              </a:rPr>
              <a:t>class </a:t>
            </a: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roid Sans Mono"/>
              </a:rPr>
              <a:t>Student</a:t>
            </a: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(</a:t>
            </a: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Droid Sans Mono"/>
              </a:rPr>
              <a:t>Person</a:t>
            </a: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):</a:t>
            </a:r>
            <a:b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    </a:t>
            </a: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Droid Sans Mono"/>
              </a:rPr>
              <a:t>def </a:t>
            </a: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Droid Sans Mono"/>
              </a:rPr>
              <a:t>__init__</a:t>
            </a: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(</a:t>
            </a: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Droid Sans Mono"/>
              </a:rPr>
              <a:t>self</a:t>
            </a: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, name, age, graduation_year):</a:t>
            </a:r>
            <a:endParaRPr kumimoji="0" lang="en-US" altLang="LID4096" sz="28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Droid Sa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000" dirty="0">
              <a:solidFill>
                <a:srgbClr val="080808"/>
              </a:solidFill>
              <a:latin typeface="Droid Sans Mono"/>
              <a:cs typeface="David" panose="020E0502060401010101" pitchFamily="34" charset="-79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        # </a:t>
            </a:r>
            <a:r>
              <a:rPr kumimoji="0" lang="en-US" altLang="LID4096" sz="28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David" panose="020E0502060401010101" pitchFamily="34" charset="-79"/>
                <a:cs typeface="David" panose="020E0502060401010101" pitchFamily="34" charset="-79"/>
              </a:rPr>
              <a:t>Invoke parent class __init__ method</a:t>
            </a:r>
            <a:b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        </a:t>
            </a: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00"/>
                </a:highlight>
                <a:latin typeface="Droid Sans Mono"/>
              </a:rPr>
              <a:t>super</a:t>
            </a: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highlight>
                  <a:srgbClr val="FFFF00"/>
                </a:highlight>
                <a:latin typeface="Droid Sans Mono"/>
              </a:rPr>
              <a:t>().</a:t>
            </a: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highlight>
                  <a:srgbClr val="FFFF00"/>
                </a:highlight>
                <a:latin typeface="Droid Sans Mono"/>
              </a:rPr>
              <a:t>__init__</a:t>
            </a: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highlight>
                  <a:srgbClr val="FFFF00"/>
                </a:highlight>
                <a:latin typeface="Droid Sans Mono"/>
              </a:rPr>
              <a:t>(name, age)</a:t>
            </a:r>
            <a:b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        </a:t>
            </a: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Droid Sans Mono"/>
              </a:rPr>
              <a:t>self</a:t>
            </a: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.graduation_year = graduation_year</a:t>
            </a:r>
            <a:b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endParaRPr kumimoji="0" lang="en-US" altLang="LID4096" sz="28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Droid Sa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    </a:t>
            </a: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Droid Sans Mono"/>
              </a:rPr>
              <a:t>def </a:t>
            </a: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Droid Sans Mono"/>
              </a:rPr>
              <a:t>__str__</a:t>
            </a: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(</a:t>
            </a: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Droid Sans Mono"/>
              </a:rPr>
              <a:t>self</a:t>
            </a: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):</a:t>
            </a:r>
            <a:endParaRPr kumimoji="0" lang="en-US" altLang="LID4096" sz="28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Droid Sa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        # </a:t>
            </a:r>
            <a:r>
              <a:rPr kumimoji="0" lang="en-US" altLang="LID4096" sz="28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David" panose="020E0502060401010101" pitchFamily="34" charset="-79"/>
                <a:cs typeface="David" panose="020E0502060401010101" pitchFamily="34" charset="-79"/>
              </a:rPr>
              <a:t>Using super class __str__ method</a:t>
            </a:r>
            <a:b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        </a:t>
            </a: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Droid Sans Mono"/>
              </a:rPr>
              <a:t>return </a:t>
            </a: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  <a:t>f'student: </a:t>
            </a: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highlight>
                  <a:srgbClr val="FFFF00"/>
                </a:highlight>
                <a:latin typeface="Droid Sans Mono"/>
              </a:rPr>
              <a:t>{</a:t>
            </a: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00"/>
                </a:highlight>
                <a:latin typeface="Droid Sans Mono"/>
              </a:rPr>
              <a:t>super</a:t>
            </a: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highlight>
                  <a:srgbClr val="FFFF00"/>
                </a:highlight>
                <a:latin typeface="Droid Sans Mono"/>
              </a:rPr>
              <a:t>().</a:t>
            </a: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highlight>
                  <a:srgbClr val="FFFF00"/>
                </a:highlight>
                <a:latin typeface="Droid Sans Mono"/>
              </a:rPr>
              <a:t>__str__</a:t>
            </a: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highlight>
                  <a:srgbClr val="FFFF00"/>
                </a:highlight>
                <a:latin typeface="Droid Sans Mono"/>
              </a:rPr>
              <a:t>()</a:t>
            </a: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highlight>
                  <a:srgbClr val="FFFF00"/>
                </a:highlight>
                <a:latin typeface="Droid Sans Mono"/>
              </a:rPr>
              <a:t>}</a:t>
            </a: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highlight>
                  <a:srgbClr val="FFFF00"/>
                </a:highlight>
                <a:latin typeface="Droid Sans Mono"/>
              </a:rPr>
              <a:t>, </a:t>
            </a: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Droid Sans Mono"/>
              </a:rPr>
              <a:t>{</a:t>
            </a: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Droid Sans Mono"/>
              </a:rPr>
              <a:t>self</a:t>
            </a: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.graduation_year</a:t>
            </a: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Droid Sans Mono"/>
              </a:rPr>
              <a:t>}</a:t>
            </a: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  <a:t>'</a:t>
            </a:r>
            <a:endParaRPr kumimoji="0" lang="LID4096" altLang="LID4096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8012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34C68-915F-6CB4-7D07-6BD993144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59967" y="6356350"/>
            <a:ext cx="5621694" cy="365125"/>
          </a:xfrm>
        </p:spPr>
        <p:txBody>
          <a:bodyPr/>
          <a:lstStyle/>
          <a:p>
            <a:pPr marL="0" marR="0" algn="ct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he-IL" sz="16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כל הזכויות שמורות לאפקה המכללה להנדסה בתל אביב</a:t>
            </a:r>
            <a:endParaRPr lang="he-IL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7D66D8-EA27-E854-D968-113A21644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8AC07-39C8-4725-A597-61C172CFC26B}" type="slidenum">
              <a:rPr lang="LID4096" smtClean="0"/>
              <a:t>5</a:t>
            </a:fld>
            <a:endParaRPr lang="LID4096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42DAF9-31ED-A0BE-2593-700328ED60A1}"/>
              </a:ext>
            </a:extLst>
          </p:cNvPr>
          <p:cNvSpPr txBox="1"/>
          <p:nvPr/>
        </p:nvSpPr>
        <p:spPr>
          <a:xfrm>
            <a:off x="570723" y="467265"/>
            <a:ext cx="814407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Class diagram</a:t>
            </a:r>
          </a:p>
        </p:txBody>
      </p:sp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E434327D-55F7-9216-04EE-A81E045946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492918"/>
              </p:ext>
            </p:extLst>
          </p:nvPr>
        </p:nvGraphicFramePr>
        <p:xfrm>
          <a:off x="1635967" y="1786739"/>
          <a:ext cx="3576736" cy="1651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76736">
                  <a:extLst>
                    <a:ext uri="{9D8B030D-6E8A-4147-A177-3AD203B41FA5}">
                      <a16:colId xmlns:a16="http://schemas.microsoft.com/office/drawing/2014/main" val="7842052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Person</a:t>
                      </a:r>
                      <a:endParaRPr lang="LID4096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9682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  <a:br>
                        <a:rPr lang="en-US" dirty="0"/>
                      </a:br>
                      <a:r>
                        <a:rPr lang="en-US" dirty="0"/>
                        <a:t>age</a:t>
                      </a:r>
                      <a:endParaRPr lang="LID4096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1533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__init__(name, age)</a:t>
                      </a:r>
                    </a:p>
                    <a:p>
                      <a:r>
                        <a:rPr lang="en-US" dirty="0"/>
                        <a:t>__str__()</a:t>
                      </a:r>
                      <a:endParaRPr lang="LID4096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0180918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72F77F5-2B0C-3234-4143-032FD8EE3F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0270660"/>
              </p:ext>
            </p:extLst>
          </p:nvPr>
        </p:nvGraphicFramePr>
        <p:xfrm>
          <a:off x="1436914" y="3961614"/>
          <a:ext cx="4068147" cy="1376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8147">
                  <a:extLst>
                    <a:ext uri="{9D8B030D-6E8A-4147-A177-3AD203B41FA5}">
                      <a16:colId xmlns:a16="http://schemas.microsoft.com/office/drawing/2014/main" val="784205279"/>
                    </a:ext>
                  </a:extLst>
                </a:gridCol>
              </a:tblGrid>
              <a:tr h="352179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Student</a:t>
                      </a:r>
                      <a:endParaRPr lang="LID4096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9682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graduation_year</a:t>
                      </a:r>
                      <a:endParaRPr lang="LID4096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1533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__init__(name, age, 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graduation_year</a:t>
                      </a:r>
                      <a:r>
                        <a:rPr lang="en-US" dirty="0"/>
                        <a:t>)</a:t>
                      </a:r>
                    </a:p>
                    <a:p>
                      <a:r>
                        <a:rPr lang="en-US" dirty="0"/>
                        <a:t>__str__()</a:t>
                      </a:r>
                      <a:endParaRPr lang="LID4096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0180918"/>
                  </a:ext>
                </a:extLst>
              </a:tr>
            </a:tbl>
          </a:graphicData>
        </a:graphic>
      </p:graphicFrame>
      <p:sp>
        <p:nvSpPr>
          <p:cNvPr id="8" name="Arrow: Up 7">
            <a:extLst>
              <a:ext uri="{FF2B5EF4-FFF2-40B4-BE49-F238E27FC236}">
                <a16:creationId xmlns:a16="http://schemas.microsoft.com/office/drawing/2014/main" id="{08CD574D-0D5D-EA95-9805-4468946F4A9C}"/>
              </a:ext>
            </a:extLst>
          </p:cNvPr>
          <p:cNvSpPr/>
          <p:nvPr/>
        </p:nvSpPr>
        <p:spPr>
          <a:xfrm>
            <a:off x="3206620" y="3437739"/>
            <a:ext cx="217714" cy="492937"/>
          </a:xfrm>
          <a:prstGeom prst="up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9" name="Speech Bubble: Oval 8">
            <a:extLst>
              <a:ext uri="{FF2B5EF4-FFF2-40B4-BE49-F238E27FC236}">
                <a16:creationId xmlns:a16="http://schemas.microsoft.com/office/drawing/2014/main" id="{AE803370-6A6E-89D9-4AF5-8AE0711EAE22}"/>
              </a:ext>
            </a:extLst>
          </p:cNvPr>
          <p:cNvSpPr/>
          <p:nvPr/>
        </p:nvSpPr>
        <p:spPr>
          <a:xfrm>
            <a:off x="5822302" y="1658255"/>
            <a:ext cx="1615751" cy="646922"/>
          </a:xfrm>
          <a:prstGeom prst="wedgeEllipseCallout">
            <a:avLst>
              <a:gd name="adj1" fmla="val -88079"/>
              <a:gd name="adj2" fmla="val 2884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Base class</a:t>
            </a:r>
            <a:endParaRPr lang="LID4096" dirty="0">
              <a:solidFill>
                <a:schemeClr val="accent1"/>
              </a:solidFill>
            </a:endParaRPr>
          </a:p>
        </p:txBody>
      </p:sp>
      <p:sp>
        <p:nvSpPr>
          <p:cNvPr id="10" name="Speech Bubble: Oval 9">
            <a:extLst>
              <a:ext uri="{FF2B5EF4-FFF2-40B4-BE49-F238E27FC236}">
                <a16:creationId xmlns:a16="http://schemas.microsoft.com/office/drawing/2014/main" id="{91333420-4AF3-2DF3-6EDD-F7BEACD7FA99}"/>
              </a:ext>
            </a:extLst>
          </p:cNvPr>
          <p:cNvSpPr/>
          <p:nvPr/>
        </p:nvSpPr>
        <p:spPr>
          <a:xfrm>
            <a:off x="6151594" y="3788745"/>
            <a:ext cx="1963317" cy="646922"/>
          </a:xfrm>
          <a:prstGeom prst="wedgeEllipseCallout">
            <a:avLst>
              <a:gd name="adj1" fmla="val -82693"/>
              <a:gd name="adj2" fmla="val 6730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derived class</a:t>
            </a:r>
            <a:endParaRPr lang="LID4096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69048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34C68-915F-6CB4-7D07-6BD993144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59967" y="6356350"/>
            <a:ext cx="5621694" cy="365125"/>
          </a:xfrm>
        </p:spPr>
        <p:txBody>
          <a:bodyPr/>
          <a:lstStyle/>
          <a:p>
            <a:pPr marL="0" marR="0" algn="ct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he-IL" sz="16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כל הזכויות שמורות לאפקה המכללה להנדסה בתל אביב</a:t>
            </a:r>
            <a:endParaRPr lang="he-IL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7D66D8-EA27-E854-D968-113A21644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8AC07-39C8-4725-A597-61C172CFC26B}" type="slidenum">
              <a:rPr lang="LID4096" smtClean="0"/>
              <a:t>6</a:t>
            </a:fld>
            <a:endParaRPr lang="LID4096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42DAF9-31ED-A0BE-2593-700328ED60A1}"/>
              </a:ext>
            </a:extLst>
          </p:cNvPr>
          <p:cNvSpPr txBox="1"/>
          <p:nvPr/>
        </p:nvSpPr>
        <p:spPr>
          <a:xfrm>
            <a:off x="570723" y="467265"/>
            <a:ext cx="814407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type </a:t>
            </a:r>
            <a:r>
              <a:rPr lang="en-US" sz="36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and</a:t>
            </a:r>
            <a:r>
              <a:rPr lang="en-US" sz="44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isinstance functions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3AB51B-8BF8-26AA-5634-BF320DA53E76}"/>
              </a:ext>
            </a:extLst>
          </p:cNvPr>
          <p:cNvSpPr txBox="1"/>
          <p:nvPr/>
        </p:nvSpPr>
        <p:spPr>
          <a:xfrm>
            <a:off x="570723" y="1365190"/>
            <a:ext cx="10551367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p1 = Person(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  <a:t>"Ron"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, 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Droid Sans Mono"/>
              </a:rPr>
              <a:t>29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)</a:t>
            </a:r>
            <a:b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roid Sans Mono"/>
              </a:rPr>
              <a:t>print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(p1)</a:t>
            </a:r>
            <a:r>
              <a:rPr kumimoji="0" lang="en-US" altLang="LID4096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   </a:t>
            </a:r>
            <a:r>
              <a:rPr kumimoji="0" lang="en-US" altLang="LID4096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Droid Sans Mono"/>
              </a:rPr>
              <a:t># person: Ron, 29</a:t>
            </a:r>
            <a:b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s1 = Student(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  <a:t>"Keren"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, 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Droid Sans Mono"/>
              </a:rPr>
              <a:t>35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, 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Droid Sans Mono"/>
              </a:rPr>
              <a:t>2021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)</a:t>
            </a:r>
            <a:b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roid Sans Mono"/>
              </a:rPr>
              <a:t>print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(s1)</a:t>
            </a:r>
            <a:r>
              <a:rPr kumimoji="0" lang="en-US" altLang="LID4096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    </a:t>
            </a:r>
            <a:r>
              <a:rPr kumimoji="0" lang="en-US" altLang="LID4096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Droid Sans Mono"/>
              </a:rPr>
              <a:t># student: person: Keren, 35, 2021</a:t>
            </a:r>
            <a:b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Droid Sans Mono"/>
              </a:rPr>
            </a:br>
            <a:b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Droid Sans Mono"/>
              </a:rPr>
            </a:b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roid Sans Mono"/>
              </a:rPr>
              <a:t>print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(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  <a:t>'p1'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, 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roid Sans Mono"/>
              </a:rPr>
              <a:t>type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(p1))</a:t>
            </a:r>
            <a:r>
              <a:rPr kumimoji="0" lang="en-US" altLang="LID4096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      </a:t>
            </a:r>
            <a:r>
              <a:rPr kumimoji="0" lang="en-US" altLang="LID4096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Droid Sans Mono"/>
              </a:rPr>
              <a:t># </a:t>
            </a:r>
            <a:r>
              <a:rPr kumimoji="0" lang="en-US" altLang="LID4096" sz="24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Droid Sans Mono"/>
              </a:rPr>
              <a:t>p1</a:t>
            </a:r>
            <a:r>
              <a:rPr kumimoji="0" lang="en-US" altLang="LID4096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Droid Sans Mono"/>
              </a:rPr>
              <a:t> &lt;class '</a:t>
            </a:r>
            <a:r>
              <a:rPr kumimoji="0" lang="en-US" altLang="LID4096" sz="24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Droid Sans Mono"/>
              </a:rPr>
              <a:t>Person.Person</a:t>
            </a:r>
            <a:r>
              <a:rPr kumimoji="0" lang="en-US" altLang="LID4096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Droid Sans Mono"/>
              </a:rPr>
              <a:t>'&gt;</a:t>
            </a:r>
            <a:b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Droid Sans Mono"/>
              </a:rPr>
            </a:b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roid Sans Mono"/>
              </a:rPr>
              <a:t>print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(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  <a:t>'s1'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, 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roid Sans Mono"/>
              </a:rPr>
              <a:t>type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(s1))</a:t>
            </a:r>
            <a:r>
              <a:rPr kumimoji="0" lang="en-US" altLang="LID4096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       </a:t>
            </a:r>
            <a:r>
              <a:rPr kumimoji="0" lang="en-US" altLang="LID4096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Droid Sans Mono"/>
              </a:rPr>
              <a:t>#  </a:t>
            </a:r>
            <a:r>
              <a:rPr kumimoji="0" lang="en-US" altLang="LID4096" sz="24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Droid Sans Mono"/>
              </a:rPr>
              <a:t>s1</a:t>
            </a:r>
            <a:r>
              <a:rPr kumimoji="0" lang="en-US" altLang="LID4096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Droid Sans Mono"/>
              </a:rPr>
              <a:t> &lt;class '__</a:t>
            </a:r>
            <a:r>
              <a:rPr kumimoji="0" lang="en-US" altLang="LID4096" sz="24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Droid Sans Mono"/>
              </a:rPr>
              <a:t>main__.Student</a:t>
            </a:r>
            <a:r>
              <a:rPr kumimoji="0" lang="en-US" altLang="LID4096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Droid Sans Mono"/>
              </a:rPr>
              <a:t>’&gt;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LID4096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Droid Sans Mono"/>
              </a:rPr>
              <a:t> </a:t>
            </a:r>
            <a:b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roid Sans Mono"/>
              </a:rPr>
              <a:t>print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(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  <a:t>'p1 is Person ?'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, 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roid Sans Mono"/>
              </a:rPr>
              <a:t>isinstance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(p1, Person))</a:t>
            </a:r>
            <a:r>
              <a:rPr kumimoji="0" lang="en-US" altLang="LID4096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 	</a:t>
            </a:r>
            <a:r>
              <a:rPr kumimoji="0" lang="en-US" altLang="LID4096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Droid Sans Mono"/>
                <a:sym typeface="Wingdings" panose="05000000000000000000" pitchFamily="2" charset="2"/>
              </a:rPr>
              <a:t> ?</a:t>
            </a:r>
            <a:b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roid Sans Mono"/>
              </a:rPr>
              <a:t>print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(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  <a:t>'p1 is Student ?'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, 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roid Sans Mono"/>
              </a:rPr>
              <a:t>isinstance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(p1, Student))</a:t>
            </a:r>
            <a:r>
              <a:rPr kumimoji="0" lang="en-US" altLang="LID4096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   </a:t>
            </a:r>
            <a:r>
              <a:rPr kumimoji="0" lang="en-US" altLang="LID4096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Droid Sans Mono"/>
                <a:sym typeface="Wingdings" panose="05000000000000000000" pitchFamily="2" charset="2"/>
              </a:rPr>
              <a:t> ?</a:t>
            </a:r>
            <a:b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b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roid Sans Mono"/>
              </a:rPr>
              <a:t>print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(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  <a:t>'s1 is Person ?'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, 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roid Sans Mono"/>
              </a:rPr>
              <a:t>isinstance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(s1, Person))</a:t>
            </a:r>
            <a:r>
              <a:rPr kumimoji="0" lang="en-US" altLang="LID4096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  </a:t>
            </a:r>
            <a:r>
              <a:rPr kumimoji="0" lang="en-US" altLang="LID4096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Droid Sans Mono"/>
                <a:sym typeface="Wingdings" panose="05000000000000000000" pitchFamily="2" charset="2"/>
              </a:rPr>
              <a:t> ?</a:t>
            </a:r>
            <a:b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roid Sans Mono"/>
              </a:rPr>
              <a:t>print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(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  <a:t>'s1 is Student ?'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, 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roid Sans Mono"/>
              </a:rPr>
              <a:t>isinstance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(s1, Student))</a:t>
            </a:r>
            <a:r>
              <a:rPr kumimoji="0" lang="en-US" altLang="LID4096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  </a:t>
            </a:r>
            <a:r>
              <a:rPr kumimoji="0" lang="en-US" altLang="LID4096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Droid Sans Mono"/>
                <a:sym typeface="Wingdings" panose="05000000000000000000" pitchFamily="2" charset="2"/>
              </a:rPr>
              <a:t> ?</a:t>
            </a:r>
            <a:endParaRPr kumimoji="0" lang="LID4096" altLang="LID4096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3138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34C68-915F-6CB4-7D07-6BD993144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59967" y="6356350"/>
            <a:ext cx="5621694" cy="365125"/>
          </a:xfrm>
        </p:spPr>
        <p:txBody>
          <a:bodyPr/>
          <a:lstStyle/>
          <a:p>
            <a:pPr marL="0" marR="0" algn="ct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he-IL" sz="16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כל הזכויות שמורות לאפקה המכללה להנדסה בתל אביב</a:t>
            </a:r>
            <a:endParaRPr lang="he-IL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7D66D8-EA27-E854-D968-113A21644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8AC07-39C8-4725-A597-61C172CFC26B}" type="slidenum">
              <a:rPr lang="LID4096" smtClean="0"/>
              <a:t>7</a:t>
            </a:fld>
            <a:endParaRPr lang="LID4096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42DAF9-31ED-A0BE-2593-700328ED60A1}"/>
              </a:ext>
            </a:extLst>
          </p:cNvPr>
          <p:cNvSpPr txBox="1"/>
          <p:nvPr/>
        </p:nvSpPr>
        <p:spPr>
          <a:xfrm>
            <a:off x="570723" y="467265"/>
            <a:ext cx="814407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Override parent methods</a:t>
            </a:r>
          </a:p>
        </p:txBody>
      </p:sp>
      <p:graphicFrame>
        <p:nvGraphicFramePr>
          <p:cNvPr id="11" name="Table 6">
            <a:extLst>
              <a:ext uri="{FF2B5EF4-FFF2-40B4-BE49-F238E27FC236}">
                <a16:creationId xmlns:a16="http://schemas.microsoft.com/office/drawing/2014/main" id="{427876E9-E9FD-AB82-C0A9-4529D99E3A9C}"/>
              </a:ext>
            </a:extLst>
          </p:cNvPr>
          <p:cNvGraphicFramePr>
            <a:graphicFrameLocks noGrp="1"/>
          </p:cNvGraphicFramePr>
          <p:nvPr/>
        </p:nvGraphicFramePr>
        <p:xfrm>
          <a:off x="3564294" y="1547340"/>
          <a:ext cx="1623527" cy="10719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23527">
                  <a:extLst>
                    <a:ext uri="{9D8B030D-6E8A-4147-A177-3AD203B41FA5}">
                      <a16:colId xmlns:a16="http://schemas.microsoft.com/office/drawing/2014/main" val="784205279"/>
                    </a:ext>
                  </a:extLst>
                </a:gridCol>
              </a:tblGrid>
              <a:tr h="246429"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/>
                        <a:t>Animal</a:t>
                      </a:r>
                      <a:endParaRPr lang="LID4096" sz="1200" b="1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9682898"/>
                  </a:ext>
                </a:extLst>
              </a:tr>
              <a:tr h="246429">
                <a:tc>
                  <a:txBody>
                    <a:bodyPr/>
                    <a:lstStyle/>
                    <a:p>
                      <a:r>
                        <a:rPr lang="en-US" sz="1200" dirty="0"/>
                        <a:t>color</a:t>
                      </a:r>
                      <a:endParaRPr lang="LID4096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1533784"/>
                  </a:ext>
                </a:extLst>
              </a:tr>
              <a:tr h="523336">
                <a:tc>
                  <a:txBody>
                    <a:bodyPr/>
                    <a:lstStyle/>
                    <a:p>
                      <a:r>
                        <a:rPr lang="en-US" sz="1200" dirty="0"/>
                        <a:t>make_noise()</a:t>
                      </a:r>
                      <a:endParaRPr lang="he-IL" sz="1200" dirty="0"/>
                    </a:p>
                    <a:p>
                      <a:r>
                        <a:rPr lang="en-US" sz="1200" dirty="0"/>
                        <a:t>__str__()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0180918"/>
                  </a:ext>
                </a:extLst>
              </a:tr>
            </a:tbl>
          </a:graphicData>
        </a:graphic>
      </p:graphicFrame>
      <p:graphicFrame>
        <p:nvGraphicFramePr>
          <p:cNvPr id="12" name="Table 6">
            <a:extLst>
              <a:ext uri="{FF2B5EF4-FFF2-40B4-BE49-F238E27FC236}">
                <a16:creationId xmlns:a16="http://schemas.microsoft.com/office/drawing/2014/main" id="{61731F30-D5C1-0985-D5C8-1D47B509F06B}"/>
              </a:ext>
            </a:extLst>
          </p:cNvPr>
          <p:cNvGraphicFramePr>
            <a:graphicFrameLocks noGrp="1"/>
          </p:cNvGraphicFramePr>
          <p:nvPr/>
        </p:nvGraphicFramePr>
        <p:xfrm>
          <a:off x="1253413" y="3453130"/>
          <a:ext cx="1054291" cy="1188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54291">
                  <a:extLst>
                    <a:ext uri="{9D8B030D-6E8A-4147-A177-3AD203B41FA5}">
                      <a16:colId xmlns:a16="http://schemas.microsoft.com/office/drawing/2014/main" val="78420527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Horse</a:t>
                      </a:r>
                      <a:endParaRPr lang="LID4096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968289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tail_length</a:t>
                      </a:r>
                      <a:endParaRPr lang="LID4096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1533784"/>
                  </a:ext>
                </a:extLst>
              </a:tr>
              <a:tr h="63980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raid()</a:t>
                      </a:r>
                      <a:endParaRPr lang="he-IL" sz="1200" dirty="0"/>
                    </a:p>
                    <a:p>
                      <a:r>
                        <a:rPr lang="en-US" sz="1200" dirty="0"/>
                        <a:t>make_noise()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__str__()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0180918"/>
                  </a:ext>
                </a:extLst>
              </a:tr>
            </a:tbl>
          </a:graphicData>
        </a:graphic>
      </p:graphicFrame>
      <p:graphicFrame>
        <p:nvGraphicFramePr>
          <p:cNvPr id="13" name="Table 6">
            <a:extLst>
              <a:ext uri="{FF2B5EF4-FFF2-40B4-BE49-F238E27FC236}">
                <a16:creationId xmlns:a16="http://schemas.microsoft.com/office/drawing/2014/main" id="{87070A8E-8E52-52FF-73DE-D1FFF309A02A}"/>
              </a:ext>
            </a:extLst>
          </p:cNvPr>
          <p:cNvGraphicFramePr>
            <a:graphicFrameLocks noGrp="1"/>
          </p:cNvGraphicFramePr>
          <p:nvPr/>
        </p:nvGraphicFramePr>
        <p:xfrm>
          <a:off x="3564294" y="3453130"/>
          <a:ext cx="1623527" cy="1188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23527">
                  <a:extLst>
                    <a:ext uri="{9D8B030D-6E8A-4147-A177-3AD203B41FA5}">
                      <a16:colId xmlns:a16="http://schemas.microsoft.com/office/drawing/2014/main" val="78420527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/>
                        <a:t>Cat</a:t>
                      </a:r>
                      <a:endParaRPr lang="LID4096" sz="1200" b="1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968289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mustach_length</a:t>
                      </a:r>
                      <a:endParaRPr lang="LID4096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1533784"/>
                  </a:ext>
                </a:extLst>
              </a:tr>
              <a:tr h="63980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scratch()</a:t>
                      </a:r>
                      <a:endParaRPr lang="he-IL" sz="1200" dirty="0"/>
                    </a:p>
                    <a:p>
                      <a:r>
                        <a:rPr lang="en-US" sz="1200" dirty="0"/>
                        <a:t>make_noise()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__str__()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0180918"/>
                  </a:ext>
                </a:extLst>
              </a:tr>
            </a:tbl>
          </a:graphicData>
        </a:graphic>
      </p:graphicFrame>
      <p:graphicFrame>
        <p:nvGraphicFramePr>
          <p:cNvPr id="14" name="Table 6">
            <a:extLst>
              <a:ext uri="{FF2B5EF4-FFF2-40B4-BE49-F238E27FC236}">
                <a16:creationId xmlns:a16="http://schemas.microsoft.com/office/drawing/2014/main" id="{364BEDA3-7D2E-3012-6B4A-1670F2639651}"/>
              </a:ext>
            </a:extLst>
          </p:cNvPr>
          <p:cNvGraphicFramePr>
            <a:graphicFrameLocks noGrp="1"/>
          </p:cNvGraphicFramePr>
          <p:nvPr/>
        </p:nvGraphicFramePr>
        <p:xfrm>
          <a:off x="5875175" y="3455520"/>
          <a:ext cx="1623527" cy="1188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23527">
                  <a:extLst>
                    <a:ext uri="{9D8B030D-6E8A-4147-A177-3AD203B41FA5}">
                      <a16:colId xmlns:a16="http://schemas.microsoft.com/office/drawing/2014/main" val="78420527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Fish</a:t>
                      </a:r>
                      <a:endParaRPr lang="LID4096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968289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swim_speed</a:t>
                      </a:r>
                      <a:endParaRPr lang="LID4096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1533784"/>
                  </a:ext>
                </a:extLst>
              </a:tr>
              <a:tr h="63980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swim()</a:t>
                      </a:r>
                      <a:endParaRPr lang="he-IL" sz="1200" dirty="0"/>
                    </a:p>
                    <a:p>
                      <a:r>
                        <a:rPr lang="en-US" sz="1200" dirty="0"/>
                        <a:t>make_noise()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__str__()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0180918"/>
                  </a:ext>
                </a:extLst>
              </a:tr>
            </a:tbl>
          </a:graphicData>
        </a:graphic>
      </p:graphicFrame>
      <p:graphicFrame>
        <p:nvGraphicFramePr>
          <p:cNvPr id="15" name="Table 6">
            <a:extLst>
              <a:ext uri="{FF2B5EF4-FFF2-40B4-BE49-F238E27FC236}">
                <a16:creationId xmlns:a16="http://schemas.microsoft.com/office/drawing/2014/main" id="{8030C85F-507A-671C-F806-F70A7016B6C3}"/>
              </a:ext>
            </a:extLst>
          </p:cNvPr>
          <p:cNvGraphicFramePr>
            <a:graphicFrameLocks noGrp="1"/>
          </p:cNvGraphicFramePr>
          <p:nvPr/>
        </p:nvGraphicFramePr>
        <p:xfrm>
          <a:off x="2577581" y="5029520"/>
          <a:ext cx="1623527" cy="103181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23527">
                  <a:extLst>
                    <a:ext uri="{9D8B030D-6E8A-4147-A177-3AD203B41FA5}">
                      <a16:colId xmlns:a16="http://schemas.microsoft.com/office/drawing/2014/main" val="784205279"/>
                    </a:ext>
                  </a:extLst>
                </a:gridCol>
              </a:tblGrid>
              <a:tr h="207162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SiamiCat</a:t>
                      </a:r>
                      <a:endParaRPr lang="LID4096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9682898"/>
                  </a:ext>
                </a:extLst>
              </a:tr>
              <a:tr h="207162">
                <a:tc>
                  <a:txBody>
                    <a:bodyPr/>
                    <a:lstStyle/>
                    <a:p>
                      <a:r>
                        <a:rPr lang="en-US" sz="1200" dirty="0"/>
                        <a:t>favorite</a:t>
                      </a:r>
                      <a:r>
                        <a:rPr lang="he-IL" sz="1200" dirty="0"/>
                        <a:t>_</a:t>
                      </a:r>
                      <a:r>
                        <a:rPr lang="en-US" sz="1200" dirty="0"/>
                        <a:t>food : String</a:t>
                      </a:r>
                      <a:endParaRPr lang="LID4096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1533784"/>
                  </a:ext>
                </a:extLst>
              </a:tr>
              <a:tr h="483171">
                <a:tc>
                  <a:txBody>
                    <a:bodyPr/>
                    <a:lstStyle/>
                    <a:p>
                      <a:r>
                        <a:rPr lang="en-US" sz="1200" dirty="0"/>
                        <a:t>make_noise()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__str__()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0180918"/>
                  </a:ext>
                </a:extLst>
              </a:tr>
            </a:tbl>
          </a:graphicData>
        </a:graphic>
      </p:graphicFrame>
      <p:graphicFrame>
        <p:nvGraphicFramePr>
          <p:cNvPr id="16" name="Table 6">
            <a:extLst>
              <a:ext uri="{FF2B5EF4-FFF2-40B4-BE49-F238E27FC236}">
                <a16:creationId xmlns:a16="http://schemas.microsoft.com/office/drawing/2014/main" id="{E717B72C-2AA8-69C5-D58C-4E97A3998538}"/>
              </a:ext>
            </a:extLst>
          </p:cNvPr>
          <p:cNvGraphicFramePr>
            <a:graphicFrameLocks noGrp="1"/>
          </p:cNvGraphicFramePr>
          <p:nvPr/>
        </p:nvGraphicFramePr>
        <p:xfrm>
          <a:off x="4376057" y="5027117"/>
          <a:ext cx="1623527" cy="1188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23527">
                  <a:extLst>
                    <a:ext uri="{9D8B030D-6E8A-4147-A177-3AD203B41FA5}">
                      <a16:colId xmlns:a16="http://schemas.microsoft.com/office/drawing/2014/main" val="784205279"/>
                    </a:ext>
                  </a:extLst>
                </a:gridCol>
              </a:tblGrid>
              <a:tr h="207162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StreetCat</a:t>
                      </a:r>
                      <a:endParaRPr lang="LID4096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9682898"/>
                  </a:ext>
                </a:extLst>
              </a:tr>
              <a:tr h="207162">
                <a:tc>
                  <a:txBody>
                    <a:bodyPr/>
                    <a:lstStyle/>
                    <a:p>
                      <a:r>
                        <a:rPr lang="en-US" sz="1200" dirty="0"/>
                        <a:t>num_of_fights</a:t>
                      </a:r>
                      <a:endParaRPr lang="LID4096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1533784"/>
                  </a:ext>
                </a:extLst>
              </a:tr>
              <a:tr h="483171">
                <a:tc>
                  <a:txBody>
                    <a:bodyPr/>
                    <a:lstStyle/>
                    <a:p>
                      <a:r>
                        <a:rPr lang="en-US" sz="1200" dirty="0"/>
                        <a:t>fight()</a:t>
                      </a:r>
                    </a:p>
                    <a:p>
                      <a:r>
                        <a:rPr lang="en-US" sz="1200" dirty="0"/>
                        <a:t>make_noise()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__str__()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0180918"/>
                  </a:ext>
                </a:extLst>
              </a:tr>
            </a:tbl>
          </a:graphicData>
        </a:graphic>
      </p:graphicFrame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E0A0D258-6A1E-FC7E-ED74-4D3BCB86AF22}"/>
              </a:ext>
            </a:extLst>
          </p:cNvPr>
          <p:cNvCxnSpPr>
            <a:cxnSpLocks/>
            <a:stCxn id="12" idx="0"/>
            <a:endCxn id="11" idx="2"/>
          </p:cNvCxnSpPr>
          <p:nvPr/>
        </p:nvCxnSpPr>
        <p:spPr>
          <a:xfrm rot="5400000" flipH="1" flipV="1">
            <a:off x="2661400" y="1738474"/>
            <a:ext cx="833814" cy="259549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A50D3289-9DCF-9873-B456-0DA00BEE9522}"/>
              </a:ext>
            </a:extLst>
          </p:cNvPr>
          <p:cNvCxnSpPr>
            <a:cxnSpLocks/>
            <a:stCxn id="14" idx="0"/>
            <a:endCxn id="11" idx="2"/>
          </p:cNvCxnSpPr>
          <p:nvPr/>
        </p:nvCxnSpPr>
        <p:spPr>
          <a:xfrm rot="16200000" flipV="1">
            <a:off x="5113396" y="1881977"/>
            <a:ext cx="836204" cy="231088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97BEE5D8-E5DF-57E7-ED56-40E24627FC75}"/>
              </a:ext>
            </a:extLst>
          </p:cNvPr>
          <p:cNvCxnSpPr>
            <a:cxnSpLocks/>
            <a:stCxn id="15" idx="0"/>
            <a:endCxn id="13" idx="2"/>
          </p:cNvCxnSpPr>
          <p:nvPr/>
        </p:nvCxnSpPr>
        <p:spPr>
          <a:xfrm rot="5400000" flipH="1" flipV="1">
            <a:off x="3688865" y="4342329"/>
            <a:ext cx="387670" cy="98671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874DB71E-504D-A315-7757-DF560B311EF5}"/>
              </a:ext>
            </a:extLst>
          </p:cNvPr>
          <p:cNvCxnSpPr>
            <a:cxnSpLocks/>
            <a:stCxn id="16" idx="0"/>
            <a:endCxn id="13" idx="2"/>
          </p:cNvCxnSpPr>
          <p:nvPr/>
        </p:nvCxnSpPr>
        <p:spPr>
          <a:xfrm rot="16200000" flipV="1">
            <a:off x="4589306" y="4428602"/>
            <a:ext cx="385267" cy="81176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42C9B6C-96CE-FD98-41DE-8D3D258612F8}"/>
              </a:ext>
            </a:extLst>
          </p:cNvPr>
          <p:cNvCxnSpPr>
            <a:cxnSpLocks/>
            <a:endCxn id="11" idx="2"/>
          </p:cNvCxnSpPr>
          <p:nvPr/>
        </p:nvCxnSpPr>
        <p:spPr>
          <a:xfrm flipV="1">
            <a:off x="4376057" y="2619316"/>
            <a:ext cx="0" cy="8338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Speech Bubble: Oval 21">
            <a:extLst>
              <a:ext uri="{FF2B5EF4-FFF2-40B4-BE49-F238E27FC236}">
                <a16:creationId xmlns:a16="http://schemas.microsoft.com/office/drawing/2014/main" id="{01D547E8-2804-4270-68B0-46EC0F7E351B}"/>
              </a:ext>
            </a:extLst>
          </p:cNvPr>
          <p:cNvSpPr/>
          <p:nvPr/>
        </p:nvSpPr>
        <p:spPr>
          <a:xfrm>
            <a:off x="5803641" y="1312704"/>
            <a:ext cx="1695061" cy="646922"/>
          </a:xfrm>
          <a:prstGeom prst="wedgeEllipseCallout">
            <a:avLst>
              <a:gd name="adj1" fmla="val -88079"/>
              <a:gd name="adj2" fmla="val 2884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1"/>
                </a:solidFill>
              </a:rPr>
              <a:t>Base class</a:t>
            </a:r>
            <a:endParaRPr lang="LID4096" sz="1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90039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34C68-915F-6CB4-7D07-6BD993144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59967" y="6356350"/>
            <a:ext cx="5621694" cy="365125"/>
          </a:xfrm>
        </p:spPr>
        <p:txBody>
          <a:bodyPr/>
          <a:lstStyle/>
          <a:p>
            <a:pPr marL="0" marR="0" algn="ct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he-IL" sz="16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כל הזכויות שמורות לאפקה המכללה להנדסה בתל אביב</a:t>
            </a:r>
            <a:endParaRPr lang="he-IL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7D66D8-EA27-E854-D968-113A21644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8AC07-39C8-4725-A597-61C172CFC26B}" type="slidenum">
              <a:rPr lang="LID4096" smtClean="0"/>
              <a:t>8</a:t>
            </a:fld>
            <a:endParaRPr lang="LID4096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42DAF9-31ED-A0BE-2593-700328ED60A1}"/>
              </a:ext>
            </a:extLst>
          </p:cNvPr>
          <p:cNvSpPr txBox="1"/>
          <p:nvPr/>
        </p:nvSpPr>
        <p:spPr>
          <a:xfrm>
            <a:off x="570723" y="467265"/>
            <a:ext cx="814407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Override parent methods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3A17238-AB89-6056-DCA3-619E0854090F}"/>
              </a:ext>
            </a:extLst>
          </p:cNvPr>
          <p:cNvSpPr txBox="1"/>
          <p:nvPr/>
        </p:nvSpPr>
        <p:spPr>
          <a:xfrm>
            <a:off x="570723" y="1284696"/>
            <a:ext cx="8210938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Droid Sans Mono"/>
              </a:rPr>
              <a:t>class 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roid Sans Mono"/>
              </a:rPr>
              <a:t>Animal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:</a:t>
            </a:r>
            <a:b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    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Droid Sans Mono"/>
              </a:rPr>
              <a:t>def 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Droid Sans Mono"/>
              </a:rPr>
              <a:t>__init__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(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Droid Sans Mono"/>
              </a:rPr>
              <a:t>self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, color):</a:t>
            </a:r>
            <a:b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        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Droid Sans Mono"/>
              </a:rPr>
              <a:t>self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.color = color</a:t>
            </a:r>
            <a:b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b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    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Droid Sans Mono"/>
              </a:rPr>
              <a:t>def 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Droid Sans Mono"/>
              </a:rPr>
              <a:t>__str__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(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Droid Sans Mono"/>
              </a:rPr>
              <a:t>self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):</a:t>
            </a:r>
            <a:b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        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Droid Sans Mono"/>
              </a:rPr>
              <a:t>return 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  <a:t>f'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Droid Sans Mono"/>
              </a:rPr>
              <a:t>{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highlight>
                  <a:srgbClr val="00FF00"/>
                </a:highlight>
                <a:latin typeface="Droid Sans Mono"/>
              </a:rPr>
              <a:t>self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highlight>
                  <a:srgbClr val="00FF00"/>
                </a:highlight>
                <a:latin typeface="Droid Sans Mono"/>
              </a:rPr>
              <a:t>.__class__.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highlight>
                  <a:srgbClr val="00FF00"/>
                </a:highlight>
                <a:latin typeface="Droid Sans Mono"/>
              </a:rPr>
              <a:t>__name__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Droid Sans Mono"/>
              </a:rPr>
              <a:t>}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  <a:t>: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Droid Sans Mono"/>
              </a:rPr>
              <a:t>{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Droid Sans Mono"/>
              </a:rPr>
              <a:t>self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.color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Droid Sans Mono"/>
              </a:rPr>
              <a:t>}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  <a:t>'</a:t>
            </a:r>
            <a:b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</a:br>
            <a:b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</a:b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  <a:t>    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Droid Sans Mono"/>
              </a:rPr>
              <a:t>def 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highlight>
                  <a:srgbClr val="FFFF00"/>
                </a:highlight>
                <a:latin typeface="Droid Sans Mono"/>
              </a:rPr>
              <a:t>make_noise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(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Droid Sans Mono"/>
              </a:rPr>
              <a:t>self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):</a:t>
            </a:r>
            <a:b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        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roid Sans Mono"/>
              </a:rPr>
              <a:t>print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(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  <a:t>f'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Droid Sans Mono"/>
              </a:rPr>
              <a:t>{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Droid Sans Mono"/>
              </a:rPr>
              <a:t>self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.__class__.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Droid Sans Mono"/>
              </a:rPr>
              <a:t>__name__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Droid Sans Mono"/>
              </a:rPr>
              <a:t>}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  <a:t>:do not have noise’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)</a:t>
            </a:r>
            <a:endParaRPr kumimoji="0" lang="en-US" altLang="LID4096" sz="12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Droid Sans Mono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b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b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b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Droid Sans Mono"/>
              </a:rPr>
              <a:t>class 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roid Sans Mono"/>
              </a:rPr>
              <a:t>Horse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(Animal):</a:t>
            </a:r>
            <a:b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    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Droid Sans Mono"/>
              </a:rPr>
              <a:t>def 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Droid Sans Mono"/>
              </a:rPr>
              <a:t>__init__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(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Droid Sans Mono"/>
              </a:rPr>
              <a:t>self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, color, tail_length):</a:t>
            </a:r>
            <a:b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        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roid Sans Mono"/>
              </a:rPr>
              <a:t>super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().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Droid Sans Mono"/>
              </a:rPr>
              <a:t>__init__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(color)</a:t>
            </a:r>
            <a:b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        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Droid Sans Mono"/>
              </a:rPr>
              <a:t>self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.tail_length = tail_length</a:t>
            </a:r>
            <a:b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b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    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Droid Sans Mono"/>
              </a:rPr>
              <a:t>def 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Droid Sans Mono"/>
              </a:rPr>
              <a:t>__str__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(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Droid Sans Mono"/>
              </a:rPr>
              <a:t>self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):</a:t>
            </a:r>
            <a:b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        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Droid Sans Mono"/>
              </a:rPr>
              <a:t>return 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  <a:t>f'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Droid Sans Mono"/>
              </a:rPr>
              <a:t>{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roid Sans Mono"/>
              </a:rPr>
              <a:t>super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().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Droid Sans Mono"/>
              </a:rPr>
              <a:t>__str__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()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Droid Sans Mono"/>
              </a:rPr>
              <a:t>}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  <a:t>, 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Droid Sans Mono"/>
              </a:rPr>
              <a:t>{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Droid Sans Mono"/>
              </a:rPr>
              <a:t>self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.tail_length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Droid Sans Mono"/>
              </a:rPr>
              <a:t>}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  <a:t> cm'</a:t>
            </a:r>
            <a:b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</a:br>
            <a:b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</a:b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  <a:t>    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Droid Sans Mono"/>
              </a:rPr>
              <a:t>def 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highlight>
                  <a:srgbClr val="FFFF00"/>
                </a:highlight>
                <a:latin typeface="Droid Sans Mono"/>
              </a:rPr>
              <a:t>make_noise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(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Droid Sans Mono"/>
              </a:rPr>
              <a:t>self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):</a:t>
            </a:r>
            <a:b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        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roid Sans Mono"/>
              </a:rPr>
              <a:t>print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(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  <a:t>f'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Droid Sans Mono"/>
              </a:rPr>
              <a:t>{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Droid Sans Mono"/>
              </a:rPr>
              <a:t>self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.__class__.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Droid Sans Mono"/>
              </a:rPr>
              <a:t>__name__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Droid Sans Mono"/>
              </a:rPr>
              <a:t>}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  <a:t>:hi Yahah'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)</a:t>
            </a:r>
            <a:b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b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    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Droid Sans Mono"/>
              </a:rPr>
              <a:t>def 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Droid Sans Mono"/>
              </a:rPr>
              <a:t>ride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(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Droid Sans Mono"/>
              </a:rPr>
              <a:t>self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):</a:t>
            </a:r>
            <a:b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        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roid Sans Mono"/>
              </a:rPr>
              <a:t>print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(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  <a:t>f'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Droid Sans Mono"/>
              </a:rPr>
              <a:t>{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Droid Sans Mono"/>
              </a:rPr>
              <a:t>self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.__class__.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Droid Sans Mono"/>
              </a:rPr>
              <a:t>__name__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Droid Sans Mono"/>
              </a:rPr>
              <a:t>}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  <a:t>:I am riding...'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)</a:t>
            </a:r>
            <a:endParaRPr kumimoji="0" lang="LID4096" altLang="LID4096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4" name="Rectangle 3">
            <a:extLst>
              <a:ext uri="{FF2B5EF4-FFF2-40B4-BE49-F238E27FC236}">
                <a16:creationId xmlns:a16="http://schemas.microsoft.com/office/drawing/2014/main" id="{E85C5B60-3A8F-86C9-6CFA-1292EB0352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2156460"/>
            <a:ext cx="2581469" cy="286232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1" u="sng" dirty="0"/>
              <a:t>main</a:t>
            </a:r>
            <a:endParaRPr kumimoji="0" lang="en-US" altLang="LID4096" sz="1200" b="0" i="0" u="none" strike="noStrike" cap="none" normalizeH="0" baseline="0" dirty="0">
              <a:ln>
                <a:noFill/>
              </a:ln>
              <a:solidFill>
                <a:srgbClr val="0033B3"/>
              </a:solidFill>
              <a:effectLst/>
              <a:latin typeface="Droid Sa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Droid Sans Mono"/>
              </a:rPr>
              <a:t>def 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Droid Sans Mono"/>
              </a:rPr>
              <a:t>main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():</a:t>
            </a:r>
            <a:b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    a1 = Animal(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  <a:t>'black'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)</a:t>
            </a:r>
            <a:b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    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roid Sans Mono"/>
              </a:rPr>
              <a:t>print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(a1)</a:t>
            </a:r>
            <a:b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    a1.make_noise()</a:t>
            </a:r>
            <a:b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    h1 = Horse(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  <a:t>'brown'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, 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Droid Sans Mono"/>
              </a:rPr>
              <a:t>76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)</a:t>
            </a:r>
            <a:b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    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roid Sans Mono"/>
              </a:rPr>
              <a:t>print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(h1)</a:t>
            </a:r>
            <a:b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    h1.make_noise()</a:t>
            </a:r>
            <a:endParaRPr kumimoji="0" lang="en-US" altLang="LID4096" sz="12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Droid Sa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LID4096" sz="1200" dirty="0">
              <a:solidFill>
                <a:srgbClr val="080808"/>
              </a:solidFill>
              <a:latin typeface="Droid Sans Mono"/>
            </a:endParaRPr>
          </a:p>
          <a:p>
            <a:pPr algn="ctr"/>
            <a:endParaRPr lang="en-US" sz="1200" b="1" u="sng" dirty="0"/>
          </a:p>
          <a:p>
            <a:pPr algn="ctr"/>
            <a:r>
              <a:rPr lang="en-US" sz="1200" b="1" u="sng" dirty="0"/>
              <a:t>console</a:t>
            </a:r>
          </a:p>
          <a:p>
            <a:r>
              <a:rPr lang="LID4096" sz="1200" dirty="0"/>
              <a:t>Animal:black</a:t>
            </a:r>
          </a:p>
          <a:p>
            <a:r>
              <a:rPr lang="LID4096" sz="1200" dirty="0"/>
              <a:t>Animal:do not have noise</a:t>
            </a:r>
          </a:p>
          <a:p>
            <a:r>
              <a:rPr lang="LID4096" sz="1200" dirty="0"/>
              <a:t>Horse:brown, 76 cm</a:t>
            </a:r>
          </a:p>
          <a:p>
            <a:r>
              <a:rPr lang="LID4096" sz="1200" dirty="0"/>
              <a:t>Horse: hi Yahah</a:t>
            </a:r>
          </a:p>
        </p:txBody>
      </p:sp>
      <p:sp>
        <p:nvSpPr>
          <p:cNvPr id="37" name="Speech Bubble: Oval 36">
            <a:extLst>
              <a:ext uri="{FF2B5EF4-FFF2-40B4-BE49-F238E27FC236}">
                <a16:creationId xmlns:a16="http://schemas.microsoft.com/office/drawing/2014/main" id="{5347F09E-A369-1E8C-0B75-353DE9BFCF54}"/>
              </a:ext>
            </a:extLst>
          </p:cNvPr>
          <p:cNvSpPr/>
          <p:nvPr/>
        </p:nvSpPr>
        <p:spPr>
          <a:xfrm>
            <a:off x="3253273" y="1785256"/>
            <a:ext cx="1615751" cy="327087"/>
          </a:xfrm>
          <a:prstGeom prst="wedgeEllipseCallout">
            <a:avLst>
              <a:gd name="adj1" fmla="val -97319"/>
              <a:gd name="adj2" fmla="val 83462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/>
                </a:solidFill>
              </a:rPr>
              <a:t>Get class name</a:t>
            </a:r>
            <a:endParaRPr lang="LID4096" sz="1200" dirty="0">
              <a:solidFill>
                <a:schemeClr val="accent1"/>
              </a:solidFill>
            </a:endParaRPr>
          </a:p>
        </p:txBody>
      </p:sp>
      <p:sp>
        <p:nvSpPr>
          <p:cNvPr id="38" name="Speech Bubble: Oval 37">
            <a:extLst>
              <a:ext uri="{FF2B5EF4-FFF2-40B4-BE49-F238E27FC236}">
                <a16:creationId xmlns:a16="http://schemas.microsoft.com/office/drawing/2014/main" id="{AF9FF84A-BFBA-3D5A-F93C-E20579FAB6E2}"/>
              </a:ext>
            </a:extLst>
          </p:cNvPr>
          <p:cNvSpPr/>
          <p:nvPr/>
        </p:nvSpPr>
        <p:spPr>
          <a:xfrm>
            <a:off x="3956180" y="4745657"/>
            <a:ext cx="1922106" cy="573307"/>
          </a:xfrm>
          <a:prstGeom prst="wedgeEllipseCallout">
            <a:avLst>
              <a:gd name="adj1" fmla="val -139935"/>
              <a:gd name="adj2" fmla="val 11759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/>
                </a:solidFill>
              </a:rPr>
              <a:t>Override parent method</a:t>
            </a:r>
            <a:endParaRPr lang="LID4096" sz="12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08705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34C68-915F-6CB4-7D07-6BD993144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59967" y="6356350"/>
            <a:ext cx="5621694" cy="365125"/>
          </a:xfrm>
        </p:spPr>
        <p:txBody>
          <a:bodyPr/>
          <a:lstStyle/>
          <a:p>
            <a:pPr marL="0" marR="0" algn="ct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he-IL" sz="16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כל הזכויות שמורות לאפקה המכללה להנדסה בתל אביב</a:t>
            </a:r>
            <a:endParaRPr lang="he-IL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7D66D8-EA27-E854-D968-113A21644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8AC07-39C8-4725-A597-61C172CFC26B}" type="slidenum">
              <a:rPr lang="LID4096" smtClean="0"/>
              <a:t>9</a:t>
            </a:fld>
            <a:endParaRPr lang="LID4096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42DAF9-31ED-A0BE-2593-700328ED60A1}"/>
              </a:ext>
            </a:extLst>
          </p:cNvPr>
          <p:cNvSpPr txBox="1"/>
          <p:nvPr/>
        </p:nvSpPr>
        <p:spPr>
          <a:xfrm>
            <a:off x="570723" y="467265"/>
            <a:ext cx="814407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Override parent methods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3A17238-AB89-6056-DCA3-619E0854090F}"/>
              </a:ext>
            </a:extLst>
          </p:cNvPr>
          <p:cNvSpPr txBox="1"/>
          <p:nvPr/>
        </p:nvSpPr>
        <p:spPr>
          <a:xfrm>
            <a:off x="570723" y="1284696"/>
            <a:ext cx="8210938" cy="4339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Droid Sans Mono"/>
              </a:rPr>
              <a:t>class 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roid Sans Mono"/>
              </a:rPr>
              <a:t>Cat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(Animal):</a:t>
            </a:r>
            <a:b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    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Droid Sans Mono"/>
              </a:rPr>
              <a:t>def 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Droid Sans Mono"/>
              </a:rPr>
              <a:t>__init__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(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Droid Sans Mono"/>
              </a:rPr>
              <a:t>self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, color, mustache_length):</a:t>
            </a:r>
            <a:b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        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roid Sans Mono"/>
              </a:rPr>
              <a:t>super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().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Droid Sans Mono"/>
              </a:rPr>
              <a:t>__init__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(color)</a:t>
            </a:r>
            <a:b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        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Droid Sans Mono"/>
              </a:rPr>
              <a:t>self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.mustache_length = mustache_length</a:t>
            </a:r>
            <a:b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b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    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Droid Sans Mono"/>
              </a:rPr>
              <a:t>def 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Droid Sans Mono"/>
              </a:rPr>
              <a:t>__str__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(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Droid Sans Mono"/>
              </a:rPr>
              <a:t>self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):</a:t>
            </a:r>
            <a:b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        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Droid Sans Mono"/>
              </a:rPr>
              <a:t>return 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  <a:t>f'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Droid Sans Mono"/>
              </a:rPr>
              <a:t>{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roid Sans Mono"/>
              </a:rPr>
              <a:t>super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().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Droid Sans Mono"/>
              </a:rPr>
              <a:t>__str__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()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Droid Sans Mono"/>
              </a:rPr>
              <a:t>}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  <a:t>, 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Droid Sans Mono"/>
              </a:rPr>
              <a:t>{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Droid Sans Mono"/>
              </a:rPr>
              <a:t>self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.mustache_length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Droid Sans Mono"/>
              </a:rPr>
              <a:t>}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  <a:t> cm'</a:t>
            </a:r>
            <a:b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</a:br>
            <a:b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</a:b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  <a:t>    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Droid Sans Mono"/>
              </a:rPr>
              <a:t>def 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Droid Sans Mono"/>
              </a:rPr>
              <a:t>scratch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(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Droid Sans Mono"/>
              </a:rPr>
              <a:t>self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):</a:t>
            </a:r>
            <a:b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        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roid Sans Mono"/>
              </a:rPr>
              <a:t>print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(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  <a:t>f'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Droid Sans Mono"/>
              </a:rPr>
              <a:t>{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Droid Sans Mono"/>
              </a:rPr>
              <a:t>self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.__class__.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Droid Sans Mono"/>
              </a:rPr>
              <a:t>__name__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Droid Sans Mono"/>
              </a:rPr>
              <a:t>}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  <a:t>:I am scratching...'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)</a:t>
            </a:r>
            <a:b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b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    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Droid Sans Mono"/>
              </a:rPr>
              <a:t>def 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Droid Sans Mono"/>
              </a:rPr>
              <a:t>make_noise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(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Droid Sans Mono"/>
              </a:rPr>
              <a:t>self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):</a:t>
            </a:r>
            <a:b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        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roid Sans Mono"/>
              </a:rPr>
              <a:t>print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(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  <a:t>f'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Droid Sans Mono"/>
              </a:rPr>
              <a:t>{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Droid Sans Mono"/>
              </a:rPr>
              <a:t>self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.__class__.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Droid Sans Mono"/>
              </a:rPr>
              <a:t>__name__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Droid Sans Mono"/>
              </a:rPr>
              <a:t>}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  <a:t>:Miyaoooooo’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)</a:t>
            </a:r>
            <a:endParaRPr kumimoji="0" lang="LID4096" altLang="LID4096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b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endParaRPr kumimoji="0" lang="en-US" altLang="LID4096" sz="12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Droid Sans Mono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b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Droid Sans Mono"/>
              </a:rPr>
              <a:t>class 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roid Sans Mono"/>
              </a:rPr>
              <a:t>SiamiCat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(Cat):</a:t>
            </a:r>
            <a:b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    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Droid Sans Mono"/>
              </a:rPr>
              <a:t>def 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Droid Sans Mono"/>
              </a:rPr>
              <a:t>__init__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(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Droid Sans Mono"/>
              </a:rPr>
              <a:t>self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, color, mustache_length, favorite_food):</a:t>
            </a:r>
            <a:b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        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roid Sans Mono"/>
              </a:rPr>
              <a:t>super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().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Droid Sans Mono"/>
              </a:rPr>
              <a:t>__init__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(color, mustache_length)</a:t>
            </a:r>
            <a:b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        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Droid Sans Mono"/>
              </a:rPr>
              <a:t>self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.favorite_food = favorite_food</a:t>
            </a:r>
            <a:b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b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    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Droid Sans Mono"/>
              </a:rPr>
              <a:t>def 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Droid Sans Mono"/>
              </a:rPr>
              <a:t>__str__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(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Droid Sans Mono"/>
              </a:rPr>
              <a:t>self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):</a:t>
            </a:r>
            <a:b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        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Droid Sans Mono"/>
              </a:rPr>
              <a:t>return 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  <a:t>f'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Droid Sans Mono"/>
              </a:rPr>
              <a:t>{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roid Sans Mono"/>
              </a:rPr>
              <a:t>super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().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Droid Sans Mono"/>
              </a:rPr>
              <a:t>__str__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()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Droid Sans Mono"/>
              </a:rPr>
              <a:t>}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  <a:t>, 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Droid Sans Mono"/>
              </a:rPr>
              <a:t>{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Droid Sans Mono"/>
              </a:rPr>
              <a:t>self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.favorite_food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Droid Sans Mono"/>
              </a:rPr>
              <a:t>}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  <a:t>'</a:t>
            </a:r>
            <a:endParaRPr kumimoji="0" lang="LID4096" altLang="LID4096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8833508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6473</TotalTime>
  <Words>1531</Words>
  <Application>Microsoft Office PowerPoint</Application>
  <PresentationFormat>Widescreen</PresentationFormat>
  <Paragraphs>131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David</vt:lpstr>
      <vt:lpstr>Droid Sans Mono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Pini Shlomi</dc:creator>
  <cp:lastModifiedBy>Pini Shlomi</cp:lastModifiedBy>
  <cp:revision>33</cp:revision>
  <dcterms:created xsi:type="dcterms:W3CDTF">2022-12-07T17:51:01Z</dcterms:created>
  <dcterms:modified xsi:type="dcterms:W3CDTF">2024-01-17T15:55:16Z</dcterms:modified>
</cp:coreProperties>
</file>