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4" r:id="rId4"/>
    <p:sldId id="277" r:id="rId5"/>
    <p:sldId id="265" r:id="rId6"/>
    <p:sldId id="268" r:id="rId7"/>
    <p:sldId id="266" r:id="rId8"/>
    <p:sldId id="267" r:id="rId9"/>
    <p:sldId id="269" r:id="rId10"/>
    <p:sldId id="270" r:id="rId11"/>
    <p:sldId id="257" r:id="rId12"/>
    <p:sldId id="271" r:id="rId13"/>
    <p:sldId id="272" r:id="rId14"/>
    <p:sldId id="273" r:id="rId15"/>
    <p:sldId id="275" r:id="rId16"/>
    <p:sldId id="274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BCDA16-FBD6-06E3-5042-5D3EC98B0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E54B-2A46-DDDD-4E49-0428C10780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6C02D-935E-4B4F-9AAA-F9C231C99773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F8DFD-A36C-6B4A-E25B-A4A148544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277B0-0E94-FC45-3865-393C02C277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D7506-D8BD-4129-B37F-0088F4AD789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54927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3DDFA-CE09-4127-9A9F-7719FB9A3D80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9A61D-7373-4DA6-BB48-DC7151012E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8536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719EF-744B-8C60-5EE2-D3D63446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DF68-3E1F-4043-9E63-24D41A637C9D}" type="datetime1">
              <a:rPr lang="LID4096" smtClean="0"/>
              <a:t>01/17/2024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13FF-0D91-AC76-87A1-690BC5DA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ea typeface="Calibri" panose="020F0502020204030204" pitchFamily="34" charset="0"/>
              </a:rPr>
              <a:t>© כל הזכויות שמורות </a:t>
            </a:r>
            <a:r>
              <a:rPr lang="he-IL" dirty="0" err="1">
                <a:ea typeface="Calibri" panose="020F0502020204030204" pitchFamily="34" charset="0"/>
              </a:rPr>
              <a:t>לאפקה</a:t>
            </a:r>
            <a:r>
              <a:rPr lang="he-IL" dirty="0">
                <a:ea typeface="Calibri" panose="020F0502020204030204" pitchFamily="34" charset="0"/>
              </a:rPr>
              <a:t> המכללה להנדסה בתל אביב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C477-B9C0-81D2-07D8-4E35D7A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‹#›</a:t>
            </a:fld>
            <a:endParaRPr lang="LID4096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88CF3F31-767A-4543-EDD1-5B3B1E293959}"/>
              </a:ext>
            </a:extLst>
          </p:cNvPr>
          <p:cNvSpPr txBox="1"/>
          <p:nvPr userDrawn="1"/>
        </p:nvSpPr>
        <p:spPr>
          <a:xfrm>
            <a:off x="8755791" y="1078640"/>
            <a:ext cx="24528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l" rtl="1">
              <a:spcBef>
                <a:spcPts val="0"/>
              </a:spcBef>
              <a:spcAft>
                <a:spcPts val="0"/>
              </a:spcAft>
              <a:tabLst>
                <a:tab pos="2637155" algn="ctr"/>
                <a:tab pos="5274310" algn="r"/>
              </a:tabLst>
            </a:pP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פיני שלומי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מהנדס תוכנה 054-4636992</a:t>
            </a:r>
            <a:endParaRPr lang="he-IL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8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1.jpg@01D8FA63.9006A31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879DC-3136-35F3-AA29-A82FAF39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F20BC-D865-AA1A-2C8B-67A08726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Sub 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A331-B246-51E6-EA49-4E975C941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D0529C1B-82BC-46F7-B457-A0EC988EA597}" type="datetime1">
              <a:rPr lang="LID4096" smtClean="0"/>
              <a:pPr/>
              <a:t>01/17/2024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99AD-5C14-4D3F-53D4-1ACF37229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r>
              <a:rPr lang="he-IL"/>
              <a:t>כל הזכויות שמורות לאפקה המכללה להנדסה בתל אביב</a:t>
            </a:r>
            <a:r>
              <a:rPr lang="en-US"/>
              <a:t> </a:t>
            </a:r>
            <a:r>
              <a:rPr lang="he-IL"/>
              <a:t>©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5E99-6C66-28B8-10C5-5DD8E9BEA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</a:lstStyle>
          <a:p>
            <a:fld id="{3D98AC07-39C8-4725-A597-61C172CFC26B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52804-C4DB-67AD-8C26-043E0F2668E7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84" y="365125"/>
            <a:ext cx="2765796" cy="1037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90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David" panose="020E0502060401010101" pitchFamily="34" charset="-79"/>
          <a:ea typeface="+mj-ea"/>
          <a:cs typeface="David" panose="020E0502060401010101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David" panose="020E0502060401010101" pitchFamily="34" charset="-79"/>
          <a:ea typeface="+mn-ea"/>
          <a:cs typeface="David" panose="020E0502060401010101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1775926" y="1736229"/>
            <a:ext cx="864014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OOP</a:t>
            </a:r>
          </a:p>
          <a:p>
            <a:pPr algn="ctr"/>
            <a:endParaRPr lang="en-US" sz="4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Object-Oriented Programming  </a:t>
            </a:r>
            <a:b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/>
            <a:r>
              <a:rPr lang="en-US" sz="36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Pini shlomi</a:t>
            </a:r>
            <a:endParaRPr lang="LID4096" sz="36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474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10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__hash__()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581606"/>
            <a:ext cx="104891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generating a unique integer for 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print(hash(p)) ==&gt; 110373112736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Person: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		def __init__(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name, age):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	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.name = name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 age</a:t>
            </a:r>
          </a:p>
          <a:p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def __eq__(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other):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			return isinstance(other, Person) and 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== other.age</a:t>
            </a:r>
          </a:p>
          <a:p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		def __hash__(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):</a:t>
            </a: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			return hash(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.age)</a:t>
            </a:r>
          </a:p>
        </p:txBody>
      </p:sp>
    </p:spTree>
    <p:extLst>
      <p:ext uri="{BB962C8B-B14F-4D97-AF65-F5344CB8AC3E}">
        <p14:creationId xmlns:p14="http://schemas.microsoft.com/office/powerpoint/2010/main" val="235690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11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Containing 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65190"/>
            <a:ext cx="94254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One of attributes can be another class. 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For example: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Circle has Point attribute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Point has 2 attributes x and y that representing a 	coordinates</a:t>
            </a:r>
          </a:p>
          <a:p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Object attribute is a reference </a:t>
            </a:r>
          </a:p>
        </p:txBody>
      </p:sp>
    </p:spTree>
    <p:extLst>
      <p:ext uri="{BB962C8B-B14F-4D97-AF65-F5344CB8AC3E}">
        <p14:creationId xmlns:p14="http://schemas.microsoft.com/office/powerpoint/2010/main" val="151811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Circle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236706"/>
            <a:ext cx="1048916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Circle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center, radius):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.center = center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.radius = radius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f'[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.center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.radius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]’</a:t>
            </a:r>
            <a:endParaRPr kumimoji="0" lang="LID4096" altLang="LID4096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1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endParaRPr lang="en-US" sz="1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Point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x, y):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.x = x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.y = y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.x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.y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)’</a:t>
            </a:r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Droid Sans Mono"/>
            </a:endParaRPr>
          </a:p>
          <a:p>
            <a:endParaRPr lang="en-US" altLang="LID4096" sz="1400" dirty="0">
              <a:solidFill>
                <a:srgbClr val="067D17"/>
              </a:solidFill>
              <a:latin typeface="Droid Sans Mono"/>
            </a:endParaRPr>
          </a:p>
          <a:p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center = Point(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5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circle1 = Circle(center,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23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(circle1)</a:t>
            </a:r>
            <a:r>
              <a:rPr kumimoji="0" lang="en-US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== &gt; [(4, 5), 23]</a:t>
            </a:r>
            <a:endParaRPr kumimoji="0" lang="LID4096" altLang="LID4096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72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Static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10355"/>
            <a:ext cx="104891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Instance attribute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Exist in any instance of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Attribute value relevant to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Static attribute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Exist in class and exist before creating any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Attribute value same for all instances</a:t>
            </a:r>
          </a:p>
          <a:p>
            <a:pPr lvl="1"/>
            <a:endParaRPr kumimoji="0" lang="en-US" altLang="LID4096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Droid Sans Mono"/>
            </a:endParaRPr>
          </a:p>
          <a:p>
            <a:pPr lvl="1"/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Person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LICENSE_AGE 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17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age):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 = age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1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Static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10355"/>
            <a:ext cx="1048916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Person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LICENSE_AGE =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17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age):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 = age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Droid Sans Mono"/>
              </a:rPr>
              <a:t>can_drive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 &gt;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.LICENSE_AGE</a:t>
            </a:r>
            <a:endParaRPr kumimoji="0" lang="en-US" altLang="LID4096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sz="1200" dirty="0">
              <a:solidFill>
                <a:srgbClr val="080808"/>
              </a:solidFill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  <a:t># access to static attribute without creating Person object</a:t>
            </a:r>
            <a:br>
              <a:rPr kumimoji="0" lang="LID4096" altLang="LID4096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f'license age :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Person.LICENSE_AGE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 = Person(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"Keren"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15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p1.age &gt; Person.LICENSE_AGE: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p1.name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can drive'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else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p1.name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can not drive'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p1.name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can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""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if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p1.can_drive()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else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"not "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drive'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1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Creating automated  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10355"/>
            <a:ext cx="104891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Person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id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=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0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age):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Person.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id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+=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 = age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f'person_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id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.age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'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p1 = Person(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"Keren"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15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(p1)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== &gt;  person_1,Keren, 15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p2 = Person(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"Yael"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45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(p2)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== &gt;  person_2,Yael, 45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p3 = Person(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"Ron"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Droid Sans Mono"/>
              </a:rPr>
              <a:t>22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roid Sans Mono"/>
              </a:rPr>
              <a:t>print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(p3)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== &gt;  person_3,Ron, 22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16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Collection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10355"/>
            <a:ext cx="1048916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Managing  collection attribute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Add element to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Remove element from collection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Department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max_employees):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.max_employees = max_employees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.employees = []</a:t>
            </a:r>
            <a:r>
              <a:rPr kumimoji="0" lang="en-US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# init 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LID4096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class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 Mono"/>
              </a:rPr>
              <a:t>Employee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__init__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, name, salary):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 = name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.salary = salary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def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Droid Sans Mono"/>
              </a:rPr>
              <a:t>__str__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(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):</a:t>
            </a:r>
            <a:b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</a:b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       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Droid Sans Mono"/>
              </a:rPr>
              <a:t>return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f'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.name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, 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{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Droid Sans Mono"/>
              </a:rPr>
              <a:t>self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Droid Sans Mono"/>
              </a:rPr>
              <a:t>.salary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Droid Sans Mono"/>
              </a:rPr>
              <a:t>}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Droid Sans Mono"/>
              </a:rPr>
              <a:t> NIS'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3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2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Classes/Objects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Python is an OOP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Object has 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is a “blueprint” for creating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Class by using the 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keyword</a:t>
            </a:r>
          </a:p>
          <a:p>
            <a:pPr lvl="1"/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MyClass: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pass</a:t>
            </a:r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object/ instance from class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 = MyClass()</a:t>
            </a:r>
          </a:p>
          <a:p>
            <a:pPr lvl="1"/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607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3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401147"/>
            <a:ext cx="1048916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properties are the fields like name,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Methods are the class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Keep property and method name with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Person class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 :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name = ‘David’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age= 25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Create object/ instance from class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p1 = Person()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Print(p1.name)  =&gt;&gt; David</a:t>
            </a:r>
          </a:p>
          <a:p>
            <a:pPr lvl="1"/>
            <a:endParaRPr lang="en-US" sz="28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9270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4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144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</a:t>
            </a: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bject </a:t>
            </a:r>
            <a:r>
              <a:rPr lang="en-US" sz="4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</a:t>
            </a: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riented </a:t>
            </a:r>
            <a:r>
              <a:rPr lang="en-US" sz="4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</a:t>
            </a:r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rograming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293844"/>
            <a:ext cx="936948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Data is encapsulated within objects, with properties (attributes) and behaviors (methods).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OOP concepts enable writing modular, reusable, and maintainable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Abstraction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- simple things to represent complexity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Encapsulation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- keeping fields within a class </a:t>
            </a:r>
            <a:r>
              <a:rPr lang="en-US" sz="24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private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then providing access to those fields via </a:t>
            </a:r>
            <a:r>
              <a:rPr lang="en-US" sz="24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public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methods.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Inheritance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- share some of the attributes of existing classes.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highlight>
                  <a:srgbClr val="FFFF00"/>
                </a:highlight>
                <a:latin typeface="David" panose="020E0502060401010101" pitchFamily="34" charset="-79"/>
                <a:cs typeface="David" panose="020E0502060401010101" pitchFamily="34" charset="-79"/>
              </a:rPr>
              <a:t>Polymorphism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- same word to mean different things in different contexts. </a:t>
            </a:r>
            <a:endParaRPr lang="LID4096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489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5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constructor - __new__()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creating new instance</a:t>
            </a:r>
          </a:p>
          <a:p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class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Person: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def __new__(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cls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*args, **kwargs):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return super().__new__(cls)</a:t>
            </a:r>
          </a:p>
          <a:p>
            <a:pPr lvl="2"/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 = Person()</a:t>
            </a:r>
          </a:p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super() – calling parent </a:t>
            </a:r>
            <a:r>
              <a:rPr lang="en-US" sz="2800" dirty="0">
                <a:solidFill>
                  <a:srgbClr val="7030A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object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class</a:t>
            </a:r>
          </a:p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The instance that return will be </a:t>
            </a:r>
            <a:r>
              <a:rPr lang="en-US" sz="2800" dirty="0">
                <a:solidFill>
                  <a:srgbClr val="FFC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in other methods</a:t>
            </a:r>
            <a:endParaRPr lang="en-US" sz="2800" dirty="0">
              <a:solidFill>
                <a:srgbClr val="00B05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693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initialization  - __init__()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2" y="1866121"/>
            <a:ext cx="1048916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initializing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 the __init__() function to assign values to object properties, or other operations that are necessary to do when the object is being created</a:t>
            </a:r>
          </a:p>
          <a:p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class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Person: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def __init__(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name, age):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.name = name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 ages</a:t>
            </a:r>
          </a:p>
          <a:p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 = Person("John", 36)</a:t>
            </a:r>
          </a:p>
        </p:txBody>
      </p:sp>
    </p:spTree>
    <p:extLst>
      <p:ext uri="{BB962C8B-B14F-4D97-AF65-F5344CB8AC3E}">
        <p14:creationId xmlns:p14="http://schemas.microsoft.com/office/powerpoint/2010/main" val="8322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7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__str__()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822578"/>
            <a:ext cx="104891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represented the class object as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 the __str__() function to control what will shown when need to represent the class object as a string</a:t>
            </a:r>
          </a:p>
          <a:p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class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Person: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def __init__(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name, age):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.name = name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 age</a:t>
            </a:r>
          </a:p>
          <a:p>
            <a:pPr lvl="4"/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4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def __str__(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):</a:t>
            </a:r>
          </a:p>
          <a:p>
            <a:pPr lvl="4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return f’{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.name}({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.age})’</a:t>
            </a:r>
          </a:p>
        </p:txBody>
      </p:sp>
    </p:spTree>
    <p:extLst>
      <p:ext uri="{BB962C8B-B14F-4D97-AF65-F5344CB8AC3E}">
        <p14:creationId xmlns:p14="http://schemas.microsoft.com/office/powerpoint/2010/main" val="414283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8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__repr__()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581606"/>
            <a:ext cx="1048916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compute the “official” string representation of a class object as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 the __repr__() function is typically for debugging, so it is important that the representation is information-rich and unambiguous</a:t>
            </a:r>
          </a:p>
          <a:p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import 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datetime</a:t>
            </a:r>
          </a:p>
          <a:p>
            <a:r>
              <a:rPr lang="en-US" sz="24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today = datetime.datetime.now()</a:t>
            </a:r>
          </a:p>
          <a:p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2"/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# Prints readable format for date-time object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 (str(today))   </a:t>
            </a:r>
            <a:r>
              <a:rPr lang="en-US" sz="2400" dirty="0">
                <a:solidFill>
                  <a:srgbClr val="C0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2016-02-22 19:32:04.078030 </a:t>
            </a:r>
          </a:p>
          <a:p>
            <a:pPr lvl="2"/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# 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prints the official format of date-time object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print (repr(today))  </a:t>
            </a:r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 </a:t>
            </a:r>
            <a:r>
              <a:rPr lang="nn-NO" sz="2400" dirty="0">
                <a:solidFill>
                  <a:srgbClr val="C0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datetime.datetime(2016, 2, 22, 19, 32, 4, 78030)</a:t>
            </a:r>
            <a:r>
              <a:rPr lang="nn-NO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lvl="2"/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0265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4C68-915F-6CB4-7D07-6BD99314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9967" y="6356350"/>
            <a:ext cx="5621694" cy="365125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16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כל הזכויות שמורות לאפקה המכללה להנדסה בתל אביב</a:t>
            </a:r>
            <a:endParaRPr lang="he-I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66D8-EA27-E854-D968-113A2164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8AC07-39C8-4725-A597-61C172CFC26B}" type="slidenum">
              <a:rPr lang="LID4096" smtClean="0"/>
              <a:t>9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2DAF9-31ED-A0BE-2593-700328ED60A1}"/>
              </a:ext>
            </a:extLst>
          </p:cNvPr>
          <p:cNvSpPr txBox="1"/>
          <p:nvPr/>
        </p:nvSpPr>
        <p:spPr>
          <a:xfrm>
            <a:off x="570723" y="467265"/>
            <a:ext cx="821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__eq__()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AB51B-8BF8-26AA-5634-BF320DA53E76}"/>
              </a:ext>
            </a:extLst>
          </p:cNvPr>
          <p:cNvSpPr txBox="1"/>
          <p:nvPr/>
        </p:nvSpPr>
        <p:spPr>
          <a:xfrm>
            <a:off x="570723" y="1337488"/>
            <a:ext cx="104891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 has special function for compare the instances using ==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By default, compare will use </a:t>
            </a:r>
            <a:r>
              <a:rPr lang="en-US" sz="28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is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operator if this method not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If implementation __eq__ method, the objects of the class become unhashable, 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This means that you won’t be able to use the objects in a mapping type. For example, you will not be able to use them as keys in a dictionary or elements in a set</a:t>
            </a:r>
            <a:r>
              <a:rPr lang="en-US" sz="28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2400" dirty="0">
              <a:solidFill>
                <a:srgbClr val="00206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sz="24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class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Person:</a:t>
            </a:r>
          </a:p>
          <a:p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		def __init__(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name, age):</a:t>
            </a:r>
          </a:p>
          <a:p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			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self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.name = name</a:t>
            </a:r>
          </a:p>
          <a:p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			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self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 age</a:t>
            </a:r>
          </a:p>
          <a:p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		def __eq__(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other):</a:t>
            </a:r>
          </a:p>
          <a:p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     			return </a:t>
            </a:r>
            <a:r>
              <a:rPr lang="en-US" sz="2000" dirty="0">
                <a:solidFill>
                  <a:schemeClr val="accent2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self</a:t>
            </a:r>
            <a:r>
              <a:rPr lang="en-US" sz="2000" dirty="0">
                <a:solidFill>
                  <a:srgbClr val="00206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.age == other.age</a:t>
            </a:r>
          </a:p>
        </p:txBody>
      </p:sp>
    </p:spTree>
    <p:extLst>
      <p:ext uri="{BB962C8B-B14F-4D97-AF65-F5344CB8AC3E}">
        <p14:creationId xmlns:p14="http://schemas.microsoft.com/office/powerpoint/2010/main" val="5435565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5593</TotalTime>
  <Words>1633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David</vt:lpstr>
      <vt:lpstr>Droid Sans Mono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Pini Shlomi</dc:creator>
  <cp:lastModifiedBy>Pini Shlomi</cp:lastModifiedBy>
  <cp:revision>26</cp:revision>
  <dcterms:created xsi:type="dcterms:W3CDTF">2022-12-07T17:51:01Z</dcterms:created>
  <dcterms:modified xsi:type="dcterms:W3CDTF">2024-01-17T15:51:45Z</dcterms:modified>
</cp:coreProperties>
</file>