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8"/>
  </p:notesMasterIdLst>
  <p:handoutMasterIdLst>
    <p:handoutMasterId r:id="rId39"/>
  </p:handoutMasterIdLst>
  <p:sldIdLst>
    <p:sldId id="256" r:id="rId2"/>
    <p:sldId id="277" r:id="rId3"/>
    <p:sldId id="298" r:id="rId4"/>
    <p:sldId id="270" r:id="rId5"/>
    <p:sldId id="297" r:id="rId6"/>
    <p:sldId id="264" r:id="rId7"/>
    <p:sldId id="271" r:id="rId8"/>
    <p:sldId id="261" r:id="rId9"/>
    <p:sldId id="262" r:id="rId10"/>
    <p:sldId id="269" r:id="rId11"/>
    <p:sldId id="263" r:id="rId12"/>
    <p:sldId id="272" r:id="rId13"/>
    <p:sldId id="273" r:id="rId14"/>
    <p:sldId id="276" r:id="rId15"/>
    <p:sldId id="274" r:id="rId16"/>
    <p:sldId id="275" r:id="rId17"/>
    <p:sldId id="278" r:id="rId18"/>
    <p:sldId id="291" r:id="rId19"/>
    <p:sldId id="285" r:id="rId20"/>
    <p:sldId id="286" r:id="rId21"/>
    <p:sldId id="287" r:id="rId22"/>
    <p:sldId id="288" r:id="rId23"/>
    <p:sldId id="290" r:id="rId24"/>
    <p:sldId id="289" r:id="rId25"/>
    <p:sldId id="292" r:id="rId26"/>
    <p:sldId id="279" r:id="rId27"/>
    <p:sldId id="280" r:id="rId28"/>
    <p:sldId id="281" r:id="rId29"/>
    <p:sldId id="259" r:id="rId30"/>
    <p:sldId id="282" r:id="rId31"/>
    <p:sldId id="283" r:id="rId32"/>
    <p:sldId id="284" r:id="rId33"/>
    <p:sldId id="293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BCDA16-FBD6-06E3-5042-5D3EC98B0A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E54B-2A46-DDDD-4E49-0428C10780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6C02D-935E-4B4F-9AAA-F9C231C99773}" type="datetimeFigureOut">
              <a:rPr lang="LID4096" smtClean="0"/>
              <a:t>10/18/2023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F8DFD-A36C-6B4A-E25B-A4A148544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277B0-0E94-FC45-3865-393C02C277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D7506-D8BD-4129-B37F-0088F4AD78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54927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3DDFA-CE09-4127-9A9F-7719FB9A3D80}" type="datetimeFigureOut">
              <a:rPr lang="LID4096" smtClean="0"/>
              <a:t>10/13/2023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9A61D-7373-4DA6-BB48-DC7151012E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98536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19EF-744B-8C60-5EE2-D3D63446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DF68-3E1F-4043-9E63-24D41A637C9D}" type="datetime1">
              <a:rPr lang="LID4096" smtClean="0"/>
              <a:t>10/13/2023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13FF-0D91-AC76-87A1-690BC5DA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C477-B9C0-81D2-07D8-4E35D7AA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988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cid:image001.jpg@01D8FA63.9006A31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879DC-3136-35F3-AA29-A82FAF39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F20BC-D865-AA1A-2C8B-67A08726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Sub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A331-B246-51E6-EA49-4E975C941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fld id="{D0529C1B-82BC-46F7-B457-A0EC988EA597}" type="datetime1">
              <a:rPr lang="LID4096" smtClean="0"/>
              <a:pPr/>
              <a:t>10/13/2023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99AD-5C14-4D3F-53D4-1ACF37229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he-IL" dirty="0"/>
              <a:t>כל הזכויות שמורות לאפקה המכללה להנדסה בתל אביב</a:t>
            </a:r>
            <a:r>
              <a:rPr lang="en-US" dirty="0"/>
              <a:t> </a:t>
            </a:r>
            <a:r>
              <a:rPr lang="he-IL" dirty="0"/>
              <a:t>©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25E99-6C66-28B8-10C5-5DD8E9BEA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fld id="{3D98AC07-39C8-4725-A597-61C172CFC26B}" type="slidenum">
              <a:rPr lang="LID4096" smtClean="0"/>
              <a:pPr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52804-C4DB-67AD-8C26-043E0F2668E7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84" y="365125"/>
            <a:ext cx="2765796" cy="103736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3C9867-2CA9-66AB-29F9-D2BF8FBDB081}"/>
              </a:ext>
            </a:extLst>
          </p:cNvPr>
          <p:cNvSpPr txBox="1"/>
          <p:nvPr userDrawn="1"/>
        </p:nvSpPr>
        <p:spPr>
          <a:xfrm>
            <a:off x="8722840" y="1076687"/>
            <a:ext cx="2518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sz="1200" b="1" dirty="0">
                <a:latin typeface="David" panose="020E0502060401010101" pitchFamily="34" charset="-79"/>
                <a:cs typeface="David" panose="020E0502060401010101" pitchFamily="34" charset="-79"/>
              </a:rPr>
              <a:t>פיני שלומי – מהנדס תוכנה 054-4636992</a:t>
            </a:r>
            <a:endParaRPr lang="LID4096" sz="1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669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David" panose="020E0502060401010101" pitchFamily="34" charset="-79"/>
          <a:ea typeface="+mj-ea"/>
          <a:cs typeface="David" panose="020E0502060401010101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visualize.html#mode=display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1775926" y="1736229"/>
            <a:ext cx="864014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Python</a:t>
            </a:r>
          </a:p>
          <a:p>
            <a:pPr algn="ctr"/>
            <a:endParaRPr lang="en-US" sz="4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programming with python</a:t>
            </a:r>
            <a:endParaRPr lang="he-IL" sz="4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endParaRPr lang="en-US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Pini shlomi</a:t>
            </a:r>
            <a:endParaRPr lang="LID4096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474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10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Comparison Operators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EF0E6B5-4958-DE84-5944-451C1B6E4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44208"/>
              </p:ext>
            </p:extLst>
          </p:nvPr>
        </p:nvGraphicFramePr>
        <p:xfrm>
          <a:off x="665584" y="1572608"/>
          <a:ext cx="8242041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79">
                  <a:extLst>
                    <a:ext uri="{9D8B030D-6E8A-4147-A177-3AD203B41FA5}">
                      <a16:colId xmlns:a16="http://schemas.microsoft.com/office/drawing/2014/main" val="1610473609"/>
                    </a:ext>
                  </a:extLst>
                </a:gridCol>
                <a:gridCol w="3597710">
                  <a:extLst>
                    <a:ext uri="{9D8B030D-6E8A-4147-A177-3AD203B41FA5}">
                      <a16:colId xmlns:a16="http://schemas.microsoft.com/office/drawing/2014/main" val="3723858572"/>
                    </a:ext>
                  </a:extLst>
                </a:gridCol>
                <a:gridCol w="1691952">
                  <a:extLst>
                    <a:ext uri="{9D8B030D-6E8A-4147-A177-3AD203B41FA5}">
                      <a16:colId xmlns:a16="http://schemas.microsoft.com/office/drawing/2014/main" val="1072794836"/>
                    </a:ext>
                  </a:extLst>
                </a:gridCol>
              </a:tblGrid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Name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66465513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==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Equal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==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481902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!=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Not equal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!=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82048166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&gt;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870784170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&lt;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72114919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Greater than or equal to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&gt;=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37704923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Less than or equal to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&lt;=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80584159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==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Equal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==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7088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49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11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Condition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80482"/>
            <a:ext cx="41008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if &lt;condition&gt;: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&lt;expression&gt;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&lt;expression&gt;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….</a:t>
            </a: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elif &lt;condition&gt;: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&lt;expression&gt;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&lt;expression&gt;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….</a:t>
            </a: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else: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&lt;expression&gt;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&lt;expression&gt;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3283A-D0D5-A0B3-DF44-B185A2ED60C6}"/>
              </a:ext>
            </a:extLst>
          </p:cNvPr>
          <p:cNvSpPr txBox="1"/>
          <p:nvPr/>
        </p:nvSpPr>
        <p:spPr>
          <a:xfrm>
            <a:off x="5038532" y="1380482"/>
            <a:ext cx="50696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x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input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"Enter number : 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x &gt;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y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6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z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8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elif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x &gt;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y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z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else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y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z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f'x=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x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y=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y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z=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z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LID4096" altLang="LID4096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6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12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380482"/>
            <a:ext cx="8486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Immutable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sequences of ordered characters</a:t>
            </a:r>
          </a:p>
          <a:p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Enclosed in either </a:t>
            </a:r>
            <a:r>
              <a:rPr lang="he-IL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'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single quotes</a:t>
            </a:r>
            <a:r>
              <a:rPr lang="he-IL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'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or double "quotes".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3283A-D0D5-A0B3-DF44-B185A2ED60C6}"/>
              </a:ext>
            </a:extLst>
          </p:cNvPr>
          <p:cNvSpPr txBox="1"/>
          <p:nvPr/>
        </p:nvSpPr>
        <p:spPr>
          <a:xfrm>
            <a:off x="684244" y="3125468"/>
            <a:ext cx="94301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s1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"Hello World, 'pini'"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s2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'Hello World, "pini"'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s3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'Hello World,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\'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pini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\'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s4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"""Lorem ipsum dolor sit amet,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consectetur adipiscing elit,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sed do eiusmod tempor incididunt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ut labore et dolore magna aliqua."""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(s1[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])</a:t>
            </a:r>
            <a:endParaRPr kumimoji="0" lang="LID4096" altLang="LID4096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15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String slicing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380482"/>
            <a:ext cx="98235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S1[x:y:z]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 – from position (including), </a:t>
            </a:r>
            <a:r>
              <a:rPr lang="en-US" sz="2800" dirty="0">
                <a:solidFill>
                  <a:schemeClr val="accent6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default value = 0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y – to position (not including) , </a:t>
            </a:r>
            <a:r>
              <a:rPr lang="en-US" sz="2800" dirty="0">
                <a:solidFill>
                  <a:schemeClr val="accent6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default value = length of string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z -  length of steps, </a:t>
            </a:r>
            <a:r>
              <a:rPr lang="en-US" sz="2800" dirty="0">
                <a:solidFill>
                  <a:schemeClr val="accent6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default value = 1</a:t>
            </a:r>
          </a:p>
          <a:p>
            <a:pPr lvl="1"/>
            <a:endParaRPr lang="en-US" sz="2800" dirty="0">
              <a:solidFill>
                <a:schemeClr val="accent6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/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s5 =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'H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Droid Sans Mono"/>
              </a:rPr>
              <a:t>e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ll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Droid Sans Mono"/>
              </a:rPr>
              <a:t>o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W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Droid Sans Mono"/>
              </a:rPr>
              <a:t>o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rl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00FFFF"/>
                </a:highlight>
                <a:latin typeface="Droid Sans Mono"/>
              </a:rPr>
              <a:t>d, pini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s6 = s5[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10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(s6)  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eoo</a:t>
            </a:r>
            <a:endParaRPr kumimoji="0" lang="LID4096" altLang="LID4096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0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380482"/>
            <a:ext cx="37275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s1 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'Hello World'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 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'While example'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while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 &lt;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len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(s1):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(s1[i],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end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i +=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</a:t>
            </a: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'for example'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s1: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end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</a:t>
            </a: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'enumerate example'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i, v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enumerate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(s1):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(i, v)</a:t>
            </a:r>
            <a:endParaRPr kumimoji="0" lang="LID4096" altLang="LID4096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C39A9E-E1C0-5202-B7D5-DB97A4DF53EE}"/>
              </a:ext>
            </a:extLst>
          </p:cNvPr>
          <p:cNvSpPr txBox="1"/>
          <p:nvPr/>
        </p:nvSpPr>
        <p:spPr>
          <a:xfrm>
            <a:off x="5461518" y="1380482"/>
            <a:ext cx="5892282" cy="50167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While example</a:t>
            </a:r>
          </a:p>
          <a:p>
            <a:r>
              <a:rPr lang="en-US" sz="1600" dirty="0"/>
              <a:t>Hello World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for example</a:t>
            </a:r>
          </a:p>
          <a:p>
            <a:r>
              <a:rPr lang="en-US" sz="1600" dirty="0"/>
              <a:t>Hello World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enumerate example</a:t>
            </a:r>
          </a:p>
          <a:p>
            <a:r>
              <a:rPr lang="en-US" sz="1600" dirty="0"/>
              <a:t>0 H</a:t>
            </a:r>
          </a:p>
          <a:p>
            <a:r>
              <a:rPr lang="en-US" sz="1600" dirty="0"/>
              <a:t>1 e</a:t>
            </a:r>
          </a:p>
          <a:p>
            <a:r>
              <a:rPr lang="en-US" sz="1600" dirty="0"/>
              <a:t>2 l</a:t>
            </a:r>
          </a:p>
          <a:p>
            <a:r>
              <a:rPr lang="en-US" sz="1600" dirty="0"/>
              <a:t>3 l</a:t>
            </a:r>
          </a:p>
          <a:p>
            <a:r>
              <a:rPr lang="en-US" sz="1600" dirty="0"/>
              <a:t>4 o</a:t>
            </a:r>
          </a:p>
          <a:p>
            <a:r>
              <a:rPr lang="en-US" sz="1600" dirty="0"/>
              <a:t>5  </a:t>
            </a:r>
          </a:p>
          <a:p>
            <a:r>
              <a:rPr lang="en-US" sz="1600" dirty="0"/>
              <a:t>6 W</a:t>
            </a:r>
          </a:p>
          <a:p>
            <a:r>
              <a:rPr lang="en-US" sz="1600" dirty="0"/>
              <a:t>7 o</a:t>
            </a:r>
          </a:p>
          <a:p>
            <a:r>
              <a:rPr lang="en-US" sz="1600" dirty="0"/>
              <a:t>8 r</a:t>
            </a:r>
          </a:p>
          <a:p>
            <a:r>
              <a:rPr lang="en-US" sz="1600" dirty="0"/>
              <a:t>9 l</a:t>
            </a:r>
          </a:p>
          <a:p>
            <a:r>
              <a:rPr lang="en-US" sz="1600" dirty="0"/>
              <a:t>10 d</a:t>
            </a:r>
          </a:p>
        </p:txBody>
      </p:sp>
    </p:spTree>
    <p:extLst>
      <p:ext uri="{BB962C8B-B14F-4D97-AF65-F5344CB8AC3E}">
        <p14:creationId xmlns:p14="http://schemas.microsoft.com/office/powerpoint/2010/main" val="394913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15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380482"/>
            <a:ext cx="101283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Ordered collection of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Including not same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Changeable, we can change, add, and remove items in a list after it has been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Allow Duplicates - since lists are indexed, lists can have items with the same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Multidimensional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3283A-D0D5-A0B3-DF44-B185A2ED60C6}"/>
              </a:ext>
            </a:extLst>
          </p:cNvPr>
          <p:cNvSpPr txBox="1"/>
          <p:nvPr/>
        </p:nvSpPr>
        <p:spPr>
          <a:xfrm>
            <a:off x="758889" y="4530135"/>
            <a:ext cx="9430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 = [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'Hello'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True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4.6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[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12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False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88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]]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Access Items</a:t>
            </a:r>
            <a:br>
              <a:rPr kumimoji="0" lang="LID4096" altLang="LID4096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(l1[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])  </a:t>
            </a:r>
            <a:r>
              <a:rPr kumimoji="0" lang="LID4096" altLang="LID4096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Hello</a:t>
            </a:r>
            <a:br>
              <a:rPr kumimoji="0" lang="LID4096" altLang="LID4096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(l1[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][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])  </a:t>
            </a:r>
            <a:r>
              <a:rPr kumimoji="0" lang="LID4096" altLang="LID4096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88</a:t>
            </a:r>
            <a:br>
              <a:rPr kumimoji="0" lang="LID4096" altLang="LID4096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Negative Indexing</a:t>
            </a:r>
            <a:br>
              <a:rPr kumimoji="0" lang="LID4096" altLang="LID4096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(l1[-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])  </a:t>
            </a:r>
            <a:r>
              <a:rPr kumimoji="0" lang="LID4096" altLang="LID4096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[12, False, 88]</a:t>
            </a:r>
            <a:endParaRPr kumimoji="0" lang="LID4096" altLang="LID4096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List – actions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3283A-D0D5-A0B3-DF44-B185A2ED60C6}"/>
              </a:ext>
            </a:extLst>
          </p:cNvPr>
          <p:cNvSpPr txBox="1"/>
          <p:nvPr/>
        </p:nvSpPr>
        <p:spPr>
          <a:xfrm>
            <a:off x="359611" y="1478332"/>
            <a:ext cx="68673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Range of Indexes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(l1[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])  </a:t>
            </a: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[3, 4.6]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Range of Negative Indexes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(l1[-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 -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])  </a:t>
            </a: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[True, 3, 4.6]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Check if Item Exists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4.6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'Yes, 4.6 is in l1'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Change Item Value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l1[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 =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'World'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(l1)  </a:t>
            </a: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['World', True, 3, 4.6, [12, False, 88]]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Insert Items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l1.insert(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'Hello'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(l1)  </a:t>
            </a: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['World', True, 'Hello', 3, 4.6, [12, False, 88]]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Append Items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l1.append(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2023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(l1)  </a:t>
            </a: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['World', True, 'Hello', 3, 4.6, [12, False, 88], 2023]</a:t>
            </a:r>
            <a:r>
              <a:rPr lang="LID4096" altLang="LID4096" sz="1600" i="1" dirty="0">
                <a:solidFill>
                  <a:srgbClr val="8C8C8C"/>
                </a:solidFill>
                <a:latin typeface="Droid Sans Mono"/>
              </a:rPr>
              <a:t> # Extend List</a:t>
            </a:r>
            <a:br>
              <a:rPr lang="LID4096" altLang="LID4096" sz="1600" i="1" dirty="0">
                <a:solidFill>
                  <a:srgbClr val="8C8C8C"/>
                </a:solidFill>
                <a:latin typeface="Droid Sans Mono"/>
              </a:rPr>
            </a:br>
            <a:r>
              <a:rPr lang="LID4096" altLang="LID4096" sz="1600" dirty="0">
                <a:solidFill>
                  <a:srgbClr val="080808"/>
                </a:solidFill>
                <a:latin typeface="Droid Sans Mono"/>
              </a:rPr>
              <a:t>l1.extend([</a:t>
            </a:r>
            <a:r>
              <a:rPr lang="LID4096" altLang="LID4096" sz="1600" dirty="0">
                <a:solidFill>
                  <a:srgbClr val="1750EB"/>
                </a:solidFill>
                <a:latin typeface="Droid Sans Mono"/>
              </a:rPr>
              <a:t>25</a:t>
            </a:r>
            <a:r>
              <a:rPr lang="LID4096" altLang="LID4096" sz="1600" dirty="0">
                <a:solidFill>
                  <a:srgbClr val="080808"/>
                </a:solidFill>
                <a:latin typeface="Droid Sans Mono"/>
              </a:rPr>
              <a:t>, </a:t>
            </a:r>
            <a:r>
              <a:rPr lang="LID4096" altLang="LID4096" sz="1600" dirty="0">
                <a:solidFill>
                  <a:srgbClr val="0033B3"/>
                </a:solidFill>
                <a:latin typeface="Droid Sans Mono"/>
              </a:rPr>
              <a:t>False</a:t>
            </a:r>
            <a:r>
              <a:rPr lang="LID4096" altLang="LID4096" sz="1600" dirty="0">
                <a:solidFill>
                  <a:srgbClr val="080808"/>
                </a:solidFill>
                <a:latin typeface="Droid Sans Mono"/>
              </a:rPr>
              <a:t>, </a:t>
            </a:r>
            <a:r>
              <a:rPr lang="LID4096" altLang="LID4096" sz="1600" dirty="0">
                <a:solidFill>
                  <a:srgbClr val="067D17"/>
                </a:solidFill>
                <a:latin typeface="Droid Sans Mono"/>
              </a:rPr>
              <a:t>'Hi'</a:t>
            </a:r>
            <a:r>
              <a:rPr lang="LID4096" altLang="LID4096" sz="1600" dirty="0">
                <a:solidFill>
                  <a:srgbClr val="080808"/>
                </a:solidFill>
                <a:latin typeface="Droid Sans Mono"/>
              </a:rPr>
              <a:t>])</a:t>
            </a:r>
            <a:br>
              <a:rPr lang="LID4096" altLang="LID4096" sz="1600" dirty="0">
                <a:solidFill>
                  <a:srgbClr val="080808"/>
                </a:solidFill>
                <a:latin typeface="Droid Sans Mono"/>
              </a:rPr>
            </a:br>
            <a:r>
              <a:rPr lang="LID4096" altLang="LID4096" sz="1600" dirty="0">
                <a:solidFill>
                  <a:srgbClr val="000080"/>
                </a:solidFill>
                <a:latin typeface="Droid Sans Mono"/>
              </a:rPr>
              <a:t>print</a:t>
            </a:r>
            <a:r>
              <a:rPr lang="LID4096" altLang="LID4096" sz="1600" dirty="0">
                <a:solidFill>
                  <a:srgbClr val="080808"/>
                </a:solidFill>
                <a:latin typeface="Droid Sans Mono"/>
              </a:rPr>
              <a:t>(l1)  </a:t>
            </a:r>
            <a:r>
              <a:rPr lang="LID4096" altLang="LID4096" sz="1600" i="1" dirty="0">
                <a:solidFill>
                  <a:srgbClr val="8C8C8C"/>
                </a:solidFill>
                <a:latin typeface="Droid Sans Mono"/>
              </a:rPr>
              <a:t># ['World', True, 'Hello', 3, 4.6, [12, False, 88], 2023, 25, False, 'Hi']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F5AB0-C29B-783E-A6DD-616943C9B0D8}"/>
              </a:ext>
            </a:extLst>
          </p:cNvPr>
          <p:cNvSpPr txBox="1"/>
          <p:nvPr/>
        </p:nvSpPr>
        <p:spPr>
          <a:xfrm>
            <a:off x="6325284" y="1478332"/>
            <a:ext cx="57158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Remove Specified Item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l1.remove(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'Hi'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del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l1[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(l1)  </a:t>
            </a: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['World', True, 3, 4.6, [12, False, 88], 2023, 25, False]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Remove Specified Index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l1.pop(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l1.pop()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(l1)  </a:t>
            </a: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['World', True, 3, 4.6, [12, False, 88], 25]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l1.clear()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(l1)  </a:t>
            </a: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[]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2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17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Range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27179" y="1654180"/>
            <a:ext cx="37275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range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10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(i)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range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10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-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(i)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sz="2000" dirty="0">
              <a:solidFill>
                <a:srgbClr val="080808"/>
              </a:solidFill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s1 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'Hello'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range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len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(s1)):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(s1[i],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end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LID4096" altLang="LID4096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C39A9E-E1C0-5202-B7D5-DB97A4DF53EE}"/>
              </a:ext>
            </a:extLst>
          </p:cNvPr>
          <p:cNvSpPr txBox="1"/>
          <p:nvPr/>
        </p:nvSpPr>
        <p:spPr>
          <a:xfrm>
            <a:off x="5461518" y="1654180"/>
            <a:ext cx="5892282" cy="403187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8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10</a:t>
            </a:r>
          </a:p>
          <a:p>
            <a:r>
              <a:rPr lang="en-US" sz="1600" dirty="0"/>
              <a:t>9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7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4</a:t>
            </a:r>
          </a:p>
          <a:p>
            <a:endParaRPr lang="en-US" sz="1600" dirty="0"/>
          </a:p>
          <a:p>
            <a:r>
              <a:rPr lang="en-US" sz="1600" dirty="0"/>
              <a:t>Hello</a:t>
            </a:r>
          </a:p>
          <a:p>
            <a:endParaRPr lang="en-US" sz="1600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557C229-BE59-8194-85D8-8EFC8537A021}"/>
              </a:ext>
            </a:extLst>
          </p:cNvPr>
          <p:cNvSpPr/>
          <p:nvPr/>
        </p:nvSpPr>
        <p:spPr>
          <a:xfrm>
            <a:off x="733231" y="1354857"/>
            <a:ext cx="1122782" cy="417474"/>
          </a:xfrm>
          <a:prstGeom prst="wedgeEllipseCallout">
            <a:avLst>
              <a:gd name="adj1" fmla="val 82289"/>
              <a:gd name="adj2" fmla="val 11585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start = 0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130A6BDA-4CCB-2078-6D18-58A104B9EBFD}"/>
              </a:ext>
            </a:extLst>
          </p:cNvPr>
          <p:cNvSpPr/>
          <p:nvPr/>
        </p:nvSpPr>
        <p:spPr>
          <a:xfrm>
            <a:off x="2038933" y="1327292"/>
            <a:ext cx="910123" cy="417474"/>
          </a:xfrm>
          <a:prstGeom prst="wedgeEllipseCallout">
            <a:avLst>
              <a:gd name="adj1" fmla="val -1368"/>
              <a:gd name="adj2" fmla="val 1173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end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4D1BA6EA-3BBA-8ED6-4ED8-709D713F64E9}"/>
              </a:ext>
            </a:extLst>
          </p:cNvPr>
          <p:cNvSpPr/>
          <p:nvPr/>
        </p:nvSpPr>
        <p:spPr>
          <a:xfrm>
            <a:off x="3131977" y="1327292"/>
            <a:ext cx="1122782" cy="417474"/>
          </a:xfrm>
          <a:prstGeom prst="wedgeEllipseCallout">
            <a:avLst>
              <a:gd name="adj1" fmla="val -81734"/>
              <a:gd name="adj2" fmla="val 12330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step = 1</a:t>
            </a:r>
            <a:endParaRPr lang="LID4096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8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18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Tuple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380482"/>
            <a:ext cx="101283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Immutable 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Ordered collection of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Including not same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Unchangeable, we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cannot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change, add, and remove items in a tuple after it has been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Allow Duplicates - since lists are indexed, lists can have items with the same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Multidimensional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3283A-D0D5-A0B3-DF44-B185A2ED60C6}"/>
              </a:ext>
            </a:extLst>
          </p:cNvPr>
          <p:cNvSpPr txBox="1"/>
          <p:nvPr/>
        </p:nvSpPr>
        <p:spPr>
          <a:xfrm>
            <a:off x="758889" y="4530135"/>
            <a:ext cx="943013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t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1 = 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'Hello'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True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4.6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[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12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False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88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Access Items</a:t>
            </a:r>
            <a:br>
              <a:rPr kumimoji="0" lang="LID4096" altLang="LID4096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t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1[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])  </a:t>
            </a:r>
            <a:r>
              <a:rPr kumimoji="0" lang="LID4096" altLang="LID4096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Hello</a:t>
            </a:r>
            <a:br>
              <a:rPr kumimoji="0" lang="LID4096" altLang="LID4096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t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1[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][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])  </a:t>
            </a:r>
            <a:r>
              <a:rPr kumimoji="0" lang="LID4096" altLang="LID4096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88</a:t>
            </a:r>
            <a:br>
              <a:rPr kumimoji="0" lang="LID4096" altLang="LID4096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en-US" altLang="LID4096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 ….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800" i="1" dirty="0">
                <a:solidFill>
                  <a:schemeClr val="accent2"/>
                </a:solidFill>
                <a:latin typeface="Droid Sans Mono"/>
              </a:rPr>
              <a:t>Same actions as List</a:t>
            </a:r>
            <a:endParaRPr kumimoji="0" lang="LID4096" altLang="LID4096" sz="2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3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19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Dictionary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1" y="1380482"/>
            <a:ext cx="10529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Dictionaries are used to store data values in key:value pairs.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Collection which is ordered, changeable and do not allow duplicates.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3283A-D0D5-A0B3-DF44-B185A2ED60C6}"/>
              </a:ext>
            </a:extLst>
          </p:cNvPr>
          <p:cNvSpPr txBox="1"/>
          <p:nvPr/>
        </p:nvSpPr>
        <p:spPr>
          <a:xfrm>
            <a:off x="570721" y="2456795"/>
            <a:ext cx="7590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 = {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'brand'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'Ford'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'model'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'Mustang'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'year'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1964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}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d2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dict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brand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'Ford'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model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'Mustang'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year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1964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(d1)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(d2)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2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get value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"d1['year'] = 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d1[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'year'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00"/>
                </a:highlight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Droid Sans Mono"/>
              </a:rPr>
              <a:t>"d1['hour'] = 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, d1[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Droid Sans Mono"/>
              </a:rPr>
              <a:t>'hour'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])</a:t>
            </a:r>
            <a:endParaRPr kumimoji="0" lang="LID4096" altLang="LID4096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A4A42-1A80-E2A1-34FF-2CE0248D59AE}"/>
              </a:ext>
            </a:extLst>
          </p:cNvPr>
          <p:cNvSpPr txBox="1"/>
          <p:nvPr/>
        </p:nvSpPr>
        <p:spPr>
          <a:xfrm>
            <a:off x="5407742" y="3429000"/>
            <a:ext cx="6361471" cy="10156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sz="2000" dirty="0"/>
              <a:t>{'brand': 'Ford', 'model': 'Mustang', 'year': 1964}</a:t>
            </a:r>
          </a:p>
          <a:p>
            <a:r>
              <a:rPr lang="pt-BR" sz="2000" dirty="0"/>
              <a:t>{'brand': 'Ford', 'model': 'Mustang', 'year': 1964}</a:t>
            </a:r>
          </a:p>
          <a:p>
            <a:r>
              <a:rPr lang="pt-BR" sz="2000" dirty="0"/>
              <a:t>d1['year'] =  1964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45FDA-A4ED-B592-33F0-811DC73FC57D}"/>
              </a:ext>
            </a:extLst>
          </p:cNvPr>
          <p:cNvSpPr txBox="1"/>
          <p:nvPr/>
        </p:nvSpPr>
        <p:spPr>
          <a:xfrm>
            <a:off x="570721" y="5213199"/>
            <a:ext cx="11095254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Traceback (most recent call last): File "dictionary_example.py", line 14, in &lt;module&gt;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print("d1['hour'] = ", d1['hour'])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KeyError: 'hour'</a:t>
            </a:r>
            <a:endParaRPr lang="pt-BR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5CEF68-CFA9-DE1B-A483-48C71BCBAB65}"/>
              </a:ext>
            </a:extLst>
          </p:cNvPr>
          <p:cNvCxnSpPr>
            <a:cxnSpLocks/>
          </p:cNvCxnSpPr>
          <p:nvPr/>
        </p:nvCxnSpPr>
        <p:spPr>
          <a:xfrm>
            <a:off x="4886632" y="4945626"/>
            <a:ext cx="949037" cy="2675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6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2F0B0F-DC95-5C61-65ED-5F7BFF7AAE0C}"/>
              </a:ext>
            </a:extLst>
          </p:cNvPr>
          <p:cNvSpPr txBox="1"/>
          <p:nvPr/>
        </p:nvSpPr>
        <p:spPr>
          <a:xfrm>
            <a:off x="587828" y="1275933"/>
            <a:ext cx="877388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Indentation</a:t>
            </a:r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Indentation refers to the spaces at the beginning of a code 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Python uses indentation to indicate a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block of code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lvl="1"/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"Five is greater than two!"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e-IL" sz="20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Variables</a:t>
            </a:r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variables are created when you assign a value to it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endParaRPr lang="en-US" sz="20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Comments</a:t>
            </a:r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Comments start with a #, and Python will render the rest of the line as a comment.</a:t>
            </a:r>
          </a:p>
          <a:p>
            <a:pPr lvl="1"/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This is a comment.</a:t>
            </a:r>
            <a:b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03921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20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Dictionary – actions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3283A-D0D5-A0B3-DF44-B185A2ED60C6}"/>
              </a:ext>
            </a:extLst>
          </p:cNvPr>
          <p:cNvSpPr txBox="1"/>
          <p:nvPr/>
        </p:nvSpPr>
        <p:spPr>
          <a:xfrm>
            <a:off x="359611" y="1478332"/>
            <a:ext cx="104763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Check if Item Exists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'brand'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val = d1[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'brand'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f'Yes,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\'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brand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\'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is in d1, value: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val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’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Change Item Value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d1[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'brand'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'Fiat'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(d1) 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{'brand': 'Fiat', 'model': 'Mustang', 'year': 1964}</a:t>
            </a:r>
            <a:endParaRPr kumimoji="0" lang="en-US" altLang="LID4096" sz="24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LID4096" sz="24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2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G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et value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(d1.get(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'brand'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)) 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Fiat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(d1.get(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'hour'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'unknown'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)) 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unknown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50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21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Dictionary – actions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3283A-D0D5-A0B3-DF44-B185A2ED60C6}"/>
              </a:ext>
            </a:extLst>
          </p:cNvPr>
          <p:cNvSpPr txBox="1"/>
          <p:nvPr/>
        </p:nvSpPr>
        <p:spPr>
          <a:xfrm>
            <a:off x="384491" y="1154871"/>
            <a:ext cx="109693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Insert Items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d1[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'hour'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'22:10'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(d1) 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{'brand': 'Fiat', 'model': 'Mustang', 'year': 1964, 'hour': '22:10’}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endParaRPr kumimoji="0" lang="en-US" altLang="LID4096" sz="24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400" i="1" dirty="0">
                <a:solidFill>
                  <a:schemeClr val="accent2"/>
                </a:solidFill>
                <a:latin typeface="Droid Sans Mono"/>
              </a:rPr>
              <a:t>G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et Dictionary keys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(d1.keys()) 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dict_keys(['brand', 'model', 'year', 'hour'])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(d1.values()) 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dict_values(['Fiat', 'Mustang', 1964, '22:10'])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(d1.items()) 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dict_items([('brand', 'Fiat'), ('model', 'Mustang'), ('year', 1964), ('hour', '22:10')])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endParaRPr kumimoji="0" lang="en-US" altLang="LID4096" sz="24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400" i="1" dirty="0">
                <a:solidFill>
                  <a:schemeClr val="accent2"/>
                </a:solidFill>
                <a:latin typeface="Droid Sans Mono"/>
              </a:rPr>
              <a:t>U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pdate existing item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d1.update({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"year"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2020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})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(d1) 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{'brand': 'Fiat', 'model': 'Mustang', 'year': 2020, 'hour': '22:10'}</a:t>
            </a:r>
            <a:endParaRPr kumimoji="0" lang="LID4096" altLang="LID4096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55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22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Dictionary – actions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3283A-D0D5-A0B3-DF44-B185A2ED60C6}"/>
              </a:ext>
            </a:extLst>
          </p:cNvPr>
          <p:cNvSpPr txBox="1"/>
          <p:nvPr/>
        </p:nvSpPr>
        <p:spPr>
          <a:xfrm>
            <a:off x="347170" y="1161091"/>
            <a:ext cx="102897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LID4096" sz="2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R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emove specified item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(d1.pop(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"model"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)) 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del d1['model']  =&gt; Mustang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d1.pop(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"a"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</a:t>
            </a:r>
            <a:r>
              <a:rPr kumimoji="0" lang="en-US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KeyError: 'a'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(d1.pop(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"a"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'unknown key'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)) 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unknown key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(d1) 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{'brand': 'Fiat', 'year': 2020, 'hour': '22:10’} </a:t>
            </a:r>
            <a:endParaRPr kumimoji="0" lang="en-US" altLang="LID4096" sz="24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400" i="1" dirty="0">
                <a:solidFill>
                  <a:schemeClr val="accent2"/>
                </a:solidFill>
                <a:latin typeface="Droid Sans Mono"/>
              </a:rPr>
              <a:t>R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emove last inserted item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d1.popitem()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(d1) 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{'brand': 'Fiat', 'year': 2020}</a:t>
            </a:r>
            <a:endParaRPr kumimoji="0" lang="en-US" altLang="LID4096" sz="24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400" i="1" dirty="0">
                <a:solidFill>
                  <a:schemeClr val="accent2"/>
                </a:solidFill>
                <a:latin typeface="Droid Sans Mono"/>
              </a:rPr>
              <a:t>C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lear dictionary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d1.clear()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(d1) 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{}</a:t>
            </a:r>
            <a:endParaRPr kumimoji="0" lang="en-US" altLang="LID4096" sz="24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400" i="1" dirty="0">
                <a:solidFill>
                  <a:schemeClr val="accent2"/>
                </a:solidFill>
                <a:latin typeface="Droid Sans Mono"/>
              </a:rPr>
              <a:t>D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elete dictionary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del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(d1) 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==&gt;&gt;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Name 'd1' can be undefined</a:t>
            </a:r>
            <a:endParaRPr kumimoji="0" lang="LID4096" altLang="LID4096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4C9ED43-8A95-1914-618B-9E541E759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d1.pop</a:t>
            </a: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312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Dictionary – actions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3283A-D0D5-A0B3-DF44-B185A2ED60C6}"/>
              </a:ext>
            </a:extLst>
          </p:cNvPr>
          <p:cNvSpPr txBox="1"/>
          <p:nvPr/>
        </p:nvSpPr>
        <p:spPr>
          <a:xfrm>
            <a:off x="347170" y="1161091"/>
            <a:ext cx="111668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LID4096" sz="2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Add several items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d1.update(d2)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(d1) 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{'brand': 'Ford', 'model': 'Mustang', 'year': 1964}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d1.clear()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d1.update(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brand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'Ford'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model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'Mustang'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year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1964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(d1) 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{'brand': 'Ford', 'model': 'Mustang', 'year': 1964}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en-US" altLang="LID4096" sz="2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C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reate dictionary from two lists using ‘zip’ iterator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courses = [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'Math'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'Java'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'Python'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grades = [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79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96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98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 = {}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k, v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zip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(courses, grades):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d1[k] = v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(d1) 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{'Math': 79, 'Java': 96, 'Python': 98}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({k: v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k, v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zip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(courses, grades)}) 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{'Math': 79, 'Java': 96, 'Python': 98}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4C9ED43-8A95-1914-618B-9E541E759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d1.pop</a:t>
            </a: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82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Dictionary –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3283A-D0D5-A0B3-DF44-B185A2ED60C6}"/>
              </a:ext>
            </a:extLst>
          </p:cNvPr>
          <p:cNvSpPr txBox="1"/>
          <p:nvPr/>
        </p:nvSpPr>
        <p:spPr>
          <a:xfrm>
            <a:off x="347170" y="1161091"/>
            <a:ext cx="56912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 = {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'brand'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'Ford'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'year'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1964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}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Print all key names in the dictionary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x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(x)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x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d1.keys():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(x)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Print all values in the dictionary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x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(d1[x])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x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d1.values():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(x)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Loop through both keys and values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x, y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d1.items():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(x, y)</a:t>
            </a:r>
            <a:endParaRPr kumimoji="0" lang="LID4096" altLang="LID4096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F8583-E7A5-331F-3E80-7B7BADB2D5C9}"/>
              </a:ext>
            </a:extLst>
          </p:cNvPr>
          <p:cNvSpPr txBox="1"/>
          <p:nvPr/>
        </p:nvSpPr>
        <p:spPr>
          <a:xfrm>
            <a:off x="6476617" y="1832035"/>
            <a:ext cx="2617619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LID4096" sz="2400" dirty="0"/>
              <a:t>brand</a:t>
            </a:r>
          </a:p>
          <a:p>
            <a:r>
              <a:rPr lang="LID4096" sz="2400" dirty="0"/>
              <a:t>year</a:t>
            </a:r>
          </a:p>
          <a:p>
            <a:r>
              <a:rPr lang="LID4096" sz="2400" dirty="0"/>
              <a:t>brand</a:t>
            </a:r>
          </a:p>
          <a:p>
            <a:r>
              <a:rPr lang="en-US" sz="2400" dirty="0"/>
              <a:t>Y</a:t>
            </a:r>
            <a:r>
              <a:rPr lang="LID4096" sz="2400" dirty="0"/>
              <a:t>ear</a:t>
            </a:r>
            <a:endParaRPr lang="en-US" sz="2400" dirty="0"/>
          </a:p>
          <a:p>
            <a:endParaRPr lang="LID4096" sz="2400" dirty="0"/>
          </a:p>
          <a:p>
            <a:r>
              <a:rPr lang="LID4096" sz="2400" dirty="0"/>
              <a:t>Ford</a:t>
            </a:r>
          </a:p>
          <a:p>
            <a:r>
              <a:rPr lang="LID4096" sz="2400" dirty="0"/>
              <a:t>1964</a:t>
            </a:r>
          </a:p>
          <a:p>
            <a:r>
              <a:rPr lang="LID4096" sz="2400" dirty="0"/>
              <a:t>Ford</a:t>
            </a:r>
          </a:p>
          <a:p>
            <a:r>
              <a:rPr lang="LID4096" sz="2400" dirty="0"/>
              <a:t>1964</a:t>
            </a:r>
            <a:endParaRPr lang="en-US" sz="2400" dirty="0"/>
          </a:p>
          <a:p>
            <a:endParaRPr lang="LID4096" sz="2400" dirty="0"/>
          </a:p>
          <a:p>
            <a:r>
              <a:rPr lang="LID4096" sz="2400" dirty="0"/>
              <a:t>brand Ford</a:t>
            </a:r>
          </a:p>
          <a:p>
            <a:r>
              <a:rPr lang="LID4096" sz="2400" dirty="0"/>
              <a:t>year 1964</a:t>
            </a:r>
          </a:p>
        </p:txBody>
      </p:sp>
    </p:spTree>
    <p:extLst>
      <p:ext uri="{BB962C8B-B14F-4D97-AF65-F5344CB8AC3E}">
        <p14:creationId xmlns:p14="http://schemas.microsoft.com/office/powerpoint/2010/main" val="2855589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25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236706"/>
            <a:ext cx="10128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Unordered collection of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Including not same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Changeable, we can change only by add and remove items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You cannot access items in a set by referring to an index or a 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But you can loop through the set items using a for loop, or ask if a specified value is present in a set, by using the in keyword.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3283A-D0D5-A0B3-DF44-B185A2ED60C6}"/>
              </a:ext>
            </a:extLst>
          </p:cNvPr>
          <p:cNvSpPr txBox="1"/>
          <p:nvPr/>
        </p:nvSpPr>
        <p:spPr>
          <a:xfrm>
            <a:off x="570723" y="3981194"/>
            <a:ext cx="3827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s1 = {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'Hello'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True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4.6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}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(s1)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Access Items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x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s1: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(x)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4.6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s1)</a:t>
            </a:r>
            <a:endParaRPr kumimoji="0" lang="LID4096" altLang="LID4096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90CAE-A79A-8FD7-24F0-8220AE1399BF}"/>
              </a:ext>
            </a:extLst>
          </p:cNvPr>
          <p:cNvSpPr txBox="1"/>
          <p:nvPr/>
        </p:nvSpPr>
        <p:spPr>
          <a:xfrm>
            <a:off x="5368213" y="3914362"/>
            <a:ext cx="2475721" cy="255454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LID4096" sz="2000" dirty="0"/>
              <a:t>{3, True, 'Hello', 4.6}</a:t>
            </a:r>
            <a:endParaRPr lang="en-US" sz="2000" dirty="0"/>
          </a:p>
          <a:p>
            <a:endParaRPr lang="LID4096" sz="2000" dirty="0"/>
          </a:p>
          <a:p>
            <a:r>
              <a:rPr lang="LID4096" sz="2000" dirty="0"/>
              <a:t>3</a:t>
            </a:r>
          </a:p>
          <a:p>
            <a:r>
              <a:rPr lang="LID4096" sz="2000" dirty="0"/>
              <a:t>True</a:t>
            </a:r>
          </a:p>
          <a:p>
            <a:r>
              <a:rPr lang="LID4096" sz="2000" dirty="0"/>
              <a:t>Hello</a:t>
            </a:r>
          </a:p>
          <a:p>
            <a:r>
              <a:rPr lang="LID4096" sz="2000" dirty="0"/>
              <a:t>4.6</a:t>
            </a:r>
            <a:endParaRPr lang="en-US" sz="2000" dirty="0"/>
          </a:p>
          <a:p>
            <a:endParaRPr lang="LID4096" sz="2000" dirty="0"/>
          </a:p>
          <a:p>
            <a:r>
              <a:rPr lang="LID4096" sz="20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806524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477706" y="2300510"/>
            <a:ext cx="51268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do_something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(x: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l1=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None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 -&gt;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x +=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new_list = l1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or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[]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item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new_list: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(item)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x</a:t>
            </a: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sz="2000" dirty="0">
              <a:solidFill>
                <a:srgbClr val="080808"/>
              </a:solidFill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list1 = [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'a'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84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x 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23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res = do_something(x)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(res)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res = do_something(x, list1)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(res)</a:t>
            </a:r>
            <a:endParaRPr kumimoji="0" lang="LID4096" altLang="LID4096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C39A9E-E1C0-5202-B7D5-DB97A4DF53EE}"/>
              </a:ext>
            </a:extLst>
          </p:cNvPr>
          <p:cNvSpPr txBox="1"/>
          <p:nvPr/>
        </p:nvSpPr>
        <p:spPr>
          <a:xfrm>
            <a:off x="5772539" y="4595318"/>
            <a:ext cx="3771122" cy="132343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sz="1600" dirty="0"/>
              <a:t>26</a:t>
            </a:r>
          </a:p>
          <a:p>
            <a:r>
              <a:rPr lang="pt-BR" sz="1600" dirty="0"/>
              <a:t>a</a:t>
            </a:r>
          </a:p>
          <a:p>
            <a:r>
              <a:rPr lang="pt-BR" sz="1600" dirty="0"/>
              <a:t>5</a:t>
            </a:r>
          </a:p>
          <a:p>
            <a:r>
              <a:rPr lang="pt-BR" sz="1600" dirty="0"/>
              <a:t>84</a:t>
            </a:r>
          </a:p>
          <a:p>
            <a:r>
              <a:rPr lang="pt-BR" sz="1600" dirty="0"/>
              <a:t>26</a:t>
            </a:r>
            <a:endParaRPr lang="en-US" sz="1600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557C229-BE59-8194-85D8-8EFC8537A021}"/>
              </a:ext>
            </a:extLst>
          </p:cNvPr>
          <p:cNvSpPr/>
          <p:nvPr/>
        </p:nvSpPr>
        <p:spPr>
          <a:xfrm>
            <a:off x="200899" y="1376442"/>
            <a:ext cx="1274601" cy="555476"/>
          </a:xfrm>
          <a:prstGeom prst="wedgeEllipseCallout">
            <a:avLst>
              <a:gd name="adj1" fmla="val -5417"/>
              <a:gd name="adj2" fmla="val 12908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define function 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130A6BDA-4CCB-2078-6D18-58A104B9EBFD}"/>
              </a:ext>
            </a:extLst>
          </p:cNvPr>
          <p:cNvSpPr/>
          <p:nvPr/>
        </p:nvSpPr>
        <p:spPr>
          <a:xfrm>
            <a:off x="1475500" y="1625423"/>
            <a:ext cx="910123" cy="417474"/>
          </a:xfrm>
          <a:prstGeom prst="wedgeEllipseCallout">
            <a:avLst>
              <a:gd name="adj1" fmla="val -5469"/>
              <a:gd name="adj2" fmla="val 15907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name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4D1BA6EA-3BBA-8ED6-4ED8-709D713F64E9}"/>
              </a:ext>
            </a:extLst>
          </p:cNvPr>
          <p:cNvSpPr/>
          <p:nvPr/>
        </p:nvSpPr>
        <p:spPr>
          <a:xfrm>
            <a:off x="2385623" y="1285582"/>
            <a:ext cx="2045445" cy="417474"/>
          </a:xfrm>
          <a:prstGeom prst="wedgeEllipseCallout">
            <a:avLst>
              <a:gd name="adj1" fmla="val -22788"/>
              <a:gd name="adj2" fmla="val 20824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parameter, name and type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0BBAAD6-B6F8-D1B8-D9A6-C97086021E22}"/>
              </a:ext>
            </a:extLst>
          </p:cNvPr>
          <p:cNvSpPr/>
          <p:nvPr/>
        </p:nvSpPr>
        <p:spPr>
          <a:xfrm>
            <a:off x="4431068" y="1445443"/>
            <a:ext cx="2045445" cy="417474"/>
          </a:xfrm>
          <a:prstGeom prst="wedgeEllipseCallout">
            <a:avLst>
              <a:gd name="adj1" fmla="val -65668"/>
              <a:gd name="adj2" fmla="val 18142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parameter with default value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AB7A32F9-7A87-A695-370B-EC0FC01FB81D}"/>
              </a:ext>
            </a:extLst>
          </p:cNvPr>
          <p:cNvSpPr/>
          <p:nvPr/>
        </p:nvSpPr>
        <p:spPr>
          <a:xfrm>
            <a:off x="2873828" y="3822787"/>
            <a:ext cx="2562809" cy="417474"/>
          </a:xfrm>
          <a:prstGeom prst="wedgeEllipseCallout">
            <a:avLst>
              <a:gd name="adj1" fmla="val -89540"/>
              <a:gd name="adj2" fmla="val 410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return value or None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DA895833-19F7-23BE-0E82-63250176EBD2}"/>
              </a:ext>
            </a:extLst>
          </p:cNvPr>
          <p:cNvSpPr/>
          <p:nvPr/>
        </p:nvSpPr>
        <p:spPr>
          <a:xfrm>
            <a:off x="5772539" y="2151647"/>
            <a:ext cx="2387567" cy="417474"/>
          </a:xfrm>
          <a:prstGeom prst="wedgeEllipseCallout">
            <a:avLst>
              <a:gd name="adj1" fmla="val -74355"/>
              <a:gd name="adj2" fmla="val 3986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Return value type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5D628BD6-11B5-0A17-9FFB-020CD969BD55}"/>
              </a:ext>
            </a:extLst>
          </p:cNvPr>
          <p:cNvSpPr/>
          <p:nvPr/>
        </p:nvSpPr>
        <p:spPr>
          <a:xfrm>
            <a:off x="3448974" y="2749101"/>
            <a:ext cx="1987663" cy="417474"/>
          </a:xfrm>
          <a:prstGeom prst="wedgeEllipseCallout">
            <a:avLst>
              <a:gd name="adj1" fmla="val -82492"/>
              <a:gd name="adj2" fmla="val 4135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for default value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2AE615-1A46-8084-1AD9-4030B92E2B85}"/>
              </a:ext>
            </a:extLst>
          </p:cNvPr>
          <p:cNvSpPr txBox="1"/>
          <p:nvPr/>
        </p:nvSpPr>
        <p:spPr>
          <a:xfrm>
            <a:off x="8714793" y="1824541"/>
            <a:ext cx="2990171" cy="584775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125392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27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Function Arguments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406463" y="1330084"/>
            <a:ext cx="51268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do_something1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(num,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*args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num +=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   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item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args: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(item)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num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x =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23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res = do_something1(x,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'hi'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456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True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[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])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(res)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do_something2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(num,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**args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num +=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   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k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args: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k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args[k]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num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res = do_something2(x,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a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123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do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'Hi'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'Hello'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(res)</a:t>
            </a:r>
            <a:endParaRPr kumimoji="0" lang="LID4096" altLang="LID4096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C39A9E-E1C0-5202-B7D5-DB97A4DF53EE}"/>
              </a:ext>
            </a:extLst>
          </p:cNvPr>
          <p:cNvSpPr txBox="1"/>
          <p:nvPr/>
        </p:nvSpPr>
        <p:spPr>
          <a:xfrm>
            <a:off x="6658657" y="2767280"/>
            <a:ext cx="3771122" cy="132343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sz="1600" dirty="0"/>
              <a:t>hi</a:t>
            </a:r>
          </a:p>
          <a:p>
            <a:r>
              <a:rPr lang="pt-BR" sz="1600" dirty="0"/>
              <a:t>456</a:t>
            </a:r>
          </a:p>
          <a:p>
            <a:r>
              <a:rPr lang="pt-BR" sz="1600" dirty="0"/>
              <a:t>True</a:t>
            </a:r>
          </a:p>
          <a:p>
            <a:r>
              <a:rPr lang="pt-BR" sz="1600" dirty="0"/>
              <a:t>[1, 2, 3]</a:t>
            </a:r>
          </a:p>
          <a:p>
            <a:r>
              <a:rPr lang="pt-BR" sz="1600" dirty="0"/>
              <a:t>26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4D1BA6EA-3BBA-8ED6-4ED8-709D713F64E9}"/>
              </a:ext>
            </a:extLst>
          </p:cNvPr>
          <p:cNvSpPr/>
          <p:nvPr/>
        </p:nvSpPr>
        <p:spPr>
          <a:xfrm>
            <a:off x="3935381" y="1641010"/>
            <a:ext cx="2160619" cy="417474"/>
          </a:xfrm>
          <a:prstGeom prst="wedgeEllipseCallout">
            <a:avLst>
              <a:gd name="adj1" fmla="val -73171"/>
              <a:gd name="adj2" fmla="val -5400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List of arguments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5D628BD6-11B5-0A17-9FFB-020CD969BD55}"/>
              </a:ext>
            </a:extLst>
          </p:cNvPr>
          <p:cNvSpPr/>
          <p:nvPr/>
        </p:nvSpPr>
        <p:spPr>
          <a:xfrm>
            <a:off x="3631649" y="3581206"/>
            <a:ext cx="2768082" cy="417474"/>
          </a:xfrm>
          <a:prstGeom prst="wedgeEllipseCallout">
            <a:avLst>
              <a:gd name="adj1" fmla="val -56435"/>
              <a:gd name="adj2" fmla="val 10393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Dictionary of key, value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B412E-E7D8-A4A8-80B4-16CD68468958}"/>
              </a:ext>
            </a:extLst>
          </p:cNvPr>
          <p:cNvSpPr txBox="1"/>
          <p:nvPr/>
        </p:nvSpPr>
        <p:spPr>
          <a:xfrm>
            <a:off x="6658657" y="5331179"/>
            <a:ext cx="3771122" cy="10772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sz="1600" dirty="0"/>
              <a:t>a: 123</a:t>
            </a:r>
          </a:p>
          <a:p>
            <a:r>
              <a:rPr lang="pt-BR" sz="1600" dirty="0"/>
              <a:t>do: Hi</a:t>
            </a:r>
          </a:p>
          <a:p>
            <a:r>
              <a:rPr lang="pt-BR" sz="1600" dirty="0"/>
              <a:t>c: Hello</a:t>
            </a:r>
          </a:p>
          <a:p>
            <a:r>
              <a:rPr lang="pt-BR" sz="1600" dirty="0"/>
              <a:t>26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3595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28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main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725741" y="3350523"/>
            <a:ext cx="51268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main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():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do something</a:t>
            </a:r>
            <a:b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pass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</a:b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</a:b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__name__ ==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'__main__'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main()</a:t>
            </a:r>
            <a:endParaRPr kumimoji="0" lang="LID4096" altLang="LID4096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56951-3E5E-32A8-0E1E-EA3AFD8DCFA5}"/>
              </a:ext>
            </a:extLst>
          </p:cNvPr>
          <p:cNvSpPr txBox="1"/>
          <p:nvPr/>
        </p:nvSpPr>
        <p:spPr>
          <a:xfrm>
            <a:off x="301398" y="1448440"/>
            <a:ext cx="10838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Entry point of python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Called first by the interpreter.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Does not have a return value</a:t>
            </a:r>
          </a:p>
        </p:txBody>
      </p:sp>
    </p:spTree>
    <p:extLst>
      <p:ext uri="{BB962C8B-B14F-4D97-AF65-F5344CB8AC3E}">
        <p14:creationId xmlns:p14="http://schemas.microsoft.com/office/powerpoint/2010/main" val="2496106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29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866121"/>
            <a:ext cx="104891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Like a code library (Math, Random..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 file containing a set of functions you want to include in your 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Use module with import keyword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import</a:t>
            </a:r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my_module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an alias for my_module called mx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import</a:t>
            </a:r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my_module 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as</a:t>
            </a:r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mx</a:t>
            </a:r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Import only the specific function or variable from my_module</a:t>
            </a:r>
          </a:p>
          <a:p>
            <a:pPr lvl="1"/>
            <a:r>
              <a:rPr lang="en-US" sz="2400" kern="1200" dirty="0">
                <a:solidFill>
                  <a:schemeClr val="accent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from</a:t>
            </a:r>
            <a:r>
              <a:rPr lang="en-US" sz="2400" kern="1200" dirty="0">
                <a:solidFill>
                  <a:srgbClr val="00B05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my_module </a:t>
            </a:r>
            <a:r>
              <a:rPr lang="en-US" sz="2400" kern="1200" dirty="0">
                <a:solidFill>
                  <a:schemeClr val="accent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import</a:t>
            </a:r>
            <a:r>
              <a:rPr lang="en-US" sz="2400" kern="1200" dirty="0">
                <a:solidFill>
                  <a:srgbClr val="00B05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&lt;function or variable name&gt;</a:t>
            </a:r>
            <a:endParaRPr lang="en-IL" sz="2400" dirty="0"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/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0351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93673-2F17-97EA-59C6-CFF07F91E50F}"/>
              </a:ext>
            </a:extLst>
          </p:cNvPr>
          <p:cNvSpPr txBox="1"/>
          <p:nvPr/>
        </p:nvSpPr>
        <p:spPr>
          <a:xfrm>
            <a:off x="552062" y="2124309"/>
            <a:ext cx="1593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Visualize code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F697C-DE07-A953-4F9B-A6C3ED92479F}"/>
              </a:ext>
            </a:extLst>
          </p:cNvPr>
          <p:cNvSpPr txBox="1"/>
          <p:nvPr/>
        </p:nvSpPr>
        <p:spPr>
          <a:xfrm>
            <a:off x="570723" y="2777709"/>
            <a:ext cx="37773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f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roid Sans Mono"/>
              </a:rPr>
              <a:t>num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roid Sans Mono"/>
              </a:rPr>
              <a:t>num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roid Sans Mono"/>
              </a:rPr>
              <a:t>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8</a:t>
            </a:r>
            <a:b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l1[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 =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25</a:t>
            </a:r>
            <a:b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rgbClr val="1750EB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x =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b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 = [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False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'Pini'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'before'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x, l1)</a:t>
            </a:r>
            <a:b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f(x)</a:t>
            </a:r>
            <a:b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'after'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x, l1)</a:t>
            </a:r>
            <a:endParaRPr kumimoji="0" lang="LID4096" altLang="LID4096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A6D965-4C30-2DE7-599A-1E9F5822A357}"/>
              </a:ext>
            </a:extLst>
          </p:cNvPr>
          <p:cNvSpPr/>
          <p:nvPr/>
        </p:nvSpPr>
        <p:spPr>
          <a:xfrm>
            <a:off x="4173895" y="2234691"/>
            <a:ext cx="2226906" cy="211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EEB3F-3879-93AA-347E-2A95BA147CAE}"/>
              </a:ext>
            </a:extLst>
          </p:cNvPr>
          <p:cNvSpPr/>
          <p:nvPr/>
        </p:nvSpPr>
        <p:spPr>
          <a:xfrm>
            <a:off x="4173895" y="2474177"/>
            <a:ext cx="2226906" cy="2806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X: 5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l1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7FD1C6-2E7E-701B-A609-17E00B4F3397}"/>
              </a:ext>
            </a:extLst>
          </p:cNvPr>
          <p:cNvSpPr/>
          <p:nvPr/>
        </p:nvSpPr>
        <p:spPr>
          <a:xfrm>
            <a:off x="7237447" y="2230025"/>
            <a:ext cx="2226906" cy="211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LID4096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BAC387-2754-ED64-D7A0-E446D9030E90}"/>
              </a:ext>
            </a:extLst>
          </p:cNvPr>
          <p:cNvSpPr/>
          <p:nvPr/>
        </p:nvSpPr>
        <p:spPr>
          <a:xfrm>
            <a:off x="7237447" y="2444122"/>
            <a:ext cx="2226906" cy="2806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CBBB3A-DF0B-7732-7807-5F14B7927E2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417976" y="3224302"/>
            <a:ext cx="2038117" cy="1335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F8354D-7E79-D750-753C-39A01BDFF941}"/>
              </a:ext>
            </a:extLst>
          </p:cNvPr>
          <p:cNvSpPr txBox="1"/>
          <p:nvPr/>
        </p:nvSpPr>
        <p:spPr>
          <a:xfrm>
            <a:off x="7456093" y="3080871"/>
            <a:ext cx="1563499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list</a:t>
            </a:r>
            <a:br>
              <a:rPr lang="en-US" dirty="0"/>
            </a:br>
            <a:r>
              <a:rPr lang="en-US" dirty="0"/>
              <a:t>1, False, ’Pini’</a:t>
            </a:r>
            <a:endParaRPr lang="LID4096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AAAE8D-05F4-C3F5-2E0C-0A1B604CD337}"/>
              </a:ext>
            </a:extLst>
          </p:cNvPr>
          <p:cNvSpPr/>
          <p:nvPr/>
        </p:nvSpPr>
        <p:spPr>
          <a:xfrm>
            <a:off x="4173895" y="2234691"/>
            <a:ext cx="2226906" cy="211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835CE0-AF93-156B-BA20-D1E17BFD52EF}"/>
              </a:ext>
            </a:extLst>
          </p:cNvPr>
          <p:cNvSpPr txBox="1"/>
          <p:nvPr/>
        </p:nvSpPr>
        <p:spPr>
          <a:xfrm>
            <a:off x="7456092" y="2559190"/>
            <a:ext cx="9725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F(num)</a:t>
            </a:r>
            <a:endParaRPr lang="LID4096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E0D71A-8736-1D0C-2B7F-6B4FE5D8A723}"/>
              </a:ext>
            </a:extLst>
          </p:cNvPr>
          <p:cNvCxnSpPr>
            <a:cxnSpLocks/>
          </p:cNvCxnSpPr>
          <p:nvPr/>
        </p:nvCxnSpPr>
        <p:spPr>
          <a:xfrm>
            <a:off x="5465718" y="2676753"/>
            <a:ext cx="1990374" cy="671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065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30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CSV- Comma Separated Values</a:t>
            </a:r>
            <a:r>
              <a:rPr lang="he-IL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endParaRPr lang="en-US" sz="4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866121"/>
            <a:ext cx="10489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Data file contains column and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Each row contain data separated by comma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The first row usually contains the headers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 file containing a set of functions you want to include in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2692137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31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CSV- Read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866121"/>
            <a:ext cx="104891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file object</a:t>
            </a:r>
          </a:p>
          <a:p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csv_file = </a:t>
            </a:r>
            <a:r>
              <a:rPr lang="nn-NO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open</a:t>
            </a:r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("filename.csv")</a:t>
            </a:r>
            <a:r>
              <a:rPr lang="he-IL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reader	</a:t>
            </a:r>
          </a:p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read = csv.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reader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(csv_file)</a:t>
            </a:r>
            <a:endParaRPr lang="he-IL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Ignoring header </a:t>
            </a:r>
          </a:p>
          <a:p>
            <a:pPr lvl="1"/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next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(read)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Go over all data with </a:t>
            </a:r>
          </a:p>
          <a:p>
            <a:pPr lvl="1"/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for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row 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read: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val1 = row[0]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val2 = row[1] ….</a:t>
            </a:r>
          </a:p>
        </p:txBody>
      </p:sp>
    </p:spTree>
    <p:extLst>
      <p:ext uri="{BB962C8B-B14F-4D97-AF65-F5344CB8AC3E}">
        <p14:creationId xmlns:p14="http://schemas.microsoft.com/office/powerpoint/2010/main" val="2035470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32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CSV- Write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835019"/>
            <a:ext cx="104891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file object</a:t>
            </a:r>
          </a:p>
          <a:p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csv_file = </a:t>
            </a:r>
            <a:r>
              <a:rPr lang="nn-NO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open</a:t>
            </a:r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("filename.csv", 'a', newline='')</a:t>
            </a:r>
            <a:r>
              <a:rPr lang="he-IL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reader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writer = csv.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writer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(csv_file)</a:t>
            </a:r>
            <a:endParaRPr lang="he-IL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list or dictionary to represent one row</a:t>
            </a:r>
          </a:p>
          <a:p>
            <a:pPr lvl="1"/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row = [val1, val2, ….] or {key1: val1, key2: val2, ….}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Write to file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writer.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writerow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Close the file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csvfile.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close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6863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Comprehension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236706"/>
            <a:ext cx="104891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Comprehensions in Python provide us with a short and concise way to construct new sequences (such as lists, set, dictionary etc.) using sequences which have been already defined.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Python supports the following 4 types of comprehensions: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List Comprehensions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Dictionary Comprehensions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Set Comprehensions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Generator Comprehensions</a:t>
            </a:r>
          </a:p>
        </p:txBody>
      </p:sp>
    </p:spTree>
    <p:extLst>
      <p:ext uri="{BB962C8B-B14F-4D97-AF65-F5344CB8AC3E}">
        <p14:creationId xmlns:p14="http://schemas.microsoft.com/office/powerpoint/2010/main" val="1016482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Comprehension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200781"/>
            <a:ext cx="1009727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new_list = [</a:t>
            </a:r>
            <a:r>
              <a:rPr lang="en-US" sz="28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output_exp 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for </a:t>
            </a:r>
            <a:r>
              <a:rPr lang="en-US" sz="28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var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in list1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if (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var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 satisfies this condition)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List comprehensions</a:t>
            </a:r>
            <a:b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 = [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6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7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7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list_using_comp = [var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var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var %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"Output List:"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list_using_comp)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Dictionary comprehensions</a:t>
            </a:r>
            <a:b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 = [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6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7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 = {var: var **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var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var %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!=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}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"Output Dictionary:"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d1)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Dictionary comprehension with zip</a:t>
            </a:r>
            <a:b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state = [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'Gujarat'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'Maharashtra'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'Rajasthan'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capital = [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'Gandhinagar'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'Mumbai'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'Jaipur'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 = {key: value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(key, value)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zip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(state, capital)}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"Output Dictionary:"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d1)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77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35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Lambda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200781"/>
            <a:ext cx="109059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Small anonymous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Can take any number of arguments, but can only have one expression</a:t>
            </a:r>
          </a:p>
          <a:p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x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lambda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a: a +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10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(x(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=&gt; 15</a:t>
            </a:r>
          </a:p>
          <a:p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x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lambda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a, b: a * b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(x(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6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=&gt; 30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myfunc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(n):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lambda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a: a * n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my_doubler = myfunc(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(my_doubler(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11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=&gt; 22</a:t>
            </a:r>
            <a:endParaRPr kumimoji="0" lang="LID4096" altLang="LID4096" sz="36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169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Sort / Sorted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200781"/>
            <a:ext cx="109059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 = [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7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l1.sort(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reverse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True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(l1)  </a:t>
            </a:r>
            <a: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# [7, 4, 3, 2]</a:t>
            </a:r>
            <a:b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 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sorted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(l1)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(l1)  </a:t>
            </a:r>
            <a: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# [2, 3, 4, 7]</a:t>
            </a:r>
            <a:b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</a:br>
            <a:b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my_func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(e):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len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(e)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cars = [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'Ford'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'Mitsubishi'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'BMW'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'VW'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cars.sort(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key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=my_func)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(cars)  </a:t>
            </a:r>
            <a: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# ['VW', 'BMW', 'Ford', 'Mitsubishi']</a:t>
            </a:r>
            <a:endParaRPr kumimoji="0" lang="he-IL" altLang="LID4096" sz="2000" b="0" i="1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lst = [(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'Ann'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'20'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'400'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 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'Scott'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'40'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'500'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 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'Bean'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'10'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'450'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)]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lst.sort(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key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lambda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x: x[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(lst)  </a:t>
            </a:r>
            <a: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# [('Bean', '10', '450'), ('Ann', '20', '400'), ('Scott', '40', '500')]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4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Data Types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0CE22FE-01A6-D752-0B1E-36B63E4C9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83190"/>
              </p:ext>
            </p:extLst>
          </p:nvPr>
        </p:nvGraphicFramePr>
        <p:xfrm>
          <a:off x="942132" y="1540075"/>
          <a:ext cx="835115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355">
                  <a:extLst>
                    <a:ext uri="{9D8B030D-6E8A-4147-A177-3AD203B41FA5}">
                      <a16:colId xmlns:a16="http://schemas.microsoft.com/office/drawing/2014/main" val="4247499573"/>
                    </a:ext>
                  </a:extLst>
                </a:gridCol>
                <a:gridCol w="6259803">
                  <a:extLst>
                    <a:ext uri="{9D8B030D-6E8A-4147-A177-3AD203B41FA5}">
                      <a16:colId xmlns:a16="http://schemas.microsoft.com/office/drawing/2014/main" val="401520521"/>
                    </a:ext>
                  </a:extLst>
                </a:gridCol>
              </a:tblGrid>
              <a:tr h="48686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Type</a:t>
                      </a:r>
                      <a:endParaRPr lang="LID4096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Data</a:t>
                      </a:r>
                      <a:endParaRPr lang="LID4096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5193"/>
                  </a:ext>
                </a:extLst>
              </a:tr>
              <a:tr h="48686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Text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highlight>
                            <a:srgbClr val="FFFF00"/>
                          </a:highlight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str</a:t>
                      </a:r>
                      <a:endParaRPr lang="LID4096" sz="2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676377"/>
                  </a:ext>
                </a:extLst>
              </a:tr>
              <a:tr h="48686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Numeric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highlight>
                            <a:srgbClr val="FFFF00"/>
                          </a:highlight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int, float</a:t>
                      </a:r>
                      <a:r>
                        <a:rPr lang="en-US" sz="2800" dirty="0">
                          <a:solidFill>
                            <a:srgbClr val="002060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, complex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08159"/>
                  </a:ext>
                </a:extLst>
              </a:tr>
              <a:tr h="48686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Sequence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highlight>
                            <a:srgbClr val="FFFF00"/>
                          </a:highlight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list, tuple, range</a:t>
                      </a:r>
                      <a:endParaRPr lang="LID4096" sz="2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00952"/>
                  </a:ext>
                </a:extLst>
              </a:tr>
              <a:tr h="48686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Mapping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highlight>
                            <a:srgbClr val="FFFF00"/>
                          </a:highlight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dict</a:t>
                      </a:r>
                      <a:endParaRPr lang="LID4096" sz="2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064989"/>
                  </a:ext>
                </a:extLst>
              </a:tr>
              <a:tr h="48686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Set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highlight>
                            <a:srgbClr val="FFFF00"/>
                          </a:highlight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set</a:t>
                      </a:r>
                      <a:r>
                        <a:rPr lang="en-US" sz="2800" dirty="0">
                          <a:solidFill>
                            <a:srgbClr val="002060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, frozenset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67189"/>
                  </a:ext>
                </a:extLst>
              </a:tr>
              <a:tr h="48686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Boolean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highlight>
                            <a:srgbClr val="FFFF00"/>
                          </a:highlight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bool</a:t>
                      </a:r>
                      <a:endParaRPr lang="LID4096" sz="2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25248"/>
                  </a:ext>
                </a:extLst>
              </a:tr>
              <a:tr h="48686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Binary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bytes, bytearray, memoryview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85081"/>
                  </a:ext>
                </a:extLst>
              </a:tr>
              <a:tr h="48686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None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highlight>
                            <a:srgbClr val="FFFF00"/>
                          </a:highlight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NoneType</a:t>
                      </a:r>
                      <a:endParaRPr lang="LID4096" sz="2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65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37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5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224550"/>
            <a:ext cx="9083350" cy="5216813"/>
          </a:xfrm>
          <a:prstGeom prst="rect">
            <a:avLst/>
          </a:prstGeom>
          <a:noFill/>
        </p:spPr>
        <p:txBody>
          <a:bodyPr wrap="square" tIns="182880" bIns="9144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Integer  == &gt; 	x = 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Float      == &gt;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x = 5.3</a:t>
            </a:r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String      == &gt;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x = ‘Hello’    or     x = “Hello”</a:t>
            </a:r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Boolean      == &gt;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x = True         or     x = False</a:t>
            </a:r>
          </a:p>
          <a:p>
            <a:pPr>
              <a:lnSpc>
                <a:spcPct val="150000"/>
              </a:lnSpc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Don’t use Python’s key words for variable name</a:t>
            </a:r>
          </a:p>
          <a:p>
            <a:pPr>
              <a:lnSpc>
                <a:spcPct val="150000"/>
              </a:lnSpc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Don’t use special key : $ # % &amp; * @ ! ) ( \ / &gt; &lt; ?</a:t>
            </a:r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CE609-784E-8A53-F7DF-6975D2FA6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20" y="4146543"/>
            <a:ext cx="7321419" cy="162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8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Input - input ()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125024"/>
            <a:ext cx="11050554" cy="4053802"/>
          </a:xfrm>
          <a:prstGeom prst="rect">
            <a:avLst/>
          </a:prstGeom>
          <a:noFill/>
        </p:spPr>
        <p:txBody>
          <a:bodyPr wrap="square" tIns="182880" bIns="9144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input() function is to read input from the standard input (the keyboard, by default)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It accepts all user input as a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string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For accept other input types from user use casting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i="0" dirty="0">
                <a:solidFill>
                  <a:srgbClr val="292F33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num1 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input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"Enter number: "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en-US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	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num2 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float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input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"Enter number: "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))</a:t>
            </a:r>
            <a:endParaRPr kumimoji="0" lang="LID4096" altLang="LID4096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Get multiple input values from a user in one line</a:t>
            </a:r>
            <a:endParaRPr lang="en-US" sz="2000" b="1" i="0" dirty="0">
              <a:solidFill>
                <a:srgbClr val="292F33"/>
              </a:solidFill>
              <a:effectLst/>
              <a:latin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i="0" dirty="0">
                <a:solidFill>
                  <a:srgbClr val="292F33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name, course, mark 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input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"Enter your name, course, mark separated by space: "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).split()</a:t>
            </a:r>
            <a:endParaRPr kumimoji="0" lang="LID4096" altLang="LID4096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1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7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Output - print ()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224550"/>
            <a:ext cx="9966648" cy="4662815"/>
          </a:xfrm>
          <a:prstGeom prst="rect">
            <a:avLst/>
          </a:prstGeom>
          <a:noFill/>
        </p:spPr>
        <p:txBody>
          <a:bodyPr wrap="square" tIns="182880" bIns="9144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Print as strings everything in a comma-separated sequence of expressions, and it will separate the results with single blanks by default.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Prints strings in between quotes (either single or double). If a print statement has quotes around text, the computer will print it out just as it is written.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To print multiple items, separate them with commas. The print() function inserts a blank between objects.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Automatically appends a newline to output. To print without a newline, use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end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separator after the last object.</a:t>
            </a:r>
          </a:p>
        </p:txBody>
      </p:sp>
    </p:spTree>
    <p:extLst>
      <p:ext uri="{BB962C8B-B14F-4D97-AF65-F5344CB8AC3E}">
        <p14:creationId xmlns:p14="http://schemas.microsoft.com/office/powerpoint/2010/main" val="53030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8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Arithmetic operators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9E65F6-45C2-6B3B-D95B-0BE1C1ADB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39222"/>
              </p:ext>
            </p:extLst>
          </p:nvPr>
        </p:nvGraphicFramePr>
        <p:xfrm>
          <a:off x="725715" y="1499118"/>
          <a:ext cx="8256555" cy="4290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718">
                  <a:extLst>
                    <a:ext uri="{9D8B030D-6E8A-4147-A177-3AD203B41FA5}">
                      <a16:colId xmlns:a16="http://schemas.microsoft.com/office/drawing/2014/main" val="1189036955"/>
                    </a:ext>
                  </a:extLst>
                </a:gridCol>
                <a:gridCol w="4285861">
                  <a:extLst>
                    <a:ext uri="{9D8B030D-6E8A-4147-A177-3AD203B41FA5}">
                      <a16:colId xmlns:a16="http://schemas.microsoft.com/office/drawing/2014/main" val="2311470752"/>
                    </a:ext>
                  </a:extLst>
                </a:gridCol>
                <a:gridCol w="2369976">
                  <a:extLst>
                    <a:ext uri="{9D8B030D-6E8A-4147-A177-3AD203B41FA5}">
                      <a16:colId xmlns:a16="http://schemas.microsoft.com/office/drawing/2014/main" val="674516616"/>
                    </a:ext>
                  </a:extLst>
                </a:gridCol>
              </a:tblGrid>
              <a:tr h="533988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Name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46487347"/>
                  </a:ext>
                </a:extLst>
              </a:tr>
              <a:tr h="533988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+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Addition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+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47823870"/>
                  </a:ext>
                </a:extLst>
              </a:tr>
              <a:tr h="533988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-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Subtraction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-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19072260"/>
                  </a:ext>
                </a:extLst>
              </a:tr>
              <a:tr h="552762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*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Multiplication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*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63457938"/>
                  </a:ext>
                </a:extLst>
              </a:tr>
              <a:tr h="533988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/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Division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/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1054416"/>
                  </a:ext>
                </a:extLst>
              </a:tr>
              <a:tr h="533988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%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Modulus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%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76450748"/>
                  </a:ext>
                </a:extLst>
              </a:tr>
              <a:tr h="533988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**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Exponentiation</a:t>
                      </a:r>
                      <a:r>
                        <a:rPr lang="en-US" sz="2400" dirty="0">
                          <a:effectLst/>
                        </a:rPr>
                        <a:t>(power)</a:t>
                      </a:r>
                      <a:endParaRPr lang="en-IL" sz="24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**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01955830"/>
                  </a:ext>
                </a:extLst>
              </a:tr>
              <a:tr h="533988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//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Floor division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//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46012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99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9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Assignment operators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EF0E6B5-4958-DE84-5944-451C1B6E4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529146"/>
              </p:ext>
            </p:extLst>
          </p:nvPr>
        </p:nvGraphicFramePr>
        <p:xfrm>
          <a:off x="653662" y="1572608"/>
          <a:ext cx="8291286" cy="4305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62">
                  <a:extLst>
                    <a:ext uri="{9D8B030D-6E8A-4147-A177-3AD203B41FA5}">
                      <a16:colId xmlns:a16="http://schemas.microsoft.com/office/drawing/2014/main" val="1610473609"/>
                    </a:ext>
                  </a:extLst>
                </a:gridCol>
                <a:gridCol w="2763762">
                  <a:extLst>
                    <a:ext uri="{9D8B030D-6E8A-4147-A177-3AD203B41FA5}">
                      <a16:colId xmlns:a16="http://schemas.microsoft.com/office/drawing/2014/main" val="3723858572"/>
                    </a:ext>
                  </a:extLst>
                </a:gridCol>
                <a:gridCol w="2763762">
                  <a:extLst>
                    <a:ext uri="{9D8B030D-6E8A-4147-A177-3AD203B41FA5}">
                      <a16:colId xmlns:a16="http://schemas.microsoft.com/office/drawing/2014/main" val="1072794836"/>
                    </a:ext>
                  </a:extLst>
                </a:gridCol>
              </a:tblGrid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Operator</a:t>
                      </a:r>
                    </a:p>
                  </a:txBody>
                  <a:tcPr marL="95634" marR="47817" marT="47817" marB="478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Example</a:t>
                      </a:r>
                    </a:p>
                  </a:txBody>
                  <a:tcPr marL="47817" marR="47817" marT="47817" marB="478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Same As</a:t>
                      </a:r>
                    </a:p>
                  </a:txBody>
                  <a:tcPr marL="47817" marR="47817" marT="47817" marB="47817"/>
                </a:tc>
                <a:extLst>
                  <a:ext uri="{0D108BD9-81ED-4DB2-BD59-A6C34878D82A}">
                    <a16:rowId xmlns:a16="http://schemas.microsoft.com/office/drawing/2014/main" val="1866465513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=</a:t>
                      </a:r>
                    </a:p>
                  </a:txBody>
                  <a:tcPr marL="95634" marR="47817" marT="47817" marB="478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x = 5</a:t>
                      </a:r>
                    </a:p>
                  </a:txBody>
                  <a:tcPr marL="47817" marR="47817" marT="47817" marB="4781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= 5</a:t>
                      </a:r>
                    </a:p>
                  </a:txBody>
                  <a:tcPr marL="47817" marR="47817" marT="47817" marB="47817"/>
                </a:tc>
                <a:extLst>
                  <a:ext uri="{0D108BD9-81ED-4DB2-BD59-A6C34878D82A}">
                    <a16:rowId xmlns:a16="http://schemas.microsoft.com/office/drawing/2014/main" val="38481902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+=</a:t>
                      </a:r>
                    </a:p>
                  </a:txBody>
                  <a:tcPr marL="95634" marR="47817" marT="47817" marB="478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x += 3</a:t>
                      </a:r>
                    </a:p>
                  </a:txBody>
                  <a:tcPr marL="47817" marR="47817" marT="47817" marB="4781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= x + 3</a:t>
                      </a:r>
                    </a:p>
                  </a:txBody>
                  <a:tcPr marL="47817" marR="47817" marT="47817" marB="47817"/>
                </a:tc>
                <a:extLst>
                  <a:ext uri="{0D108BD9-81ED-4DB2-BD59-A6C34878D82A}">
                    <a16:rowId xmlns:a16="http://schemas.microsoft.com/office/drawing/2014/main" val="3282048166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-=</a:t>
                      </a:r>
                    </a:p>
                  </a:txBody>
                  <a:tcPr marL="95634" marR="47817" marT="47817" marB="478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x -= 3</a:t>
                      </a:r>
                    </a:p>
                  </a:txBody>
                  <a:tcPr marL="47817" marR="47817" marT="47817" marB="4781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= x - 3</a:t>
                      </a:r>
                    </a:p>
                  </a:txBody>
                  <a:tcPr marL="47817" marR="47817" marT="47817" marB="47817"/>
                </a:tc>
                <a:extLst>
                  <a:ext uri="{0D108BD9-81ED-4DB2-BD59-A6C34878D82A}">
                    <a16:rowId xmlns:a16="http://schemas.microsoft.com/office/drawing/2014/main" val="2870784170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*=</a:t>
                      </a:r>
                    </a:p>
                  </a:txBody>
                  <a:tcPr marL="95634" marR="47817" marT="47817" marB="478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x *= 3</a:t>
                      </a:r>
                    </a:p>
                  </a:txBody>
                  <a:tcPr marL="47817" marR="47817" marT="47817" marB="4781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= x * 3</a:t>
                      </a:r>
                    </a:p>
                  </a:txBody>
                  <a:tcPr marL="47817" marR="47817" marT="47817" marB="47817"/>
                </a:tc>
                <a:extLst>
                  <a:ext uri="{0D108BD9-81ED-4DB2-BD59-A6C34878D82A}">
                    <a16:rowId xmlns:a16="http://schemas.microsoft.com/office/drawing/2014/main" val="1872114919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/=</a:t>
                      </a:r>
                    </a:p>
                  </a:txBody>
                  <a:tcPr marL="95634" marR="47817" marT="47817" marB="478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x /= 3</a:t>
                      </a:r>
                    </a:p>
                  </a:txBody>
                  <a:tcPr marL="47817" marR="47817" marT="47817" marB="4781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= x / 3</a:t>
                      </a:r>
                    </a:p>
                  </a:txBody>
                  <a:tcPr marL="47817" marR="47817" marT="47817" marB="47817"/>
                </a:tc>
                <a:extLst>
                  <a:ext uri="{0D108BD9-81ED-4DB2-BD59-A6C34878D82A}">
                    <a16:rowId xmlns:a16="http://schemas.microsoft.com/office/drawing/2014/main" val="1537704923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%=</a:t>
                      </a:r>
                    </a:p>
                  </a:txBody>
                  <a:tcPr marL="95634" marR="47817" marT="47817" marB="478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x %= 3</a:t>
                      </a:r>
                    </a:p>
                  </a:txBody>
                  <a:tcPr marL="47817" marR="47817" marT="47817" marB="4781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= x % 3</a:t>
                      </a:r>
                    </a:p>
                  </a:txBody>
                  <a:tcPr marL="47817" marR="47817" marT="47817" marB="47817"/>
                </a:tc>
                <a:extLst>
                  <a:ext uri="{0D108BD9-81ED-4DB2-BD59-A6C34878D82A}">
                    <a16:rowId xmlns:a16="http://schemas.microsoft.com/office/drawing/2014/main" val="2480584159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//=</a:t>
                      </a:r>
                    </a:p>
                  </a:txBody>
                  <a:tcPr marL="95634" marR="47817" marT="47817" marB="478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x //= 3</a:t>
                      </a:r>
                    </a:p>
                  </a:txBody>
                  <a:tcPr marL="47817" marR="47817" marT="47817" marB="4781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= x // 3</a:t>
                      </a:r>
                    </a:p>
                  </a:txBody>
                  <a:tcPr marL="47817" marR="47817" marT="47817" marB="47817"/>
                </a:tc>
                <a:extLst>
                  <a:ext uri="{0D108BD9-81ED-4DB2-BD59-A6C34878D82A}">
                    <a16:rowId xmlns:a16="http://schemas.microsoft.com/office/drawing/2014/main" val="2670887466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**=</a:t>
                      </a:r>
                    </a:p>
                  </a:txBody>
                  <a:tcPr marL="95634" marR="47817" marT="47817" marB="478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x **= 3</a:t>
                      </a:r>
                    </a:p>
                  </a:txBody>
                  <a:tcPr marL="47817" marR="47817" marT="47817" marB="4781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= x ** 3</a:t>
                      </a:r>
                    </a:p>
                  </a:txBody>
                  <a:tcPr marL="47817" marR="47817" marT="47817" marB="47817"/>
                </a:tc>
                <a:extLst>
                  <a:ext uri="{0D108BD9-81ED-4DB2-BD59-A6C34878D82A}">
                    <a16:rowId xmlns:a16="http://schemas.microsoft.com/office/drawing/2014/main" val="5118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121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14592</TotalTime>
  <Words>4025</Words>
  <Application>Microsoft Office PowerPoint</Application>
  <PresentationFormat>Widescreen</PresentationFormat>
  <Paragraphs>460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Courier New</vt:lpstr>
      <vt:lpstr>David</vt:lpstr>
      <vt:lpstr>Droid Sans Mono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Pini Shlomi</dc:creator>
  <cp:lastModifiedBy>Pini Shlomi</cp:lastModifiedBy>
  <cp:revision>56</cp:revision>
  <dcterms:created xsi:type="dcterms:W3CDTF">2022-12-07T17:51:01Z</dcterms:created>
  <dcterms:modified xsi:type="dcterms:W3CDTF">2023-10-18T07:33:48Z</dcterms:modified>
</cp:coreProperties>
</file>