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41"/>
  </p:notesMasterIdLst>
  <p:handoutMasterIdLst>
    <p:handoutMasterId r:id="rId42"/>
  </p:handoutMasterIdLst>
  <p:sldIdLst>
    <p:sldId id="258" r:id="rId2"/>
    <p:sldId id="290" r:id="rId3"/>
    <p:sldId id="291" r:id="rId4"/>
    <p:sldId id="292" r:id="rId5"/>
    <p:sldId id="293" r:id="rId6"/>
    <p:sldId id="294" r:id="rId7"/>
    <p:sldId id="295" r:id="rId8"/>
    <p:sldId id="296" r:id="rId9"/>
    <p:sldId id="257" r:id="rId10"/>
    <p:sldId id="269" r:id="rId11"/>
    <p:sldId id="270" r:id="rId12"/>
    <p:sldId id="271" r:id="rId13"/>
    <p:sldId id="272" r:id="rId14"/>
    <p:sldId id="273" r:id="rId15"/>
    <p:sldId id="260" r:id="rId16"/>
    <p:sldId id="264" r:id="rId17"/>
    <p:sldId id="277" r:id="rId18"/>
    <p:sldId id="265" r:id="rId19"/>
    <p:sldId id="268" r:id="rId20"/>
    <p:sldId id="266" r:id="rId21"/>
    <p:sldId id="267" r:id="rId22"/>
    <p:sldId id="278" r:id="rId23"/>
    <p:sldId id="279" r:id="rId24"/>
    <p:sldId id="280" r:id="rId25"/>
    <p:sldId id="281" r:id="rId26"/>
    <p:sldId id="282" r:id="rId27"/>
    <p:sldId id="283" r:id="rId28"/>
    <p:sldId id="275" r:id="rId29"/>
    <p:sldId id="274" r:id="rId30"/>
    <p:sldId id="284" r:id="rId31"/>
    <p:sldId id="285" r:id="rId32"/>
    <p:sldId id="259" r:id="rId33"/>
    <p:sldId id="261" r:id="rId34"/>
    <p:sldId id="262" r:id="rId35"/>
    <p:sldId id="286" r:id="rId36"/>
    <p:sldId id="263" r:id="rId37"/>
    <p:sldId id="287" r:id="rId38"/>
    <p:sldId id="288" r:id="rId39"/>
    <p:sldId id="289" r:id="rId40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BCDA16-FBD6-06E3-5042-5D3EC98B0A1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B2E54B-2A46-DDDD-4E49-0428C107800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A6C02D-935E-4B4F-9AAA-F9C231C99773}" type="datetimeFigureOut">
              <a:rPr lang="LID4096" smtClean="0"/>
              <a:t>01/22/2024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FF8DFD-A36C-6B4A-E25B-A4A14854427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8277B0-0E94-FC45-3865-393C02C2772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AD7506-D8BD-4129-B37F-0088F4AD789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7549277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3DDFA-CE09-4127-9A9F-7719FB9A3D80}" type="datetimeFigureOut">
              <a:rPr lang="LID4096" smtClean="0"/>
              <a:t>01/22/2024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59A61D-7373-4DA6-BB48-DC7151012E7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4985368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9719EF-744B-8C60-5EE2-D3D634467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1DF68-3E1F-4043-9E63-24D41A637C9D}" type="datetime1">
              <a:rPr lang="LID4096" smtClean="0"/>
              <a:t>01/22/2024</a:t>
            </a:fld>
            <a:endParaRPr lang="LID4096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F113FF-0D91-AC76-87A1-690BC5DA0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David" panose="020E0502060401010101" pitchFamily="34" charset="-79"/>
                <a:cs typeface="David" panose="020E0502060401010101" pitchFamily="34" charset="-79"/>
              </a:defRPr>
            </a:lvl1pPr>
          </a:lstStyle>
          <a:p>
            <a:pPr rtl="1">
              <a:lnSpc>
                <a:spcPct val="107000"/>
              </a:lnSpc>
              <a:spcAft>
                <a:spcPts val="800"/>
              </a:spcAft>
            </a:pPr>
            <a:r>
              <a:rPr lang="he-IL" dirty="0">
                <a:ea typeface="Calibri" panose="020F0502020204030204" pitchFamily="34" charset="0"/>
              </a:rPr>
              <a:t>© כל הזכויות שמורות </a:t>
            </a:r>
            <a:r>
              <a:rPr lang="he-IL" dirty="0" err="1">
                <a:ea typeface="Calibri" panose="020F0502020204030204" pitchFamily="34" charset="0"/>
              </a:rPr>
              <a:t>לאפקה</a:t>
            </a:r>
            <a:r>
              <a:rPr lang="he-IL" dirty="0">
                <a:ea typeface="Calibri" panose="020F0502020204030204" pitchFamily="34" charset="0"/>
              </a:rPr>
              <a:t> המכללה להנדסה בתל אביב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E7C477-B9C0-81D2-07D8-4E35D7AA5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AC07-39C8-4725-A597-61C172CFC26B}" type="slidenum">
              <a:rPr lang="LID4096" smtClean="0"/>
              <a:t>‹#›</a:t>
            </a:fld>
            <a:endParaRPr lang="LID4096"/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B3C9962C-1771-7C4A-3BBB-4C66BBE79371}"/>
              </a:ext>
            </a:extLst>
          </p:cNvPr>
          <p:cNvSpPr txBox="1"/>
          <p:nvPr userDrawn="1"/>
        </p:nvSpPr>
        <p:spPr>
          <a:xfrm>
            <a:off x="8755791" y="1078640"/>
            <a:ext cx="245281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LID4096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algn="l" rtl="1">
              <a:spcBef>
                <a:spcPts val="0"/>
              </a:spcBef>
              <a:spcAft>
                <a:spcPts val="0"/>
              </a:spcAft>
              <a:tabLst>
                <a:tab pos="2637155" algn="ctr"/>
                <a:tab pos="5274310" algn="r"/>
              </a:tabLst>
            </a:pPr>
            <a:r>
              <a:rPr lang="he-IL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avid" panose="020E0502060401010101" pitchFamily="34" charset="-79"/>
              </a:rPr>
              <a:t>פיני שלומי</a:t>
            </a:r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avid" panose="020E0502060401010101" pitchFamily="34" charset="-79"/>
              </a:rPr>
              <a:t> </a:t>
            </a:r>
            <a:r>
              <a:rPr lang="he-IL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avid" panose="020E0502060401010101" pitchFamily="34" charset="-79"/>
              </a:rPr>
              <a:t>מהנדס תוכנה 054-4636992</a:t>
            </a:r>
            <a:endParaRPr lang="he-IL" sz="16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9880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cid:image001.jpg@01D8FA63.9006A310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D879DC-3136-35F3-AA29-A82FAF39A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Title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3F20BC-D865-AA1A-2C8B-67A087267B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Sub title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LID4096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5DA331-B246-51E6-EA49-4E975C941F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David" panose="020E0502060401010101" pitchFamily="34" charset="-79"/>
                <a:cs typeface="David" panose="020E0502060401010101" pitchFamily="34" charset="-79"/>
              </a:defRPr>
            </a:lvl1pPr>
          </a:lstStyle>
          <a:p>
            <a:fld id="{D0529C1B-82BC-46F7-B457-A0EC988EA597}" type="datetime1">
              <a:rPr lang="LID4096" smtClean="0"/>
              <a:pPr/>
              <a:t>01/22/2024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D699AD-5C14-4D3F-53D4-1ACF372299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David" panose="020E0502060401010101" pitchFamily="34" charset="-79"/>
                <a:cs typeface="David" panose="020E0502060401010101" pitchFamily="34" charset="-79"/>
              </a:defRPr>
            </a:lvl1pPr>
          </a:lstStyle>
          <a:p>
            <a:r>
              <a:rPr lang="he-IL"/>
              <a:t>כל הזכויות שמורות לאפקה המכללה להנדסה בתל אביב</a:t>
            </a:r>
            <a:r>
              <a:rPr lang="en-US"/>
              <a:t> </a:t>
            </a:r>
            <a:r>
              <a:rPr lang="he-IL"/>
              <a:t>©</a:t>
            </a:r>
            <a:endParaRPr lang="LID4096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25E99-6C66-28B8-10C5-5DD8E9BEAD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David" panose="020E0502060401010101" pitchFamily="34" charset="-79"/>
                <a:cs typeface="David" panose="020E0502060401010101" pitchFamily="34" charset="-79"/>
              </a:defRPr>
            </a:lvl1pPr>
          </a:lstStyle>
          <a:p>
            <a:fld id="{3D98AC07-39C8-4725-A597-61C172CFC26B}" type="slidenum">
              <a:rPr lang="LID4096" smtClean="0"/>
              <a:pPr/>
              <a:t>‹#›</a:t>
            </a:fld>
            <a:endParaRPr lang="LID4096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2752804-C4DB-67AD-8C26-043E0F2668E7}"/>
              </a:ext>
            </a:extLst>
          </p:cNvPr>
          <p:cNvPicPr>
            <a:picLocks noChangeAspect="1"/>
          </p:cNvPicPr>
          <p:nvPr userDrawn="1"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4084" y="365125"/>
            <a:ext cx="2765796" cy="10373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66909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2060"/>
          </a:solidFill>
          <a:latin typeface="David" panose="020E0502060401010101" pitchFamily="34" charset="-79"/>
          <a:ea typeface="+mj-ea"/>
          <a:cs typeface="David" panose="020E0502060401010101" pitchFamily="34" charset="-79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2060"/>
          </a:solidFill>
          <a:latin typeface="David" panose="020E0502060401010101" pitchFamily="34" charset="-79"/>
          <a:ea typeface="+mn-ea"/>
          <a:cs typeface="David" panose="020E0502060401010101" pitchFamily="34" charset="-79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2060"/>
          </a:solidFill>
          <a:latin typeface="David" panose="020E0502060401010101" pitchFamily="34" charset="-79"/>
          <a:ea typeface="+mn-ea"/>
          <a:cs typeface="David" panose="020E0502060401010101" pitchFamily="34" charset="-79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2060"/>
          </a:solidFill>
          <a:latin typeface="David" panose="020E0502060401010101" pitchFamily="34" charset="-79"/>
          <a:ea typeface="+mn-ea"/>
          <a:cs typeface="David" panose="020E0502060401010101" pitchFamily="34" charset="-79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2060"/>
          </a:solidFill>
          <a:latin typeface="David" panose="020E0502060401010101" pitchFamily="34" charset="-79"/>
          <a:ea typeface="+mn-ea"/>
          <a:cs typeface="David" panose="020E0502060401010101" pitchFamily="34" charset="-79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2060"/>
          </a:solidFill>
          <a:latin typeface="David" panose="020E0502060401010101" pitchFamily="34" charset="-79"/>
          <a:ea typeface="+mn-ea"/>
          <a:cs typeface="David" panose="020E0502060401010101" pitchFamily="34" charset="-79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24DFC57-2E74-EE72-CD6B-A6D4D5763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>
              <a:lnSpc>
                <a:spcPct val="107000"/>
              </a:lnSpc>
              <a:spcAft>
                <a:spcPts val="800"/>
              </a:spcAft>
            </a:pPr>
            <a:r>
              <a:rPr lang="he-IL" dirty="0">
                <a:ea typeface="Calibri" panose="020F0502020204030204" pitchFamily="34" charset="0"/>
              </a:rPr>
              <a:t>© כל הזכויות שמורות </a:t>
            </a:r>
            <a:r>
              <a:rPr lang="he-IL" dirty="0" err="1">
                <a:ea typeface="Calibri" panose="020F0502020204030204" pitchFamily="34" charset="0"/>
              </a:rPr>
              <a:t>לאפקה</a:t>
            </a:r>
            <a:r>
              <a:rPr lang="he-IL" dirty="0">
                <a:ea typeface="Calibri" panose="020F0502020204030204" pitchFamily="34" charset="0"/>
              </a:rPr>
              <a:t> המכללה להנדסה בתל אביב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FC7364-6B16-CF0B-0694-14E3F69A2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AC07-39C8-4725-A597-61C172CFC26B}" type="slidenum">
              <a:rPr lang="LID4096" smtClean="0"/>
              <a:t>1</a:t>
            </a:fld>
            <a:endParaRPr lang="LID4096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CD27FE-502F-29BE-78CB-6F754E89CB4F}"/>
              </a:ext>
            </a:extLst>
          </p:cNvPr>
          <p:cNvSpPr txBox="1"/>
          <p:nvPr/>
        </p:nvSpPr>
        <p:spPr>
          <a:xfrm>
            <a:off x="1775926" y="1736229"/>
            <a:ext cx="8640147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Python 10806</a:t>
            </a:r>
          </a:p>
          <a:p>
            <a:pPr algn="ctr"/>
            <a:r>
              <a:rPr lang="en-US" sz="4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 </a:t>
            </a:r>
            <a:br>
              <a:rPr lang="en-US" sz="4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</a:br>
            <a:r>
              <a:rPr lang="en-US" sz="4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Review lesson 1-3</a:t>
            </a:r>
          </a:p>
          <a:p>
            <a:pPr algn="ctr"/>
            <a:endParaRPr lang="en-US" sz="3600" dirty="0">
              <a:solidFill>
                <a:srgbClr val="002060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/>
            <a:r>
              <a:rPr lang="en-US" sz="36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Pini shlomi</a:t>
            </a:r>
            <a:endParaRPr lang="LID4096" sz="3600" dirty="0">
              <a:solidFill>
                <a:srgbClr val="002060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94729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34C68-915F-6CB4-7D07-6BD993144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59967" y="6356350"/>
            <a:ext cx="5621694" cy="365125"/>
          </a:xfrm>
        </p:spPr>
        <p:txBody>
          <a:bodyPr/>
          <a:lstStyle/>
          <a:p>
            <a:pPr marL="0" marR="0" algn="ct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16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כל הזכויות שמורות לאפקה המכללה להנדסה בתל אביב</a:t>
            </a:r>
            <a:endParaRPr lang="he-I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D66D8-EA27-E854-D968-113A21644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AC07-39C8-4725-A597-61C172CFC26B}" type="slidenum">
              <a:rPr lang="LID4096" smtClean="0"/>
              <a:t>10</a:t>
            </a:fld>
            <a:endParaRPr lang="LID409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42DAF9-31ED-A0BE-2593-700328ED60A1}"/>
              </a:ext>
            </a:extLst>
          </p:cNvPr>
          <p:cNvSpPr txBox="1"/>
          <p:nvPr/>
        </p:nvSpPr>
        <p:spPr>
          <a:xfrm>
            <a:off x="570723" y="467265"/>
            <a:ext cx="81440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Basic syntax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3AB51B-8BF8-26AA-5634-BF320DA53E76}"/>
              </a:ext>
            </a:extLst>
          </p:cNvPr>
          <p:cNvSpPr txBox="1"/>
          <p:nvPr/>
        </p:nvSpPr>
        <p:spPr>
          <a:xfrm>
            <a:off x="570723" y="1365190"/>
            <a:ext cx="942547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B0F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try</a:t>
            </a:r>
            <a:r>
              <a:rPr lang="en-US" sz="36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:</a:t>
            </a:r>
          </a:p>
          <a:p>
            <a:r>
              <a:rPr lang="en-US" sz="36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   # </a:t>
            </a:r>
            <a:r>
              <a:rPr lang="en-US" sz="32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code block that may raise an exception</a:t>
            </a:r>
          </a:p>
          <a:p>
            <a:endParaRPr lang="en-US" sz="800" dirty="0">
              <a:solidFill>
                <a:srgbClr val="002060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r>
              <a:rPr lang="en-US" sz="3600" dirty="0">
                <a:solidFill>
                  <a:srgbClr val="00B0F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except</a:t>
            </a:r>
            <a:r>
              <a:rPr lang="en-US" sz="36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ExceptionClass </a:t>
            </a:r>
            <a:r>
              <a:rPr lang="en-US" sz="3600" dirty="0">
                <a:solidFill>
                  <a:srgbClr val="00B0F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as</a:t>
            </a:r>
            <a:r>
              <a:rPr lang="en-US" sz="36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exception_variable:</a:t>
            </a:r>
          </a:p>
          <a:p>
            <a:r>
              <a:rPr lang="en-US" sz="36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   # </a:t>
            </a:r>
            <a:r>
              <a:rPr lang="en-US" sz="32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code block to handle the exception</a:t>
            </a:r>
          </a:p>
          <a:p>
            <a:endParaRPr lang="en-US" sz="800" dirty="0">
              <a:solidFill>
                <a:srgbClr val="002060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r>
              <a:rPr lang="en-US" sz="3600" dirty="0">
                <a:solidFill>
                  <a:srgbClr val="00B0F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finally</a:t>
            </a:r>
            <a:r>
              <a:rPr lang="en-US" sz="36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:</a:t>
            </a:r>
          </a:p>
          <a:p>
            <a:r>
              <a:rPr lang="en-US" sz="36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   # </a:t>
            </a:r>
            <a:r>
              <a:rPr lang="en-US" sz="32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code block that is executed whether an exception is 	raised or not</a:t>
            </a:r>
          </a:p>
        </p:txBody>
      </p:sp>
    </p:spTree>
    <p:extLst>
      <p:ext uri="{BB962C8B-B14F-4D97-AF65-F5344CB8AC3E}">
        <p14:creationId xmlns:p14="http://schemas.microsoft.com/office/powerpoint/2010/main" val="2071187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34C68-915F-6CB4-7D07-6BD993144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59967" y="6356350"/>
            <a:ext cx="5621694" cy="365125"/>
          </a:xfrm>
        </p:spPr>
        <p:txBody>
          <a:bodyPr/>
          <a:lstStyle/>
          <a:p>
            <a:pPr marL="0" marR="0" algn="ct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16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כל הזכויות שמורות לאפקה המכללה להנדסה בתל אביב</a:t>
            </a:r>
            <a:endParaRPr lang="he-I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D66D8-EA27-E854-D968-113A21644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AC07-39C8-4725-A597-61C172CFC26B}" type="slidenum">
              <a:rPr lang="LID4096" smtClean="0"/>
              <a:t>11</a:t>
            </a:fld>
            <a:endParaRPr lang="LID409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42DAF9-31ED-A0BE-2593-700328ED60A1}"/>
              </a:ext>
            </a:extLst>
          </p:cNvPr>
          <p:cNvSpPr txBox="1"/>
          <p:nvPr/>
        </p:nvSpPr>
        <p:spPr>
          <a:xfrm>
            <a:off x="570723" y="467265"/>
            <a:ext cx="81440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Handle one exception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3AB51B-8BF8-26AA-5634-BF320DA53E76}"/>
              </a:ext>
            </a:extLst>
          </p:cNvPr>
          <p:cNvSpPr txBox="1"/>
          <p:nvPr/>
        </p:nvSpPr>
        <p:spPr>
          <a:xfrm>
            <a:off x="570723" y="1365190"/>
            <a:ext cx="888429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try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:</a:t>
            </a:r>
            <a:b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Droid Sans Mono"/>
              </a:rPr>
              <a:t>x 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= 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int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input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"Please enter a number: "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))</a:t>
            </a:r>
            <a:b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except 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ValueError 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as 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ve:</a:t>
            </a:r>
            <a:b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print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"Error: "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ve)</a:t>
            </a:r>
            <a:endParaRPr kumimoji="0" lang="en-US" altLang="LID4096" sz="28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Droid Sans Mon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else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:</a:t>
            </a:r>
            <a:b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print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"no errors"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</a:t>
            </a:r>
            <a:b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finally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:</a:t>
            </a:r>
            <a:b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print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"The 'try except' block is finished."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</a:t>
            </a:r>
            <a:endParaRPr kumimoji="0" lang="LID4096" altLang="LID4096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37BBD19C-6F38-818B-9611-D90206866EF3}"/>
              </a:ext>
            </a:extLst>
          </p:cNvPr>
          <p:cNvSpPr/>
          <p:nvPr/>
        </p:nvSpPr>
        <p:spPr>
          <a:xfrm>
            <a:off x="6707155" y="1428308"/>
            <a:ext cx="1615751" cy="353408"/>
          </a:xfrm>
          <a:prstGeom prst="wedgeEllipseCallout">
            <a:avLst>
              <a:gd name="adj1" fmla="val -103093"/>
              <a:gd name="adj2" fmla="val 101516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Block code</a:t>
            </a:r>
            <a:endParaRPr lang="LID4096" sz="1400" dirty="0">
              <a:solidFill>
                <a:schemeClr val="accent1"/>
              </a:solidFill>
            </a:endParaRPr>
          </a:p>
        </p:txBody>
      </p:sp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7EA57688-0BCE-F9D7-6C99-9330C9A52A08}"/>
              </a:ext>
            </a:extLst>
          </p:cNvPr>
          <p:cNvSpPr/>
          <p:nvPr/>
        </p:nvSpPr>
        <p:spPr>
          <a:xfrm>
            <a:off x="4867469" y="2593909"/>
            <a:ext cx="2105609" cy="433569"/>
          </a:xfrm>
          <a:prstGeom prst="wedgeEllipseCallout">
            <a:avLst>
              <a:gd name="adj1" fmla="val -99575"/>
              <a:gd name="adj2" fmla="val 26923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Handle exception</a:t>
            </a:r>
            <a:endParaRPr lang="LID4096" sz="1400" dirty="0">
              <a:solidFill>
                <a:schemeClr val="accent1"/>
              </a:solidFill>
            </a:endParaRPr>
          </a:p>
        </p:txBody>
      </p:sp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F1A0384A-2F7E-A5EF-CE0F-E9FB1AD81088}"/>
              </a:ext>
            </a:extLst>
          </p:cNvPr>
          <p:cNvSpPr/>
          <p:nvPr/>
        </p:nvSpPr>
        <p:spPr>
          <a:xfrm>
            <a:off x="6973078" y="4044934"/>
            <a:ext cx="2015411" cy="415612"/>
          </a:xfrm>
          <a:prstGeom prst="wedgeEllipseCallout">
            <a:avLst>
              <a:gd name="adj1" fmla="val -107713"/>
              <a:gd name="adj2" fmla="val 45192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Always running</a:t>
            </a:r>
            <a:endParaRPr lang="LID4096" sz="1400" dirty="0">
              <a:solidFill>
                <a:schemeClr val="accent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54F540-BB1A-177A-E673-73EFA33EEFC3}"/>
              </a:ext>
            </a:extLst>
          </p:cNvPr>
          <p:cNvSpPr txBox="1"/>
          <p:nvPr/>
        </p:nvSpPr>
        <p:spPr>
          <a:xfrm>
            <a:off x="628261" y="5081077"/>
            <a:ext cx="4690188" cy="92333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LID4096" dirty="0"/>
              <a:t>Please enter a number: pini</a:t>
            </a:r>
          </a:p>
          <a:p>
            <a:r>
              <a:rPr lang="LID4096" dirty="0"/>
              <a:t>Error:  invalid literal for int() with base 10: 'pini'</a:t>
            </a:r>
          </a:p>
          <a:p>
            <a:r>
              <a:rPr lang="LID4096" dirty="0"/>
              <a:t>The 'try except' block is finished.</a:t>
            </a:r>
          </a:p>
        </p:txBody>
      </p:sp>
      <p:sp>
        <p:nvSpPr>
          <p:cNvPr id="13" name="Speech Bubble: Oval 12">
            <a:extLst>
              <a:ext uri="{FF2B5EF4-FFF2-40B4-BE49-F238E27FC236}">
                <a16:creationId xmlns:a16="http://schemas.microsoft.com/office/drawing/2014/main" id="{7929A866-CA6F-2127-89D4-F9B70B9EA28B}"/>
              </a:ext>
            </a:extLst>
          </p:cNvPr>
          <p:cNvSpPr/>
          <p:nvPr/>
        </p:nvSpPr>
        <p:spPr>
          <a:xfrm>
            <a:off x="4311520" y="3532479"/>
            <a:ext cx="2105609" cy="433569"/>
          </a:xfrm>
          <a:prstGeom prst="wedgeEllipseCallout">
            <a:avLst>
              <a:gd name="adj1" fmla="val -78304"/>
              <a:gd name="adj2" fmla="val 11141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Exception not rise</a:t>
            </a:r>
            <a:endParaRPr lang="LID4096" sz="1400" dirty="0">
              <a:solidFill>
                <a:schemeClr val="accent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65FEA5-E39B-F4D1-9ACE-0626DB46E413}"/>
              </a:ext>
            </a:extLst>
          </p:cNvPr>
          <p:cNvSpPr txBox="1"/>
          <p:nvPr/>
        </p:nvSpPr>
        <p:spPr>
          <a:xfrm>
            <a:off x="5576596" y="5081077"/>
            <a:ext cx="4690188" cy="92333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dirty="0"/>
              <a:t>Please enter a number: 15</a:t>
            </a:r>
          </a:p>
          <a:p>
            <a:r>
              <a:rPr lang="en-US" dirty="0"/>
              <a:t>no errors</a:t>
            </a:r>
          </a:p>
          <a:p>
            <a:r>
              <a:rPr lang="en-US" dirty="0"/>
              <a:t>The 'try except' block is finished.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188012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34C68-915F-6CB4-7D07-6BD993144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59967" y="6356350"/>
            <a:ext cx="5621694" cy="365125"/>
          </a:xfrm>
        </p:spPr>
        <p:txBody>
          <a:bodyPr/>
          <a:lstStyle/>
          <a:p>
            <a:pPr marL="0" marR="0" algn="ct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16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כל הזכויות שמורות לאפקה המכללה להנדסה בתל אביב</a:t>
            </a:r>
            <a:endParaRPr lang="he-I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D66D8-EA27-E854-D968-113A21644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AC07-39C8-4725-A597-61C172CFC26B}" type="slidenum">
              <a:rPr lang="LID4096" smtClean="0"/>
              <a:t>12</a:t>
            </a:fld>
            <a:endParaRPr lang="LID409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42DAF9-31ED-A0BE-2593-700328ED60A1}"/>
              </a:ext>
            </a:extLst>
          </p:cNvPr>
          <p:cNvSpPr txBox="1"/>
          <p:nvPr/>
        </p:nvSpPr>
        <p:spPr>
          <a:xfrm>
            <a:off x="570723" y="467265"/>
            <a:ext cx="81440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Handle several exceptions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3AB51B-8BF8-26AA-5634-BF320DA53E76}"/>
              </a:ext>
            </a:extLst>
          </p:cNvPr>
          <p:cNvSpPr txBox="1"/>
          <p:nvPr/>
        </p:nvSpPr>
        <p:spPr>
          <a:xfrm>
            <a:off x="570723" y="1365190"/>
            <a:ext cx="942547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B0F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try</a:t>
            </a:r>
            <a:r>
              <a:rPr lang="en-US" sz="3600" dirty="0">
                <a:latin typeface="David" panose="020E0502060401010101" pitchFamily="34" charset="-79"/>
                <a:cs typeface="David" panose="020E0502060401010101" pitchFamily="34" charset="-79"/>
              </a:rPr>
              <a:t>:</a:t>
            </a:r>
          </a:p>
          <a:p>
            <a:r>
              <a:rPr lang="en-US" sz="3600" dirty="0">
                <a:latin typeface="David" panose="020E0502060401010101" pitchFamily="34" charset="-79"/>
                <a:cs typeface="David" panose="020E0502060401010101" pitchFamily="34" charset="-79"/>
              </a:rPr>
              <a:t>    </a:t>
            </a:r>
            <a:r>
              <a:rPr lang="en-US" sz="3200" dirty="0">
                <a:latin typeface="David" panose="020E0502060401010101" pitchFamily="34" charset="-79"/>
                <a:cs typeface="David" panose="020E0502060401010101" pitchFamily="34" charset="-79"/>
              </a:rPr>
              <a:t># some code that might raise exceptions</a:t>
            </a:r>
          </a:p>
          <a:p>
            <a:r>
              <a:rPr lang="en-US" sz="3600" dirty="0">
                <a:solidFill>
                  <a:srgbClr val="00B0F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except</a:t>
            </a:r>
            <a:r>
              <a:rPr lang="en-US" sz="3600" dirty="0">
                <a:latin typeface="David" panose="020E0502060401010101" pitchFamily="34" charset="-79"/>
                <a:cs typeface="David" panose="020E0502060401010101" pitchFamily="34" charset="-79"/>
              </a:rPr>
              <a:t> (ValueError, TypeError) </a:t>
            </a:r>
            <a:r>
              <a:rPr lang="en-US" sz="3600" dirty="0">
                <a:solidFill>
                  <a:srgbClr val="00B0F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as</a:t>
            </a:r>
            <a:r>
              <a:rPr lang="en-US" sz="3600" dirty="0">
                <a:latin typeface="David" panose="020E0502060401010101" pitchFamily="34" charset="-79"/>
                <a:cs typeface="David" panose="020E0502060401010101" pitchFamily="34" charset="-79"/>
              </a:rPr>
              <a:t> e:</a:t>
            </a:r>
          </a:p>
          <a:p>
            <a:r>
              <a:rPr lang="en-US" sz="3600" dirty="0">
                <a:latin typeface="David" panose="020E0502060401010101" pitchFamily="34" charset="-79"/>
                <a:cs typeface="David" panose="020E0502060401010101" pitchFamily="34" charset="-79"/>
              </a:rPr>
              <a:t>    </a:t>
            </a:r>
            <a:r>
              <a:rPr lang="en-US" sz="3200" dirty="0">
                <a:latin typeface="David" panose="020E0502060401010101" pitchFamily="34" charset="-79"/>
                <a:cs typeface="David" panose="020E0502060401010101" pitchFamily="34" charset="-79"/>
              </a:rPr>
              <a:t># handle ValueError or TypeError</a:t>
            </a:r>
          </a:p>
          <a:p>
            <a:r>
              <a:rPr lang="en-US" sz="3600" dirty="0">
                <a:solidFill>
                  <a:srgbClr val="00B0F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except</a:t>
            </a:r>
            <a:r>
              <a:rPr lang="en-US" sz="3600" dirty="0">
                <a:latin typeface="David" panose="020E0502060401010101" pitchFamily="34" charset="-79"/>
                <a:cs typeface="David" panose="020E0502060401010101" pitchFamily="34" charset="-79"/>
              </a:rPr>
              <a:t> Exception as e:</a:t>
            </a:r>
          </a:p>
          <a:p>
            <a:r>
              <a:rPr lang="en-US" sz="3600" dirty="0">
                <a:latin typeface="David" panose="020E0502060401010101" pitchFamily="34" charset="-79"/>
                <a:cs typeface="David" panose="020E0502060401010101" pitchFamily="34" charset="-79"/>
              </a:rPr>
              <a:t>    </a:t>
            </a:r>
            <a:r>
              <a:rPr lang="en-US" sz="3200" dirty="0">
                <a:latin typeface="David" panose="020E0502060401010101" pitchFamily="34" charset="-79"/>
                <a:cs typeface="David" panose="020E0502060401010101" pitchFamily="34" charset="-79"/>
              </a:rPr>
              <a:t># handle all other exceptions</a:t>
            </a:r>
          </a:p>
        </p:txBody>
      </p:sp>
    </p:spTree>
    <p:extLst>
      <p:ext uri="{BB962C8B-B14F-4D97-AF65-F5344CB8AC3E}">
        <p14:creationId xmlns:p14="http://schemas.microsoft.com/office/powerpoint/2010/main" val="1681610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34C68-915F-6CB4-7D07-6BD993144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59967" y="6356350"/>
            <a:ext cx="5621694" cy="365125"/>
          </a:xfrm>
        </p:spPr>
        <p:txBody>
          <a:bodyPr/>
          <a:lstStyle/>
          <a:p>
            <a:pPr marL="0" marR="0" algn="ct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16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כל הזכויות שמורות לאפקה המכללה להנדסה בתל אביב</a:t>
            </a:r>
            <a:endParaRPr lang="he-I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D66D8-EA27-E854-D968-113A21644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AC07-39C8-4725-A597-61C172CFC26B}" type="slidenum">
              <a:rPr lang="LID4096" smtClean="0"/>
              <a:t>13</a:t>
            </a:fld>
            <a:endParaRPr lang="LID409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42DAF9-31ED-A0BE-2593-700328ED60A1}"/>
              </a:ext>
            </a:extLst>
          </p:cNvPr>
          <p:cNvSpPr txBox="1"/>
          <p:nvPr/>
        </p:nvSpPr>
        <p:spPr>
          <a:xfrm>
            <a:off x="570723" y="467265"/>
            <a:ext cx="81440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Handle several exceptions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3AB51B-8BF8-26AA-5634-BF320DA53E76}"/>
              </a:ext>
            </a:extLst>
          </p:cNvPr>
          <p:cNvSpPr txBox="1"/>
          <p:nvPr/>
        </p:nvSpPr>
        <p:spPr>
          <a:xfrm>
            <a:off x="570723" y="1365190"/>
            <a:ext cx="1055136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try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:</a:t>
            </a:r>
            <a:b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x = 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int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input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"Please enter a number: "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))</a:t>
            </a:r>
            <a:b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print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5 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/ x)</a:t>
            </a:r>
            <a:b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except 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ValueError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TypeError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 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as 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e:</a:t>
            </a:r>
            <a:b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print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"Error: "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e.__class__.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Droid Sans Mono"/>
              </a:rPr>
              <a:t>__name__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e)</a:t>
            </a:r>
            <a:b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except 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Exception 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as 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e:</a:t>
            </a:r>
            <a:b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print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"Other Errors: "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e.__class__.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Droid Sans Mono"/>
              </a:rPr>
              <a:t>__name__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e)</a:t>
            </a:r>
            <a:b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else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:</a:t>
            </a:r>
            <a:b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print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"no errors"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</a:t>
            </a:r>
            <a:b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finally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:</a:t>
            </a:r>
            <a:b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print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"The 'try except' block is finished.</a:t>
            </a:r>
            <a:endParaRPr kumimoji="0" lang="LID4096" altLang="LID4096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7EA57688-0BCE-F9D7-6C99-9330C9A52A08}"/>
              </a:ext>
            </a:extLst>
          </p:cNvPr>
          <p:cNvSpPr/>
          <p:nvPr/>
        </p:nvSpPr>
        <p:spPr>
          <a:xfrm>
            <a:off x="6096000" y="2289108"/>
            <a:ext cx="2338873" cy="433569"/>
          </a:xfrm>
          <a:prstGeom prst="wedgeEllipseCallout">
            <a:avLst>
              <a:gd name="adj1" fmla="val -82441"/>
              <a:gd name="adj2" fmla="val 44140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several exceptions</a:t>
            </a:r>
            <a:endParaRPr lang="LID4096" sz="1400" dirty="0">
              <a:solidFill>
                <a:schemeClr val="accent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54F540-BB1A-177A-E673-73EFA33EEFC3}"/>
              </a:ext>
            </a:extLst>
          </p:cNvPr>
          <p:cNvSpPr txBox="1"/>
          <p:nvPr/>
        </p:nvSpPr>
        <p:spPr>
          <a:xfrm>
            <a:off x="6421018" y="4208771"/>
            <a:ext cx="4626427" cy="92333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dirty="0"/>
              <a:t>Please enter a number: 0</a:t>
            </a:r>
          </a:p>
          <a:p>
            <a:r>
              <a:rPr lang="en-US" dirty="0"/>
              <a:t>Other Errors:  ZeroDivisionError division by zero</a:t>
            </a:r>
          </a:p>
          <a:p>
            <a:r>
              <a:rPr lang="en-US" dirty="0"/>
              <a:t>The 'try except' block is finished.</a:t>
            </a:r>
            <a:endParaRPr lang="LID4096" dirty="0"/>
          </a:p>
        </p:txBody>
      </p: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6505152B-E5C9-1B5C-9932-AC9A6E6955AF}"/>
              </a:ext>
            </a:extLst>
          </p:cNvPr>
          <p:cNvSpPr/>
          <p:nvPr/>
        </p:nvSpPr>
        <p:spPr>
          <a:xfrm>
            <a:off x="4574333" y="3240233"/>
            <a:ext cx="2338873" cy="433569"/>
          </a:xfrm>
          <a:prstGeom prst="wedgeEllipseCallout">
            <a:avLst>
              <a:gd name="adj1" fmla="val -88292"/>
              <a:gd name="adj2" fmla="val -3205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other exceptions</a:t>
            </a:r>
            <a:endParaRPr lang="LID4096" sz="1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400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34C68-915F-6CB4-7D07-6BD993144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59967" y="6356350"/>
            <a:ext cx="5621694" cy="365125"/>
          </a:xfrm>
        </p:spPr>
        <p:txBody>
          <a:bodyPr/>
          <a:lstStyle/>
          <a:p>
            <a:pPr marL="0" marR="0" algn="ct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16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כל הזכויות שמורות לאפקה המכללה להנדסה בתל אביב</a:t>
            </a:r>
            <a:endParaRPr lang="he-I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D66D8-EA27-E854-D968-113A21644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AC07-39C8-4725-A597-61C172CFC26B}" type="slidenum">
              <a:rPr lang="LID4096" smtClean="0"/>
              <a:t>14</a:t>
            </a:fld>
            <a:endParaRPr lang="LID409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42DAF9-31ED-A0BE-2593-700328ED60A1}"/>
              </a:ext>
            </a:extLst>
          </p:cNvPr>
          <p:cNvSpPr txBox="1"/>
          <p:nvPr/>
        </p:nvSpPr>
        <p:spPr>
          <a:xfrm>
            <a:off x="570723" y="467265"/>
            <a:ext cx="81440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Raise an exception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3AB51B-8BF8-26AA-5634-BF320DA53E76}"/>
              </a:ext>
            </a:extLst>
          </p:cNvPr>
          <p:cNvSpPr txBox="1"/>
          <p:nvPr/>
        </p:nvSpPr>
        <p:spPr>
          <a:xfrm>
            <a:off x="570723" y="1365190"/>
            <a:ext cx="1055136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Using the </a:t>
            </a:r>
            <a:r>
              <a:rPr lang="en-US" sz="2800" dirty="0">
                <a:solidFill>
                  <a:srgbClr val="C0000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raise</a:t>
            </a: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keyword to raise exception with message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solidFill>
                <a:srgbClr val="002060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age = 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int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input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"Please enter your age: "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))</a:t>
            </a:r>
            <a:b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print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f'your age is 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Droid Sans Mono"/>
              </a:rPr>
              <a:t>{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age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Droid Sans Mono"/>
              </a:rPr>
              <a:t>}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'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</a:t>
            </a:r>
            <a:b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if 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age &lt; 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18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:</a:t>
            </a:r>
            <a:b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raise 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Exception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"Sorry, you are not old enough to vote."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</a:t>
            </a:r>
            <a:endParaRPr kumimoji="0" lang="LID4096" altLang="LID4096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C7F201-D58A-5B70-0035-22925F77EA0C}"/>
              </a:ext>
            </a:extLst>
          </p:cNvPr>
          <p:cNvSpPr txBox="1"/>
          <p:nvPr/>
        </p:nvSpPr>
        <p:spPr>
          <a:xfrm>
            <a:off x="570723" y="4075212"/>
            <a:ext cx="6047791" cy="156966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LID4096" sz="1600" dirty="0"/>
              <a:t>Please enter your age: 15</a:t>
            </a:r>
          </a:p>
          <a:p>
            <a:r>
              <a:rPr lang="LID4096" sz="1600" dirty="0"/>
              <a:t>your age is 15</a:t>
            </a:r>
            <a:endParaRPr lang="en-US" sz="1600" dirty="0"/>
          </a:p>
          <a:p>
            <a:r>
              <a:rPr lang="en-US" sz="1600" dirty="0"/>
              <a:t>…………</a:t>
            </a:r>
            <a:endParaRPr lang="LID4096" sz="1600" dirty="0"/>
          </a:p>
          <a:p>
            <a:r>
              <a:rPr lang="LID4096" sz="1600" dirty="0">
                <a:solidFill>
                  <a:srgbClr val="C00000"/>
                </a:solidFill>
              </a:rPr>
              <a:t>in raise_exception</a:t>
            </a:r>
          </a:p>
          <a:p>
            <a:r>
              <a:rPr lang="LID4096" sz="1600" dirty="0">
                <a:solidFill>
                  <a:srgbClr val="C00000"/>
                </a:solidFill>
              </a:rPr>
              <a:t>    raise Exception("Sorry, you are not old enough to vote.")</a:t>
            </a:r>
          </a:p>
          <a:p>
            <a:r>
              <a:rPr lang="LID4096" sz="1600" dirty="0">
                <a:solidFill>
                  <a:srgbClr val="C00000"/>
                </a:solidFill>
              </a:rPr>
              <a:t>Exception: Sorry, you are not old enough to vote.</a:t>
            </a:r>
          </a:p>
        </p:txBody>
      </p:sp>
    </p:spTree>
    <p:extLst>
      <p:ext uri="{BB962C8B-B14F-4D97-AF65-F5344CB8AC3E}">
        <p14:creationId xmlns:p14="http://schemas.microsoft.com/office/powerpoint/2010/main" val="1883138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34C68-915F-6CB4-7D07-6BD993144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59967" y="6356350"/>
            <a:ext cx="5621694" cy="365125"/>
          </a:xfrm>
        </p:spPr>
        <p:txBody>
          <a:bodyPr/>
          <a:lstStyle/>
          <a:p>
            <a:pPr marL="0" marR="0" algn="ct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16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כל הזכויות שמורות לאפקה המכללה להנדסה בתל אביב</a:t>
            </a:r>
            <a:endParaRPr lang="he-I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D66D8-EA27-E854-D968-113A21644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AC07-39C8-4725-A597-61C172CFC26B}" type="slidenum">
              <a:rPr lang="LID4096" smtClean="0"/>
              <a:t>15</a:t>
            </a:fld>
            <a:endParaRPr lang="LID409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42DAF9-31ED-A0BE-2593-700328ED60A1}"/>
              </a:ext>
            </a:extLst>
          </p:cNvPr>
          <p:cNvSpPr txBox="1"/>
          <p:nvPr/>
        </p:nvSpPr>
        <p:spPr>
          <a:xfrm>
            <a:off x="570723" y="467265"/>
            <a:ext cx="81440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Classes/Objects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3AB51B-8BF8-26AA-5634-BF320DA53E76}"/>
              </a:ext>
            </a:extLst>
          </p:cNvPr>
          <p:cNvSpPr txBox="1"/>
          <p:nvPr/>
        </p:nvSpPr>
        <p:spPr>
          <a:xfrm>
            <a:off x="570722" y="1866121"/>
            <a:ext cx="1048916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Python is an OOP language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Object has properties and 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Class is a “blueprint” for creating object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Create Class by using the </a:t>
            </a:r>
            <a:r>
              <a:rPr lang="en-US" sz="2800" dirty="0">
                <a:solidFill>
                  <a:schemeClr val="accent2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class</a:t>
            </a: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keyword</a:t>
            </a:r>
          </a:p>
          <a:p>
            <a:pPr lvl="1"/>
            <a:r>
              <a:rPr lang="en-US" sz="2400" dirty="0">
                <a:solidFill>
                  <a:schemeClr val="accent2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class</a:t>
            </a:r>
            <a:r>
              <a:rPr lang="en-US" sz="2400" dirty="0">
                <a:solidFill>
                  <a:srgbClr val="00B05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MyClass:</a:t>
            </a:r>
          </a:p>
          <a:p>
            <a:pPr lvl="1"/>
            <a:r>
              <a:rPr lang="en-US" sz="2400" dirty="0">
                <a:solidFill>
                  <a:srgbClr val="00B05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	pass</a:t>
            </a:r>
            <a:endParaRPr lang="en-US" sz="2800" dirty="0">
              <a:solidFill>
                <a:srgbClr val="002060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Create object/ instance from class</a:t>
            </a:r>
          </a:p>
          <a:p>
            <a:pPr lvl="1"/>
            <a:r>
              <a:rPr lang="en-US" sz="2400" dirty="0">
                <a:solidFill>
                  <a:srgbClr val="00B05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x = MyClass()</a:t>
            </a:r>
          </a:p>
          <a:p>
            <a:pPr lvl="1"/>
            <a:endParaRPr lang="en-US" sz="2800" dirty="0">
              <a:solidFill>
                <a:srgbClr val="002060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460788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34C68-915F-6CB4-7D07-6BD993144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59967" y="6356350"/>
            <a:ext cx="5621694" cy="365125"/>
          </a:xfrm>
        </p:spPr>
        <p:txBody>
          <a:bodyPr/>
          <a:lstStyle/>
          <a:p>
            <a:pPr marL="0" marR="0" algn="ct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16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כל הזכויות שמורות לאפקה המכללה להנדסה בתל אביב</a:t>
            </a:r>
            <a:endParaRPr lang="he-I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D66D8-EA27-E854-D968-113A21644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AC07-39C8-4725-A597-61C172CFC26B}" type="slidenum">
              <a:rPr lang="LID4096" smtClean="0"/>
              <a:t>16</a:t>
            </a:fld>
            <a:endParaRPr lang="LID409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42DAF9-31ED-A0BE-2593-700328ED60A1}"/>
              </a:ext>
            </a:extLst>
          </p:cNvPr>
          <p:cNvSpPr txBox="1"/>
          <p:nvPr/>
        </p:nvSpPr>
        <p:spPr>
          <a:xfrm>
            <a:off x="570723" y="467265"/>
            <a:ext cx="81440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Class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3AB51B-8BF8-26AA-5634-BF320DA53E76}"/>
              </a:ext>
            </a:extLst>
          </p:cNvPr>
          <p:cNvSpPr txBox="1"/>
          <p:nvPr/>
        </p:nvSpPr>
        <p:spPr>
          <a:xfrm>
            <a:off x="570723" y="1401147"/>
            <a:ext cx="10489164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Class properties are the fields like name, 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Methods are the class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Keep property and method name with meaning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Person class</a:t>
            </a:r>
          </a:p>
          <a:p>
            <a:pPr lvl="1"/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	</a:t>
            </a:r>
            <a:r>
              <a:rPr lang="en-US" sz="2400" dirty="0">
                <a:solidFill>
                  <a:schemeClr val="accent2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class</a:t>
            </a:r>
            <a:r>
              <a:rPr lang="en-US" sz="2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Person :</a:t>
            </a:r>
          </a:p>
          <a:p>
            <a:pPr lvl="1"/>
            <a:r>
              <a:rPr lang="en-US" sz="2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		name = ‘David’</a:t>
            </a:r>
          </a:p>
          <a:p>
            <a:pPr lvl="1"/>
            <a:r>
              <a:rPr lang="en-US" sz="2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		age= 25</a:t>
            </a:r>
          </a:p>
          <a:p>
            <a:pPr lvl="1"/>
            <a:r>
              <a:rPr lang="en-US" sz="2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	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Create object/ instance from class</a:t>
            </a:r>
          </a:p>
          <a:p>
            <a:pPr lvl="2"/>
            <a:r>
              <a:rPr lang="en-US" sz="2400" dirty="0">
                <a:solidFill>
                  <a:srgbClr val="00B05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p1 = Person()</a:t>
            </a:r>
          </a:p>
          <a:p>
            <a:pPr lvl="2"/>
            <a:r>
              <a:rPr lang="en-US" sz="2400" dirty="0">
                <a:solidFill>
                  <a:srgbClr val="00B05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Print(p1.name)  =&gt;&gt; David</a:t>
            </a:r>
          </a:p>
          <a:p>
            <a:pPr lvl="1"/>
            <a:endParaRPr lang="en-US" sz="2800" dirty="0">
              <a:solidFill>
                <a:srgbClr val="002060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6927055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34C68-915F-6CB4-7D07-6BD993144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59967" y="6356350"/>
            <a:ext cx="5621694" cy="365125"/>
          </a:xfrm>
        </p:spPr>
        <p:txBody>
          <a:bodyPr/>
          <a:lstStyle/>
          <a:p>
            <a:pPr marL="0" marR="0" algn="ct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16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כל הזכויות שמורות לאפקה המכללה להנדסה בתל אביב</a:t>
            </a:r>
            <a:endParaRPr lang="he-I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D66D8-EA27-E854-D968-113A21644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AC07-39C8-4725-A597-61C172CFC26B}" type="slidenum">
              <a:rPr lang="LID4096" smtClean="0"/>
              <a:t>17</a:t>
            </a:fld>
            <a:endParaRPr lang="LID409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42DAF9-31ED-A0BE-2593-700328ED60A1}"/>
              </a:ext>
            </a:extLst>
          </p:cNvPr>
          <p:cNvSpPr txBox="1"/>
          <p:nvPr/>
        </p:nvSpPr>
        <p:spPr>
          <a:xfrm>
            <a:off x="570723" y="467265"/>
            <a:ext cx="81440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2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O</a:t>
            </a:r>
            <a:r>
              <a:rPr lang="en-US" sz="4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bject </a:t>
            </a:r>
            <a:r>
              <a:rPr lang="en-US" sz="4400" dirty="0">
                <a:solidFill>
                  <a:schemeClr val="accent2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O</a:t>
            </a:r>
            <a:r>
              <a:rPr lang="en-US" sz="4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riented </a:t>
            </a:r>
            <a:r>
              <a:rPr lang="en-US" sz="4400" dirty="0">
                <a:solidFill>
                  <a:schemeClr val="accent2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P</a:t>
            </a:r>
            <a:r>
              <a:rPr lang="en-US" sz="4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rograming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3AB51B-8BF8-26AA-5634-BF320DA53E76}"/>
              </a:ext>
            </a:extLst>
          </p:cNvPr>
          <p:cNvSpPr txBox="1"/>
          <p:nvPr/>
        </p:nvSpPr>
        <p:spPr>
          <a:xfrm>
            <a:off x="570722" y="1293844"/>
            <a:ext cx="9369489" cy="5032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Data is encapsulated within objects, with properties (attributes) and behaviors (methods).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OOP concepts enable writing modular, reusable, and maintainable code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highlight>
                  <a:srgbClr val="FFFF00"/>
                </a:highlight>
                <a:latin typeface="David" panose="020E0502060401010101" pitchFamily="34" charset="-79"/>
                <a:cs typeface="David" panose="020E0502060401010101" pitchFamily="34" charset="-79"/>
              </a:rPr>
              <a:t>Abstraction</a:t>
            </a:r>
            <a:r>
              <a:rPr lang="en-US" sz="2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- simple things to represent complexity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highlight>
                  <a:srgbClr val="FFFF00"/>
                </a:highlight>
                <a:latin typeface="David" panose="020E0502060401010101" pitchFamily="34" charset="-79"/>
                <a:cs typeface="David" panose="020E0502060401010101" pitchFamily="34" charset="-79"/>
              </a:rPr>
              <a:t>Encapsulation</a:t>
            </a:r>
            <a:r>
              <a:rPr lang="en-US" sz="2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- keeping fields within a class </a:t>
            </a:r>
            <a:r>
              <a:rPr lang="en-US" sz="2400" dirty="0">
                <a:solidFill>
                  <a:srgbClr val="FF000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private</a:t>
            </a:r>
            <a:r>
              <a:rPr lang="en-US" sz="2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, then providing access to those fields via </a:t>
            </a:r>
            <a:r>
              <a:rPr lang="en-US" sz="2400" dirty="0">
                <a:solidFill>
                  <a:srgbClr val="FF000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public</a:t>
            </a:r>
            <a:r>
              <a:rPr lang="en-US" sz="2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methods.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highlight>
                  <a:srgbClr val="FFFF00"/>
                </a:highlight>
                <a:latin typeface="David" panose="020E0502060401010101" pitchFamily="34" charset="-79"/>
                <a:cs typeface="David" panose="020E0502060401010101" pitchFamily="34" charset="-79"/>
              </a:rPr>
              <a:t>Inheritance</a:t>
            </a:r>
            <a:r>
              <a:rPr lang="en-US" sz="2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- share some of the attributes of existing classes.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highlight>
                  <a:srgbClr val="FFFF00"/>
                </a:highlight>
                <a:latin typeface="David" panose="020E0502060401010101" pitchFamily="34" charset="-79"/>
                <a:cs typeface="David" panose="020E0502060401010101" pitchFamily="34" charset="-79"/>
              </a:rPr>
              <a:t>Polymorphism</a:t>
            </a:r>
            <a:r>
              <a:rPr lang="en-US" sz="2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- same word to mean different things in different contexts. </a:t>
            </a:r>
            <a:endParaRPr lang="LID4096" sz="2400" dirty="0">
              <a:solidFill>
                <a:srgbClr val="002060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1448959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34C68-915F-6CB4-7D07-6BD993144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59967" y="6356350"/>
            <a:ext cx="5621694" cy="365125"/>
          </a:xfrm>
        </p:spPr>
        <p:txBody>
          <a:bodyPr/>
          <a:lstStyle/>
          <a:p>
            <a:pPr marL="0" marR="0" algn="ct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16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כל הזכויות שמורות לאפקה המכללה להנדסה בתל אביב</a:t>
            </a:r>
            <a:endParaRPr lang="he-I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D66D8-EA27-E854-D968-113A21644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AC07-39C8-4725-A597-61C172CFC26B}" type="slidenum">
              <a:rPr lang="LID4096" smtClean="0"/>
              <a:t>18</a:t>
            </a:fld>
            <a:endParaRPr lang="LID409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42DAF9-31ED-A0BE-2593-700328ED60A1}"/>
              </a:ext>
            </a:extLst>
          </p:cNvPr>
          <p:cNvSpPr txBox="1"/>
          <p:nvPr/>
        </p:nvSpPr>
        <p:spPr>
          <a:xfrm>
            <a:off x="570723" y="467265"/>
            <a:ext cx="82109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Class constructor - __new__()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3AB51B-8BF8-26AA-5634-BF320DA53E76}"/>
              </a:ext>
            </a:extLst>
          </p:cNvPr>
          <p:cNvSpPr txBox="1"/>
          <p:nvPr/>
        </p:nvSpPr>
        <p:spPr>
          <a:xfrm>
            <a:off x="570722" y="1866121"/>
            <a:ext cx="104891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Class has special function for creating new instance</a:t>
            </a:r>
          </a:p>
          <a:p>
            <a:r>
              <a:rPr lang="en-US" sz="2800" dirty="0">
                <a:solidFill>
                  <a:schemeClr val="accent2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	class</a:t>
            </a: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Person:</a:t>
            </a:r>
          </a:p>
          <a:p>
            <a:pPr lvl="2"/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	</a:t>
            </a:r>
            <a:r>
              <a:rPr lang="en-US" sz="2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def __new__(</a:t>
            </a:r>
            <a:r>
              <a:rPr lang="en-US" sz="2400" dirty="0">
                <a:solidFill>
                  <a:schemeClr val="accent2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cls</a:t>
            </a:r>
            <a:r>
              <a:rPr lang="en-US" sz="2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, *args, **kwargs):</a:t>
            </a:r>
          </a:p>
          <a:p>
            <a:pPr lvl="2"/>
            <a:r>
              <a:rPr lang="en-US" sz="2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		return super().__new__(cls)</a:t>
            </a:r>
          </a:p>
          <a:p>
            <a:pPr lvl="2"/>
            <a:endParaRPr lang="en-US" sz="2400" dirty="0">
              <a:solidFill>
                <a:srgbClr val="002060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	</a:t>
            </a:r>
            <a:r>
              <a:rPr lang="en-US" sz="2800" dirty="0">
                <a:solidFill>
                  <a:srgbClr val="00B05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p = Person()</a:t>
            </a:r>
          </a:p>
          <a:p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super() – calling parent </a:t>
            </a:r>
            <a:r>
              <a:rPr lang="en-US" sz="2800" dirty="0">
                <a:solidFill>
                  <a:srgbClr val="7030A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object</a:t>
            </a: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class</a:t>
            </a:r>
          </a:p>
          <a:p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The instance that return will be </a:t>
            </a:r>
            <a:r>
              <a:rPr lang="en-US" sz="2800" dirty="0">
                <a:solidFill>
                  <a:srgbClr val="FFC00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self</a:t>
            </a: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in other methods</a:t>
            </a:r>
            <a:endParaRPr lang="en-US" sz="2800" dirty="0">
              <a:solidFill>
                <a:srgbClr val="00B050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969348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34C68-915F-6CB4-7D07-6BD993144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59967" y="6356350"/>
            <a:ext cx="5621694" cy="365125"/>
          </a:xfrm>
        </p:spPr>
        <p:txBody>
          <a:bodyPr/>
          <a:lstStyle/>
          <a:p>
            <a:pPr marL="0" marR="0" algn="ct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16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כל הזכויות שמורות לאפקה המכללה להנדסה בתל אביב</a:t>
            </a:r>
            <a:endParaRPr lang="he-I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D66D8-EA27-E854-D968-113A21644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AC07-39C8-4725-A597-61C172CFC26B}" type="slidenum">
              <a:rPr lang="LID4096" smtClean="0"/>
              <a:t>19</a:t>
            </a:fld>
            <a:endParaRPr lang="LID409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42DAF9-31ED-A0BE-2593-700328ED60A1}"/>
              </a:ext>
            </a:extLst>
          </p:cNvPr>
          <p:cNvSpPr txBox="1"/>
          <p:nvPr/>
        </p:nvSpPr>
        <p:spPr>
          <a:xfrm>
            <a:off x="570723" y="467265"/>
            <a:ext cx="82109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Class initialization  - __init__()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3AB51B-8BF8-26AA-5634-BF320DA53E76}"/>
              </a:ext>
            </a:extLst>
          </p:cNvPr>
          <p:cNvSpPr txBox="1"/>
          <p:nvPr/>
        </p:nvSpPr>
        <p:spPr>
          <a:xfrm>
            <a:off x="570722" y="1866121"/>
            <a:ext cx="10489164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Class has special function for initializing object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Use the __init__() function to assign values to object properties, or other operations that are necessary to do when the object is being created</a:t>
            </a:r>
          </a:p>
          <a:p>
            <a:r>
              <a:rPr lang="en-US" sz="2800" dirty="0">
                <a:solidFill>
                  <a:schemeClr val="accent2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	class</a:t>
            </a: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Person:</a:t>
            </a:r>
          </a:p>
          <a:p>
            <a:pPr lvl="2"/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	</a:t>
            </a:r>
            <a:r>
              <a:rPr lang="en-US" sz="2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def __init__(</a:t>
            </a:r>
            <a:r>
              <a:rPr lang="en-US" sz="2400" dirty="0">
                <a:solidFill>
                  <a:schemeClr val="accent2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self</a:t>
            </a:r>
            <a:r>
              <a:rPr lang="en-US" sz="2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, name, age):</a:t>
            </a:r>
          </a:p>
          <a:p>
            <a:pPr lvl="2"/>
            <a:r>
              <a:rPr lang="en-US" sz="2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		</a:t>
            </a:r>
            <a:r>
              <a:rPr lang="en-US" sz="2400" dirty="0">
                <a:solidFill>
                  <a:schemeClr val="accent2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self</a:t>
            </a:r>
            <a:r>
              <a:rPr lang="en-US" sz="2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.name = name</a:t>
            </a:r>
          </a:p>
          <a:p>
            <a:pPr lvl="2"/>
            <a:r>
              <a:rPr lang="en-US" sz="2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		</a:t>
            </a:r>
            <a:r>
              <a:rPr lang="en-US" sz="2400" dirty="0">
                <a:solidFill>
                  <a:schemeClr val="accent2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self</a:t>
            </a:r>
            <a:r>
              <a:rPr lang="en-US" sz="2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.age = ages</a:t>
            </a:r>
          </a:p>
          <a:p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	</a:t>
            </a:r>
            <a:r>
              <a:rPr lang="en-US" sz="2800" dirty="0">
                <a:solidFill>
                  <a:srgbClr val="00B05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p = Person("John", 36)</a:t>
            </a:r>
          </a:p>
        </p:txBody>
      </p:sp>
    </p:spTree>
    <p:extLst>
      <p:ext uri="{BB962C8B-B14F-4D97-AF65-F5344CB8AC3E}">
        <p14:creationId xmlns:p14="http://schemas.microsoft.com/office/powerpoint/2010/main" val="832234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34C68-915F-6CB4-7D07-6BD993144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59967" y="6356350"/>
            <a:ext cx="5621694" cy="365125"/>
          </a:xfrm>
        </p:spPr>
        <p:txBody>
          <a:bodyPr/>
          <a:lstStyle/>
          <a:p>
            <a:pPr marL="0" marR="0" algn="ct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16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כל הזכויות שמורות לאפקה המכללה להנדסה בתל אביב</a:t>
            </a:r>
            <a:endParaRPr lang="he-I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D66D8-EA27-E854-D968-113A21644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AC07-39C8-4725-A597-61C172CFC26B}" type="slidenum">
              <a:rPr lang="LID4096" smtClean="0"/>
              <a:t>2</a:t>
            </a:fld>
            <a:endParaRPr lang="LID409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42DAF9-31ED-A0BE-2593-700328ED60A1}"/>
              </a:ext>
            </a:extLst>
          </p:cNvPr>
          <p:cNvSpPr txBox="1"/>
          <p:nvPr/>
        </p:nvSpPr>
        <p:spPr>
          <a:xfrm>
            <a:off x="570723" y="467265"/>
            <a:ext cx="81440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CSV- Comma Separated Values</a:t>
            </a:r>
            <a:r>
              <a:rPr lang="he-IL" sz="4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endParaRPr lang="en-US" sz="4400" dirty="0">
              <a:solidFill>
                <a:srgbClr val="002060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3AB51B-8BF8-26AA-5634-BF320DA53E76}"/>
              </a:ext>
            </a:extLst>
          </p:cNvPr>
          <p:cNvSpPr txBox="1"/>
          <p:nvPr/>
        </p:nvSpPr>
        <p:spPr>
          <a:xfrm>
            <a:off x="570722" y="1866121"/>
            <a:ext cx="104891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Data file contains column and rows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Each row contain data separated by comma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The first row usually contains the headers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A file containing a set of functions you want to include in your application</a:t>
            </a:r>
          </a:p>
        </p:txBody>
      </p:sp>
    </p:spTree>
    <p:extLst>
      <p:ext uri="{BB962C8B-B14F-4D97-AF65-F5344CB8AC3E}">
        <p14:creationId xmlns:p14="http://schemas.microsoft.com/office/powerpoint/2010/main" val="26921371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34C68-915F-6CB4-7D07-6BD993144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59967" y="6356350"/>
            <a:ext cx="5621694" cy="365125"/>
          </a:xfrm>
        </p:spPr>
        <p:txBody>
          <a:bodyPr/>
          <a:lstStyle/>
          <a:p>
            <a:pPr marL="0" marR="0" algn="ct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16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כל הזכויות שמורות לאפקה המכללה להנדסה בתל אביב</a:t>
            </a:r>
            <a:endParaRPr lang="he-I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D66D8-EA27-E854-D968-113A21644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AC07-39C8-4725-A597-61C172CFC26B}" type="slidenum">
              <a:rPr lang="LID4096" smtClean="0"/>
              <a:t>20</a:t>
            </a:fld>
            <a:endParaRPr lang="LID409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42DAF9-31ED-A0BE-2593-700328ED60A1}"/>
              </a:ext>
            </a:extLst>
          </p:cNvPr>
          <p:cNvSpPr txBox="1"/>
          <p:nvPr/>
        </p:nvSpPr>
        <p:spPr>
          <a:xfrm>
            <a:off x="570723" y="467265"/>
            <a:ext cx="82109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Class __str__()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3AB51B-8BF8-26AA-5634-BF320DA53E76}"/>
              </a:ext>
            </a:extLst>
          </p:cNvPr>
          <p:cNvSpPr txBox="1"/>
          <p:nvPr/>
        </p:nvSpPr>
        <p:spPr>
          <a:xfrm>
            <a:off x="570723" y="1822578"/>
            <a:ext cx="1048916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Class has special function for represented the class object as a string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Use the __str__() function to control what will shown when need to represent the class object as a string</a:t>
            </a:r>
          </a:p>
          <a:p>
            <a:r>
              <a:rPr lang="en-US" sz="2800" dirty="0">
                <a:solidFill>
                  <a:schemeClr val="accent2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	class</a:t>
            </a: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Person:</a:t>
            </a:r>
          </a:p>
          <a:p>
            <a:pPr lvl="2"/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	</a:t>
            </a:r>
            <a:r>
              <a:rPr lang="en-US" sz="2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def __init__(</a:t>
            </a:r>
            <a:r>
              <a:rPr lang="en-US" sz="2400" dirty="0">
                <a:solidFill>
                  <a:schemeClr val="accent2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self</a:t>
            </a:r>
            <a:r>
              <a:rPr lang="en-US" sz="2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, name, age):</a:t>
            </a:r>
          </a:p>
          <a:p>
            <a:pPr lvl="2"/>
            <a:r>
              <a:rPr lang="en-US" sz="2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		</a:t>
            </a:r>
            <a:r>
              <a:rPr lang="en-US" sz="2400" dirty="0">
                <a:solidFill>
                  <a:schemeClr val="accent2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self</a:t>
            </a:r>
            <a:r>
              <a:rPr lang="en-US" sz="2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.name = name</a:t>
            </a:r>
          </a:p>
          <a:p>
            <a:pPr lvl="2"/>
            <a:r>
              <a:rPr lang="en-US" sz="2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		</a:t>
            </a:r>
            <a:r>
              <a:rPr lang="en-US" sz="2400" dirty="0">
                <a:solidFill>
                  <a:schemeClr val="accent2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self</a:t>
            </a:r>
            <a:r>
              <a:rPr lang="en-US" sz="2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.age = age</a:t>
            </a:r>
          </a:p>
          <a:p>
            <a:pPr lvl="4"/>
            <a:endParaRPr lang="en-US" sz="2400" dirty="0">
              <a:solidFill>
                <a:srgbClr val="002060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lvl="4"/>
            <a:r>
              <a:rPr lang="en-US" sz="2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def __str__(</a:t>
            </a:r>
            <a:r>
              <a:rPr lang="en-US" sz="2400" dirty="0">
                <a:solidFill>
                  <a:schemeClr val="accent2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self</a:t>
            </a:r>
            <a:r>
              <a:rPr lang="en-US" sz="2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):</a:t>
            </a:r>
          </a:p>
          <a:p>
            <a:pPr lvl="4"/>
            <a:r>
              <a:rPr lang="en-US" sz="2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   return f’{</a:t>
            </a:r>
            <a:r>
              <a:rPr lang="en-US" sz="2400" dirty="0">
                <a:solidFill>
                  <a:schemeClr val="accent2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self</a:t>
            </a:r>
            <a:r>
              <a:rPr lang="en-US" sz="2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.name}({</a:t>
            </a:r>
            <a:r>
              <a:rPr lang="en-US" sz="2400" dirty="0">
                <a:solidFill>
                  <a:schemeClr val="accent2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self</a:t>
            </a:r>
            <a:r>
              <a:rPr lang="en-US" sz="2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.age})’</a:t>
            </a:r>
          </a:p>
        </p:txBody>
      </p:sp>
    </p:spTree>
    <p:extLst>
      <p:ext uri="{BB962C8B-B14F-4D97-AF65-F5344CB8AC3E}">
        <p14:creationId xmlns:p14="http://schemas.microsoft.com/office/powerpoint/2010/main" val="41428319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34C68-915F-6CB4-7D07-6BD993144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59967" y="6356350"/>
            <a:ext cx="5621694" cy="365125"/>
          </a:xfrm>
        </p:spPr>
        <p:txBody>
          <a:bodyPr/>
          <a:lstStyle/>
          <a:p>
            <a:pPr marL="0" marR="0" algn="ct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16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כל הזכויות שמורות לאפקה המכללה להנדסה בתל אביב</a:t>
            </a:r>
            <a:endParaRPr lang="he-I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D66D8-EA27-E854-D968-113A21644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AC07-39C8-4725-A597-61C172CFC26B}" type="slidenum">
              <a:rPr lang="LID4096" smtClean="0"/>
              <a:t>21</a:t>
            </a:fld>
            <a:endParaRPr lang="LID409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42DAF9-31ED-A0BE-2593-700328ED60A1}"/>
              </a:ext>
            </a:extLst>
          </p:cNvPr>
          <p:cNvSpPr txBox="1"/>
          <p:nvPr/>
        </p:nvSpPr>
        <p:spPr>
          <a:xfrm>
            <a:off x="570723" y="467265"/>
            <a:ext cx="82109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Class __repr__()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3AB51B-8BF8-26AA-5634-BF320DA53E76}"/>
              </a:ext>
            </a:extLst>
          </p:cNvPr>
          <p:cNvSpPr txBox="1"/>
          <p:nvPr/>
        </p:nvSpPr>
        <p:spPr>
          <a:xfrm>
            <a:off x="570723" y="1581606"/>
            <a:ext cx="10489164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Class has special function for compute the “official” string representation of a class object as a string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Use the __repr__() function is typically for debugging, so it is important that the representation is information-rich and unambiguous</a:t>
            </a:r>
          </a:p>
          <a:p>
            <a:r>
              <a:rPr lang="en-US" sz="2800" dirty="0">
                <a:solidFill>
                  <a:schemeClr val="accent2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	</a:t>
            </a:r>
            <a:r>
              <a:rPr lang="en-US" sz="2400" dirty="0">
                <a:solidFill>
                  <a:schemeClr val="accent2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import </a:t>
            </a:r>
            <a:r>
              <a:rPr lang="en-US" sz="2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datetime</a:t>
            </a:r>
          </a:p>
          <a:p>
            <a:r>
              <a:rPr lang="en-US" sz="2400" dirty="0">
                <a:solidFill>
                  <a:schemeClr val="accent2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	</a:t>
            </a:r>
            <a:r>
              <a:rPr lang="en-US" sz="2400" dirty="0">
                <a:solidFill>
                  <a:srgbClr val="00B05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today = datetime.datetime.now()</a:t>
            </a:r>
          </a:p>
          <a:p>
            <a:endParaRPr lang="en-US" sz="2400" dirty="0">
              <a:solidFill>
                <a:srgbClr val="002060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lvl="2"/>
            <a:r>
              <a:rPr lang="en-US" sz="20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# Prints readable format for date-time object</a:t>
            </a:r>
          </a:p>
          <a:p>
            <a:pPr lvl="2"/>
            <a:r>
              <a:rPr lang="en-US" sz="2400" dirty="0">
                <a:solidFill>
                  <a:srgbClr val="00B05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print (str(today))   </a:t>
            </a:r>
            <a:r>
              <a:rPr lang="en-US" sz="2400" dirty="0">
                <a:solidFill>
                  <a:srgbClr val="C0000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2016-02-22 19:32:04.078030 </a:t>
            </a:r>
          </a:p>
          <a:p>
            <a:pPr lvl="2"/>
            <a:endParaRPr lang="en-US" sz="2400" dirty="0">
              <a:solidFill>
                <a:srgbClr val="002060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lvl="2"/>
            <a:r>
              <a:rPr lang="en-US" sz="2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# </a:t>
            </a:r>
            <a:r>
              <a:rPr lang="en-US" sz="20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prints the official format of date-time object</a:t>
            </a:r>
          </a:p>
          <a:p>
            <a:pPr lvl="2"/>
            <a:r>
              <a:rPr lang="en-US" sz="2400" dirty="0">
                <a:solidFill>
                  <a:srgbClr val="00B05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print (repr(today))  </a:t>
            </a:r>
            <a:r>
              <a:rPr lang="en-US" sz="2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 </a:t>
            </a:r>
            <a:r>
              <a:rPr lang="nn-NO" sz="2400" dirty="0">
                <a:solidFill>
                  <a:srgbClr val="C0000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datetime.datetime(2016, 2, 22, 19, 32, 4, 78030)</a:t>
            </a:r>
            <a:r>
              <a:rPr lang="nn-NO" sz="2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</a:p>
          <a:p>
            <a:pPr lvl="2"/>
            <a:r>
              <a:rPr lang="en-US" sz="2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  </a:t>
            </a:r>
          </a:p>
        </p:txBody>
      </p:sp>
    </p:spTree>
    <p:extLst>
      <p:ext uri="{BB962C8B-B14F-4D97-AF65-F5344CB8AC3E}">
        <p14:creationId xmlns:p14="http://schemas.microsoft.com/office/powerpoint/2010/main" val="3026570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34C68-915F-6CB4-7D07-6BD993144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59967" y="6356350"/>
            <a:ext cx="5621694" cy="365125"/>
          </a:xfrm>
        </p:spPr>
        <p:txBody>
          <a:bodyPr/>
          <a:lstStyle/>
          <a:p>
            <a:pPr marL="0" marR="0" algn="ct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16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כל הזכויות שמורות לאפקה המכללה להנדסה בתל אביב</a:t>
            </a:r>
            <a:endParaRPr lang="he-I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D66D8-EA27-E854-D968-113A21644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AC07-39C8-4725-A597-61C172CFC26B}" type="slidenum">
              <a:rPr lang="LID4096" smtClean="0"/>
              <a:t>22</a:t>
            </a:fld>
            <a:endParaRPr lang="LID409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42DAF9-31ED-A0BE-2593-700328ED60A1}"/>
              </a:ext>
            </a:extLst>
          </p:cNvPr>
          <p:cNvSpPr txBox="1"/>
          <p:nvPr/>
        </p:nvSpPr>
        <p:spPr>
          <a:xfrm>
            <a:off x="570723" y="467265"/>
            <a:ext cx="82109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Class __eq__()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3AB51B-8BF8-26AA-5634-BF320DA53E76}"/>
              </a:ext>
            </a:extLst>
          </p:cNvPr>
          <p:cNvSpPr txBox="1"/>
          <p:nvPr/>
        </p:nvSpPr>
        <p:spPr>
          <a:xfrm>
            <a:off x="570723" y="1337488"/>
            <a:ext cx="1048916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Class has special function for compare the instances using == operator.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By default, compare will use </a:t>
            </a:r>
            <a:r>
              <a:rPr lang="en-US" sz="2800" dirty="0">
                <a:solidFill>
                  <a:schemeClr val="accent2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is</a:t>
            </a: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operator if this method not implementation.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If implementation __eq__ method, the objects of the class become unhashable, </a:t>
            </a:r>
            <a:r>
              <a:rPr lang="en-US" sz="20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This means that you won’t be able to use the objects in a mapping type. For example, you will not be able to use them as keys in a dictionary or elements in a set</a:t>
            </a: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.</a:t>
            </a:r>
            <a:endParaRPr lang="en-US" sz="2400" dirty="0">
              <a:solidFill>
                <a:srgbClr val="002060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r>
              <a:rPr lang="en-US" sz="2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	</a:t>
            </a:r>
            <a:r>
              <a:rPr lang="en-US" sz="2000" dirty="0">
                <a:solidFill>
                  <a:schemeClr val="accent2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class</a:t>
            </a:r>
            <a:r>
              <a:rPr lang="en-US" sz="20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Person:</a:t>
            </a:r>
          </a:p>
          <a:p>
            <a:r>
              <a:rPr lang="en-US" sz="20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   		def __init__(</a:t>
            </a:r>
            <a:r>
              <a:rPr lang="en-US" sz="2000" dirty="0">
                <a:solidFill>
                  <a:schemeClr val="accent2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self</a:t>
            </a:r>
            <a:r>
              <a:rPr lang="en-US" sz="20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, name, age):</a:t>
            </a:r>
          </a:p>
          <a:p>
            <a:r>
              <a:rPr lang="en-US" sz="20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       			</a:t>
            </a:r>
            <a:r>
              <a:rPr lang="en-US" sz="2000" dirty="0">
                <a:solidFill>
                  <a:schemeClr val="accent2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self</a:t>
            </a:r>
            <a:r>
              <a:rPr lang="en-US" sz="20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.name = name</a:t>
            </a:r>
          </a:p>
          <a:p>
            <a:r>
              <a:rPr lang="en-US" sz="20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			</a:t>
            </a:r>
            <a:r>
              <a:rPr lang="en-US" sz="2000" dirty="0">
                <a:solidFill>
                  <a:schemeClr val="accent2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self</a:t>
            </a:r>
            <a:r>
              <a:rPr lang="en-US" sz="20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.age = age</a:t>
            </a:r>
          </a:p>
          <a:p>
            <a:r>
              <a:rPr lang="en-US" sz="20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   		def __eq__(</a:t>
            </a:r>
            <a:r>
              <a:rPr lang="en-US" sz="2000" dirty="0">
                <a:solidFill>
                  <a:schemeClr val="accent2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self</a:t>
            </a:r>
            <a:r>
              <a:rPr lang="en-US" sz="20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, other):</a:t>
            </a:r>
          </a:p>
          <a:p>
            <a:r>
              <a:rPr lang="en-US" sz="20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       			return </a:t>
            </a:r>
            <a:r>
              <a:rPr lang="en-US" sz="2000" dirty="0">
                <a:solidFill>
                  <a:schemeClr val="accent2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self</a:t>
            </a:r>
            <a:r>
              <a:rPr lang="en-US" sz="20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.age == other.age</a:t>
            </a:r>
          </a:p>
        </p:txBody>
      </p:sp>
    </p:spTree>
    <p:extLst>
      <p:ext uri="{BB962C8B-B14F-4D97-AF65-F5344CB8AC3E}">
        <p14:creationId xmlns:p14="http://schemas.microsoft.com/office/powerpoint/2010/main" val="5435565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34C68-915F-6CB4-7D07-6BD993144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59967" y="6356350"/>
            <a:ext cx="5621694" cy="365125"/>
          </a:xfrm>
        </p:spPr>
        <p:txBody>
          <a:bodyPr/>
          <a:lstStyle/>
          <a:p>
            <a:pPr marL="0" marR="0" algn="ct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16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כל הזכויות שמורות לאפקה המכללה להנדסה בתל אביב</a:t>
            </a:r>
            <a:endParaRPr lang="he-I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D66D8-EA27-E854-D968-113A21644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AC07-39C8-4725-A597-61C172CFC26B}" type="slidenum">
              <a:rPr lang="LID4096" smtClean="0"/>
              <a:t>23</a:t>
            </a:fld>
            <a:endParaRPr lang="LID409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42DAF9-31ED-A0BE-2593-700328ED60A1}"/>
              </a:ext>
            </a:extLst>
          </p:cNvPr>
          <p:cNvSpPr txBox="1"/>
          <p:nvPr/>
        </p:nvSpPr>
        <p:spPr>
          <a:xfrm>
            <a:off x="570723" y="467265"/>
            <a:ext cx="82109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Class __hash__()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3AB51B-8BF8-26AA-5634-BF320DA53E76}"/>
              </a:ext>
            </a:extLst>
          </p:cNvPr>
          <p:cNvSpPr txBox="1"/>
          <p:nvPr/>
        </p:nvSpPr>
        <p:spPr>
          <a:xfrm>
            <a:off x="570723" y="1581606"/>
            <a:ext cx="10489164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Class has special function for generating a unique integer for  instance.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print(hash(p)) ==&gt; 110373112736</a:t>
            </a:r>
          </a:p>
          <a:p>
            <a:r>
              <a:rPr lang="en-US" sz="2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	</a:t>
            </a:r>
            <a:r>
              <a:rPr lang="en-US" sz="2400" dirty="0">
                <a:solidFill>
                  <a:schemeClr val="accent2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class</a:t>
            </a:r>
            <a:r>
              <a:rPr lang="en-US" sz="2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Person:</a:t>
            </a:r>
          </a:p>
          <a:p>
            <a:r>
              <a:rPr lang="en-US" sz="2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   		def __init__(</a:t>
            </a:r>
            <a:r>
              <a:rPr lang="en-US" sz="2400" dirty="0">
                <a:solidFill>
                  <a:schemeClr val="accent2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self</a:t>
            </a:r>
            <a:r>
              <a:rPr lang="en-US" sz="2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, name, age):</a:t>
            </a:r>
          </a:p>
          <a:p>
            <a:r>
              <a:rPr lang="en-US" sz="2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       			</a:t>
            </a:r>
            <a:r>
              <a:rPr lang="en-US" sz="2400" dirty="0">
                <a:solidFill>
                  <a:schemeClr val="accent2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self</a:t>
            </a:r>
            <a:r>
              <a:rPr lang="en-US" sz="2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.name = name</a:t>
            </a:r>
          </a:p>
          <a:p>
            <a:r>
              <a:rPr lang="en-US" sz="2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			</a:t>
            </a:r>
            <a:r>
              <a:rPr lang="en-US" sz="2400" dirty="0">
                <a:solidFill>
                  <a:schemeClr val="accent2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self</a:t>
            </a:r>
            <a:r>
              <a:rPr lang="en-US" sz="2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.age = age</a:t>
            </a:r>
          </a:p>
          <a:p>
            <a:endParaRPr lang="en-US" sz="2400" dirty="0">
              <a:solidFill>
                <a:srgbClr val="002060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r>
              <a:rPr lang="en-US" sz="2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		def __eq__(</a:t>
            </a:r>
            <a:r>
              <a:rPr lang="en-US" sz="2400" dirty="0">
                <a:solidFill>
                  <a:schemeClr val="accent2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self</a:t>
            </a:r>
            <a:r>
              <a:rPr lang="en-US" sz="2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, other):</a:t>
            </a:r>
          </a:p>
          <a:p>
            <a:r>
              <a:rPr lang="en-US" sz="2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       			return isinstance(other, Person) and </a:t>
            </a:r>
            <a:r>
              <a:rPr lang="en-US" sz="2400" dirty="0">
                <a:solidFill>
                  <a:schemeClr val="accent2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self</a:t>
            </a:r>
            <a:r>
              <a:rPr lang="en-US" sz="2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.age == other.age</a:t>
            </a:r>
          </a:p>
          <a:p>
            <a:endParaRPr lang="en-US" sz="2400" dirty="0">
              <a:solidFill>
                <a:srgbClr val="002060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r>
              <a:rPr lang="en-US" sz="2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   		def __hash__(</a:t>
            </a:r>
            <a:r>
              <a:rPr lang="en-US" sz="2400" dirty="0">
                <a:solidFill>
                  <a:schemeClr val="accent2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self</a:t>
            </a:r>
            <a:r>
              <a:rPr lang="en-US" sz="2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):</a:t>
            </a:r>
          </a:p>
          <a:p>
            <a:r>
              <a:rPr lang="en-US" sz="2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       			return hash(</a:t>
            </a:r>
            <a:r>
              <a:rPr lang="en-US" sz="2400" dirty="0">
                <a:solidFill>
                  <a:schemeClr val="accent2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self</a:t>
            </a:r>
            <a:r>
              <a:rPr lang="en-US" sz="2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.age)</a:t>
            </a:r>
          </a:p>
        </p:txBody>
      </p:sp>
    </p:spTree>
    <p:extLst>
      <p:ext uri="{BB962C8B-B14F-4D97-AF65-F5344CB8AC3E}">
        <p14:creationId xmlns:p14="http://schemas.microsoft.com/office/powerpoint/2010/main" val="23569084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34C68-915F-6CB4-7D07-6BD993144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59967" y="6356350"/>
            <a:ext cx="5621694" cy="365125"/>
          </a:xfrm>
        </p:spPr>
        <p:txBody>
          <a:bodyPr/>
          <a:lstStyle/>
          <a:p>
            <a:pPr marL="0" marR="0" algn="ct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16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כל הזכויות שמורות לאפקה המכללה להנדסה בתל אביב</a:t>
            </a:r>
            <a:endParaRPr lang="he-I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D66D8-EA27-E854-D968-113A21644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AC07-39C8-4725-A597-61C172CFC26B}" type="slidenum">
              <a:rPr lang="LID4096" smtClean="0"/>
              <a:t>24</a:t>
            </a:fld>
            <a:endParaRPr lang="LID409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42DAF9-31ED-A0BE-2593-700328ED60A1}"/>
              </a:ext>
            </a:extLst>
          </p:cNvPr>
          <p:cNvSpPr txBox="1"/>
          <p:nvPr/>
        </p:nvSpPr>
        <p:spPr>
          <a:xfrm>
            <a:off x="570723" y="467265"/>
            <a:ext cx="81440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Containing objects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3AB51B-8BF8-26AA-5634-BF320DA53E76}"/>
              </a:ext>
            </a:extLst>
          </p:cNvPr>
          <p:cNvSpPr txBox="1"/>
          <p:nvPr/>
        </p:nvSpPr>
        <p:spPr>
          <a:xfrm>
            <a:off x="570723" y="1365190"/>
            <a:ext cx="942547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One of attributes can be another class. </a:t>
            </a:r>
          </a:p>
          <a:p>
            <a:pPr lvl="1"/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For example:</a:t>
            </a:r>
          </a:p>
          <a:p>
            <a:pPr lvl="1"/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	Circle has Point attribute</a:t>
            </a:r>
          </a:p>
          <a:p>
            <a:pPr lvl="1"/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	Point has 2 attributes x and y that representing a 	coordinates</a:t>
            </a:r>
          </a:p>
          <a:p>
            <a:endParaRPr lang="en-US" sz="2800" dirty="0">
              <a:solidFill>
                <a:srgbClr val="002060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Object attribute is a reference </a:t>
            </a:r>
          </a:p>
        </p:txBody>
      </p:sp>
    </p:spTree>
    <p:extLst>
      <p:ext uri="{BB962C8B-B14F-4D97-AF65-F5344CB8AC3E}">
        <p14:creationId xmlns:p14="http://schemas.microsoft.com/office/powerpoint/2010/main" val="11020837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34C68-915F-6CB4-7D07-6BD993144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59967" y="6356350"/>
            <a:ext cx="5621694" cy="365125"/>
          </a:xfrm>
        </p:spPr>
        <p:txBody>
          <a:bodyPr/>
          <a:lstStyle/>
          <a:p>
            <a:pPr marL="0" marR="0" algn="ct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16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כל הזכויות שמורות לאפקה המכללה להנדסה בתל אביב</a:t>
            </a:r>
            <a:endParaRPr lang="he-I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D66D8-EA27-E854-D968-113A21644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AC07-39C8-4725-A597-61C172CFC26B}" type="slidenum">
              <a:rPr lang="LID4096" smtClean="0"/>
              <a:t>25</a:t>
            </a:fld>
            <a:endParaRPr lang="LID409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42DAF9-31ED-A0BE-2593-700328ED60A1}"/>
              </a:ext>
            </a:extLst>
          </p:cNvPr>
          <p:cNvSpPr txBox="1"/>
          <p:nvPr/>
        </p:nvSpPr>
        <p:spPr>
          <a:xfrm>
            <a:off x="570723" y="467265"/>
            <a:ext cx="81440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Circle class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3AB51B-8BF8-26AA-5634-BF320DA53E76}"/>
              </a:ext>
            </a:extLst>
          </p:cNvPr>
          <p:cNvSpPr txBox="1"/>
          <p:nvPr/>
        </p:nvSpPr>
        <p:spPr>
          <a:xfrm>
            <a:off x="570723" y="1236706"/>
            <a:ext cx="10489164" cy="4570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class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  <a:t>Circle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:</a:t>
            </a:r>
            <a:b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def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Droid Sans Mono"/>
              </a:rPr>
              <a:t>__init__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roid Sans Mono"/>
              </a:rPr>
              <a:t>self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center, radius):</a:t>
            </a:r>
            <a:b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   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roid Sans Mono"/>
              </a:rPr>
              <a:t>self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.center = center</a:t>
            </a:r>
            <a:b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   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roid Sans Mono"/>
              </a:rPr>
              <a:t>self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.radius = radius</a:t>
            </a:r>
            <a:b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b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def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Droid Sans Mono"/>
              </a:rPr>
              <a:t>__str__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roid Sans Mono"/>
              </a:rPr>
              <a:t>self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):</a:t>
            </a:r>
            <a:b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   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return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f'[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Droid Sans Mono"/>
              </a:rPr>
              <a:t>{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roid Sans Mono"/>
              </a:rPr>
              <a:t>self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.center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Droid Sans Mono"/>
              </a:rPr>
              <a:t>}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,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Droid Sans Mono"/>
              </a:rPr>
              <a:t>{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roid Sans Mono"/>
              </a:rPr>
              <a:t>self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.radius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Droid Sans Mono"/>
              </a:rPr>
              <a:t>}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]’</a:t>
            </a:r>
            <a:endParaRPr kumimoji="0" lang="LID4096" altLang="LID4096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en-US" sz="1400" b="1" dirty="0">
              <a:solidFill>
                <a:srgbClr val="7F0055"/>
              </a:solidFill>
              <a:latin typeface="Courier New" panose="02070309020205020404" pitchFamily="49" charset="0"/>
            </a:endParaRPr>
          </a:p>
          <a:p>
            <a:pPr algn="l"/>
            <a:endParaRPr lang="en-US" sz="1400" b="1" dirty="0">
              <a:solidFill>
                <a:srgbClr val="7F0055"/>
              </a:solidFill>
              <a:latin typeface="Courier New" panose="02070309020205020404" pitchFamily="49" charset="0"/>
            </a:endParaRPr>
          </a:p>
          <a:p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class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  <a:t>Point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:</a:t>
            </a:r>
            <a:b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def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Droid Sans Mono"/>
              </a:rPr>
              <a:t>__init__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roid Sans Mono"/>
              </a:rPr>
              <a:t>self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x, y):</a:t>
            </a:r>
            <a:b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   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roid Sans Mono"/>
              </a:rPr>
              <a:t>self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.x = x</a:t>
            </a:r>
            <a:b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   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roid Sans Mono"/>
              </a:rPr>
              <a:t>self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.y = y</a:t>
            </a:r>
            <a:b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b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def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Droid Sans Mono"/>
              </a:rPr>
              <a:t>__str__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roid Sans Mono"/>
              </a:rPr>
              <a:t>self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):</a:t>
            </a:r>
            <a:b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   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return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f'(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Droid Sans Mono"/>
              </a:rPr>
              <a:t>{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roid Sans Mono"/>
              </a:rPr>
              <a:t>self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.x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Droid Sans Mono"/>
              </a:rPr>
              <a:t>}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,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Droid Sans Mono"/>
              </a:rPr>
              <a:t>{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roid Sans Mono"/>
              </a:rPr>
              <a:t>self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.y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Droid Sans Mono"/>
              </a:rPr>
              <a:t>}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)’</a:t>
            </a:r>
            <a:endParaRPr kumimoji="0" lang="en-US" altLang="LID4096" sz="1400" b="0" i="0" u="none" strike="noStrike" cap="none" normalizeH="0" baseline="0" dirty="0">
              <a:ln>
                <a:noFill/>
              </a:ln>
              <a:solidFill>
                <a:srgbClr val="067D17"/>
              </a:solidFill>
              <a:effectLst/>
              <a:latin typeface="Droid Sans Mono"/>
            </a:endParaRPr>
          </a:p>
          <a:p>
            <a:endParaRPr lang="en-US" altLang="LID4096" sz="1400" dirty="0">
              <a:solidFill>
                <a:srgbClr val="067D17"/>
              </a:solidFill>
              <a:latin typeface="Droid Sans Mono"/>
            </a:endParaRPr>
          </a:p>
          <a:p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center = Point(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4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5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</a:t>
            </a:r>
            <a:b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circle1 = Circle(center,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23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</a:t>
            </a:r>
            <a:b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print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(circle1)</a:t>
            </a:r>
            <a:r>
              <a:rPr kumimoji="0" lang="en-US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== &gt; [(4, 5), 23]</a:t>
            </a:r>
            <a:endParaRPr kumimoji="0" lang="LID4096" altLang="LID4096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4725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34C68-915F-6CB4-7D07-6BD993144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59967" y="6356350"/>
            <a:ext cx="5621694" cy="365125"/>
          </a:xfrm>
        </p:spPr>
        <p:txBody>
          <a:bodyPr/>
          <a:lstStyle/>
          <a:p>
            <a:pPr marL="0" marR="0" algn="ct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16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כל הזכויות שמורות לאפקה המכללה להנדסה בתל אביב</a:t>
            </a:r>
            <a:endParaRPr lang="he-I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D66D8-EA27-E854-D968-113A21644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AC07-39C8-4725-A597-61C172CFC26B}" type="slidenum">
              <a:rPr lang="LID4096" smtClean="0"/>
              <a:t>26</a:t>
            </a:fld>
            <a:endParaRPr lang="LID409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42DAF9-31ED-A0BE-2593-700328ED60A1}"/>
              </a:ext>
            </a:extLst>
          </p:cNvPr>
          <p:cNvSpPr txBox="1"/>
          <p:nvPr/>
        </p:nvSpPr>
        <p:spPr>
          <a:xfrm>
            <a:off x="570723" y="467265"/>
            <a:ext cx="82109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Static Attribute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3AB51B-8BF8-26AA-5634-BF320DA53E76}"/>
              </a:ext>
            </a:extLst>
          </p:cNvPr>
          <p:cNvSpPr txBox="1"/>
          <p:nvPr/>
        </p:nvSpPr>
        <p:spPr>
          <a:xfrm>
            <a:off x="570723" y="1410355"/>
            <a:ext cx="1048916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Instance attribute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Exist in any instance of class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Attribute value relevant to instance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Static attribute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Exist in class and exist before creating any object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Attribute value same for all instances</a:t>
            </a:r>
          </a:p>
          <a:p>
            <a:pPr lvl="1"/>
            <a:endParaRPr kumimoji="0" lang="en-US" altLang="LID4096" sz="14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Droid Sans Mono"/>
            </a:endParaRPr>
          </a:p>
          <a:p>
            <a:pPr lvl="1"/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class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  <a:t>Person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:</a:t>
            </a:r>
            <a:b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LICENSE_AGE =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17</a:t>
            </a:r>
            <a:b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</a:br>
            <a:b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</a:b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   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def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Droid Sans Mono"/>
              </a:rPr>
              <a:t>__init__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roid Sans Mono"/>
              </a:rPr>
              <a:t>self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name, age):</a:t>
            </a:r>
            <a:b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   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roid Sans Mono"/>
              </a:rPr>
              <a:t>self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.name = name</a:t>
            </a:r>
            <a:b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   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roid Sans Mono"/>
              </a:rPr>
              <a:t>self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.age = age</a:t>
            </a:r>
            <a:b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b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def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Droid Sans Mono"/>
              </a:rPr>
              <a:t>__str__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roid Sans Mono"/>
              </a:rPr>
              <a:t>self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):</a:t>
            </a:r>
            <a:b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   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return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f'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Droid Sans Mono"/>
              </a:rPr>
              <a:t>{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roid Sans Mono"/>
              </a:rPr>
              <a:t>self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.name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Droid Sans Mono"/>
              </a:rPr>
              <a:t>}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,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Droid Sans Mono"/>
              </a:rPr>
              <a:t>{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roid Sans Mono"/>
              </a:rPr>
              <a:t>self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.age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Droid Sans Mono"/>
              </a:rPr>
              <a:t>}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'</a:t>
            </a:r>
            <a:endParaRPr kumimoji="0" lang="LID4096" altLang="LID4096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1194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34C68-915F-6CB4-7D07-6BD993144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59967" y="6356350"/>
            <a:ext cx="5621694" cy="365125"/>
          </a:xfrm>
        </p:spPr>
        <p:txBody>
          <a:bodyPr/>
          <a:lstStyle/>
          <a:p>
            <a:pPr marL="0" marR="0" algn="ct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16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כל הזכויות שמורות לאפקה המכללה להנדסה בתל אביב</a:t>
            </a:r>
            <a:endParaRPr lang="he-I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D66D8-EA27-E854-D968-113A21644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AC07-39C8-4725-A597-61C172CFC26B}" type="slidenum">
              <a:rPr lang="LID4096" smtClean="0"/>
              <a:t>27</a:t>
            </a:fld>
            <a:endParaRPr lang="LID409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42DAF9-31ED-A0BE-2593-700328ED60A1}"/>
              </a:ext>
            </a:extLst>
          </p:cNvPr>
          <p:cNvSpPr txBox="1"/>
          <p:nvPr/>
        </p:nvSpPr>
        <p:spPr>
          <a:xfrm>
            <a:off x="570723" y="467265"/>
            <a:ext cx="82109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Static Attribute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3AB51B-8BF8-26AA-5634-BF320DA53E76}"/>
              </a:ext>
            </a:extLst>
          </p:cNvPr>
          <p:cNvSpPr txBox="1"/>
          <p:nvPr/>
        </p:nvSpPr>
        <p:spPr>
          <a:xfrm>
            <a:off x="570723" y="1410355"/>
            <a:ext cx="10489164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class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  <a:t>Person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:</a:t>
            </a:r>
            <a:b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LICENSE_AGE =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17</a:t>
            </a:r>
            <a:b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</a:br>
            <a:b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</a:b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   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def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Droid Sans Mono"/>
              </a:rPr>
              <a:t>__init__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roid Sans Mono"/>
              </a:rPr>
              <a:t>self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name, age):</a:t>
            </a:r>
            <a:b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   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roid Sans Mono"/>
              </a:rPr>
              <a:t>self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.name = name</a:t>
            </a:r>
            <a:b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   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roid Sans Mono"/>
              </a:rPr>
              <a:t>self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.age = age</a:t>
            </a:r>
            <a:b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b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def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Droid Sans Mono"/>
              </a:rPr>
              <a:t>__str__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roid Sans Mono"/>
              </a:rPr>
              <a:t>self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):</a:t>
            </a:r>
            <a:b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   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return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f'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Droid Sans Mono"/>
              </a:rPr>
              <a:t>{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roid Sans Mono"/>
              </a:rPr>
              <a:t>self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.name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Droid Sans Mono"/>
              </a:rPr>
              <a:t>}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,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Droid Sans Mono"/>
              </a:rPr>
              <a:t>{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roid Sans Mono"/>
              </a:rPr>
              <a:t>self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.age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Droid Sans Mono"/>
              </a:rPr>
              <a:t>}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'</a:t>
            </a:r>
            <a:b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</a:br>
            <a:b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</a:b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   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def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Droid Sans Mono"/>
              </a:rPr>
              <a:t>can_drive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roid Sans Mono"/>
              </a:rPr>
              <a:t>self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):</a:t>
            </a:r>
            <a:b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   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return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roid Sans Mono"/>
              </a:rPr>
              <a:t>self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.age &gt;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roid Sans Mono"/>
              </a:rPr>
              <a:t>self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.LICENSE_AGE</a:t>
            </a:r>
            <a:endParaRPr kumimoji="0" lang="en-US" altLang="LID4096" sz="12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LID4096" sz="1200" dirty="0">
              <a:solidFill>
                <a:srgbClr val="080808"/>
              </a:solidFill>
              <a:latin typeface="Droid Sans Mon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LID4096" altLang="LID4096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Droid Sans Mono"/>
              </a:rPr>
              <a:t># access to static attribute without creating Person object</a:t>
            </a:r>
            <a:br>
              <a:rPr kumimoji="0" lang="LID4096" altLang="LID4096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Droid Sans Mono"/>
              </a:rPr>
            </a:b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print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f'license age :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Droid Sans Mono"/>
              </a:rPr>
              <a:t>{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Person.LICENSE_AGE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Droid Sans Mono"/>
              </a:rPr>
              <a:t>}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'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</a:t>
            </a:r>
            <a:b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b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p1 = Person(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"Keren"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15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</a:t>
            </a:r>
            <a:b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if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p1.age &gt; Person.LICENSE_AGE:</a:t>
            </a:r>
            <a:b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print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f'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Droid Sans Mono"/>
              </a:rPr>
              <a:t>{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p1.name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Droid Sans Mono"/>
              </a:rPr>
              <a:t>}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 can drive'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</a:t>
            </a:r>
            <a:b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else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:</a:t>
            </a:r>
            <a:b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print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f'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Droid Sans Mono"/>
              </a:rPr>
              <a:t>{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p1.name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Droid Sans Mono"/>
              </a:rPr>
              <a:t>}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 can not drive'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</a:t>
            </a:r>
            <a:b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b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print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f'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Droid Sans Mono"/>
              </a:rPr>
              <a:t>{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p1.name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Droid Sans Mono"/>
              </a:rPr>
              <a:t>}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 can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Droid Sans Mono"/>
              </a:rPr>
              <a:t>{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""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if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p1.can_drive()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else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"not "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Droid Sans Mono"/>
              </a:rPr>
              <a:t>}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drive'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</a:t>
            </a:r>
            <a:endParaRPr kumimoji="0" lang="LID4096" altLang="LID4096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altLang="LID4096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1142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34C68-915F-6CB4-7D07-6BD993144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59967" y="6356350"/>
            <a:ext cx="5621694" cy="365125"/>
          </a:xfrm>
        </p:spPr>
        <p:txBody>
          <a:bodyPr/>
          <a:lstStyle/>
          <a:p>
            <a:pPr marL="0" marR="0" algn="ct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16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כל הזכויות שמורות לאפקה המכללה להנדסה בתל אביב</a:t>
            </a:r>
            <a:endParaRPr lang="he-I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D66D8-EA27-E854-D968-113A21644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AC07-39C8-4725-A597-61C172CFC26B}" type="slidenum">
              <a:rPr lang="LID4096" smtClean="0"/>
              <a:t>28</a:t>
            </a:fld>
            <a:endParaRPr lang="LID409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42DAF9-31ED-A0BE-2593-700328ED60A1}"/>
              </a:ext>
            </a:extLst>
          </p:cNvPr>
          <p:cNvSpPr txBox="1"/>
          <p:nvPr/>
        </p:nvSpPr>
        <p:spPr>
          <a:xfrm>
            <a:off x="570723" y="467265"/>
            <a:ext cx="82109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Creating automated  id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3AB51B-8BF8-26AA-5634-BF320DA53E76}"/>
              </a:ext>
            </a:extLst>
          </p:cNvPr>
          <p:cNvSpPr txBox="1"/>
          <p:nvPr/>
        </p:nvSpPr>
        <p:spPr>
          <a:xfrm>
            <a:off x="570723" y="1410355"/>
            <a:ext cx="1048916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class 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  <a:t>Person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:</a:t>
            </a:r>
            <a:b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</a:t>
            </a:r>
            <a:r>
              <a:rPr kumimoji="0" lang="en-US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id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= 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0</a:t>
            </a:r>
            <a:b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</a:br>
            <a:b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</a:b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    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def 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Droid Sans Mono"/>
              </a:rPr>
              <a:t>__init__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roid Sans Mono"/>
              </a:rPr>
              <a:t>self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name, age):</a:t>
            </a:r>
            <a:b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    Person.</a:t>
            </a:r>
            <a:r>
              <a:rPr kumimoji="0" lang="en-US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id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+= 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1</a:t>
            </a:r>
            <a:b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</a:b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        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roid Sans Mono"/>
              </a:rPr>
              <a:t>self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.name = name</a:t>
            </a:r>
            <a:b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    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roid Sans Mono"/>
              </a:rPr>
              <a:t>self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.age = age</a:t>
            </a:r>
            <a:b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b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def 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Droid Sans Mono"/>
              </a:rPr>
              <a:t>__str__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roid Sans Mono"/>
              </a:rPr>
              <a:t>self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):</a:t>
            </a:r>
            <a:b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    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return 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f'person_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Droid Sans Mono"/>
              </a:rPr>
              <a:t>{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roid Sans Mono"/>
              </a:rPr>
              <a:t>self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.</a:t>
            </a:r>
            <a:r>
              <a:rPr kumimoji="0" lang="en-US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id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Droid Sans Mono"/>
              </a:rPr>
              <a:t>}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,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Droid Sans Mono"/>
              </a:rPr>
              <a:t>{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roid Sans Mono"/>
              </a:rPr>
              <a:t>self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.name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Droid Sans Mono"/>
              </a:rPr>
              <a:t>}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, 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Droid Sans Mono"/>
              </a:rPr>
              <a:t>{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roid Sans Mono"/>
              </a:rPr>
              <a:t>self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.age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Droid Sans Mono"/>
              </a:rPr>
              <a:t>}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'</a:t>
            </a:r>
            <a:b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</a:br>
            <a:b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</a:br>
            <a:b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</a:b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p1 = Person(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"Keren"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15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</a:t>
            </a:r>
            <a:b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print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(p1)</a:t>
            </a:r>
            <a:r>
              <a:rPr kumimoji="0" lang="en-US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== &gt;  person_1,Keren, 15</a:t>
            </a:r>
            <a:b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p2 = Person(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"Yael"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45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</a:t>
            </a:r>
            <a:b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print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(p2)</a:t>
            </a:r>
            <a:r>
              <a:rPr kumimoji="0" lang="en-US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== &gt;  person_2,Yael, 45</a:t>
            </a:r>
            <a:b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p3 = Person(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"Ron"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22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</a:t>
            </a:r>
            <a:b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print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(p3)</a:t>
            </a:r>
            <a:r>
              <a:rPr kumimoji="0" lang="en-US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== &gt;  person_3,Ron, 22</a:t>
            </a:r>
            <a:endParaRPr kumimoji="0" lang="LID4096" altLang="LID4096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9017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34C68-915F-6CB4-7D07-6BD993144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59967" y="6356350"/>
            <a:ext cx="5621694" cy="365125"/>
          </a:xfrm>
        </p:spPr>
        <p:txBody>
          <a:bodyPr/>
          <a:lstStyle/>
          <a:p>
            <a:pPr marL="0" marR="0" algn="ct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16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כל הזכויות שמורות לאפקה המכללה להנדסה בתל אביב</a:t>
            </a:r>
            <a:endParaRPr lang="he-I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D66D8-EA27-E854-D968-113A21644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AC07-39C8-4725-A597-61C172CFC26B}" type="slidenum">
              <a:rPr lang="LID4096" smtClean="0"/>
              <a:t>29</a:t>
            </a:fld>
            <a:endParaRPr lang="LID409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42DAF9-31ED-A0BE-2593-700328ED60A1}"/>
              </a:ext>
            </a:extLst>
          </p:cNvPr>
          <p:cNvSpPr txBox="1"/>
          <p:nvPr/>
        </p:nvSpPr>
        <p:spPr>
          <a:xfrm>
            <a:off x="570723" y="467265"/>
            <a:ext cx="82109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Collection Attribute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3AB51B-8BF8-26AA-5634-BF320DA53E76}"/>
              </a:ext>
            </a:extLst>
          </p:cNvPr>
          <p:cNvSpPr txBox="1"/>
          <p:nvPr/>
        </p:nvSpPr>
        <p:spPr>
          <a:xfrm>
            <a:off x="570723" y="1410355"/>
            <a:ext cx="10489164" cy="5001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Managing  collection attribute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Add element to collection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Remove element from collection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LID4096" sz="16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Droid Sans Mon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class 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  <a:t>Department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:</a:t>
            </a:r>
            <a:b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def 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Droid Sans Mono"/>
              </a:rPr>
              <a:t>__init__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roid Sans Mono"/>
              </a:rPr>
              <a:t>self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name, max_employees):</a:t>
            </a:r>
            <a:b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    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roid Sans Mono"/>
              </a:rPr>
              <a:t>self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.name = name</a:t>
            </a:r>
            <a:b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    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roid Sans Mono"/>
              </a:rPr>
              <a:t>self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.max_employees = max_employees</a:t>
            </a:r>
            <a:b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    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roid Sans Mono"/>
              </a:rPr>
              <a:t>self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.employees = []</a:t>
            </a:r>
            <a:r>
              <a:rPr kumimoji="0" lang="en-US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# init list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LID4096" sz="16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Droid Sans Mon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class 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  <a:t>Employee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:</a:t>
            </a:r>
            <a:b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def 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Droid Sans Mono"/>
              </a:rPr>
              <a:t>__init__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roid Sans Mono"/>
              </a:rPr>
              <a:t>self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name, salary):</a:t>
            </a:r>
            <a:b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    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roid Sans Mono"/>
              </a:rPr>
              <a:t>self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.name = name</a:t>
            </a:r>
            <a:b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    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roid Sans Mono"/>
              </a:rPr>
              <a:t>self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.salary = salary</a:t>
            </a:r>
            <a:b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b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def 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Droid Sans Mono"/>
              </a:rPr>
              <a:t>__str__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roid Sans Mono"/>
              </a:rPr>
              <a:t>self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):</a:t>
            </a:r>
            <a:b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    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return 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f'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Droid Sans Mono"/>
              </a:rPr>
              <a:t>{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roid Sans Mono"/>
              </a:rPr>
              <a:t>self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.name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Droid Sans Mono"/>
              </a:rPr>
              <a:t>}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, 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Droid Sans Mono"/>
              </a:rPr>
              <a:t>{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roid Sans Mono"/>
              </a:rPr>
              <a:t>self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.salary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Droid Sans Mono"/>
              </a:rPr>
              <a:t>}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 NIS'</a:t>
            </a:r>
            <a:endParaRPr kumimoji="0" lang="LID4096" altLang="LID4096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altLang="LID4096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2038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34C68-915F-6CB4-7D07-6BD993144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59967" y="6356350"/>
            <a:ext cx="5621694" cy="365125"/>
          </a:xfrm>
        </p:spPr>
        <p:txBody>
          <a:bodyPr/>
          <a:lstStyle/>
          <a:p>
            <a:pPr marL="0" marR="0" algn="ct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16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כל הזכויות שמורות לאפקה המכללה להנדסה בתל אביב</a:t>
            </a:r>
            <a:endParaRPr lang="he-I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D66D8-EA27-E854-D968-113A21644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AC07-39C8-4725-A597-61C172CFC26B}" type="slidenum">
              <a:rPr lang="LID4096" smtClean="0"/>
              <a:t>3</a:t>
            </a:fld>
            <a:endParaRPr lang="LID409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42DAF9-31ED-A0BE-2593-700328ED60A1}"/>
              </a:ext>
            </a:extLst>
          </p:cNvPr>
          <p:cNvSpPr txBox="1"/>
          <p:nvPr/>
        </p:nvSpPr>
        <p:spPr>
          <a:xfrm>
            <a:off x="570723" y="467265"/>
            <a:ext cx="81440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CSV- Read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3AB51B-8BF8-26AA-5634-BF320DA53E76}"/>
              </a:ext>
            </a:extLst>
          </p:cNvPr>
          <p:cNvSpPr txBox="1"/>
          <p:nvPr/>
        </p:nvSpPr>
        <p:spPr>
          <a:xfrm>
            <a:off x="570722" y="1866121"/>
            <a:ext cx="104891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n-NO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Create file object</a:t>
            </a:r>
          </a:p>
          <a:p>
            <a:r>
              <a:rPr lang="nn-NO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	csv_file = </a:t>
            </a:r>
            <a:r>
              <a:rPr lang="nn-NO" sz="2800" dirty="0">
                <a:solidFill>
                  <a:schemeClr val="accent2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open</a:t>
            </a:r>
            <a:r>
              <a:rPr lang="nn-NO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("filename.csv")</a:t>
            </a:r>
            <a:r>
              <a:rPr lang="he-IL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endParaRPr lang="en-US" sz="2800" dirty="0">
              <a:solidFill>
                <a:srgbClr val="002060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Create reader	</a:t>
            </a:r>
          </a:p>
          <a:p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	read = csv.</a:t>
            </a:r>
            <a:r>
              <a:rPr lang="en-US" sz="2800" dirty="0">
                <a:solidFill>
                  <a:schemeClr val="accent2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reader</a:t>
            </a: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(csv_file)</a:t>
            </a:r>
            <a:endParaRPr lang="he-IL" sz="2800" dirty="0">
              <a:solidFill>
                <a:srgbClr val="002060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Ignoring header </a:t>
            </a:r>
          </a:p>
          <a:p>
            <a:pPr lvl="1"/>
            <a:r>
              <a:rPr lang="en-US" sz="2800" dirty="0">
                <a:solidFill>
                  <a:schemeClr val="accent2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	next</a:t>
            </a: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(read)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Go over all data with </a:t>
            </a:r>
          </a:p>
          <a:p>
            <a:pPr lvl="1"/>
            <a:r>
              <a:rPr lang="en-US" sz="2800" dirty="0">
                <a:solidFill>
                  <a:schemeClr val="accent2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	for</a:t>
            </a: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row </a:t>
            </a:r>
            <a:r>
              <a:rPr lang="en-US" sz="2800" dirty="0">
                <a:solidFill>
                  <a:schemeClr val="accent2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in</a:t>
            </a: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read:</a:t>
            </a:r>
          </a:p>
          <a:p>
            <a:pPr lvl="1"/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		val1 = row[0]</a:t>
            </a:r>
          </a:p>
          <a:p>
            <a:pPr lvl="1"/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		val2 = row[1] ….</a:t>
            </a:r>
          </a:p>
        </p:txBody>
      </p:sp>
    </p:spTree>
    <p:extLst>
      <p:ext uri="{BB962C8B-B14F-4D97-AF65-F5344CB8AC3E}">
        <p14:creationId xmlns:p14="http://schemas.microsoft.com/office/powerpoint/2010/main" val="20354702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34C68-915F-6CB4-7D07-6BD993144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59967" y="6356350"/>
            <a:ext cx="5621694" cy="365125"/>
          </a:xfrm>
        </p:spPr>
        <p:txBody>
          <a:bodyPr/>
          <a:lstStyle/>
          <a:p>
            <a:pPr marL="0" marR="0" algn="ct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16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כל הזכויות שמורות לאפקה המכללה להנדסה בתל אביב</a:t>
            </a:r>
            <a:endParaRPr lang="he-I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D66D8-EA27-E854-D968-113A21644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AC07-39C8-4725-A597-61C172CFC26B}" type="slidenum">
              <a:rPr lang="LID4096" smtClean="0"/>
              <a:t>30</a:t>
            </a:fld>
            <a:endParaRPr lang="LID409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42DAF9-31ED-A0BE-2593-700328ED60A1}"/>
              </a:ext>
            </a:extLst>
          </p:cNvPr>
          <p:cNvSpPr txBox="1"/>
          <p:nvPr/>
        </p:nvSpPr>
        <p:spPr>
          <a:xfrm>
            <a:off x="570723" y="467265"/>
            <a:ext cx="81440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Inheritance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3AB51B-8BF8-26AA-5634-BF320DA53E76}"/>
              </a:ext>
            </a:extLst>
          </p:cNvPr>
          <p:cNvSpPr txBox="1"/>
          <p:nvPr/>
        </p:nvSpPr>
        <p:spPr>
          <a:xfrm>
            <a:off x="570723" y="1365190"/>
            <a:ext cx="942547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Inheritance allows us to define a class that inherits all the methods and properties from another class.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2060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u="sng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Parent class </a:t>
            </a: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is the class being inherited from, also called base class.</a:t>
            </a:r>
          </a:p>
          <a:p>
            <a:endParaRPr lang="en-US" sz="2800" dirty="0">
              <a:solidFill>
                <a:srgbClr val="002060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u="sng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Child class </a:t>
            </a: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is the class that inherits from another class, also called derived class.</a:t>
            </a:r>
          </a:p>
        </p:txBody>
      </p:sp>
    </p:spTree>
    <p:extLst>
      <p:ext uri="{BB962C8B-B14F-4D97-AF65-F5344CB8AC3E}">
        <p14:creationId xmlns:p14="http://schemas.microsoft.com/office/powerpoint/2010/main" val="24482042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34C68-915F-6CB4-7D07-6BD993144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59967" y="6356350"/>
            <a:ext cx="5621694" cy="365125"/>
          </a:xfrm>
        </p:spPr>
        <p:txBody>
          <a:bodyPr/>
          <a:lstStyle/>
          <a:p>
            <a:pPr marL="0" marR="0" algn="ct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16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כל הזכויות שמורות לאפקה המכללה להנדסה בתל אביב</a:t>
            </a:r>
            <a:endParaRPr lang="he-I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D66D8-EA27-E854-D968-113A21644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AC07-39C8-4725-A597-61C172CFC26B}" type="slidenum">
              <a:rPr lang="LID4096" smtClean="0"/>
              <a:t>31</a:t>
            </a:fld>
            <a:endParaRPr lang="LID409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42DAF9-31ED-A0BE-2593-700328ED60A1}"/>
              </a:ext>
            </a:extLst>
          </p:cNvPr>
          <p:cNvSpPr txBox="1"/>
          <p:nvPr/>
        </p:nvSpPr>
        <p:spPr>
          <a:xfrm>
            <a:off x="570723" y="467265"/>
            <a:ext cx="81440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Parent class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3AB51B-8BF8-26AA-5634-BF320DA53E76}"/>
              </a:ext>
            </a:extLst>
          </p:cNvPr>
          <p:cNvSpPr txBox="1"/>
          <p:nvPr/>
        </p:nvSpPr>
        <p:spPr>
          <a:xfrm>
            <a:off x="570723" y="1365190"/>
            <a:ext cx="942547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LID4096" altLang="LID4096" sz="3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class </a:t>
            </a:r>
            <a:r>
              <a:rPr kumimoji="0" lang="LID4096" altLang="LID4096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  <a:t>Person</a:t>
            </a:r>
            <a:r>
              <a:rPr kumimoji="0" lang="LID4096" altLang="LID4096" sz="3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:</a:t>
            </a:r>
            <a:br>
              <a:rPr kumimoji="0" lang="LID4096" altLang="LID4096" sz="3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3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</a:t>
            </a:r>
            <a:r>
              <a:rPr kumimoji="0" lang="LID4096" altLang="LID4096" sz="3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def </a:t>
            </a:r>
            <a:r>
              <a:rPr kumimoji="0" lang="LID4096" altLang="LID4096" sz="36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Droid Sans Mono"/>
              </a:rPr>
              <a:t>__init__</a:t>
            </a:r>
            <a:r>
              <a:rPr kumimoji="0" lang="LID4096" altLang="LID4096" sz="3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</a:t>
            </a:r>
            <a:r>
              <a:rPr kumimoji="0" lang="LID4096" altLang="LID4096" sz="36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roid Sans Mono"/>
              </a:rPr>
              <a:t>self</a:t>
            </a:r>
            <a:r>
              <a:rPr kumimoji="0" lang="LID4096" altLang="LID4096" sz="3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name, age):</a:t>
            </a:r>
            <a:br>
              <a:rPr kumimoji="0" lang="LID4096" altLang="LID4096" sz="3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3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    </a:t>
            </a:r>
            <a:r>
              <a:rPr kumimoji="0" lang="LID4096" altLang="LID4096" sz="36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roid Sans Mono"/>
              </a:rPr>
              <a:t>self</a:t>
            </a:r>
            <a:r>
              <a:rPr kumimoji="0" lang="LID4096" altLang="LID4096" sz="3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.name = name</a:t>
            </a:r>
            <a:br>
              <a:rPr kumimoji="0" lang="LID4096" altLang="LID4096" sz="3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3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    </a:t>
            </a:r>
            <a:r>
              <a:rPr kumimoji="0" lang="LID4096" altLang="LID4096" sz="36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roid Sans Mono"/>
              </a:rPr>
              <a:t>self</a:t>
            </a:r>
            <a:r>
              <a:rPr kumimoji="0" lang="LID4096" altLang="LID4096" sz="3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.age = age</a:t>
            </a:r>
            <a:br>
              <a:rPr kumimoji="0" lang="LID4096" altLang="LID4096" sz="3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br>
              <a:rPr kumimoji="0" lang="LID4096" altLang="LID4096" sz="3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3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</a:t>
            </a:r>
            <a:r>
              <a:rPr kumimoji="0" lang="LID4096" altLang="LID4096" sz="3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def </a:t>
            </a:r>
            <a:r>
              <a:rPr kumimoji="0" lang="LID4096" altLang="LID4096" sz="36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Droid Sans Mono"/>
              </a:rPr>
              <a:t>__str__</a:t>
            </a:r>
            <a:r>
              <a:rPr kumimoji="0" lang="LID4096" altLang="LID4096" sz="3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</a:t>
            </a:r>
            <a:r>
              <a:rPr kumimoji="0" lang="LID4096" altLang="LID4096" sz="36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roid Sans Mono"/>
              </a:rPr>
              <a:t>self</a:t>
            </a:r>
            <a:r>
              <a:rPr kumimoji="0" lang="LID4096" altLang="LID4096" sz="3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):</a:t>
            </a:r>
            <a:br>
              <a:rPr kumimoji="0" lang="LID4096" altLang="LID4096" sz="3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3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    </a:t>
            </a:r>
            <a:r>
              <a:rPr kumimoji="0" lang="LID4096" altLang="LID4096" sz="3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return </a:t>
            </a:r>
            <a:r>
              <a:rPr kumimoji="0" lang="LID4096" altLang="LID4096" sz="3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f'person: </a:t>
            </a:r>
            <a:r>
              <a:rPr kumimoji="0" lang="LID4096" altLang="LID4096" sz="3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Droid Sans Mono"/>
              </a:rPr>
              <a:t>{</a:t>
            </a:r>
            <a:r>
              <a:rPr kumimoji="0" lang="LID4096" altLang="LID4096" sz="36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roid Sans Mono"/>
              </a:rPr>
              <a:t>self</a:t>
            </a:r>
            <a:r>
              <a:rPr kumimoji="0" lang="LID4096" altLang="LID4096" sz="3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.name</a:t>
            </a:r>
            <a:r>
              <a:rPr kumimoji="0" lang="LID4096" altLang="LID4096" sz="3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Droid Sans Mono"/>
              </a:rPr>
              <a:t>}</a:t>
            </a:r>
            <a:r>
              <a:rPr kumimoji="0" lang="LID4096" altLang="LID4096" sz="3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, </a:t>
            </a:r>
            <a:r>
              <a:rPr kumimoji="0" lang="LID4096" altLang="LID4096" sz="3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Droid Sans Mono"/>
              </a:rPr>
              <a:t>{</a:t>
            </a:r>
            <a:r>
              <a:rPr kumimoji="0" lang="LID4096" altLang="LID4096" sz="36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roid Sans Mono"/>
              </a:rPr>
              <a:t>self</a:t>
            </a:r>
            <a:r>
              <a:rPr kumimoji="0" lang="LID4096" altLang="LID4096" sz="3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.age</a:t>
            </a:r>
            <a:r>
              <a:rPr kumimoji="0" lang="LID4096" altLang="LID4096" sz="3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Droid Sans Mono"/>
              </a:rPr>
              <a:t>}</a:t>
            </a:r>
            <a:r>
              <a:rPr kumimoji="0" lang="LID4096" altLang="LID4096" sz="3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'</a:t>
            </a:r>
            <a:br>
              <a:rPr kumimoji="0" lang="LID4096" altLang="LID4096" sz="3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</a:br>
            <a:endParaRPr kumimoji="0" lang="LID4096" altLang="LID4096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002060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370884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34C68-915F-6CB4-7D07-6BD993144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59967" y="6356350"/>
            <a:ext cx="5621694" cy="365125"/>
          </a:xfrm>
        </p:spPr>
        <p:txBody>
          <a:bodyPr/>
          <a:lstStyle/>
          <a:p>
            <a:pPr marL="0" marR="0" algn="ct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16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כל הזכויות שמורות לאפקה המכללה להנדסה בתל אביב</a:t>
            </a:r>
            <a:endParaRPr lang="he-I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D66D8-EA27-E854-D968-113A21644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AC07-39C8-4725-A597-61C172CFC26B}" type="slidenum">
              <a:rPr lang="LID4096" smtClean="0"/>
              <a:t>32</a:t>
            </a:fld>
            <a:endParaRPr lang="LID409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42DAF9-31ED-A0BE-2593-700328ED60A1}"/>
              </a:ext>
            </a:extLst>
          </p:cNvPr>
          <p:cNvSpPr txBox="1"/>
          <p:nvPr/>
        </p:nvSpPr>
        <p:spPr>
          <a:xfrm>
            <a:off x="570723" y="467265"/>
            <a:ext cx="81440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Child class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3AB51B-8BF8-26AA-5634-BF320DA53E76}"/>
              </a:ext>
            </a:extLst>
          </p:cNvPr>
          <p:cNvSpPr txBox="1"/>
          <p:nvPr/>
        </p:nvSpPr>
        <p:spPr>
          <a:xfrm>
            <a:off x="570723" y="1365190"/>
            <a:ext cx="10551367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class 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  <a:t>Student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Droid Sans Mono"/>
              </a:rPr>
              <a:t>Person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):</a:t>
            </a:r>
            <a:b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def 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Droid Sans Mono"/>
              </a:rPr>
              <a:t>__init__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roid Sans Mono"/>
              </a:rPr>
              <a:t>self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name, age, graduation_year):</a:t>
            </a:r>
            <a:endParaRPr kumimoji="0" lang="en-US" altLang="LID4096" sz="28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solidFill>
                <a:srgbClr val="080808"/>
              </a:solidFill>
              <a:latin typeface="Droid Sans Mono"/>
              <a:cs typeface="David" panose="020E0502060401010101" pitchFamily="34" charset="-79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        # </a:t>
            </a:r>
            <a:r>
              <a:rPr kumimoji="0" lang="en-US" altLang="LID4096" sz="2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Invoke parent class __init__ method</a:t>
            </a:r>
            <a:b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    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00"/>
                </a:highlight>
                <a:latin typeface="Droid Sans Mono"/>
              </a:rPr>
              <a:t>super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highlight>
                  <a:srgbClr val="FFFF00"/>
                </a:highlight>
                <a:latin typeface="Droid Sans Mono"/>
              </a:rPr>
              <a:t>().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highlight>
                  <a:srgbClr val="FFFF00"/>
                </a:highlight>
                <a:latin typeface="Droid Sans Mono"/>
              </a:rPr>
              <a:t>__init__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highlight>
                  <a:srgbClr val="FFFF00"/>
                </a:highlight>
                <a:latin typeface="Droid Sans Mono"/>
              </a:rPr>
              <a:t>(name, age)</a:t>
            </a:r>
            <a:b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    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roid Sans Mono"/>
              </a:rPr>
              <a:t>self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.graduation_year = graduation_year</a:t>
            </a:r>
            <a:b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endParaRPr kumimoji="0" lang="en-US" altLang="LID4096" sz="28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def 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Droid Sans Mono"/>
              </a:rPr>
              <a:t>__str__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roid Sans Mono"/>
              </a:rPr>
              <a:t>self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):</a:t>
            </a:r>
            <a:endParaRPr kumimoji="0" lang="en-US" altLang="LID4096" sz="28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        # </a:t>
            </a:r>
            <a:r>
              <a:rPr kumimoji="0" lang="en-US" altLang="LID4096" sz="2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Using super class __str__ method</a:t>
            </a:r>
            <a:b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    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return 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f'student: 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highlight>
                  <a:srgbClr val="FFFF00"/>
                </a:highlight>
                <a:latin typeface="Droid Sans Mono"/>
              </a:rPr>
              <a:t>{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00"/>
                </a:highlight>
                <a:latin typeface="Droid Sans Mono"/>
              </a:rPr>
              <a:t>super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highlight>
                  <a:srgbClr val="FFFF00"/>
                </a:highlight>
                <a:latin typeface="Droid Sans Mono"/>
              </a:rPr>
              <a:t>().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highlight>
                  <a:srgbClr val="FFFF00"/>
                </a:highlight>
                <a:latin typeface="Droid Sans Mono"/>
              </a:rPr>
              <a:t>__str__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highlight>
                  <a:srgbClr val="FFFF00"/>
                </a:highlight>
                <a:latin typeface="Droid Sans Mono"/>
              </a:rPr>
              <a:t>()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highlight>
                  <a:srgbClr val="FFFF00"/>
                </a:highlight>
                <a:latin typeface="Droid Sans Mono"/>
              </a:rPr>
              <a:t>}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highlight>
                  <a:srgbClr val="FFFF00"/>
                </a:highlight>
                <a:latin typeface="Droid Sans Mono"/>
              </a:rPr>
              <a:t>, 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Droid Sans Mono"/>
              </a:rPr>
              <a:t>{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roid Sans Mono"/>
              </a:rPr>
              <a:t>self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.graduation_year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Droid Sans Mono"/>
              </a:rPr>
              <a:t>}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'</a:t>
            </a:r>
            <a:endParaRPr kumimoji="0" lang="LID4096" altLang="LID4096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69757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34C68-915F-6CB4-7D07-6BD993144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59967" y="6356350"/>
            <a:ext cx="5621694" cy="365125"/>
          </a:xfrm>
        </p:spPr>
        <p:txBody>
          <a:bodyPr/>
          <a:lstStyle/>
          <a:p>
            <a:pPr marL="0" marR="0" algn="ct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16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כל הזכויות שמורות לאפקה המכללה להנדסה בתל אביב</a:t>
            </a:r>
            <a:endParaRPr lang="he-I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D66D8-EA27-E854-D968-113A21644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AC07-39C8-4725-A597-61C172CFC26B}" type="slidenum">
              <a:rPr lang="LID4096" smtClean="0"/>
              <a:t>33</a:t>
            </a:fld>
            <a:endParaRPr lang="LID409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42DAF9-31ED-A0BE-2593-700328ED60A1}"/>
              </a:ext>
            </a:extLst>
          </p:cNvPr>
          <p:cNvSpPr txBox="1"/>
          <p:nvPr/>
        </p:nvSpPr>
        <p:spPr>
          <a:xfrm>
            <a:off x="570723" y="467265"/>
            <a:ext cx="81440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Class diagram</a:t>
            </a:r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E434327D-55F7-9216-04EE-A81E045946A5}"/>
              </a:ext>
            </a:extLst>
          </p:cNvPr>
          <p:cNvGraphicFramePr>
            <a:graphicFrameLocks noGrp="1"/>
          </p:cNvGraphicFramePr>
          <p:nvPr/>
        </p:nvGraphicFramePr>
        <p:xfrm>
          <a:off x="1635967" y="1786739"/>
          <a:ext cx="3576736" cy="165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76736">
                  <a:extLst>
                    <a:ext uri="{9D8B030D-6E8A-4147-A177-3AD203B41FA5}">
                      <a16:colId xmlns:a16="http://schemas.microsoft.com/office/drawing/2014/main" val="7842052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Person</a:t>
                      </a:r>
                      <a:endParaRPr lang="LID4096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9682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  <a:br>
                        <a:rPr lang="en-US" dirty="0"/>
                      </a:br>
                      <a:r>
                        <a:rPr lang="en-US" dirty="0"/>
                        <a:t>age</a:t>
                      </a:r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1533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__init__(name, age)</a:t>
                      </a:r>
                    </a:p>
                    <a:p>
                      <a:r>
                        <a:rPr lang="en-US" dirty="0"/>
                        <a:t>__str__()</a:t>
                      </a:r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018091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72F77F5-2B0C-3234-4143-032FD8EE3F98}"/>
              </a:ext>
            </a:extLst>
          </p:cNvPr>
          <p:cNvGraphicFramePr>
            <a:graphicFrameLocks noGrp="1"/>
          </p:cNvGraphicFramePr>
          <p:nvPr/>
        </p:nvGraphicFramePr>
        <p:xfrm>
          <a:off x="1436914" y="3961614"/>
          <a:ext cx="4068147" cy="1376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8147">
                  <a:extLst>
                    <a:ext uri="{9D8B030D-6E8A-4147-A177-3AD203B41FA5}">
                      <a16:colId xmlns:a16="http://schemas.microsoft.com/office/drawing/2014/main" val="784205279"/>
                    </a:ext>
                  </a:extLst>
                </a:gridCol>
              </a:tblGrid>
              <a:tr h="352179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Student</a:t>
                      </a:r>
                      <a:endParaRPr lang="LID4096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9682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graduation_year</a:t>
                      </a:r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1533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__init__(name, age, 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graduation_year</a:t>
                      </a:r>
                      <a:r>
                        <a:rPr lang="en-US" dirty="0"/>
                        <a:t>)</a:t>
                      </a:r>
                    </a:p>
                    <a:p>
                      <a:r>
                        <a:rPr lang="en-US" dirty="0"/>
                        <a:t>__str__()</a:t>
                      </a:r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0180918"/>
                  </a:ext>
                </a:extLst>
              </a:tr>
            </a:tbl>
          </a:graphicData>
        </a:graphic>
      </p:graphicFrame>
      <p:sp>
        <p:nvSpPr>
          <p:cNvPr id="8" name="Arrow: Up 7">
            <a:extLst>
              <a:ext uri="{FF2B5EF4-FFF2-40B4-BE49-F238E27FC236}">
                <a16:creationId xmlns:a16="http://schemas.microsoft.com/office/drawing/2014/main" id="{08CD574D-0D5D-EA95-9805-4468946F4A9C}"/>
              </a:ext>
            </a:extLst>
          </p:cNvPr>
          <p:cNvSpPr/>
          <p:nvPr/>
        </p:nvSpPr>
        <p:spPr>
          <a:xfrm>
            <a:off x="3206620" y="3437739"/>
            <a:ext cx="217714" cy="492937"/>
          </a:xfrm>
          <a:prstGeom prst="up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AE803370-6A6E-89D9-4AF5-8AE0711EAE22}"/>
              </a:ext>
            </a:extLst>
          </p:cNvPr>
          <p:cNvSpPr/>
          <p:nvPr/>
        </p:nvSpPr>
        <p:spPr>
          <a:xfrm>
            <a:off x="5822302" y="1658255"/>
            <a:ext cx="1615751" cy="646922"/>
          </a:xfrm>
          <a:prstGeom prst="wedgeEllipseCallout">
            <a:avLst>
              <a:gd name="adj1" fmla="val -88079"/>
              <a:gd name="adj2" fmla="val 2884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Base class</a:t>
            </a:r>
            <a:endParaRPr lang="LID4096" dirty="0">
              <a:solidFill>
                <a:schemeClr val="accent1"/>
              </a:solidFill>
            </a:endParaRPr>
          </a:p>
        </p:txBody>
      </p: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91333420-4AF3-2DF3-6EDD-F7BEACD7FA99}"/>
              </a:ext>
            </a:extLst>
          </p:cNvPr>
          <p:cNvSpPr/>
          <p:nvPr/>
        </p:nvSpPr>
        <p:spPr>
          <a:xfrm>
            <a:off x="6151594" y="3788745"/>
            <a:ext cx="1963317" cy="646922"/>
          </a:xfrm>
          <a:prstGeom prst="wedgeEllipseCallout">
            <a:avLst>
              <a:gd name="adj1" fmla="val -82693"/>
              <a:gd name="adj2" fmla="val 6730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derived class</a:t>
            </a:r>
            <a:endParaRPr lang="LID4096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69048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34C68-915F-6CB4-7D07-6BD993144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59967" y="6356350"/>
            <a:ext cx="5621694" cy="365125"/>
          </a:xfrm>
        </p:spPr>
        <p:txBody>
          <a:bodyPr/>
          <a:lstStyle/>
          <a:p>
            <a:pPr marL="0" marR="0" algn="ct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16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כל הזכויות שמורות לאפקה המכללה להנדסה בתל אביב</a:t>
            </a:r>
            <a:endParaRPr lang="he-I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D66D8-EA27-E854-D968-113A21644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AC07-39C8-4725-A597-61C172CFC26B}" type="slidenum">
              <a:rPr lang="LID4096" smtClean="0"/>
              <a:t>34</a:t>
            </a:fld>
            <a:endParaRPr lang="LID409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42DAF9-31ED-A0BE-2593-700328ED60A1}"/>
              </a:ext>
            </a:extLst>
          </p:cNvPr>
          <p:cNvSpPr txBox="1"/>
          <p:nvPr/>
        </p:nvSpPr>
        <p:spPr>
          <a:xfrm>
            <a:off x="570723" y="467265"/>
            <a:ext cx="81440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type </a:t>
            </a:r>
            <a:r>
              <a:rPr lang="en-US" sz="36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and</a:t>
            </a:r>
            <a:r>
              <a:rPr lang="en-US" sz="4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isinstance functions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3AB51B-8BF8-26AA-5634-BF320DA53E76}"/>
              </a:ext>
            </a:extLst>
          </p:cNvPr>
          <p:cNvSpPr txBox="1"/>
          <p:nvPr/>
        </p:nvSpPr>
        <p:spPr>
          <a:xfrm>
            <a:off x="570723" y="1365190"/>
            <a:ext cx="1055136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p1 = Person(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"Ron"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29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</a:t>
            </a:r>
            <a:b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print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(p1)</a:t>
            </a:r>
            <a:r>
              <a:rPr kumimoji="0" lang="en-US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</a:t>
            </a:r>
            <a:r>
              <a:rPr kumimoji="0" lang="en-US" altLang="LID4096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Droid Sans Mono"/>
              </a:rPr>
              <a:t># person: Ron, 29</a:t>
            </a:r>
            <a:b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s1 = Student(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"Keren"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35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2021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</a:t>
            </a:r>
            <a:b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print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(s1)</a:t>
            </a:r>
            <a:r>
              <a:rPr kumimoji="0" lang="en-US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</a:t>
            </a:r>
            <a:r>
              <a:rPr kumimoji="0" lang="en-US" altLang="LID4096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Droid Sans Mono"/>
              </a:rPr>
              <a:t># student: person: Keren, 35, 2021</a:t>
            </a:r>
            <a:b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Droid Sans Mono"/>
              </a:rPr>
            </a:br>
            <a:b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Droid Sans Mono"/>
              </a:rPr>
            </a:b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print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'p1'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type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(p1))</a:t>
            </a:r>
            <a:r>
              <a:rPr kumimoji="0" lang="en-US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  </a:t>
            </a:r>
            <a:r>
              <a:rPr kumimoji="0" lang="en-US" altLang="LID4096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Droid Sans Mono"/>
              </a:rPr>
              <a:t># </a:t>
            </a:r>
            <a:r>
              <a:rPr kumimoji="0" lang="en-US" altLang="LID4096" sz="24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Droid Sans Mono"/>
              </a:rPr>
              <a:t>p1</a:t>
            </a:r>
            <a:r>
              <a:rPr kumimoji="0" lang="en-US" altLang="LID4096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Droid Sans Mono"/>
              </a:rPr>
              <a:t> &lt;class '</a:t>
            </a:r>
            <a:r>
              <a:rPr kumimoji="0" lang="en-US" altLang="LID4096" sz="24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Droid Sans Mono"/>
              </a:rPr>
              <a:t>Person.Person</a:t>
            </a:r>
            <a:r>
              <a:rPr kumimoji="0" lang="en-US" altLang="LID4096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Droid Sans Mono"/>
              </a:rPr>
              <a:t>'&gt;</a:t>
            </a:r>
            <a:b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Droid Sans Mono"/>
              </a:rPr>
            </a:b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print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's1'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type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(s1))</a:t>
            </a:r>
            <a:r>
              <a:rPr kumimoji="0" lang="en-US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   </a:t>
            </a:r>
            <a:r>
              <a:rPr kumimoji="0" lang="en-US" altLang="LID4096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Droid Sans Mono"/>
              </a:rPr>
              <a:t>#  </a:t>
            </a:r>
            <a:r>
              <a:rPr kumimoji="0" lang="en-US" altLang="LID4096" sz="24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Droid Sans Mono"/>
              </a:rPr>
              <a:t>s1</a:t>
            </a:r>
            <a:r>
              <a:rPr kumimoji="0" lang="en-US" altLang="LID4096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Droid Sans Mono"/>
              </a:rPr>
              <a:t> &lt;class '__</a:t>
            </a:r>
            <a:r>
              <a:rPr kumimoji="0" lang="en-US" altLang="LID4096" sz="24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Droid Sans Mono"/>
              </a:rPr>
              <a:t>main__.Student</a:t>
            </a:r>
            <a:r>
              <a:rPr kumimoji="0" lang="en-US" altLang="LID4096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Droid Sans Mono"/>
              </a:rPr>
              <a:t>’&gt;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LID4096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Droid Sans Mono"/>
              </a:rPr>
              <a:t> </a:t>
            </a:r>
            <a:b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print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'p1 is Person ?'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isinstance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(p1, Person))</a:t>
            </a:r>
            <a:r>
              <a:rPr kumimoji="0" lang="en-US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	</a:t>
            </a:r>
            <a:r>
              <a:rPr kumimoji="0" lang="en-US" altLang="LID4096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Droid Sans Mono"/>
                <a:sym typeface="Wingdings" panose="05000000000000000000" pitchFamily="2" charset="2"/>
              </a:rPr>
              <a:t> ?</a:t>
            </a:r>
            <a:b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print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'p1 is Student ?'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isinstance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(p1, Student))</a:t>
            </a:r>
            <a:r>
              <a:rPr kumimoji="0" lang="en-US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</a:t>
            </a:r>
            <a:r>
              <a:rPr kumimoji="0" lang="en-US" altLang="LID4096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Droid Sans Mono"/>
                <a:sym typeface="Wingdings" panose="05000000000000000000" pitchFamily="2" charset="2"/>
              </a:rPr>
              <a:t> ?</a:t>
            </a:r>
            <a:b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b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print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's1 is Person ?'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isinstance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(s1, Person))</a:t>
            </a:r>
            <a:r>
              <a:rPr kumimoji="0" lang="en-US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</a:t>
            </a:r>
            <a:r>
              <a:rPr kumimoji="0" lang="en-US" altLang="LID4096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Droid Sans Mono"/>
                <a:sym typeface="Wingdings" panose="05000000000000000000" pitchFamily="2" charset="2"/>
              </a:rPr>
              <a:t> ?</a:t>
            </a:r>
            <a:b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print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's1 is Student ?'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isinstance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(s1, Student))</a:t>
            </a:r>
            <a:r>
              <a:rPr kumimoji="0" lang="en-US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</a:t>
            </a:r>
            <a:r>
              <a:rPr kumimoji="0" lang="en-US" altLang="LID4096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Droid Sans Mono"/>
                <a:sym typeface="Wingdings" panose="05000000000000000000" pitchFamily="2" charset="2"/>
              </a:rPr>
              <a:t> ?</a:t>
            </a:r>
            <a:endParaRPr kumimoji="0" lang="LID4096" altLang="LID4096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7939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34C68-915F-6CB4-7D07-6BD993144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59967" y="6356350"/>
            <a:ext cx="5621694" cy="365125"/>
          </a:xfrm>
        </p:spPr>
        <p:txBody>
          <a:bodyPr/>
          <a:lstStyle/>
          <a:p>
            <a:pPr marL="0" marR="0" algn="ct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16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כל הזכויות שמורות לאפקה המכללה להנדסה בתל אביב</a:t>
            </a:r>
            <a:endParaRPr lang="he-I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D66D8-EA27-E854-D968-113A21644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AC07-39C8-4725-A597-61C172CFC26B}" type="slidenum">
              <a:rPr lang="LID4096" smtClean="0"/>
              <a:t>35</a:t>
            </a:fld>
            <a:endParaRPr lang="LID409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42DAF9-31ED-A0BE-2593-700328ED60A1}"/>
              </a:ext>
            </a:extLst>
          </p:cNvPr>
          <p:cNvSpPr txBox="1"/>
          <p:nvPr/>
        </p:nvSpPr>
        <p:spPr>
          <a:xfrm>
            <a:off x="570723" y="467265"/>
            <a:ext cx="81440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Override parent methods</a:t>
            </a:r>
          </a:p>
        </p:txBody>
      </p:sp>
      <p:graphicFrame>
        <p:nvGraphicFramePr>
          <p:cNvPr id="11" name="Table 6">
            <a:extLst>
              <a:ext uri="{FF2B5EF4-FFF2-40B4-BE49-F238E27FC236}">
                <a16:creationId xmlns:a16="http://schemas.microsoft.com/office/drawing/2014/main" id="{427876E9-E9FD-AB82-C0A9-4529D99E3A9C}"/>
              </a:ext>
            </a:extLst>
          </p:cNvPr>
          <p:cNvGraphicFramePr>
            <a:graphicFrameLocks noGrp="1"/>
          </p:cNvGraphicFramePr>
          <p:nvPr/>
        </p:nvGraphicFramePr>
        <p:xfrm>
          <a:off x="3564294" y="1547340"/>
          <a:ext cx="1623527" cy="10719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3527">
                  <a:extLst>
                    <a:ext uri="{9D8B030D-6E8A-4147-A177-3AD203B41FA5}">
                      <a16:colId xmlns:a16="http://schemas.microsoft.com/office/drawing/2014/main" val="784205279"/>
                    </a:ext>
                  </a:extLst>
                </a:gridCol>
              </a:tblGrid>
              <a:tr h="246429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/>
                        <a:t>Animal</a:t>
                      </a:r>
                      <a:endParaRPr lang="LID4096" sz="1200" b="1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9682898"/>
                  </a:ext>
                </a:extLst>
              </a:tr>
              <a:tr h="246429">
                <a:tc>
                  <a:txBody>
                    <a:bodyPr/>
                    <a:lstStyle/>
                    <a:p>
                      <a:r>
                        <a:rPr lang="en-US" sz="1200" dirty="0"/>
                        <a:t>color</a:t>
                      </a:r>
                      <a:endParaRPr lang="LID4096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1533784"/>
                  </a:ext>
                </a:extLst>
              </a:tr>
              <a:tr h="523336">
                <a:tc>
                  <a:txBody>
                    <a:bodyPr/>
                    <a:lstStyle/>
                    <a:p>
                      <a:r>
                        <a:rPr lang="en-US" sz="1200" dirty="0"/>
                        <a:t>make_noise()</a:t>
                      </a:r>
                      <a:endParaRPr lang="he-IL" sz="1200" dirty="0"/>
                    </a:p>
                    <a:p>
                      <a:r>
                        <a:rPr lang="en-US" sz="1200" dirty="0"/>
                        <a:t>__str__()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0180918"/>
                  </a:ext>
                </a:extLst>
              </a:tr>
            </a:tbl>
          </a:graphicData>
        </a:graphic>
      </p:graphicFrame>
      <p:graphicFrame>
        <p:nvGraphicFramePr>
          <p:cNvPr id="12" name="Table 6">
            <a:extLst>
              <a:ext uri="{FF2B5EF4-FFF2-40B4-BE49-F238E27FC236}">
                <a16:creationId xmlns:a16="http://schemas.microsoft.com/office/drawing/2014/main" id="{61731F30-D5C1-0985-D5C8-1D47B509F06B}"/>
              </a:ext>
            </a:extLst>
          </p:cNvPr>
          <p:cNvGraphicFramePr>
            <a:graphicFrameLocks noGrp="1"/>
          </p:cNvGraphicFramePr>
          <p:nvPr/>
        </p:nvGraphicFramePr>
        <p:xfrm>
          <a:off x="1253413" y="3453130"/>
          <a:ext cx="1054291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4291">
                  <a:extLst>
                    <a:ext uri="{9D8B030D-6E8A-4147-A177-3AD203B41FA5}">
                      <a16:colId xmlns:a16="http://schemas.microsoft.com/office/drawing/2014/main" val="7842052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Horse</a:t>
                      </a:r>
                      <a:endParaRPr lang="LID4096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968289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tail_length</a:t>
                      </a:r>
                      <a:endParaRPr lang="LID4096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1533784"/>
                  </a:ext>
                </a:extLst>
              </a:tr>
              <a:tr h="6398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raid()</a:t>
                      </a:r>
                      <a:endParaRPr lang="he-IL" sz="1200" dirty="0"/>
                    </a:p>
                    <a:p>
                      <a:r>
                        <a:rPr lang="en-US" sz="1200" dirty="0"/>
                        <a:t>make_noise()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__str__()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0180918"/>
                  </a:ext>
                </a:extLst>
              </a:tr>
            </a:tbl>
          </a:graphicData>
        </a:graphic>
      </p:graphicFrame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87070A8E-8E52-52FF-73DE-D1FFF309A02A}"/>
              </a:ext>
            </a:extLst>
          </p:cNvPr>
          <p:cNvGraphicFramePr>
            <a:graphicFrameLocks noGrp="1"/>
          </p:cNvGraphicFramePr>
          <p:nvPr/>
        </p:nvGraphicFramePr>
        <p:xfrm>
          <a:off x="3564294" y="3453130"/>
          <a:ext cx="1623527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3527">
                  <a:extLst>
                    <a:ext uri="{9D8B030D-6E8A-4147-A177-3AD203B41FA5}">
                      <a16:colId xmlns:a16="http://schemas.microsoft.com/office/drawing/2014/main" val="7842052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/>
                        <a:t>Cat</a:t>
                      </a:r>
                      <a:endParaRPr lang="LID4096" sz="1200" b="1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968289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mustach_length</a:t>
                      </a:r>
                      <a:endParaRPr lang="LID4096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1533784"/>
                  </a:ext>
                </a:extLst>
              </a:tr>
              <a:tr h="6398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scratch()</a:t>
                      </a:r>
                      <a:endParaRPr lang="he-IL" sz="1200" dirty="0"/>
                    </a:p>
                    <a:p>
                      <a:r>
                        <a:rPr lang="en-US" sz="1200" dirty="0"/>
                        <a:t>make_noise()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__str__()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0180918"/>
                  </a:ext>
                </a:extLst>
              </a:tr>
            </a:tbl>
          </a:graphicData>
        </a:graphic>
      </p:graphicFrame>
      <p:graphicFrame>
        <p:nvGraphicFramePr>
          <p:cNvPr id="14" name="Table 6">
            <a:extLst>
              <a:ext uri="{FF2B5EF4-FFF2-40B4-BE49-F238E27FC236}">
                <a16:creationId xmlns:a16="http://schemas.microsoft.com/office/drawing/2014/main" id="{364BEDA3-7D2E-3012-6B4A-1670F2639651}"/>
              </a:ext>
            </a:extLst>
          </p:cNvPr>
          <p:cNvGraphicFramePr>
            <a:graphicFrameLocks noGrp="1"/>
          </p:cNvGraphicFramePr>
          <p:nvPr/>
        </p:nvGraphicFramePr>
        <p:xfrm>
          <a:off x="5875175" y="3455520"/>
          <a:ext cx="1623527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3527">
                  <a:extLst>
                    <a:ext uri="{9D8B030D-6E8A-4147-A177-3AD203B41FA5}">
                      <a16:colId xmlns:a16="http://schemas.microsoft.com/office/drawing/2014/main" val="7842052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Fish</a:t>
                      </a:r>
                      <a:endParaRPr lang="LID4096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968289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swim_speed</a:t>
                      </a:r>
                      <a:endParaRPr lang="LID4096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1533784"/>
                  </a:ext>
                </a:extLst>
              </a:tr>
              <a:tr h="6398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swim()</a:t>
                      </a:r>
                      <a:endParaRPr lang="he-IL" sz="1200" dirty="0"/>
                    </a:p>
                    <a:p>
                      <a:r>
                        <a:rPr lang="en-US" sz="1200" dirty="0"/>
                        <a:t>make_noise()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__str__()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0180918"/>
                  </a:ext>
                </a:extLst>
              </a:tr>
            </a:tbl>
          </a:graphicData>
        </a:graphic>
      </p:graphicFrame>
      <p:graphicFrame>
        <p:nvGraphicFramePr>
          <p:cNvPr id="15" name="Table 6">
            <a:extLst>
              <a:ext uri="{FF2B5EF4-FFF2-40B4-BE49-F238E27FC236}">
                <a16:creationId xmlns:a16="http://schemas.microsoft.com/office/drawing/2014/main" id="{8030C85F-507A-671C-F806-F70A7016B6C3}"/>
              </a:ext>
            </a:extLst>
          </p:cNvPr>
          <p:cNvGraphicFramePr>
            <a:graphicFrameLocks noGrp="1"/>
          </p:cNvGraphicFramePr>
          <p:nvPr/>
        </p:nvGraphicFramePr>
        <p:xfrm>
          <a:off x="2577581" y="5029520"/>
          <a:ext cx="1623527" cy="10318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3527">
                  <a:extLst>
                    <a:ext uri="{9D8B030D-6E8A-4147-A177-3AD203B41FA5}">
                      <a16:colId xmlns:a16="http://schemas.microsoft.com/office/drawing/2014/main" val="784205279"/>
                    </a:ext>
                  </a:extLst>
                </a:gridCol>
              </a:tblGrid>
              <a:tr h="207162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SiamiCat</a:t>
                      </a:r>
                      <a:endParaRPr lang="LID4096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9682898"/>
                  </a:ext>
                </a:extLst>
              </a:tr>
              <a:tr h="207162">
                <a:tc>
                  <a:txBody>
                    <a:bodyPr/>
                    <a:lstStyle/>
                    <a:p>
                      <a:r>
                        <a:rPr lang="en-US" sz="1200" dirty="0"/>
                        <a:t>favorite</a:t>
                      </a:r>
                      <a:r>
                        <a:rPr lang="he-IL" sz="1200" dirty="0"/>
                        <a:t>_</a:t>
                      </a:r>
                      <a:r>
                        <a:rPr lang="en-US" sz="1200" dirty="0"/>
                        <a:t>food : String</a:t>
                      </a:r>
                      <a:endParaRPr lang="LID4096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1533784"/>
                  </a:ext>
                </a:extLst>
              </a:tr>
              <a:tr h="483171">
                <a:tc>
                  <a:txBody>
                    <a:bodyPr/>
                    <a:lstStyle/>
                    <a:p>
                      <a:r>
                        <a:rPr lang="en-US" sz="1200" dirty="0"/>
                        <a:t>make_noise()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__str__()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0180918"/>
                  </a:ext>
                </a:extLst>
              </a:tr>
            </a:tbl>
          </a:graphicData>
        </a:graphic>
      </p:graphicFrame>
      <p:graphicFrame>
        <p:nvGraphicFramePr>
          <p:cNvPr id="16" name="Table 6">
            <a:extLst>
              <a:ext uri="{FF2B5EF4-FFF2-40B4-BE49-F238E27FC236}">
                <a16:creationId xmlns:a16="http://schemas.microsoft.com/office/drawing/2014/main" id="{E717B72C-2AA8-69C5-D58C-4E97A3998538}"/>
              </a:ext>
            </a:extLst>
          </p:cNvPr>
          <p:cNvGraphicFramePr>
            <a:graphicFrameLocks noGrp="1"/>
          </p:cNvGraphicFramePr>
          <p:nvPr/>
        </p:nvGraphicFramePr>
        <p:xfrm>
          <a:off x="4376057" y="5027117"/>
          <a:ext cx="1623527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3527">
                  <a:extLst>
                    <a:ext uri="{9D8B030D-6E8A-4147-A177-3AD203B41FA5}">
                      <a16:colId xmlns:a16="http://schemas.microsoft.com/office/drawing/2014/main" val="784205279"/>
                    </a:ext>
                  </a:extLst>
                </a:gridCol>
              </a:tblGrid>
              <a:tr h="207162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StreetCat</a:t>
                      </a:r>
                      <a:endParaRPr lang="LID4096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9682898"/>
                  </a:ext>
                </a:extLst>
              </a:tr>
              <a:tr h="207162">
                <a:tc>
                  <a:txBody>
                    <a:bodyPr/>
                    <a:lstStyle/>
                    <a:p>
                      <a:r>
                        <a:rPr lang="en-US" sz="1200" dirty="0"/>
                        <a:t>num_of_fights</a:t>
                      </a:r>
                      <a:endParaRPr lang="LID4096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1533784"/>
                  </a:ext>
                </a:extLst>
              </a:tr>
              <a:tr h="483171">
                <a:tc>
                  <a:txBody>
                    <a:bodyPr/>
                    <a:lstStyle/>
                    <a:p>
                      <a:r>
                        <a:rPr lang="en-US" sz="1200" dirty="0"/>
                        <a:t>fight()</a:t>
                      </a:r>
                    </a:p>
                    <a:p>
                      <a:r>
                        <a:rPr lang="en-US" sz="1200" dirty="0"/>
                        <a:t>make_noise()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__str__()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0180918"/>
                  </a:ext>
                </a:extLst>
              </a:tr>
            </a:tbl>
          </a:graphicData>
        </a:graphic>
      </p:graphicFrame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E0A0D258-6A1E-FC7E-ED74-4D3BCB86AF22}"/>
              </a:ext>
            </a:extLst>
          </p:cNvPr>
          <p:cNvCxnSpPr>
            <a:cxnSpLocks/>
            <a:stCxn id="12" idx="0"/>
            <a:endCxn id="11" idx="2"/>
          </p:cNvCxnSpPr>
          <p:nvPr/>
        </p:nvCxnSpPr>
        <p:spPr>
          <a:xfrm rot="5400000" flipH="1" flipV="1">
            <a:off x="2661400" y="1738474"/>
            <a:ext cx="833814" cy="259549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A50D3289-9DCF-9873-B456-0DA00BEE9522}"/>
              </a:ext>
            </a:extLst>
          </p:cNvPr>
          <p:cNvCxnSpPr>
            <a:cxnSpLocks/>
            <a:stCxn id="14" idx="0"/>
            <a:endCxn id="11" idx="2"/>
          </p:cNvCxnSpPr>
          <p:nvPr/>
        </p:nvCxnSpPr>
        <p:spPr>
          <a:xfrm rot="16200000" flipV="1">
            <a:off x="5113396" y="1881977"/>
            <a:ext cx="836204" cy="23108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97BEE5D8-E5DF-57E7-ED56-40E24627FC75}"/>
              </a:ext>
            </a:extLst>
          </p:cNvPr>
          <p:cNvCxnSpPr>
            <a:cxnSpLocks/>
            <a:stCxn id="15" idx="0"/>
            <a:endCxn id="13" idx="2"/>
          </p:cNvCxnSpPr>
          <p:nvPr/>
        </p:nvCxnSpPr>
        <p:spPr>
          <a:xfrm rot="5400000" flipH="1" flipV="1">
            <a:off x="3688865" y="4342329"/>
            <a:ext cx="387670" cy="9867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874DB71E-504D-A315-7757-DF560B311EF5}"/>
              </a:ext>
            </a:extLst>
          </p:cNvPr>
          <p:cNvCxnSpPr>
            <a:cxnSpLocks/>
            <a:stCxn id="16" idx="0"/>
            <a:endCxn id="13" idx="2"/>
          </p:cNvCxnSpPr>
          <p:nvPr/>
        </p:nvCxnSpPr>
        <p:spPr>
          <a:xfrm rot="16200000" flipV="1">
            <a:off x="4589306" y="4428602"/>
            <a:ext cx="385267" cy="8117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42C9B6C-96CE-FD98-41DE-8D3D258612F8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4376057" y="2619316"/>
            <a:ext cx="0" cy="8338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Speech Bubble: Oval 21">
            <a:extLst>
              <a:ext uri="{FF2B5EF4-FFF2-40B4-BE49-F238E27FC236}">
                <a16:creationId xmlns:a16="http://schemas.microsoft.com/office/drawing/2014/main" id="{01D547E8-2804-4270-68B0-46EC0F7E351B}"/>
              </a:ext>
            </a:extLst>
          </p:cNvPr>
          <p:cNvSpPr/>
          <p:nvPr/>
        </p:nvSpPr>
        <p:spPr>
          <a:xfrm>
            <a:off x="5803641" y="1312704"/>
            <a:ext cx="1695061" cy="646922"/>
          </a:xfrm>
          <a:prstGeom prst="wedgeEllipseCallout">
            <a:avLst>
              <a:gd name="adj1" fmla="val -88079"/>
              <a:gd name="adj2" fmla="val 2884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Base class</a:t>
            </a:r>
            <a:endParaRPr lang="LID4096" sz="1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90039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34C68-915F-6CB4-7D07-6BD993144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59967" y="6356350"/>
            <a:ext cx="5621694" cy="365125"/>
          </a:xfrm>
        </p:spPr>
        <p:txBody>
          <a:bodyPr/>
          <a:lstStyle/>
          <a:p>
            <a:pPr marL="0" marR="0" algn="ct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16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כל הזכויות שמורות לאפקה המכללה להנדסה בתל אביב</a:t>
            </a:r>
            <a:endParaRPr lang="he-I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D66D8-EA27-E854-D968-113A21644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AC07-39C8-4725-A597-61C172CFC26B}" type="slidenum">
              <a:rPr lang="LID4096" smtClean="0"/>
              <a:t>36</a:t>
            </a:fld>
            <a:endParaRPr lang="LID409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42DAF9-31ED-A0BE-2593-700328ED60A1}"/>
              </a:ext>
            </a:extLst>
          </p:cNvPr>
          <p:cNvSpPr txBox="1"/>
          <p:nvPr/>
        </p:nvSpPr>
        <p:spPr>
          <a:xfrm>
            <a:off x="570723" y="467265"/>
            <a:ext cx="81440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Override parent methods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3A17238-AB89-6056-DCA3-619E0854090F}"/>
              </a:ext>
            </a:extLst>
          </p:cNvPr>
          <p:cNvSpPr txBox="1"/>
          <p:nvPr/>
        </p:nvSpPr>
        <p:spPr>
          <a:xfrm>
            <a:off x="570723" y="1284696"/>
            <a:ext cx="8210938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class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  <a:t>Animal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:</a:t>
            </a:r>
            <a:b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def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Droid Sans Mono"/>
              </a:rPr>
              <a:t>__init__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roid Sans Mono"/>
              </a:rPr>
              <a:t>self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color):</a:t>
            </a:r>
            <a:b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   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roid Sans Mono"/>
              </a:rPr>
              <a:t>self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.color = color</a:t>
            </a:r>
            <a:b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b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def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Droid Sans Mono"/>
              </a:rPr>
              <a:t>__str__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roid Sans Mono"/>
              </a:rPr>
              <a:t>self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):</a:t>
            </a:r>
            <a:b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   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return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f'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Droid Sans Mono"/>
              </a:rPr>
              <a:t>{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highlight>
                  <a:srgbClr val="00FF00"/>
                </a:highlight>
                <a:latin typeface="Droid Sans Mono"/>
              </a:rPr>
              <a:t>self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highlight>
                  <a:srgbClr val="00FF00"/>
                </a:highlight>
                <a:latin typeface="Droid Sans Mono"/>
              </a:rPr>
              <a:t>.__class__.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highlight>
                  <a:srgbClr val="00FF00"/>
                </a:highlight>
                <a:latin typeface="Droid Sans Mono"/>
              </a:rPr>
              <a:t>__name__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Droid Sans Mono"/>
              </a:rPr>
              <a:t>}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: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Droid Sans Mono"/>
              </a:rPr>
              <a:t>{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roid Sans Mono"/>
              </a:rPr>
              <a:t>self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.color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Droid Sans Mono"/>
              </a:rPr>
              <a:t>}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'</a:t>
            </a:r>
            <a:b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</a:br>
            <a:b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</a:b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   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def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highlight>
                  <a:srgbClr val="FFFF00"/>
                </a:highlight>
                <a:latin typeface="Droid Sans Mono"/>
              </a:rPr>
              <a:t>make_noise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roid Sans Mono"/>
              </a:rPr>
              <a:t>self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):</a:t>
            </a:r>
            <a:b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   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print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f'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Droid Sans Mono"/>
              </a:rPr>
              <a:t>{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roid Sans Mono"/>
              </a:rPr>
              <a:t>self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.__class__.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Droid Sans Mono"/>
              </a:rPr>
              <a:t>__name__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Droid Sans Mono"/>
              </a:rPr>
              <a:t>}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:do not have noise’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</a:t>
            </a:r>
            <a:endParaRPr kumimoji="0" lang="en-US" altLang="LID4096" sz="12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Droid Sans Mon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b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b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class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  <a:t>Horse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(Animal):</a:t>
            </a:r>
            <a:b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def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Droid Sans Mono"/>
              </a:rPr>
              <a:t>__init__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roid Sans Mono"/>
              </a:rPr>
              <a:t>self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color, tail_length):</a:t>
            </a:r>
            <a:b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   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super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().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Droid Sans Mono"/>
              </a:rPr>
              <a:t>__init__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(color)</a:t>
            </a:r>
            <a:b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   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roid Sans Mono"/>
              </a:rPr>
              <a:t>self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.tail_length = tail_length</a:t>
            </a:r>
            <a:b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b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def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Droid Sans Mono"/>
              </a:rPr>
              <a:t>__str__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roid Sans Mono"/>
              </a:rPr>
              <a:t>self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):</a:t>
            </a:r>
            <a:b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   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return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f'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Droid Sans Mono"/>
              </a:rPr>
              <a:t>{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super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().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Droid Sans Mono"/>
              </a:rPr>
              <a:t>__str__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()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Droid Sans Mono"/>
              </a:rPr>
              <a:t>}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,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Droid Sans Mono"/>
              </a:rPr>
              <a:t>{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roid Sans Mono"/>
              </a:rPr>
              <a:t>self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.tail_length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Droid Sans Mono"/>
              </a:rPr>
              <a:t>}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 cm'</a:t>
            </a:r>
            <a:b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</a:br>
            <a:b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</a:b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   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def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highlight>
                  <a:srgbClr val="FFFF00"/>
                </a:highlight>
                <a:latin typeface="Droid Sans Mono"/>
              </a:rPr>
              <a:t>make_noise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roid Sans Mono"/>
              </a:rPr>
              <a:t>self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):</a:t>
            </a:r>
            <a:b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   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print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f'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Droid Sans Mono"/>
              </a:rPr>
              <a:t>{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roid Sans Mono"/>
              </a:rPr>
              <a:t>self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.__class__.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Droid Sans Mono"/>
              </a:rPr>
              <a:t>__name__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Droid Sans Mono"/>
              </a:rPr>
              <a:t>}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:hi Yahah'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</a:t>
            </a:r>
            <a:b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b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def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Droid Sans Mono"/>
              </a:rPr>
              <a:t>ride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roid Sans Mono"/>
              </a:rPr>
              <a:t>self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):</a:t>
            </a:r>
            <a:b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   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print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f'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Droid Sans Mono"/>
              </a:rPr>
              <a:t>{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roid Sans Mono"/>
              </a:rPr>
              <a:t>self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.__class__.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Droid Sans Mono"/>
              </a:rPr>
              <a:t>__name__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Droid Sans Mono"/>
              </a:rPr>
              <a:t>}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:I am riding...'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</a:t>
            </a:r>
            <a:endParaRPr kumimoji="0" lang="LID4096" altLang="LID4096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Rectangle 3">
            <a:extLst>
              <a:ext uri="{FF2B5EF4-FFF2-40B4-BE49-F238E27FC236}">
                <a16:creationId xmlns:a16="http://schemas.microsoft.com/office/drawing/2014/main" id="{E85C5B60-3A8F-86C9-6CFA-1292EB0352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2156460"/>
            <a:ext cx="2581469" cy="286232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u="sng" dirty="0"/>
              <a:t>main</a:t>
            </a:r>
            <a:endParaRPr kumimoji="0" lang="en-US" altLang="LID4096" sz="12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def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Droid Sans Mono"/>
              </a:rPr>
              <a:t>main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():</a:t>
            </a:r>
            <a:b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a1 = Animal(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'black'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</a:t>
            </a:r>
            <a:b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print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(a1)</a:t>
            </a:r>
            <a:b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a1.make_noise()</a:t>
            </a:r>
            <a:b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h1 = Horse(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'brown'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76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</a:t>
            </a:r>
            <a:b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print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(h1)</a:t>
            </a:r>
            <a:b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h1.make_noise()</a:t>
            </a:r>
            <a:endParaRPr kumimoji="0" lang="en-US" altLang="LID4096" sz="12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LID4096" sz="1200" dirty="0">
              <a:solidFill>
                <a:srgbClr val="080808"/>
              </a:solidFill>
              <a:latin typeface="Droid Sans Mono"/>
            </a:endParaRPr>
          </a:p>
          <a:p>
            <a:pPr algn="ctr"/>
            <a:endParaRPr lang="en-US" sz="1200" b="1" u="sng" dirty="0"/>
          </a:p>
          <a:p>
            <a:pPr algn="ctr"/>
            <a:r>
              <a:rPr lang="en-US" sz="1200" b="1" u="sng" dirty="0"/>
              <a:t>console</a:t>
            </a:r>
          </a:p>
          <a:p>
            <a:r>
              <a:rPr lang="LID4096" sz="1200" dirty="0"/>
              <a:t>Animal:black</a:t>
            </a:r>
          </a:p>
          <a:p>
            <a:r>
              <a:rPr lang="LID4096" sz="1200" dirty="0"/>
              <a:t>Animal:do not have noise</a:t>
            </a:r>
          </a:p>
          <a:p>
            <a:r>
              <a:rPr lang="LID4096" sz="1200" dirty="0"/>
              <a:t>Horse:brown, 76 cm</a:t>
            </a:r>
          </a:p>
          <a:p>
            <a:r>
              <a:rPr lang="LID4096" sz="1200" dirty="0"/>
              <a:t>Horse: hi Yahah</a:t>
            </a:r>
          </a:p>
        </p:txBody>
      </p:sp>
      <p:sp>
        <p:nvSpPr>
          <p:cNvPr id="37" name="Speech Bubble: Oval 36">
            <a:extLst>
              <a:ext uri="{FF2B5EF4-FFF2-40B4-BE49-F238E27FC236}">
                <a16:creationId xmlns:a16="http://schemas.microsoft.com/office/drawing/2014/main" id="{5347F09E-A369-1E8C-0B75-353DE9BFCF54}"/>
              </a:ext>
            </a:extLst>
          </p:cNvPr>
          <p:cNvSpPr/>
          <p:nvPr/>
        </p:nvSpPr>
        <p:spPr>
          <a:xfrm>
            <a:off x="3253273" y="1785256"/>
            <a:ext cx="1615751" cy="327087"/>
          </a:xfrm>
          <a:prstGeom prst="wedgeEllipseCallout">
            <a:avLst>
              <a:gd name="adj1" fmla="val -97319"/>
              <a:gd name="adj2" fmla="val 83462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/>
                </a:solidFill>
              </a:rPr>
              <a:t>Get class name</a:t>
            </a:r>
            <a:endParaRPr lang="LID4096" sz="1200" dirty="0">
              <a:solidFill>
                <a:schemeClr val="accent1"/>
              </a:solidFill>
            </a:endParaRPr>
          </a:p>
        </p:txBody>
      </p:sp>
      <p:sp>
        <p:nvSpPr>
          <p:cNvPr id="38" name="Speech Bubble: Oval 37">
            <a:extLst>
              <a:ext uri="{FF2B5EF4-FFF2-40B4-BE49-F238E27FC236}">
                <a16:creationId xmlns:a16="http://schemas.microsoft.com/office/drawing/2014/main" id="{AF9FF84A-BFBA-3D5A-F93C-E20579FAB6E2}"/>
              </a:ext>
            </a:extLst>
          </p:cNvPr>
          <p:cNvSpPr/>
          <p:nvPr/>
        </p:nvSpPr>
        <p:spPr>
          <a:xfrm>
            <a:off x="3956180" y="4745657"/>
            <a:ext cx="1922106" cy="573307"/>
          </a:xfrm>
          <a:prstGeom prst="wedgeEllipseCallout">
            <a:avLst>
              <a:gd name="adj1" fmla="val -139935"/>
              <a:gd name="adj2" fmla="val 11759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/>
                </a:solidFill>
              </a:rPr>
              <a:t>Override parent method</a:t>
            </a:r>
            <a:endParaRPr lang="LID4096" sz="1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8705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34C68-915F-6CB4-7D07-6BD993144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59967" y="6356350"/>
            <a:ext cx="5621694" cy="365125"/>
          </a:xfrm>
        </p:spPr>
        <p:txBody>
          <a:bodyPr/>
          <a:lstStyle/>
          <a:p>
            <a:pPr marL="0" marR="0" algn="ct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16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כל הזכויות שמורות לאפקה המכללה להנדסה בתל אביב</a:t>
            </a:r>
            <a:endParaRPr lang="he-I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D66D8-EA27-E854-D968-113A21644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AC07-39C8-4725-A597-61C172CFC26B}" type="slidenum">
              <a:rPr lang="LID4096" smtClean="0"/>
              <a:t>37</a:t>
            </a:fld>
            <a:endParaRPr lang="LID409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42DAF9-31ED-A0BE-2593-700328ED60A1}"/>
              </a:ext>
            </a:extLst>
          </p:cNvPr>
          <p:cNvSpPr txBox="1"/>
          <p:nvPr/>
        </p:nvSpPr>
        <p:spPr>
          <a:xfrm>
            <a:off x="570723" y="467265"/>
            <a:ext cx="81440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Override parent methods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3A17238-AB89-6056-DCA3-619E0854090F}"/>
              </a:ext>
            </a:extLst>
          </p:cNvPr>
          <p:cNvSpPr txBox="1"/>
          <p:nvPr/>
        </p:nvSpPr>
        <p:spPr>
          <a:xfrm>
            <a:off x="570723" y="1284696"/>
            <a:ext cx="8210938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class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  <a:t>Cat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(Animal):</a:t>
            </a:r>
            <a:b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def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Droid Sans Mono"/>
              </a:rPr>
              <a:t>__init__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roid Sans Mono"/>
              </a:rPr>
              <a:t>self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color, mustache_length):</a:t>
            </a:r>
            <a:b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   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super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().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Droid Sans Mono"/>
              </a:rPr>
              <a:t>__init__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(color)</a:t>
            </a:r>
            <a:b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   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roid Sans Mono"/>
              </a:rPr>
              <a:t>self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.mustache_length = mustache_length</a:t>
            </a:r>
            <a:b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b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def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Droid Sans Mono"/>
              </a:rPr>
              <a:t>__str__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roid Sans Mono"/>
              </a:rPr>
              <a:t>self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):</a:t>
            </a:r>
            <a:b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   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return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f'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Droid Sans Mono"/>
              </a:rPr>
              <a:t>{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super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().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Droid Sans Mono"/>
              </a:rPr>
              <a:t>__str__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()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Droid Sans Mono"/>
              </a:rPr>
              <a:t>}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,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Droid Sans Mono"/>
              </a:rPr>
              <a:t>{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roid Sans Mono"/>
              </a:rPr>
              <a:t>self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.mustache_length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Droid Sans Mono"/>
              </a:rPr>
              <a:t>}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 cm'</a:t>
            </a:r>
            <a:b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</a:br>
            <a:b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</a:b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   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def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Droid Sans Mono"/>
              </a:rPr>
              <a:t>scratch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roid Sans Mono"/>
              </a:rPr>
              <a:t>self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):</a:t>
            </a:r>
            <a:b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   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print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f'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Droid Sans Mono"/>
              </a:rPr>
              <a:t>{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roid Sans Mono"/>
              </a:rPr>
              <a:t>self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.__class__.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Droid Sans Mono"/>
              </a:rPr>
              <a:t>__name__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Droid Sans Mono"/>
              </a:rPr>
              <a:t>}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:I am scratching...'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</a:t>
            </a:r>
            <a:b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b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def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Droid Sans Mono"/>
              </a:rPr>
              <a:t>make_noise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roid Sans Mono"/>
              </a:rPr>
              <a:t>self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):</a:t>
            </a:r>
            <a:b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   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print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f'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Droid Sans Mono"/>
              </a:rPr>
              <a:t>{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roid Sans Mono"/>
              </a:rPr>
              <a:t>self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.__class__.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Droid Sans Mono"/>
              </a:rPr>
              <a:t>__name__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Droid Sans Mono"/>
              </a:rPr>
              <a:t>}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:Miyaoooooo’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</a:t>
            </a:r>
            <a:endParaRPr kumimoji="0" lang="LID4096" altLang="LID4096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endParaRPr kumimoji="0" lang="en-US" altLang="LID4096" sz="12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Droid Sans Mon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class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  <a:t>SiamiCat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(Cat):</a:t>
            </a:r>
            <a:b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def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Droid Sans Mono"/>
              </a:rPr>
              <a:t>__init__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roid Sans Mono"/>
              </a:rPr>
              <a:t>self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color, mustache_length, favorite_food):</a:t>
            </a:r>
            <a:b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   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super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().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Droid Sans Mono"/>
              </a:rPr>
              <a:t>__init__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(color, mustache_length)</a:t>
            </a:r>
            <a:b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   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roid Sans Mono"/>
              </a:rPr>
              <a:t>self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.favorite_food = favorite_food</a:t>
            </a:r>
            <a:b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b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def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Droid Sans Mono"/>
              </a:rPr>
              <a:t>__str__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roid Sans Mono"/>
              </a:rPr>
              <a:t>self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):</a:t>
            </a:r>
            <a:b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   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return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f'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Droid Sans Mono"/>
              </a:rPr>
              <a:t>{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super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().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Droid Sans Mono"/>
              </a:rPr>
              <a:t>__str__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()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Droid Sans Mono"/>
              </a:rPr>
              <a:t>}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,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Droid Sans Mono"/>
              </a:rPr>
              <a:t>{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roid Sans Mono"/>
              </a:rPr>
              <a:t>self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.favorite_food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Droid Sans Mono"/>
              </a:rPr>
              <a:t>}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'</a:t>
            </a:r>
            <a:endParaRPr kumimoji="0" lang="LID4096" altLang="LID4096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88335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34C68-915F-6CB4-7D07-6BD993144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59967" y="6356350"/>
            <a:ext cx="5621694" cy="365125"/>
          </a:xfrm>
        </p:spPr>
        <p:txBody>
          <a:bodyPr/>
          <a:lstStyle/>
          <a:p>
            <a:pPr marL="0" marR="0" algn="ct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16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כל הזכויות שמורות לאפקה המכללה להנדסה בתל אביב</a:t>
            </a:r>
            <a:endParaRPr lang="he-I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D66D8-EA27-E854-D968-113A21644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AC07-39C8-4725-A597-61C172CFC26B}" type="slidenum">
              <a:rPr lang="LID4096" smtClean="0"/>
              <a:t>38</a:t>
            </a:fld>
            <a:endParaRPr lang="LID409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42DAF9-31ED-A0BE-2593-700328ED60A1}"/>
              </a:ext>
            </a:extLst>
          </p:cNvPr>
          <p:cNvSpPr txBox="1"/>
          <p:nvPr/>
        </p:nvSpPr>
        <p:spPr>
          <a:xfrm>
            <a:off x="570723" y="467265"/>
            <a:ext cx="81440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Override parent methods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3A17238-AB89-6056-DCA3-619E0854090F}"/>
              </a:ext>
            </a:extLst>
          </p:cNvPr>
          <p:cNvSpPr txBox="1"/>
          <p:nvPr/>
        </p:nvSpPr>
        <p:spPr>
          <a:xfrm>
            <a:off x="570723" y="1284696"/>
            <a:ext cx="8210938" cy="49859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class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  <a:t>StreetCat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(Cat):</a:t>
            </a:r>
            <a:b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def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Droid Sans Mono"/>
              </a:rPr>
              <a:t>__init__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roid Sans Mono"/>
              </a:rPr>
              <a:t>self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color, mustache_length, num_of_fight):</a:t>
            </a:r>
            <a:b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   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super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().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Droid Sans Mono"/>
              </a:rPr>
              <a:t>__init__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(color, mustache_length)</a:t>
            </a:r>
            <a:b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   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roid Sans Mono"/>
              </a:rPr>
              <a:t>self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.num_of_fight = num_of_fight</a:t>
            </a:r>
            <a:b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b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def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Droid Sans Mono"/>
              </a:rPr>
              <a:t>__str__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roid Sans Mono"/>
              </a:rPr>
              <a:t>self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):</a:t>
            </a:r>
            <a:b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   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return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f'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Droid Sans Mono"/>
              </a:rPr>
              <a:t>{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super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().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Droid Sans Mono"/>
              </a:rPr>
              <a:t>__str__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()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Droid Sans Mono"/>
              </a:rPr>
              <a:t>}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,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Droid Sans Mono"/>
              </a:rPr>
              <a:t>{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roid Sans Mono"/>
              </a:rPr>
              <a:t>self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.num_of_fight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Droid Sans Mono"/>
              </a:rPr>
              <a:t>}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 fights'</a:t>
            </a:r>
            <a:b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</a:br>
            <a:b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</a:b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   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def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Droid Sans Mono"/>
              </a:rPr>
              <a:t>fight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roid Sans Mono"/>
              </a:rPr>
              <a:t>self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):</a:t>
            </a:r>
            <a:b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   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print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f'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Droid Sans Mono"/>
              </a:rPr>
              <a:t>{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roid Sans Mono"/>
              </a:rPr>
              <a:t>self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.__class__.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Droid Sans Mono"/>
              </a:rPr>
              <a:t>__name__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Droid Sans Mono"/>
              </a:rPr>
              <a:t>}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:I am fighting..'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</a:t>
            </a:r>
            <a:b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class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  <a:t>Fish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(Animal):</a:t>
            </a:r>
            <a:b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def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Droid Sans Mono"/>
              </a:rPr>
              <a:t>__init__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roid Sans Mono"/>
              </a:rPr>
              <a:t>self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color, swim_speed):</a:t>
            </a:r>
            <a:b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   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super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().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Droid Sans Mono"/>
              </a:rPr>
              <a:t>__init__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(color)</a:t>
            </a:r>
            <a:b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   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roid Sans Mono"/>
              </a:rPr>
              <a:t>self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.swim_speed = swim_speed</a:t>
            </a:r>
            <a:b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b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def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Droid Sans Mono"/>
              </a:rPr>
              <a:t>__str__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roid Sans Mono"/>
              </a:rPr>
              <a:t>self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):</a:t>
            </a:r>
            <a:b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   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return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f'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Droid Sans Mono"/>
              </a:rPr>
              <a:t>{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super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().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Droid Sans Mono"/>
              </a:rPr>
              <a:t>__str__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()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Droid Sans Mono"/>
              </a:rPr>
              <a:t>}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,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Droid Sans Mono"/>
              </a:rPr>
              <a:t>{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roid Sans Mono"/>
              </a:rPr>
              <a:t>self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.swim_speed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Droid Sans Mono"/>
              </a:rPr>
              <a:t>}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 m/s'</a:t>
            </a:r>
            <a:b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</a:br>
            <a:b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</a:b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   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def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Droid Sans Mono"/>
              </a:rPr>
              <a:t>make_noise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roid Sans Mono"/>
              </a:rPr>
              <a:t>self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):</a:t>
            </a:r>
            <a:b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   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print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f'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Droid Sans Mono"/>
              </a:rPr>
              <a:t>{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roid Sans Mono"/>
              </a:rPr>
              <a:t>self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.__class__.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Droid Sans Mono"/>
              </a:rPr>
              <a:t>__name__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Droid Sans Mono"/>
              </a:rPr>
              <a:t>}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:bloo ... bloo'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</a:t>
            </a:r>
            <a:b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b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def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Droid Sans Mono"/>
              </a:rPr>
              <a:t>swim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roid Sans Mono"/>
              </a:rPr>
              <a:t>self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):</a:t>
            </a:r>
            <a:b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   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print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f'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Droid Sans Mono"/>
              </a:rPr>
              <a:t>{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roid Sans Mono"/>
              </a:rPr>
              <a:t>self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.__class__.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Droid Sans Mono"/>
              </a:rPr>
              <a:t>__name__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Droid Sans Mono"/>
              </a:rPr>
              <a:t>}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:I am swimming...’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</a:t>
            </a:r>
            <a:endParaRPr kumimoji="0" lang="en-US" altLang="LID4096" sz="12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Droid Sans Mono"/>
            </a:endParaRPr>
          </a:p>
        </p:txBody>
      </p:sp>
    </p:spTree>
    <p:extLst>
      <p:ext uri="{BB962C8B-B14F-4D97-AF65-F5344CB8AC3E}">
        <p14:creationId xmlns:p14="http://schemas.microsoft.com/office/powerpoint/2010/main" val="9691863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34C68-915F-6CB4-7D07-6BD993144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59967" y="6356350"/>
            <a:ext cx="5621694" cy="365125"/>
          </a:xfrm>
        </p:spPr>
        <p:txBody>
          <a:bodyPr/>
          <a:lstStyle/>
          <a:p>
            <a:pPr marL="0" marR="0" algn="ct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16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כל הזכויות שמורות לאפקה המכללה להנדסה בתל אביב</a:t>
            </a:r>
            <a:endParaRPr lang="he-I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D66D8-EA27-E854-D968-113A21644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AC07-39C8-4725-A597-61C172CFC26B}" type="slidenum">
              <a:rPr lang="LID4096" smtClean="0"/>
              <a:t>39</a:t>
            </a:fld>
            <a:endParaRPr lang="LID409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42DAF9-31ED-A0BE-2593-700328ED60A1}"/>
              </a:ext>
            </a:extLst>
          </p:cNvPr>
          <p:cNvSpPr txBox="1"/>
          <p:nvPr/>
        </p:nvSpPr>
        <p:spPr>
          <a:xfrm>
            <a:off x="570723" y="467265"/>
            <a:ext cx="81440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Polymorphism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3A17238-AB89-6056-DCA3-619E0854090F}"/>
              </a:ext>
            </a:extLst>
          </p:cNvPr>
          <p:cNvSpPr txBox="1"/>
          <p:nvPr/>
        </p:nvSpPr>
        <p:spPr>
          <a:xfrm>
            <a:off x="570723" y="1284696"/>
            <a:ext cx="8210938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def 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Droid Sans Mono"/>
              </a:rPr>
              <a:t>main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():</a:t>
            </a:r>
            <a:b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animals = [</a:t>
            </a:r>
            <a:b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    Horse(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'brown'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76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),</a:t>
            </a:r>
            <a:b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    SiamiCat(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'gray'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17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'milk'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),</a:t>
            </a:r>
            <a:b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    Fish(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'gold'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12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),</a:t>
            </a:r>
            <a:b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    StreetCat(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'black'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17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2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),</a:t>
            </a:r>
            <a:b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    SiamiCat(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'brown'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17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'meat'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),</a:t>
            </a:r>
            <a:b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    Fish(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'blue’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1</a:t>
            </a:r>
            <a:r>
              <a:rPr kumimoji="0" lang="en-US" altLang="LID4096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5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),</a:t>
            </a:r>
            <a:b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]</a:t>
            </a:r>
            <a:b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for 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animal 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in 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animals:</a:t>
            </a:r>
            <a:b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    animal.make_noise()</a:t>
            </a:r>
            <a:b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    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if 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00"/>
                </a:highlight>
                <a:latin typeface="Droid Sans Mono"/>
              </a:rPr>
              <a:t>isinstance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(animal, Cat):</a:t>
            </a:r>
            <a:b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        animal.scratch()</a:t>
            </a:r>
            <a:b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        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if 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isinstance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(animal, StreetCat):</a:t>
            </a:r>
            <a:b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            animal.fight()</a:t>
            </a:r>
            <a:b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    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elif 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isinstance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(animal, Horse):</a:t>
            </a:r>
            <a:b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        animal.ride()</a:t>
            </a:r>
            <a:b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    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elif 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isinstance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(animal, Fish):</a:t>
            </a:r>
            <a:b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        animal.swim()</a:t>
            </a:r>
            <a:endParaRPr kumimoji="0" lang="en-US" altLang="LID4096" sz="16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LID4096" sz="1600" dirty="0">
                <a:solidFill>
                  <a:srgbClr val="080808"/>
                </a:solidFill>
                <a:latin typeface="Droid Sans Mono"/>
              </a:rPr>
              <a:t>        print()</a:t>
            </a:r>
            <a:endParaRPr kumimoji="0" lang="LID4096" altLang="LID4096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Rectangle 3">
            <a:extLst>
              <a:ext uri="{FF2B5EF4-FFF2-40B4-BE49-F238E27FC236}">
                <a16:creationId xmlns:a16="http://schemas.microsoft.com/office/drawing/2014/main" id="{E85C5B60-3A8F-86C9-6CFA-1292EB0352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9131" y="1435255"/>
            <a:ext cx="2581469" cy="489364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u="sng" dirty="0"/>
              <a:t>Console</a:t>
            </a:r>
          </a:p>
          <a:p>
            <a:pPr algn="ctr"/>
            <a:endParaRPr lang="en-US" sz="1200" b="1" u="sng" dirty="0"/>
          </a:p>
          <a:p>
            <a:r>
              <a:rPr lang="en-US" sz="1200" dirty="0"/>
              <a:t>Horse:brown, 76 cm</a:t>
            </a:r>
          </a:p>
          <a:p>
            <a:r>
              <a:rPr lang="en-US" sz="1200" dirty="0"/>
              <a:t>Horse:hi Yahah</a:t>
            </a:r>
          </a:p>
          <a:p>
            <a:r>
              <a:rPr lang="en-US" sz="1200" dirty="0"/>
              <a:t>Horse:I am riding...</a:t>
            </a:r>
          </a:p>
          <a:p>
            <a:endParaRPr lang="en-US" sz="1200" dirty="0"/>
          </a:p>
          <a:p>
            <a:r>
              <a:rPr lang="en-US" sz="1200" dirty="0"/>
              <a:t>SiamiCat:gray, 17 cm, milk</a:t>
            </a:r>
          </a:p>
          <a:p>
            <a:r>
              <a:rPr lang="en-US" sz="1200" dirty="0"/>
              <a:t>SiamiCat:Miyaoooooo</a:t>
            </a:r>
          </a:p>
          <a:p>
            <a:r>
              <a:rPr lang="en-US" sz="1200" dirty="0"/>
              <a:t>SiamiCat:I am scratching...</a:t>
            </a:r>
          </a:p>
          <a:p>
            <a:endParaRPr lang="en-US" sz="1200" dirty="0"/>
          </a:p>
          <a:p>
            <a:r>
              <a:rPr lang="en-US" sz="1200" dirty="0"/>
              <a:t>Fish:gold, 12 m/s</a:t>
            </a:r>
          </a:p>
          <a:p>
            <a:r>
              <a:rPr lang="en-US" sz="1200" dirty="0"/>
              <a:t>Fish:bloo ... bloo</a:t>
            </a:r>
          </a:p>
          <a:p>
            <a:r>
              <a:rPr lang="en-US" sz="1200" dirty="0"/>
              <a:t>Fish:I am swimming...</a:t>
            </a:r>
          </a:p>
          <a:p>
            <a:endParaRPr lang="en-US" sz="1200" dirty="0"/>
          </a:p>
          <a:p>
            <a:r>
              <a:rPr lang="en-US" sz="1200" dirty="0"/>
              <a:t>StreetCat:black, 17 cm, 2 fights</a:t>
            </a:r>
          </a:p>
          <a:p>
            <a:r>
              <a:rPr lang="en-US" sz="1200" dirty="0"/>
              <a:t>StreetCat:Miyaoooooo</a:t>
            </a:r>
          </a:p>
          <a:p>
            <a:r>
              <a:rPr lang="en-US" sz="1200" dirty="0"/>
              <a:t>StreetCat:I am scratching...</a:t>
            </a:r>
          </a:p>
          <a:p>
            <a:r>
              <a:rPr lang="en-US" sz="1200" dirty="0"/>
              <a:t>StreetCat:I am fighting..</a:t>
            </a:r>
          </a:p>
          <a:p>
            <a:endParaRPr lang="en-US" sz="1200" dirty="0"/>
          </a:p>
          <a:p>
            <a:r>
              <a:rPr lang="en-US" sz="1200" dirty="0"/>
              <a:t>SiamiCat:brown, 17 cm, meat</a:t>
            </a:r>
          </a:p>
          <a:p>
            <a:r>
              <a:rPr lang="en-US" sz="1200" dirty="0"/>
              <a:t>SiamiCat:Miyaoooooo</a:t>
            </a:r>
          </a:p>
          <a:p>
            <a:r>
              <a:rPr lang="en-US" sz="1200" dirty="0"/>
              <a:t>SiamiCat:I am scratching...</a:t>
            </a:r>
          </a:p>
          <a:p>
            <a:endParaRPr lang="en-US" sz="1200" dirty="0"/>
          </a:p>
          <a:p>
            <a:r>
              <a:rPr lang="en-US" sz="1200" dirty="0"/>
              <a:t>Fish:blue, 15 m/s</a:t>
            </a:r>
          </a:p>
          <a:p>
            <a:r>
              <a:rPr lang="en-US" sz="1200" dirty="0"/>
              <a:t>Fish:bloo ... bloo</a:t>
            </a:r>
          </a:p>
          <a:p>
            <a:r>
              <a:rPr lang="en-US" sz="1200" dirty="0"/>
              <a:t>Fish:I am swimming...</a:t>
            </a:r>
            <a:endParaRPr lang="LID4096" sz="1200" dirty="0"/>
          </a:p>
        </p:txBody>
      </p:sp>
      <p:sp>
        <p:nvSpPr>
          <p:cNvPr id="37" name="Speech Bubble: Oval 36">
            <a:extLst>
              <a:ext uri="{FF2B5EF4-FFF2-40B4-BE49-F238E27FC236}">
                <a16:creationId xmlns:a16="http://schemas.microsoft.com/office/drawing/2014/main" id="{5347F09E-A369-1E8C-0B75-353DE9BFCF54}"/>
              </a:ext>
            </a:extLst>
          </p:cNvPr>
          <p:cNvSpPr/>
          <p:nvPr/>
        </p:nvSpPr>
        <p:spPr>
          <a:xfrm>
            <a:off x="3868316" y="3686631"/>
            <a:ext cx="1615751" cy="327087"/>
          </a:xfrm>
          <a:prstGeom prst="wedgeEllipseCallout">
            <a:avLst>
              <a:gd name="adj1" fmla="val -84999"/>
              <a:gd name="adj2" fmla="val 96774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/>
                </a:solidFill>
              </a:rPr>
              <a:t>Get class type</a:t>
            </a:r>
            <a:endParaRPr lang="LID4096" sz="1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7903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34C68-915F-6CB4-7D07-6BD993144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59967" y="6356350"/>
            <a:ext cx="5621694" cy="365125"/>
          </a:xfrm>
        </p:spPr>
        <p:txBody>
          <a:bodyPr/>
          <a:lstStyle/>
          <a:p>
            <a:pPr marL="0" marR="0" algn="ct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16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כל הזכויות שמורות לאפקה המכללה להנדסה בתל אביב</a:t>
            </a:r>
            <a:endParaRPr lang="he-I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D66D8-EA27-E854-D968-113A21644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AC07-39C8-4725-A597-61C172CFC26B}" type="slidenum">
              <a:rPr lang="LID4096" smtClean="0"/>
              <a:t>4</a:t>
            </a:fld>
            <a:endParaRPr lang="LID409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42DAF9-31ED-A0BE-2593-700328ED60A1}"/>
              </a:ext>
            </a:extLst>
          </p:cNvPr>
          <p:cNvSpPr txBox="1"/>
          <p:nvPr/>
        </p:nvSpPr>
        <p:spPr>
          <a:xfrm>
            <a:off x="570723" y="467265"/>
            <a:ext cx="81440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CSV- Write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3AB51B-8BF8-26AA-5634-BF320DA53E76}"/>
              </a:ext>
            </a:extLst>
          </p:cNvPr>
          <p:cNvSpPr txBox="1"/>
          <p:nvPr/>
        </p:nvSpPr>
        <p:spPr>
          <a:xfrm>
            <a:off x="570723" y="1835019"/>
            <a:ext cx="104891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n-NO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Create file object</a:t>
            </a:r>
          </a:p>
          <a:p>
            <a:r>
              <a:rPr lang="nn-NO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	csv_file = </a:t>
            </a:r>
            <a:r>
              <a:rPr lang="nn-NO" sz="2800" dirty="0">
                <a:solidFill>
                  <a:schemeClr val="accent2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open</a:t>
            </a:r>
            <a:r>
              <a:rPr lang="nn-NO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("filename.csv", 'a', newline='')</a:t>
            </a:r>
            <a:r>
              <a:rPr lang="he-IL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endParaRPr lang="en-US" sz="2800" dirty="0">
              <a:solidFill>
                <a:srgbClr val="002060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Create reader</a:t>
            </a:r>
          </a:p>
          <a:p>
            <a:pPr lvl="1"/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	writer = csv.</a:t>
            </a:r>
            <a:r>
              <a:rPr lang="en-US" sz="2800" dirty="0">
                <a:solidFill>
                  <a:schemeClr val="accent2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writer</a:t>
            </a: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(csv_file)</a:t>
            </a:r>
            <a:endParaRPr lang="he-IL" sz="2800" dirty="0">
              <a:solidFill>
                <a:srgbClr val="002060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Create list or dictionary to represent one row</a:t>
            </a:r>
          </a:p>
          <a:p>
            <a:pPr lvl="1"/>
            <a:r>
              <a:rPr lang="en-US" sz="2800" dirty="0">
                <a:solidFill>
                  <a:schemeClr val="accent2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	</a:t>
            </a: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row = [val1, val2, ….] or {key1: val1, key2: val2, ….}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Write to file</a:t>
            </a:r>
          </a:p>
          <a:p>
            <a:pPr lvl="1"/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	writer.</a:t>
            </a:r>
            <a:r>
              <a:rPr lang="en-US" sz="2800" dirty="0">
                <a:solidFill>
                  <a:schemeClr val="accent2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writerow</a:t>
            </a: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(row)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Close the file</a:t>
            </a:r>
          </a:p>
          <a:p>
            <a:pPr lvl="1"/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	csvfile.</a:t>
            </a:r>
            <a:r>
              <a:rPr lang="en-US" sz="2800" dirty="0">
                <a:solidFill>
                  <a:schemeClr val="accent2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close</a:t>
            </a: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76863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34C68-915F-6CB4-7D07-6BD993144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59967" y="6356350"/>
            <a:ext cx="5621694" cy="365125"/>
          </a:xfrm>
        </p:spPr>
        <p:txBody>
          <a:bodyPr/>
          <a:lstStyle/>
          <a:p>
            <a:pPr marL="0" marR="0" algn="ct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16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כל הזכויות שמורות לאפקה המכללה להנדסה בתל אביב</a:t>
            </a:r>
            <a:endParaRPr lang="he-I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D66D8-EA27-E854-D968-113A21644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AC07-39C8-4725-A597-61C172CFC26B}" type="slidenum">
              <a:rPr lang="LID4096" smtClean="0"/>
              <a:t>5</a:t>
            </a:fld>
            <a:endParaRPr lang="LID409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42DAF9-31ED-A0BE-2593-700328ED60A1}"/>
              </a:ext>
            </a:extLst>
          </p:cNvPr>
          <p:cNvSpPr txBox="1"/>
          <p:nvPr/>
        </p:nvSpPr>
        <p:spPr>
          <a:xfrm>
            <a:off x="570723" y="467265"/>
            <a:ext cx="81440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Comprehension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3AB51B-8BF8-26AA-5634-BF320DA53E76}"/>
              </a:ext>
            </a:extLst>
          </p:cNvPr>
          <p:cNvSpPr txBox="1"/>
          <p:nvPr/>
        </p:nvSpPr>
        <p:spPr>
          <a:xfrm>
            <a:off x="570723" y="1236706"/>
            <a:ext cx="104891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Comprehensions in Python provide us with a short and concise way to construct new sequences (such as lists, set, dictionary etc.) using sequences which have been already defined.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Python supports the following 4 types of comprehensions: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List Comprehensions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Dictionary Comprehensions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Set Comprehensions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Generator Comprehensions</a:t>
            </a:r>
          </a:p>
        </p:txBody>
      </p:sp>
    </p:spTree>
    <p:extLst>
      <p:ext uri="{BB962C8B-B14F-4D97-AF65-F5344CB8AC3E}">
        <p14:creationId xmlns:p14="http://schemas.microsoft.com/office/powerpoint/2010/main" val="1016482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34C68-915F-6CB4-7D07-6BD993144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59967" y="6356350"/>
            <a:ext cx="5621694" cy="365125"/>
          </a:xfrm>
        </p:spPr>
        <p:txBody>
          <a:bodyPr/>
          <a:lstStyle/>
          <a:p>
            <a:pPr marL="0" marR="0" algn="ct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16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כל הזכויות שמורות לאפקה המכללה להנדסה בתל אביב</a:t>
            </a:r>
            <a:endParaRPr lang="he-I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D66D8-EA27-E854-D968-113A21644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AC07-39C8-4725-A597-61C172CFC26B}" type="slidenum">
              <a:rPr lang="LID4096" smtClean="0"/>
              <a:t>6</a:t>
            </a:fld>
            <a:endParaRPr lang="LID409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42DAF9-31ED-A0BE-2593-700328ED60A1}"/>
              </a:ext>
            </a:extLst>
          </p:cNvPr>
          <p:cNvSpPr txBox="1"/>
          <p:nvPr/>
        </p:nvSpPr>
        <p:spPr>
          <a:xfrm>
            <a:off x="570723" y="467265"/>
            <a:ext cx="81440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Comprehension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3AB51B-8BF8-26AA-5634-BF320DA53E76}"/>
              </a:ext>
            </a:extLst>
          </p:cNvPr>
          <p:cNvSpPr txBox="1"/>
          <p:nvPr/>
        </p:nvSpPr>
        <p:spPr>
          <a:xfrm>
            <a:off x="570722" y="1200781"/>
            <a:ext cx="10097277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new_list = [</a:t>
            </a:r>
            <a:r>
              <a:rPr lang="en-US" sz="2800" dirty="0">
                <a:solidFill>
                  <a:srgbClr val="FF000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output_exp </a:t>
            </a: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for </a:t>
            </a:r>
            <a:r>
              <a:rPr lang="en-US" sz="2800" dirty="0">
                <a:solidFill>
                  <a:srgbClr val="FF000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var</a:t>
            </a: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in list1 </a:t>
            </a:r>
            <a:r>
              <a:rPr lang="en-US" sz="2800" dirty="0">
                <a:solidFill>
                  <a:srgbClr val="002060"/>
                </a:solidFill>
                <a:highlight>
                  <a:srgbClr val="FFFF00"/>
                </a:highlight>
                <a:latin typeface="David" panose="020E0502060401010101" pitchFamily="34" charset="-79"/>
                <a:cs typeface="David" panose="020E0502060401010101" pitchFamily="34" charset="-79"/>
              </a:rPr>
              <a:t>if (</a:t>
            </a:r>
            <a:r>
              <a:rPr lang="en-US" sz="2800" dirty="0">
                <a:solidFill>
                  <a:srgbClr val="FF0000"/>
                </a:solidFill>
                <a:highlight>
                  <a:srgbClr val="FFFF00"/>
                </a:highlight>
                <a:latin typeface="David" panose="020E0502060401010101" pitchFamily="34" charset="-79"/>
                <a:cs typeface="David" panose="020E0502060401010101" pitchFamily="34" charset="-79"/>
              </a:rPr>
              <a:t>var</a:t>
            </a:r>
            <a:r>
              <a:rPr lang="en-US" sz="2800" dirty="0">
                <a:solidFill>
                  <a:srgbClr val="002060"/>
                </a:solidFill>
                <a:highlight>
                  <a:srgbClr val="FFFF00"/>
                </a:highlight>
                <a:latin typeface="David" panose="020E0502060401010101" pitchFamily="34" charset="-79"/>
                <a:cs typeface="David" panose="020E0502060401010101" pitchFamily="34" charset="-79"/>
              </a:rPr>
              <a:t> satisfies this condition)</a:t>
            </a: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ID4096" altLang="LID4096" sz="2000" b="0" i="1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Droid Sans Mono"/>
              </a:rPr>
              <a:t>List comprehensions</a:t>
            </a:r>
            <a:br>
              <a:rPr kumimoji="0" lang="LID4096" altLang="LID4096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Droid Sans Mono"/>
              </a:rPr>
            </a:b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l1 = [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1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2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3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4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4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5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6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7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7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]</a:t>
            </a:r>
            <a:b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list_using_comp = [var 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for 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var 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in 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l1 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if 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var % 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2 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== 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0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]</a:t>
            </a:r>
            <a:b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print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"Output List:"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list_using_comp)</a:t>
            </a:r>
            <a:b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b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2000" b="0" i="1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Droid Sans Mono"/>
              </a:rPr>
              <a:t>Dictionary comprehensions</a:t>
            </a:r>
            <a:br>
              <a:rPr kumimoji="0" lang="LID4096" altLang="LID4096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Droid Sans Mono"/>
              </a:rPr>
            </a:b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l1 = [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1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2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3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4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5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6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7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]</a:t>
            </a:r>
            <a:b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d1 = {var: var ** 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3 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for 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var 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in 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l1 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if 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var % 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2 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!= 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0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}</a:t>
            </a:r>
            <a:b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print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"Output Dictionary:"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d1)</a:t>
            </a:r>
            <a:b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b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2000" b="0" i="1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Droid Sans Mono"/>
              </a:rPr>
              <a:t>Dictionary comprehension with zip</a:t>
            </a:r>
            <a:br>
              <a:rPr kumimoji="0" lang="LID4096" altLang="LID4096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Droid Sans Mono"/>
              </a:rPr>
            </a:b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state = [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'Gujarat'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'Maharashtra'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'Rajasthan'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]</a:t>
            </a:r>
            <a:b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capital = [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'Gandhinagar'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'Mumbai'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'Jaipur'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]</a:t>
            </a:r>
            <a:b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d1 = {key: value 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for 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(key, value) 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in 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zip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(state, capital)}</a:t>
            </a:r>
            <a:b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print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"Output Dictionary:"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d1)</a:t>
            </a:r>
            <a:endParaRPr kumimoji="0" lang="LID4096" altLang="LID4096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9277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34C68-915F-6CB4-7D07-6BD993144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59967" y="6356350"/>
            <a:ext cx="5621694" cy="365125"/>
          </a:xfrm>
        </p:spPr>
        <p:txBody>
          <a:bodyPr/>
          <a:lstStyle/>
          <a:p>
            <a:pPr marL="0" marR="0" algn="ct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16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כל הזכויות שמורות לאפקה המכללה להנדסה בתל אביב</a:t>
            </a:r>
            <a:endParaRPr lang="he-I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D66D8-EA27-E854-D968-113A21644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AC07-39C8-4725-A597-61C172CFC26B}" type="slidenum">
              <a:rPr lang="LID4096" smtClean="0"/>
              <a:t>7</a:t>
            </a:fld>
            <a:endParaRPr lang="LID409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42DAF9-31ED-A0BE-2593-700328ED60A1}"/>
              </a:ext>
            </a:extLst>
          </p:cNvPr>
          <p:cNvSpPr txBox="1"/>
          <p:nvPr/>
        </p:nvSpPr>
        <p:spPr>
          <a:xfrm>
            <a:off x="570723" y="467265"/>
            <a:ext cx="81440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Lambda Function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3AB51B-8BF8-26AA-5634-BF320DA53E76}"/>
              </a:ext>
            </a:extLst>
          </p:cNvPr>
          <p:cNvSpPr txBox="1"/>
          <p:nvPr/>
        </p:nvSpPr>
        <p:spPr>
          <a:xfrm>
            <a:off x="570722" y="1200781"/>
            <a:ext cx="10905931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Small anonymous function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Can take any number of arguments, but can only have one expression</a:t>
            </a:r>
          </a:p>
          <a:p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x = 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lambda 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a: a + 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10</a:t>
            </a:r>
            <a:b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</a:b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print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(x(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5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))</a:t>
            </a:r>
            <a:r>
              <a:rPr kumimoji="0" lang="en-US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</a:t>
            </a:r>
            <a:r>
              <a:rPr kumimoji="0" lang="en-US" altLang="LID4096" sz="24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Droid Sans Mono"/>
              </a:rPr>
              <a:t>=&gt; 15</a:t>
            </a:r>
          </a:p>
          <a:p>
            <a:b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x = 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lambda 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a, b: a * b</a:t>
            </a:r>
            <a:b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print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(x(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5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6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))</a:t>
            </a:r>
            <a:r>
              <a:rPr kumimoji="0" lang="en-US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</a:t>
            </a:r>
            <a:r>
              <a:rPr kumimoji="0" lang="en-US" altLang="LID4096" sz="24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Droid Sans Mono"/>
              </a:rPr>
              <a:t>=&gt; 30</a:t>
            </a:r>
            <a:b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b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def 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Droid Sans Mono"/>
              </a:rPr>
              <a:t>myfunc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(n):</a:t>
            </a:r>
            <a:b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return lambda 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a: a * n</a:t>
            </a:r>
            <a:endParaRPr kumimoji="0" lang="en-US" altLang="LID4096" sz="24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Droid Sans Mono"/>
            </a:endParaRPr>
          </a:p>
          <a:p>
            <a:b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my_doubler = myfunc(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2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</a:t>
            </a:r>
            <a:b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print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(my_doubler(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11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))</a:t>
            </a:r>
            <a:r>
              <a:rPr kumimoji="0" lang="en-US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</a:t>
            </a:r>
            <a:r>
              <a:rPr kumimoji="0" lang="en-US" altLang="LID4096" sz="24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Droid Sans Mono"/>
              </a:rPr>
              <a:t>=&gt; 22</a:t>
            </a:r>
            <a:endParaRPr kumimoji="0" lang="LID4096" altLang="LID4096" sz="3600" b="0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Arial" panose="020B0604020202020204" pitchFamily="34" charset="0"/>
            </a:endParaRPr>
          </a:p>
          <a:p>
            <a:endParaRPr kumimoji="0" lang="LID4096" altLang="LID4096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3169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34C68-915F-6CB4-7D07-6BD993144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59967" y="6356350"/>
            <a:ext cx="5621694" cy="365125"/>
          </a:xfrm>
        </p:spPr>
        <p:txBody>
          <a:bodyPr/>
          <a:lstStyle/>
          <a:p>
            <a:pPr marL="0" marR="0" algn="ct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16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כל הזכויות שמורות לאפקה המכללה להנדסה בתל אביב</a:t>
            </a:r>
            <a:endParaRPr lang="he-I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D66D8-EA27-E854-D968-113A21644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AC07-39C8-4725-A597-61C172CFC26B}" type="slidenum">
              <a:rPr lang="LID4096" smtClean="0"/>
              <a:t>8</a:t>
            </a:fld>
            <a:endParaRPr lang="LID409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42DAF9-31ED-A0BE-2593-700328ED60A1}"/>
              </a:ext>
            </a:extLst>
          </p:cNvPr>
          <p:cNvSpPr txBox="1"/>
          <p:nvPr/>
        </p:nvSpPr>
        <p:spPr>
          <a:xfrm>
            <a:off x="570723" y="467265"/>
            <a:ext cx="81440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Sort / Sorted Function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3AB51B-8BF8-26AA-5634-BF320DA53E76}"/>
              </a:ext>
            </a:extLst>
          </p:cNvPr>
          <p:cNvSpPr txBox="1"/>
          <p:nvPr/>
        </p:nvSpPr>
        <p:spPr>
          <a:xfrm>
            <a:off x="570722" y="1200781"/>
            <a:ext cx="1090593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l1 = [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4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3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7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2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]</a:t>
            </a:r>
            <a:b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l1.sort(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Droid Sans Mono"/>
              </a:rPr>
              <a:t>reverse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=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True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</a:t>
            </a:r>
            <a:b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print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(l1)  </a:t>
            </a:r>
            <a:r>
              <a:rPr kumimoji="0" lang="LID4096" altLang="LID4096" sz="2000" b="0" i="1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Droid Sans Mono"/>
              </a:rPr>
              <a:t># [7, 4, 3, 2]</a:t>
            </a:r>
            <a:br>
              <a:rPr kumimoji="0" lang="LID4096" altLang="LID4096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Droid Sans Mono"/>
              </a:rPr>
            </a:b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l1 = 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sorted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(l1)</a:t>
            </a:r>
            <a:b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print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(l1)  </a:t>
            </a:r>
            <a:r>
              <a:rPr kumimoji="0" lang="LID4096" altLang="LID4096" sz="2000" b="0" i="1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Droid Sans Mono"/>
              </a:rPr>
              <a:t># [2, 3, 4, 7]</a:t>
            </a:r>
            <a:br>
              <a:rPr kumimoji="0" lang="LID4096" altLang="LID4096" sz="2000" b="0" i="1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Droid Sans Mono"/>
              </a:rPr>
            </a:br>
            <a:br>
              <a:rPr kumimoji="0" lang="LID4096" altLang="LID4096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Droid Sans Mono"/>
              </a:rPr>
            </a:b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def 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Droid Sans Mono"/>
              </a:rPr>
              <a:t>my_func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(e):</a:t>
            </a:r>
            <a:b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return 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len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(e)</a:t>
            </a:r>
            <a:b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b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cars = [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'Ford'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'Mitsubishi'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'BMW'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'VW'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]</a:t>
            </a:r>
            <a:b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cars.sort(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Droid Sans Mono"/>
              </a:rPr>
              <a:t>key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=my_func)</a:t>
            </a:r>
            <a:b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print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(cars)  </a:t>
            </a:r>
            <a:r>
              <a:rPr kumimoji="0" lang="LID4096" altLang="LID4096" sz="2000" b="0" i="1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Droid Sans Mono"/>
              </a:rPr>
              <a:t># ['VW', 'BMW', 'Ford', 'Mitsubishi']</a:t>
            </a:r>
            <a:endParaRPr kumimoji="0" lang="he-IL" altLang="LID4096" sz="2000" b="0" i="1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LID4096" altLang="LID4096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Droid Sans Mono"/>
              </a:rPr>
            </a:b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lst = [(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'Ann'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'20'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'400'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), (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'Scott'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'40'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'500'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), (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'Bean'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'10'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'450'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)]</a:t>
            </a:r>
            <a:b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lst.sort(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Droid Sans Mono"/>
              </a:rPr>
              <a:t>key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=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lambda 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x: x[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1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])</a:t>
            </a:r>
            <a:b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print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(lst)  </a:t>
            </a:r>
            <a:r>
              <a:rPr kumimoji="0" lang="LID4096" altLang="LID4096" sz="2000" b="0" i="1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Droid Sans Mono"/>
              </a:rPr>
              <a:t># [('Bean', '10', '450'), ('Ann', '20', '400'), ('Scott', '40', '500')]</a:t>
            </a:r>
            <a:endParaRPr kumimoji="0" lang="LID4096" altLang="LID4096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8046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34C68-915F-6CB4-7D07-6BD993144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59967" y="6356350"/>
            <a:ext cx="5621694" cy="365125"/>
          </a:xfrm>
        </p:spPr>
        <p:txBody>
          <a:bodyPr/>
          <a:lstStyle/>
          <a:p>
            <a:pPr marL="0" marR="0" algn="ct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16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כל הזכויות שמורות לאפקה המכללה להנדסה בתל אביב</a:t>
            </a:r>
            <a:endParaRPr lang="he-I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D66D8-EA27-E854-D968-113A21644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AC07-39C8-4725-A597-61C172CFC26B}" type="slidenum">
              <a:rPr lang="LID4096" smtClean="0"/>
              <a:t>9</a:t>
            </a:fld>
            <a:endParaRPr lang="LID409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42DAF9-31ED-A0BE-2593-700328ED60A1}"/>
              </a:ext>
            </a:extLst>
          </p:cNvPr>
          <p:cNvSpPr txBox="1"/>
          <p:nvPr/>
        </p:nvSpPr>
        <p:spPr>
          <a:xfrm>
            <a:off x="570723" y="467265"/>
            <a:ext cx="81440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Exceptions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3AB51B-8BF8-26AA-5634-BF320DA53E76}"/>
              </a:ext>
            </a:extLst>
          </p:cNvPr>
          <p:cNvSpPr txBox="1"/>
          <p:nvPr/>
        </p:nvSpPr>
        <p:spPr>
          <a:xfrm>
            <a:off x="556727" y="1236706"/>
            <a:ext cx="10080171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Exception is an error that occurs during program execution. When an exception occurs, it interrupts the normal flow of the program and Python raises an instance of an exception class.</a:t>
            </a:r>
          </a:p>
          <a:p>
            <a:endParaRPr lang="en-US" sz="800" dirty="0">
              <a:solidFill>
                <a:srgbClr val="002060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Some of the </a:t>
            </a:r>
            <a:r>
              <a:rPr lang="en-US" sz="2400" b="1" u="sng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common</a:t>
            </a:r>
            <a:r>
              <a:rPr lang="en-US" sz="2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built-in exception types: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SyntaxError: Raised when the syntax of Python code is incorrect.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TypeError: Raised when an operation or function is applied to an object of inappropriate type.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NameError: Raised when a name or variable is not found in the local or global scope.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AttributeError: Raised when an object doesn't have an attribute or method.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ValueError: Raised when a function or operation receives an argument of the correct type but an inappropriate value.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IndexError: Raised when an index is out of range.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KeyError: Raised when a key is not found in a dictionary.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ZeroDivisionError: Raised when division by zero occurs.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FileNotFoundError: Raised when a file or directory is not found during file operations.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ImportError: Raised when a module cannot be imported.</a:t>
            </a:r>
          </a:p>
        </p:txBody>
      </p:sp>
    </p:spTree>
    <p:extLst>
      <p:ext uri="{BB962C8B-B14F-4D97-AF65-F5344CB8AC3E}">
        <p14:creationId xmlns:p14="http://schemas.microsoft.com/office/powerpoint/2010/main" val="151811043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3786</TotalTime>
  <Words>4553</Words>
  <Application>Microsoft Office PowerPoint</Application>
  <PresentationFormat>Widescreen</PresentationFormat>
  <Paragraphs>419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Arial</vt:lpstr>
      <vt:lpstr>Calibri</vt:lpstr>
      <vt:lpstr>Calibri Light</vt:lpstr>
      <vt:lpstr>Courier New</vt:lpstr>
      <vt:lpstr>David</vt:lpstr>
      <vt:lpstr>Droid Sans Mono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Pini Shlomi</dc:creator>
  <cp:lastModifiedBy>Pini Shlomi</cp:lastModifiedBy>
  <cp:revision>42</cp:revision>
  <dcterms:created xsi:type="dcterms:W3CDTF">2022-12-07T17:51:01Z</dcterms:created>
  <dcterms:modified xsi:type="dcterms:W3CDTF">2024-01-22T06:19:54Z</dcterms:modified>
</cp:coreProperties>
</file>