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1" r:id="rId3"/>
    <p:sldId id="284" r:id="rId4"/>
    <p:sldId id="285" r:id="rId5"/>
    <p:sldId id="286" r:id="rId6"/>
    <p:sldId id="287" r:id="rId7"/>
    <p:sldId id="282" r:id="rId8"/>
    <p:sldId id="283" r:id="rId9"/>
    <p:sldId id="288" r:id="rId10"/>
    <p:sldId id="289" r:id="rId11"/>
    <p:sldId id="259" r:id="rId12"/>
    <p:sldId id="290" r:id="rId13"/>
    <p:sldId id="291" r:id="rId14"/>
    <p:sldId id="293" r:id="rId15"/>
    <p:sldId id="292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12/27/2023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12/27/2023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9EF-744B-8C60-5EE2-D3D634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DF68-3E1F-4043-9E63-24D41A637C9D}" type="datetime1">
              <a:rPr lang="LID4096" smtClean="0"/>
              <a:t>12/27/2023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13FF-0D91-AC76-87A1-690BC5D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a typeface="Calibri" panose="020F0502020204030204" pitchFamily="34" charset="0"/>
              </a:rPr>
              <a:t>© כל הזכויות שמורות לאפקה המכללה להנדסה בתל אביב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477-B9C0-81D2-07D8-4E35D7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9962C-1771-7C4A-3BBB-4C66BBE79371}"/>
              </a:ext>
            </a:extLst>
          </p:cNvPr>
          <p:cNvSpPr txBox="1"/>
          <p:nvPr userDrawn="1"/>
        </p:nvSpPr>
        <p:spPr>
          <a:xfrm>
            <a:off x="8755791" y="1088080"/>
            <a:ext cx="2452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1">
              <a:spcBef>
                <a:spcPts val="0"/>
              </a:spcBef>
              <a:spcAft>
                <a:spcPts val="0"/>
              </a:spcAft>
              <a:tabLst>
                <a:tab pos="2637155" algn="ctr"/>
                <a:tab pos="5274310" algn="r"/>
              </a:tabLst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פיני שלומי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מהנדס תוכנה 054-4636992</a:t>
            </a:r>
            <a:endParaRPr lang="he-IL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20BC-D865-AA1A-2C8B-67A08726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12/27/2023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 dirty="0"/>
              <a:t>כל הזכויות שמורות לאפקה המכללה להנדסה בתל אביב</a:t>
            </a:r>
            <a:r>
              <a:rPr lang="en-US" dirty="0"/>
              <a:t> </a:t>
            </a:r>
            <a:r>
              <a:rPr lang="he-IL" dirty="0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4DFC57-2E74-EE72-CD6B-A6D4D576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a typeface="Calibri" panose="020F0502020204030204" pitchFamily="34" charset="0"/>
              </a:rPr>
              <a:t>© כל הזכויות שמורות לאפקה המכללה להנדסה בתל אביב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C7364-6B16-CF0B-0694-14E3F69A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D27FE-502F-29BE-78CB-6F754E89CB4F}"/>
              </a:ext>
            </a:extLst>
          </p:cNvPr>
          <p:cNvSpPr txBox="1"/>
          <p:nvPr/>
        </p:nvSpPr>
        <p:spPr>
          <a:xfrm>
            <a:off x="1775926" y="1736229"/>
            <a:ext cx="86401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10016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b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Files and Module</a:t>
            </a:r>
          </a:p>
          <a:p>
            <a:pPr algn="ctr"/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</a:p>
          <a:p>
            <a:pPr algn="ctr"/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472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With </a:t>
            </a:r>
            <a:r>
              <a:rPr lang="en-US" sz="4400" dirty="0" err="1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statment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835019"/>
            <a:ext cx="10489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Syntas</a:t>
            </a:r>
          </a:p>
          <a:p>
            <a:pPr lvl="1"/>
            <a:r>
              <a:rPr lang="nn-NO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with</a:t>
            </a: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&lt;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streaming </a:t>
            </a: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action&gt; </a:t>
            </a:r>
            <a:r>
              <a:rPr lang="nn-NO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as</a:t>
            </a: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&lt;name&gt;</a:t>
            </a:r>
          </a:p>
          <a:p>
            <a:pPr lvl="1"/>
            <a:endParaRPr lang="nn-NO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Example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with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open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(filename,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'ab'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in_file.write(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8A822D"/>
                </a:solidFill>
                <a:effectLst/>
                <a:latin typeface="Droid Sans Mono"/>
              </a:rPr>
              <a:t>b'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8A822D"/>
                </a:solidFill>
                <a:effectLst/>
                <a:latin typeface="Droid Sans Mono"/>
              </a:rPr>
              <a:t>Data to append at the end'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in_file.close()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5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Like a code library (Math, Random..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 file containing a set of functions you want to include in your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module with import keyword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my_module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an alias for my_module called mx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my_module 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as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mx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 only the specific function or variable from my_module</a:t>
            </a:r>
          </a:p>
          <a:p>
            <a:pPr lvl="1"/>
            <a:r>
              <a:rPr lang="en-US" sz="2400" kern="1200" dirty="0">
                <a:solidFill>
                  <a:schemeClr val="accent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from</a:t>
            </a:r>
            <a:r>
              <a:rPr lang="en-US" sz="2400" kern="1200" dirty="0">
                <a:solidFill>
                  <a:srgbClr val="00B05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my_module </a:t>
            </a:r>
            <a:r>
              <a:rPr lang="en-US" sz="2400" kern="1200" dirty="0">
                <a:solidFill>
                  <a:schemeClr val="accent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import</a:t>
            </a:r>
            <a:r>
              <a:rPr lang="en-US" sz="2400" kern="1200" dirty="0">
                <a:solidFill>
                  <a:srgbClr val="00B05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&lt;function or variable name&gt;</a:t>
            </a:r>
            <a:endParaRPr lang="en-IL" sz="2400" dirty="0"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351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module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42037"/>
            <a:ext cx="10489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add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(a, b):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 +b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sub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(a, b):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 - b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just for testing math functions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assert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add(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 ==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"Error from add function"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f'in math utils: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add(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assert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sub(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18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 ==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13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"Error from sub function"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f'in math utils: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sub(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18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__name__ ==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'__main__'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main()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8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 math_utils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42037"/>
            <a:ext cx="104891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import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math_utils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a, b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res1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math_utils.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add(a, b)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res1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math_utils.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sub(a, b)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__name__ ==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'__main__'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main()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0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 math_utils as math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42037"/>
            <a:ext cx="104891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import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math_utils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math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a, b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res1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math.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add(a, b)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res1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math.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sub(a, b)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__name__ ==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'__main__'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main()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4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 functions from math_utils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42037"/>
            <a:ext cx="104891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from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math_utils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import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add, sub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a, b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res1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add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(a, b)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res1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sub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(a, b)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(res1)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__name__ ==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'__main__'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main()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4DFC57-2E74-EE72-CD6B-A6D4D576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a typeface="Calibri" panose="020F0502020204030204" pitchFamily="34" charset="0"/>
              </a:rPr>
              <a:t>© כל הזכויות שמורות לאפקה המכללה להנדסה בתל אביב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C7364-6B16-CF0B-0694-14E3F69A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D87EC-AD1C-BA67-342E-09870A6EAA29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D6C26-085A-118B-7531-7F68B7979B5D}"/>
              </a:ext>
            </a:extLst>
          </p:cNvPr>
          <p:cNvSpPr txBox="1"/>
          <p:nvPr/>
        </p:nvSpPr>
        <p:spPr>
          <a:xfrm>
            <a:off x="556727" y="1738414"/>
            <a:ext cx="9425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Files are an essential part of any programming language as they allow us to store and retrieve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we can work with different types of files, including text file, CSV file, and binary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Text file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store data in plain text format.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(Comma Separated Values) file :store data in tabular format.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Binary file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store data in binary format.</a:t>
            </a:r>
          </a:p>
        </p:txBody>
      </p:sp>
    </p:spTree>
    <p:extLst>
      <p:ext uri="{BB962C8B-B14F-4D97-AF65-F5344CB8AC3E}">
        <p14:creationId xmlns:p14="http://schemas.microsoft.com/office/powerpoint/2010/main" val="352394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634482" y="498236"/>
            <a:ext cx="8192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Text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A860E-5406-CBC6-924F-92AA141127F7}"/>
              </a:ext>
            </a:extLst>
          </p:cNvPr>
          <p:cNvSpPr txBox="1"/>
          <p:nvPr/>
        </p:nvSpPr>
        <p:spPr>
          <a:xfrm>
            <a:off x="556727" y="1358969"/>
            <a:ext cx="9650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open() function takes two parameters; filename, and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Modes: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"r" - Read - Default value. Opens a file for reading, error if the file does not exist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"a" - Append - Opens a file for appending, creates the file if it does not exist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"w" - Write - Opens a file for writing, creates the file if it does not exist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"x" - Create - Creates the specified file, returns an error if the file exists.</a:t>
            </a:r>
          </a:p>
        </p:txBody>
      </p:sp>
    </p:spTree>
    <p:extLst>
      <p:ext uri="{BB962C8B-B14F-4D97-AF65-F5344CB8AC3E}">
        <p14:creationId xmlns:p14="http://schemas.microsoft.com/office/powerpoint/2010/main" val="1716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634482" y="498236"/>
            <a:ext cx="8192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Read text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A860E-5406-CBC6-924F-92AA141127F7}"/>
              </a:ext>
            </a:extLst>
          </p:cNvPr>
          <p:cNvSpPr txBox="1"/>
          <p:nvPr/>
        </p:nvSpPr>
        <p:spPr>
          <a:xfrm>
            <a:off x="556727" y="1358969"/>
            <a:ext cx="1028544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open() function takes two parameters; filename, and mode.</a:t>
            </a:r>
          </a:p>
          <a:p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open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'demo.txt’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>
              <a:spcAft>
                <a:spcPts val="1200"/>
              </a:spcAft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f'Read all file content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\n{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in_file.read()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’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>
              <a:spcAft>
                <a:spcPts val="1200"/>
              </a:spcAft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f'Read only the several characters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\n{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in_file.read(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’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>
              <a:spcAft>
                <a:spcPts val="1200"/>
              </a:spcAft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f'Read only the first line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\n{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in_file.readline()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spcAft>
                <a:spcPts val="1200"/>
              </a:spcAft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'looping through the lines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line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(line,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end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‘’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lvl="2">
              <a:spcAft>
                <a:spcPts val="1200"/>
              </a:spcAft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close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6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634482" y="498236"/>
            <a:ext cx="8192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 to text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A860E-5406-CBC6-924F-92AA141127F7}"/>
              </a:ext>
            </a:extLst>
          </p:cNvPr>
          <p:cNvSpPr txBox="1"/>
          <p:nvPr/>
        </p:nvSpPr>
        <p:spPr>
          <a:xfrm>
            <a:off x="556727" y="1358969"/>
            <a:ext cx="102854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Using mode “a” or “w”</a:t>
            </a:r>
            <a:b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in_file = </a:t>
            </a:r>
            <a:r>
              <a:rPr lang="LID4096" altLang="LID4096" sz="2800" dirty="0">
                <a:solidFill>
                  <a:srgbClr val="000080"/>
                </a:solidFill>
                <a:latin typeface="Droid Sans Mono"/>
              </a:rPr>
              <a:t>open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(filename, </a:t>
            </a:r>
            <a:r>
              <a:rPr lang="LID4096" altLang="LID4096" sz="2800" dirty="0">
                <a:solidFill>
                  <a:srgbClr val="067D17"/>
                </a:solidFill>
                <a:latin typeface="Droid Sans Mono"/>
              </a:rPr>
              <a:t>'a’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)</a:t>
            </a:r>
            <a:br>
              <a:rPr lang="LID4096" altLang="LID4096" sz="2800" dirty="0">
                <a:solidFill>
                  <a:srgbClr val="080808"/>
                </a:solidFill>
                <a:latin typeface="Droid Sans Mono"/>
              </a:rPr>
            </a:b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in_file.write(</a:t>
            </a:r>
            <a:r>
              <a:rPr lang="LID4096" altLang="LID4096" sz="2800" dirty="0">
                <a:solidFill>
                  <a:srgbClr val="067D17"/>
                </a:solidFill>
                <a:latin typeface="Droid Sans Mono"/>
              </a:rPr>
              <a:t>'</a:t>
            </a:r>
            <a:r>
              <a:rPr lang="LID4096" altLang="LID4096" sz="2800" dirty="0">
                <a:solidFill>
                  <a:srgbClr val="0037A6"/>
                </a:solidFill>
                <a:latin typeface="Droid Sans Mono"/>
              </a:rPr>
              <a:t>\n</a:t>
            </a:r>
            <a:r>
              <a:rPr lang="LID4096" altLang="LID4096" sz="2800" dirty="0">
                <a:solidFill>
                  <a:srgbClr val="067D17"/>
                </a:solidFill>
                <a:latin typeface="Droid Sans Mono"/>
              </a:rPr>
              <a:t>will append to the end of the file’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)</a:t>
            </a:r>
            <a:br>
              <a:rPr lang="LID4096" altLang="LID4096" sz="2800" dirty="0">
                <a:solidFill>
                  <a:srgbClr val="080808"/>
                </a:solidFill>
                <a:latin typeface="Droid Sans Mono"/>
              </a:rPr>
            </a:b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in_file.close()</a:t>
            </a:r>
            <a:endParaRPr lang="en-US" altLang="LID4096" sz="2800" dirty="0">
              <a:solidFill>
                <a:srgbClr val="080808"/>
              </a:solidFill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in_file = </a:t>
            </a:r>
            <a:r>
              <a:rPr lang="LID4096" altLang="LID4096" sz="2800" dirty="0">
                <a:solidFill>
                  <a:srgbClr val="000080"/>
                </a:solidFill>
                <a:latin typeface="Droid Sans Mono"/>
              </a:rPr>
              <a:t>open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(filename, </a:t>
            </a:r>
            <a:r>
              <a:rPr lang="LID4096" altLang="LID4096" sz="2800" dirty="0">
                <a:solidFill>
                  <a:srgbClr val="067D17"/>
                </a:solidFill>
                <a:latin typeface="Droid Sans Mono"/>
              </a:rPr>
              <a:t>'w’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)</a:t>
            </a:r>
            <a:br>
              <a:rPr lang="LID4096" altLang="LID4096" sz="2800" dirty="0">
                <a:solidFill>
                  <a:srgbClr val="080808"/>
                </a:solidFill>
                <a:latin typeface="Droid Sans Mono"/>
              </a:rPr>
            </a:b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in_file.write(</a:t>
            </a:r>
            <a:r>
              <a:rPr lang="LID4096" altLang="LID4096" sz="2800" dirty="0">
                <a:solidFill>
                  <a:srgbClr val="067D17"/>
                </a:solidFill>
                <a:latin typeface="Droid Sans Mono"/>
              </a:rPr>
              <a:t>'will overwrite any existing content’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)</a:t>
            </a:r>
            <a:br>
              <a:rPr lang="LID4096" altLang="LID4096" sz="2800" dirty="0">
                <a:solidFill>
                  <a:srgbClr val="080808"/>
                </a:solidFill>
                <a:latin typeface="Droid Sans Mono"/>
              </a:rPr>
            </a:b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in_file.close()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1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634482" y="498236"/>
            <a:ext cx="8192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 - Binary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A860E-5406-CBC6-924F-92AA141127F7}"/>
              </a:ext>
            </a:extLst>
          </p:cNvPr>
          <p:cNvSpPr txBox="1"/>
          <p:nvPr/>
        </p:nvSpPr>
        <p:spPr>
          <a:xfrm>
            <a:off x="556727" y="1358969"/>
            <a:ext cx="102854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Adding mode “b”</a:t>
            </a:r>
            <a:b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 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open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(filename,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'a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Droid Sans Mono"/>
              </a:rPr>
              <a:t>b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’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in_file.write(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8A822D"/>
                </a:solidFill>
                <a:effectLst/>
                <a:highlight>
                  <a:srgbClr val="FFFF00"/>
                </a:highlight>
                <a:latin typeface="Droid Sans Mono"/>
              </a:rPr>
              <a:t>b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8A822D"/>
                </a:solidFill>
                <a:effectLst/>
                <a:latin typeface="Droid Sans Mono"/>
              </a:rPr>
              <a:t>'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\n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8A822D"/>
                </a:solidFill>
                <a:effectLst/>
                <a:latin typeface="Droid Sans Mono"/>
              </a:rPr>
              <a:t>will append to the end of the file’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in_file.close()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in_file = </a:t>
            </a:r>
            <a:r>
              <a:rPr lang="LID4096" altLang="LID4096" sz="2800" dirty="0">
                <a:solidFill>
                  <a:srgbClr val="000080"/>
                </a:solidFill>
                <a:latin typeface="Droid Sans Mono"/>
              </a:rPr>
              <a:t>open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(filename, </a:t>
            </a:r>
            <a:r>
              <a:rPr lang="LID4096" altLang="LID4096" sz="2800" dirty="0">
                <a:solidFill>
                  <a:srgbClr val="067D17"/>
                </a:solidFill>
                <a:latin typeface="Droid Sans Mono"/>
              </a:rPr>
              <a:t>'w</a:t>
            </a:r>
            <a:r>
              <a:rPr lang="LID4096" altLang="LID4096" sz="2800" dirty="0">
                <a:solidFill>
                  <a:srgbClr val="067D17"/>
                </a:solidFill>
                <a:highlight>
                  <a:srgbClr val="FFFF00"/>
                </a:highlight>
                <a:latin typeface="Droid Sans Mono"/>
              </a:rPr>
              <a:t>b</a:t>
            </a:r>
            <a:r>
              <a:rPr lang="LID4096" altLang="LID4096" sz="2800" dirty="0">
                <a:solidFill>
                  <a:srgbClr val="067D17"/>
                </a:solidFill>
                <a:latin typeface="Droid Sans Mono"/>
              </a:rPr>
              <a:t>’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)</a:t>
            </a:r>
            <a:br>
              <a:rPr lang="LID4096" altLang="LID4096" sz="2800" dirty="0">
                <a:solidFill>
                  <a:srgbClr val="080808"/>
                </a:solidFill>
                <a:latin typeface="Droid Sans Mono"/>
              </a:rPr>
            </a:b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in_file.write(</a:t>
            </a:r>
            <a:r>
              <a:rPr lang="LID4096" altLang="LID4096" sz="2800" dirty="0">
                <a:solidFill>
                  <a:srgbClr val="8A822D"/>
                </a:solidFill>
                <a:highlight>
                  <a:srgbClr val="FFFF00"/>
                </a:highlight>
                <a:latin typeface="Droid Sans Mono"/>
              </a:rPr>
              <a:t>b</a:t>
            </a:r>
            <a:r>
              <a:rPr lang="LID4096" altLang="LID4096" sz="2800" dirty="0">
                <a:solidFill>
                  <a:srgbClr val="8A822D"/>
                </a:solidFill>
                <a:latin typeface="Droid Sans Mono"/>
              </a:rPr>
              <a:t>'will overwrite any existing content’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)</a:t>
            </a:r>
            <a:br>
              <a:rPr lang="LID4096" altLang="LID4096" sz="2800" dirty="0">
                <a:solidFill>
                  <a:srgbClr val="080808"/>
                </a:solidFill>
                <a:latin typeface="Droid Sans Mono"/>
              </a:rPr>
            </a:br>
            <a:r>
              <a:rPr lang="en-US" altLang="LID4096" sz="2800" dirty="0">
                <a:solidFill>
                  <a:srgbClr val="080808"/>
                </a:solidFill>
                <a:latin typeface="Droid Sans Mono"/>
              </a:rPr>
              <a:t>	</a:t>
            </a:r>
            <a:r>
              <a:rPr lang="LID4096" altLang="LID4096" sz="2800" dirty="0">
                <a:solidFill>
                  <a:srgbClr val="080808"/>
                </a:solidFill>
                <a:latin typeface="Droid Sans Mono"/>
              </a:rPr>
              <a:t>in_file.close()</a:t>
            </a:r>
            <a:endParaRPr lang="LID4096" altLang="LID4096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CSV- Comma Separated Values</a:t>
            </a:r>
            <a:r>
              <a:rPr lang="he-IL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Data file contains column and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Each row contain data separated by comma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first row usually contains the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 file containing a set of functions you want to include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9213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CSV- Read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file object</a:t>
            </a:r>
          </a:p>
          <a:p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csv_file = </a:t>
            </a:r>
            <a:r>
              <a:rPr lang="nn-NO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open</a:t>
            </a: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("filename.csv")</a:t>
            </a:r>
            <a:r>
              <a:rPr lang="he-IL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reader	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read = csv.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reader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(csv_file)</a:t>
            </a:r>
            <a:endParaRPr lang="he-IL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Ignoring header 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next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Go over all data with 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for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row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read: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val1 = row[0]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val2 = row[1] ….</a:t>
            </a:r>
          </a:p>
        </p:txBody>
      </p:sp>
    </p:spTree>
    <p:extLst>
      <p:ext uri="{BB962C8B-B14F-4D97-AF65-F5344CB8AC3E}">
        <p14:creationId xmlns:p14="http://schemas.microsoft.com/office/powerpoint/2010/main" val="203547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CSV- Write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835019"/>
            <a:ext cx="10489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file object</a:t>
            </a:r>
          </a:p>
          <a:p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csv_file = </a:t>
            </a:r>
            <a:r>
              <a:rPr lang="nn-NO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open</a:t>
            </a: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("filename.csv", 'a', newline='')</a:t>
            </a:r>
            <a:r>
              <a:rPr lang="he-IL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writer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writer = csv.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(csv_file)</a:t>
            </a:r>
            <a:endParaRPr lang="he-IL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collection to represent one row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row = [val1, val2, ….] or {key1: val1, key2: val2, ….}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 to file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writer.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writerow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Close the file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csvfile.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close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8638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28036</TotalTime>
  <Words>1267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David</vt:lpstr>
      <vt:lpstr>Droid Sans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131</cp:revision>
  <dcterms:created xsi:type="dcterms:W3CDTF">2022-12-07T17:51:01Z</dcterms:created>
  <dcterms:modified xsi:type="dcterms:W3CDTF">2023-12-27T15:24:07Z</dcterms:modified>
</cp:coreProperties>
</file>