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5" r:id="rId9"/>
    <p:sldId id="266" r:id="rId10"/>
    <p:sldId id="273" r:id="rId11"/>
    <p:sldId id="270" r:id="rId12"/>
    <p:sldId id="271" r:id="rId13"/>
    <p:sldId id="272" r:id="rId14"/>
    <p:sldId id="27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73" autoAdjust="0"/>
  </p:normalViewPr>
  <p:slideViewPr>
    <p:cSldViewPr snapToGrid="0">
      <p:cViewPr varScale="1">
        <p:scale>
          <a:sx n="75" d="100"/>
          <a:sy n="75" d="100"/>
        </p:scale>
        <p:origin x="1104" y="66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10B39-EF52-43B2-B1E1-A4157182F23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C3B1D-AF2C-4BE2-9263-0B5C6889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XOR is basically the != operator.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C3B1D-AF2C-4BE2-9263-0B5C68895F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53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C3B1D-AF2C-4BE2-9263-0B5C68895F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5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Cowpatty</a:t>
            </a:r>
            <a:r>
              <a:rPr lang="en-US" dirty="0"/>
              <a:t> has to be manually installed: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cowpatty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see the network name by running it through aircrack:</a:t>
            </a:r>
            <a:br>
              <a:rPr lang="en-US" dirty="0"/>
            </a:br>
            <a:r>
              <a:rPr lang="en-US" dirty="0"/>
              <a:t>$ aircrack-ng wrt4g1.cap</a:t>
            </a:r>
          </a:p>
          <a:p>
            <a:endParaRPr lang="en-US" dirty="0"/>
          </a:p>
          <a:p>
            <a:r>
              <a:rPr lang="en-US" dirty="0"/>
              <a:t>To speed up this exercise: The password contains the word “quick”</a:t>
            </a:r>
          </a:p>
          <a:p>
            <a:r>
              <a:rPr lang="en-US" dirty="0"/>
              <a:t>$ grep quick rockyou.txt &gt; quick.txt</a:t>
            </a:r>
          </a:p>
          <a:p>
            <a:r>
              <a:rPr lang="en-US" dirty="0"/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cowpatty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-f quick.txt –r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wpa_wrt4g1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-01.cap –s wrt4g1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SPOILER BELOW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Password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quickbrownfox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C3B1D-AF2C-4BE2-9263-0B5C68895F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3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D462-5C56-434B-B573-ACE58F753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C6A56-E7B2-4CE2-BC26-FFBBFC5B2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88EC-88C2-410A-984E-F4B387B5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1DF3-F957-4558-9F62-E838669A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09C7-23B5-492F-8304-04CBDBC9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6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5ACE-B865-4E83-B7D6-C5586C32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E4A9A-EE2B-47D1-863F-3273DDB17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CF838-8F9D-4863-865A-87812063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DF65-AE83-4AE7-BADC-860A5563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96EF6-0269-4E68-B0AE-5AA09ECA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1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F1DFD-E1AF-4462-A798-04F0851E2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57438-5564-42F2-89C8-CA159F619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47124-F2D9-474E-8FFE-1A439C16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B60A-CEA0-4CB2-8266-9EC929F5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812F2-97CC-40DC-A2C3-67189FD6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2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0B2F-9670-4409-B768-08A43FAA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C36B-538F-4CAB-ACA8-33FAF1800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0AB3B-99E4-450C-A0B5-0C9AE2EF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6E58F-9295-4C47-B54E-46741BD9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8AF83-77AB-47C5-A1C9-07A7AB06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7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7B2E-ED46-4BAB-880A-39C55905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E9776-6C3E-4AD7-8A2A-856FEA1FE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8828A-420B-4605-86ED-E9FD9D0A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7721F-2024-4D4C-9336-11A8C8C3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99A5-D5CB-4B35-AAF5-D204FFFD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36D7-07CD-4FA7-A52F-F3BCE928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19A27-E603-4618-8598-1B01A6C39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61E36-FC20-464B-9BDE-1A8F0CF10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F839B-2745-4B6E-AC63-647F4234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DE7F1-67E2-4683-BFA1-B90613E2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BA70F-4C9E-4880-9EC4-F4DDD88A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1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41EC-B4C5-4B3C-BFFE-9753080A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0CEC9-48F5-4F8B-B6D6-50E907FC3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7234C-C6D5-45B9-ACB1-D96DAD1A8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518B3-4E84-4DDB-9799-CEBB46C06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B4130-442D-4C23-89DE-EEECB8A14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E8FB2-B513-4D8B-9EAD-EC1F75EE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51C08-B430-4CDF-913F-C721C859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1ABD2-C074-49B6-A6D0-244407DC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2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DE2D-7CAE-4BAC-BC38-F507FA48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96550-6BFD-4E8A-8EDE-314C826C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1ADD-3146-41AD-978C-12055959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238E6-59BF-49DC-A967-D5A66E0A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9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061F5-18AE-4B21-BF57-5BB2EB68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F7E81-FE94-42AB-AC61-51AA2101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97AD5-4D60-4BA5-ADCF-5DAF6A73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3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4930-7E04-457C-B36C-20779A95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E658-0D03-4AE2-8863-B175FFA0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64B77-8135-4613-8FB8-05229117D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16AF3-F1B6-4085-8285-2967B582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66EF5-3F6B-4271-9A9E-27CB70B1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758AA-93EA-4270-93C9-B1018C84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8272-5773-4716-986C-3C9B5242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D2D14-1DCF-47A2-AA1F-61278A60E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6D17B-CBC9-493F-923A-D82B83928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8D6CA-3552-4952-9E48-94ABB388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AC60E-FDC2-4071-9C89-C992A710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77F1A-C0E9-415D-A784-5FD71C1B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2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72E99-7813-4885-9211-D83D1855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41FD7-F99C-40AC-8256-07FFDEEC8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84727-98DB-4FF6-B642-F42A2B61B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A754-237C-4F21-8D12-CFA60B01469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82A59-384F-4EB6-BD92-1ADF02C77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CA404-3B9B-4E6B-9AAC-2C843178D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0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reaver-wps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lan1nde.wordpress.com/2018/09/14/wpa3-improving-your-wlan-security/" TargetMode="External"/><Relationship Id="rId3" Type="http://schemas.openxmlformats.org/officeDocument/2006/relationships/hyperlink" Target="https://null-byte.wonderhowto.com/how-to/hack-wi-fi-cracking-wpa2-psk-passwords-with-cowpatty-0148423/" TargetMode="External"/><Relationship Id="rId7" Type="http://schemas.openxmlformats.org/officeDocument/2006/relationships/hyperlink" Target="https://www.wi-fi.org/download.php?file=/sites/default/files/private/WPA3_Security_Considerations_201911.pdf" TargetMode="External"/><Relationship Id="rId2" Type="http://schemas.openxmlformats.org/officeDocument/2006/relationships/hyperlink" Target="https://en.wikipedia.org/wiki/KRAC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-fi.org/discover-wi-fi/wi-fi-easy-connect" TargetMode="External"/><Relationship Id="rId5" Type="http://schemas.openxmlformats.org/officeDocument/2006/relationships/hyperlink" Target="https://www.ekahau.com/wp-content/uploads/2020/06/Wi-Fi_Security_Improvements_082818.pdf" TargetMode="External"/><Relationship Id="rId4" Type="http://schemas.openxmlformats.org/officeDocument/2006/relationships/hyperlink" Target="https://hashcat.net/forum/thread-7717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luhrer,_Mantin_and_Shamir_attac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09" y="1041400"/>
            <a:ext cx="11526982" cy="2387600"/>
          </a:xfrm>
        </p:spPr>
        <p:txBody>
          <a:bodyPr>
            <a:normAutofit/>
          </a:bodyPr>
          <a:lstStyle/>
          <a:p>
            <a:r>
              <a:rPr lang="en-US" sz="4000" dirty="0"/>
              <a:t>Basics of Wi-Fi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Original by Kevin Chung, edited by Moshe Kaplan</a:t>
            </a:r>
          </a:p>
        </p:txBody>
      </p:sp>
    </p:spTree>
    <p:extLst>
      <p:ext uri="{BB962C8B-B14F-4D97-AF65-F5344CB8AC3E}">
        <p14:creationId xmlns:p14="http://schemas.microsoft.com/office/powerpoint/2010/main" val="135283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Lab: Attacking WPA/WPA2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b="1" dirty="0"/>
              <a:t>Your task: Crack the password of the </a:t>
            </a:r>
            <a:r>
              <a:rPr lang="en-US" dirty="0">
                <a:latin typeface="Consolas" panose="020B0609020204030204" pitchFamily="49" charset="0"/>
              </a:rPr>
              <a:t>wrt4g1</a:t>
            </a:r>
            <a:r>
              <a:rPr lang="en-US" sz="2800" b="1" dirty="0"/>
              <a:t> network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WPA doesn’t  have any known major vulnerabilities. However, passwords can be </a:t>
            </a:r>
            <a:r>
              <a:rPr lang="en-US" dirty="0" err="1"/>
              <a:t>bruteforced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airmon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-ng start wlan0</a:t>
            </a:r>
          </a:p>
          <a:p>
            <a:pPr marL="514350" indent="-514350">
              <a:buAutoNum type="arabicParenR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airodump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-ng wlan0mon</a:t>
            </a:r>
          </a:p>
          <a:p>
            <a:pPr marL="514350" indent="-514350">
              <a:buAutoNum type="arabicParenR"/>
            </a:pPr>
            <a:r>
              <a:rPr lang="en-US" dirty="0">
                <a:cs typeface="Courier New" panose="02070309020205020404" pitchFamily="49" charset="0"/>
              </a:rPr>
              <a:t>Choose your target and save it’s information (ESSID, Channel, MAC address)</a:t>
            </a:r>
          </a:p>
          <a:p>
            <a:pPr marL="514350" indent="-514350">
              <a:buAutoNum type="arabicParenR"/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airodump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-ng -c (channel) -w wpa_wrt4g1 --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 (interface)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Separate terminal: Run </a:t>
            </a:r>
            <a:r>
              <a:rPr lang="en-US" dirty="0" err="1">
                <a:latin typeface="Consolas" panose="020B0609020204030204" pitchFamily="49" charset="0"/>
              </a:rPr>
              <a:t>cowpatty</a:t>
            </a:r>
            <a:r>
              <a:rPr lang="en-US" dirty="0"/>
              <a:t> to </a:t>
            </a:r>
            <a:r>
              <a:rPr lang="en-US" dirty="0" err="1"/>
              <a:t>bruteforce</a:t>
            </a:r>
            <a:r>
              <a:rPr lang="en-US" dirty="0"/>
              <a:t> the key</a:t>
            </a:r>
          </a:p>
          <a:p>
            <a:pPr marL="514350" indent="-514350"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Choose a wordlist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/share/wordlists/rockyou.txt.gz &gt; rockyou.txt</a:t>
            </a:r>
          </a:p>
          <a:p>
            <a:pPr marL="514350" indent="-514350">
              <a:buAutoNum type="arabicParenR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cowpatty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-f rockyou.txt –r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wpa_wrt4g1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-01.cap –s wrt4g1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8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WPS – Wi-Fi Protected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2007, WPS allows for easy connection to a wireless network</a:t>
            </a:r>
          </a:p>
          <a:p>
            <a:pPr lvl="1"/>
            <a:r>
              <a:rPr lang="en-US" dirty="0"/>
              <a:t>Little button on access point that you can run and push on the printer and they’ll ‘magically’ connect.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Put a device supplied 8–digit PIN into the client device instead of the (much-longer) WPA key</a:t>
            </a:r>
          </a:p>
          <a:p>
            <a:endParaRPr lang="en-US" dirty="0"/>
          </a:p>
          <a:p>
            <a:r>
              <a:rPr lang="en-US" b="1" dirty="0"/>
              <a:t>8</a:t>
            </a:r>
            <a:r>
              <a:rPr lang="en-US" dirty="0"/>
              <a:t> </a:t>
            </a:r>
            <a:r>
              <a:rPr lang="en-US" b="1" dirty="0"/>
              <a:t>digits</a:t>
            </a:r>
            <a:r>
              <a:rPr lang="en-US" dirty="0"/>
              <a:t>… hmm… stroke beard…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6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WPS Vulnerability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 digits would require 10</a:t>
            </a:r>
            <a:r>
              <a:rPr lang="en-US" baseline="30000" dirty="0"/>
              <a:t>8</a:t>
            </a:r>
            <a:r>
              <a:rPr lang="en-US" dirty="0"/>
              <a:t> attempts to exhaustively </a:t>
            </a:r>
            <a:r>
              <a:rPr lang="en-US" dirty="0" err="1"/>
              <a:t>bruteforce</a:t>
            </a:r>
            <a:endParaRPr lang="en-US" dirty="0"/>
          </a:p>
          <a:p>
            <a:pPr lvl="1"/>
            <a:r>
              <a:rPr lang="en-US" dirty="0"/>
              <a:t>Each attempt takes 1-3 seconds (~6.3 years for full </a:t>
            </a:r>
            <a:r>
              <a:rPr lang="en-US" dirty="0" err="1"/>
              <a:t>keyspace</a:t>
            </a:r>
            <a:r>
              <a:rPr lang="en-US" dirty="0"/>
              <a:t>).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digit is actually a checksum of the previous 7, so really only 10</a:t>
            </a:r>
            <a:r>
              <a:rPr lang="en-US" baseline="30000" dirty="0"/>
              <a:t>7</a:t>
            </a:r>
          </a:p>
          <a:p>
            <a:r>
              <a:rPr lang="en-US" dirty="0"/>
              <a:t>WPS verifies each half of the PIN separately</a:t>
            </a:r>
          </a:p>
          <a:p>
            <a:r>
              <a:rPr lang="en-US" dirty="0"/>
              <a:t>This reduces the number of attempts from 10</a:t>
            </a:r>
            <a:r>
              <a:rPr lang="en-US" baseline="30000" dirty="0"/>
              <a:t>7 </a:t>
            </a:r>
            <a:r>
              <a:rPr lang="en-US" dirty="0"/>
              <a:t>to 10</a:t>
            </a:r>
            <a:r>
              <a:rPr lang="en-US" baseline="30000" dirty="0"/>
              <a:t>4</a:t>
            </a:r>
            <a:r>
              <a:rPr lang="en-US" dirty="0"/>
              <a:t> + 10</a:t>
            </a:r>
            <a:r>
              <a:rPr lang="en-US" baseline="30000" dirty="0"/>
              <a:t>3</a:t>
            </a:r>
            <a:r>
              <a:rPr lang="en-US" dirty="0"/>
              <a:t> (11,000)</a:t>
            </a:r>
          </a:p>
          <a:p>
            <a:r>
              <a:rPr lang="en-US" b="1" dirty="0"/>
              <a:t>Guaranteed success in 3-10 hours.*</a:t>
            </a:r>
          </a:p>
          <a:p>
            <a:endParaRPr lang="en-US" b="1" i="1" dirty="0"/>
          </a:p>
          <a:p>
            <a:pPr marL="0" indent="0">
              <a:buNone/>
            </a:pPr>
            <a:r>
              <a:rPr lang="en-US" sz="2000" i="1" dirty="0"/>
              <a:t>*For most WPS systems. Some APs have longer timeouts.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86072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Attacking WPS IRL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1850" y="2770112"/>
            <a:ext cx="5156200" cy="641350"/>
          </a:xfrm>
        </p:spPr>
        <p:txBody>
          <a:bodyPr/>
          <a:lstStyle/>
          <a:p>
            <a:r>
              <a:rPr lang="en-US" dirty="0"/>
              <a:t>WPS enabled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1850" y="3411462"/>
            <a:ext cx="4727287" cy="2760738"/>
          </a:xfrm>
        </p:spPr>
        <p:txBody>
          <a:bodyPr/>
          <a:lstStyle/>
          <a:p>
            <a:r>
              <a:rPr lang="en-US" sz="1600" dirty="0"/>
              <a:t>Put wireless card into monitor mode</a:t>
            </a:r>
          </a:p>
          <a:p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reaver -i (interface) -b (bssid)</a:t>
            </a:r>
          </a:p>
          <a:p>
            <a:r>
              <a:rPr lang="nn-NO" sz="1600" dirty="0">
                <a:cs typeface="Courier New" panose="02070309020205020404" pitchFamily="49" charset="0"/>
              </a:rPr>
              <a:t>Wait until it spits out the key</a:t>
            </a:r>
          </a:p>
          <a:p>
            <a:endParaRPr lang="nn-NO" sz="1800" dirty="0">
              <a:cs typeface="Courier New" panose="02070309020205020404" pitchFamily="49" charset="0"/>
            </a:endParaRPr>
          </a:p>
          <a:p>
            <a:endParaRPr lang="nn-NO" sz="1800" dirty="0">
              <a:cs typeface="Courier New" panose="02070309020205020404" pitchFamily="49" charset="0"/>
            </a:endParaRPr>
          </a:p>
          <a:p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89661" y="2770112"/>
            <a:ext cx="5157787" cy="641350"/>
          </a:xfrm>
        </p:spPr>
        <p:txBody>
          <a:bodyPr/>
          <a:lstStyle/>
          <a:p>
            <a:r>
              <a:rPr lang="en-US" dirty="0"/>
              <a:t>WPS disabled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559137" y="3411462"/>
            <a:ext cx="5788314" cy="2760738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ourier New" panose="02070309020205020404" pitchFamily="49" charset="0"/>
              </a:rPr>
              <a:t>Create or obtain a list of potential passwords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airodump-ng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-c (channel)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-w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(interface)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If there’s a user connected (you can tell in the </a:t>
            </a:r>
            <a:r>
              <a:rPr lang="en-US" sz="1400" dirty="0" err="1">
                <a:cs typeface="Courier New" panose="02070309020205020404" pitchFamily="49" charset="0"/>
              </a:rPr>
              <a:t>airodump</a:t>
            </a:r>
            <a:r>
              <a:rPr lang="en-US" sz="1400" dirty="0">
                <a:cs typeface="Courier New" panose="02070309020205020404" pitchFamily="49" charset="0"/>
              </a:rPr>
              <a:t> output) disconnect him/her: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aireplay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-ng -0 1 -a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-c (client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(interface)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Wait until a user connects to the network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aircrack-ng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-w (password list) -b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airodump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capture file)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8332" y="1292784"/>
            <a:ext cx="10422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for WPS: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Reaver</a:t>
            </a:r>
            <a:r>
              <a:rPr lang="en-US" dirty="0"/>
              <a:t> + Wash: </a:t>
            </a:r>
            <a:r>
              <a:rPr lang="en-US" dirty="0">
                <a:hlinkClick r:id="rId2"/>
              </a:rPr>
              <a:t>http://code.google.com/p/reaver-wps/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wireless card into monitor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wash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(interface)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86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WPA3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Supports encryption for public networks</a:t>
            </a:r>
          </a:p>
          <a:p>
            <a:pPr lvl="1"/>
            <a:r>
              <a:rPr lang="en-US" dirty="0"/>
              <a:t>Previously, public networks always operated entirely in plaintext</a:t>
            </a:r>
          </a:p>
          <a:p>
            <a:endParaRPr lang="en-US" dirty="0"/>
          </a:p>
          <a:p>
            <a:r>
              <a:rPr lang="en-US" dirty="0"/>
              <a:t>Attempts to mitigate weak passwords and offline dictionary attacks by using </a:t>
            </a:r>
            <a:r>
              <a:rPr lang="en-US" i="1" dirty="0"/>
              <a:t>Simultaneous Authentication of Equals (SAE)</a:t>
            </a:r>
          </a:p>
          <a:p>
            <a:pPr lvl="1"/>
            <a:r>
              <a:rPr lang="en-US" dirty="0"/>
              <a:t>Capturing the handshake doesn’t provide enough information for an offline attack</a:t>
            </a:r>
          </a:p>
          <a:p>
            <a:pPr lvl="1"/>
            <a:r>
              <a:rPr lang="en-US" dirty="0"/>
              <a:t>Authentication attempts are rate-limited to be too slow to be practical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Uses a more-secure alternative to WPS: </a:t>
            </a:r>
            <a:r>
              <a:rPr lang="en-US" i="1" dirty="0"/>
              <a:t>Device Provisioning Protocol (DPP)</a:t>
            </a:r>
          </a:p>
          <a:p>
            <a:pPr lvl="1"/>
            <a:r>
              <a:rPr lang="en-US" dirty="0"/>
              <a:t>WPS broadcasted its key when the button was pressed</a:t>
            </a:r>
          </a:p>
          <a:p>
            <a:pPr lvl="1"/>
            <a:r>
              <a:rPr lang="en-US" dirty="0"/>
              <a:t>DPP requires that the user specify which device will be connected before the AP connects to it (e.g., via QR code)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Provides </a:t>
            </a:r>
            <a:r>
              <a:rPr lang="en-US" i="1" dirty="0"/>
              <a:t>Perfect Forward Secrecy</a:t>
            </a:r>
          </a:p>
          <a:p>
            <a:pPr lvl="1"/>
            <a:r>
              <a:rPr lang="en-US" dirty="0"/>
              <a:t>Obtaining the wireless key will only let an attacker decrypt future traffic, not past traffic.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5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1E67-F697-47AD-B101-67580BC8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8947-CED6-4AEC-8D0E-A724A5C3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KRACK attack: </a:t>
            </a:r>
            <a:r>
              <a:rPr lang="en-US" dirty="0">
                <a:hlinkClick r:id="rId2"/>
              </a:rPr>
              <a:t>https://en.wikipedia.org/wiki/KRACK</a:t>
            </a:r>
            <a:endParaRPr lang="en-US" dirty="0"/>
          </a:p>
          <a:p>
            <a:r>
              <a:rPr lang="en-US" dirty="0">
                <a:hlinkClick r:id="rId3"/>
              </a:rPr>
              <a:t>https://null-byte.wonderhowto.com/how-to/hack-wi-fi-cracking-wpa2-psk-passwords-with-cowpatty-0148423/</a:t>
            </a:r>
            <a:endParaRPr lang="en-US" dirty="0"/>
          </a:p>
          <a:p>
            <a:r>
              <a:rPr lang="en-US" dirty="0"/>
              <a:t>Efficient WPA2 attacks: </a:t>
            </a:r>
            <a:r>
              <a:rPr lang="en-US" dirty="0">
                <a:hlinkClick r:id="rId4"/>
              </a:rPr>
              <a:t>https://hashcat.net/forum/thread-7717.html</a:t>
            </a:r>
            <a:endParaRPr lang="en-US" dirty="0"/>
          </a:p>
          <a:p>
            <a:r>
              <a:rPr lang="en-US" dirty="0"/>
              <a:t>WPA3: </a:t>
            </a:r>
            <a:r>
              <a:rPr lang="en-US" dirty="0">
                <a:hlinkClick r:id="rId5"/>
              </a:rPr>
              <a:t>https://www.ekahau.com/wp-content/uploads/2020/06/Wi-Fi_Security_Improvements_082818.pdf</a:t>
            </a:r>
            <a:endParaRPr lang="en-US" dirty="0"/>
          </a:p>
          <a:p>
            <a:r>
              <a:rPr lang="en-US" dirty="0"/>
              <a:t>DPP: </a:t>
            </a:r>
            <a:r>
              <a:rPr lang="en-US" dirty="0">
                <a:hlinkClick r:id="rId6"/>
              </a:rPr>
              <a:t>https://www.wi-fi.org/discover-wi-fi/wi-fi-easy-connect</a:t>
            </a:r>
            <a:endParaRPr lang="en-US" dirty="0"/>
          </a:p>
          <a:p>
            <a:r>
              <a:rPr lang="en-US" dirty="0"/>
              <a:t>WPA3 security considerations: </a:t>
            </a:r>
            <a:r>
              <a:rPr lang="en-US" dirty="0">
                <a:hlinkClick r:id="rId7"/>
              </a:rPr>
              <a:t>https://www.wi-fi.org/download.php?file=/sites/default/files/private/WPA3_Security_Considerations_201911.pdf</a:t>
            </a:r>
            <a:endParaRPr lang="en-US" dirty="0"/>
          </a:p>
          <a:p>
            <a:r>
              <a:rPr lang="en-US" dirty="0"/>
              <a:t>WPA3 </a:t>
            </a:r>
            <a:r>
              <a:rPr lang="en-US"/>
              <a:t>SAE details: </a:t>
            </a:r>
            <a:r>
              <a:rPr lang="en-US">
                <a:hlinkClick r:id="rId8"/>
              </a:rPr>
              <a:t>https://wlan1nde.wordpress.com/2018/09/14/wpa3-improving-your-wlan-security/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4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Wi-Fi?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old and vulnerable in many environments</a:t>
            </a:r>
          </a:p>
          <a:p>
            <a:r>
              <a:rPr lang="en-US" dirty="0"/>
              <a:t>Still applicable</a:t>
            </a:r>
          </a:p>
          <a:p>
            <a:r>
              <a:rPr lang="en-US" dirty="0"/>
              <a:t>Public exploits available </a:t>
            </a:r>
          </a:p>
          <a:p>
            <a:r>
              <a:rPr lang="en-US" dirty="0"/>
              <a:t>Easy</a:t>
            </a:r>
          </a:p>
          <a:p>
            <a:r>
              <a:rPr lang="en-US" dirty="0"/>
              <a:t>Makes you feel badass </a:t>
            </a:r>
          </a:p>
          <a:p>
            <a:r>
              <a:rPr lang="en-US" dirty="0"/>
              <a:t>Makes other people think you’re badass</a:t>
            </a:r>
          </a:p>
        </p:txBody>
      </p:sp>
    </p:spTree>
    <p:extLst>
      <p:ext uri="{BB962C8B-B14F-4D97-AF65-F5344CB8AC3E}">
        <p14:creationId xmlns:p14="http://schemas.microsoft.com/office/powerpoint/2010/main" val="367861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Secured in most environments</a:t>
            </a:r>
          </a:p>
          <a:p>
            <a:pPr lvl="1"/>
            <a:r>
              <a:rPr lang="en-US" dirty="0"/>
              <a:t>WEP – Wired Equivalent Privacy</a:t>
            </a:r>
          </a:p>
          <a:p>
            <a:pPr lvl="2"/>
            <a:r>
              <a:rPr lang="en-US" dirty="0"/>
              <a:t>Released in 1999, intended to provide privacy equivalent to a wired network (minimal)</a:t>
            </a:r>
          </a:p>
          <a:p>
            <a:pPr lvl="1"/>
            <a:r>
              <a:rPr lang="en-US" dirty="0"/>
              <a:t>WPA – Wi-Fi Protected Access</a:t>
            </a:r>
          </a:p>
          <a:p>
            <a:pPr lvl="2"/>
            <a:r>
              <a:rPr lang="en-US" dirty="0"/>
              <a:t>Released in 2003 as a temporary fix pending WPA2</a:t>
            </a:r>
          </a:p>
          <a:p>
            <a:pPr lvl="1"/>
            <a:r>
              <a:rPr lang="en-US" dirty="0"/>
              <a:t>WPA2 - Wi-Fi Protected Access 2</a:t>
            </a:r>
          </a:p>
          <a:p>
            <a:pPr lvl="2"/>
            <a:r>
              <a:rPr lang="en-US" dirty="0"/>
              <a:t>Released in 2004</a:t>
            </a:r>
          </a:p>
          <a:p>
            <a:pPr lvl="1"/>
            <a:r>
              <a:rPr lang="en-US" dirty="0"/>
              <a:t>WPA3 - Wi-Fi Protected Access 3</a:t>
            </a:r>
          </a:p>
          <a:p>
            <a:pPr lvl="2"/>
            <a:r>
              <a:rPr lang="en-US" dirty="0"/>
              <a:t>Released in 2018, still not widely supported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3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84265"/>
          </a:xfrm>
        </p:spPr>
        <p:txBody>
          <a:bodyPr>
            <a:normAutofit/>
          </a:bodyPr>
          <a:lstStyle/>
          <a:p>
            <a:r>
              <a:rPr lang="en-US" dirty="0"/>
              <a:t>Shared key for AP and client</a:t>
            </a:r>
          </a:p>
          <a:p>
            <a:r>
              <a:rPr lang="en-US" dirty="0"/>
              <a:t>RC4 for confidentiality</a:t>
            </a:r>
          </a:p>
          <a:p>
            <a:pPr lvl="1"/>
            <a:r>
              <a:rPr lang="en-US" dirty="0"/>
              <a:t>XOR plaintext w/ </a:t>
            </a:r>
            <a:r>
              <a:rPr lang="en-US" dirty="0" err="1"/>
              <a:t>keystream</a:t>
            </a:r>
            <a:r>
              <a:rPr lang="en-US" dirty="0"/>
              <a:t> = </a:t>
            </a:r>
            <a:r>
              <a:rPr lang="en-US" dirty="0" err="1"/>
              <a:t>ciphertext</a:t>
            </a:r>
            <a:endParaRPr lang="en-US" dirty="0"/>
          </a:p>
          <a:p>
            <a:pPr lvl="1"/>
            <a:r>
              <a:rPr lang="en-US" dirty="0"/>
              <a:t>XOR </a:t>
            </a:r>
            <a:r>
              <a:rPr lang="en-US" dirty="0" err="1"/>
              <a:t>ciphertext</a:t>
            </a:r>
            <a:r>
              <a:rPr lang="en-US" dirty="0"/>
              <a:t> w/ </a:t>
            </a:r>
            <a:r>
              <a:rPr lang="en-US" dirty="0" err="1"/>
              <a:t>keystream</a:t>
            </a:r>
            <a:r>
              <a:rPr lang="en-US" dirty="0"/>
              <a:t> = plaintext</a:t>
            </a:r>
          </a:p>
          <a:p>
            <a:r>
              <a:rPr lang="en-US" dirty="0"/>
              <a:t>CRC-32 for packet integrity</a:t>
            </a:r>
          </a:p>
          <a:p>
            <a:r>
              <a:rPr lang="en-US" dirty="0"/>
              <a:t>Random </a:t>
            </a:r>
            <a:r>
              <a:rPr lang="en-US" b="1" dirty="0"/>
              <a:t>24 bit</a:t>
            </a:r>
            <a:r>
              <a:rPr lang="en-US" dirty="0"/>
              <a:t> IV*</a:t>
            </a:r>
          </a:p>
          <a:p>
            <a:pPr lvl="1"/>
            <a:r>
              <a:rPr lang="en-US" dirty="0"/>
              <a:t>Why so small? </a:t>
            </a:r>
          </a:p>
          <a:p>
            <a:pPr lvl="1"/>
            <a:r>
              <a:rPr lang="en-US" dirty="0"/>
              <a:t>Equivalent to three ASCII chars</a:t>
            </a:r>
          </a:p>
        </p:txBody>
      </p:sp>
      <p:pic>
        <p:nvPicPr>
          <p:cNvPr id="1028" name="Picture 4" descr="http://upload.wikimedia.org/wikipedia/commons/thumb/4/44/Wep-crypt-alt.svg/500px-Wep-crypt-al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690688"/>
            <a:ext cx="47625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74992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*IV: An IV (initialization vector) is an arbitrary value used as an input to the encryption function. It’s needed so that encrypting the same data twice results in two different outputs. </a:t>
            </a:r>
          </a:p>
        </p:txBody>
      </p:sp>
    </p:spTree>
    <p:extLst>
      <p:ext uri="{BB962C8B-B14F-4D97-AF65-F5344CB8AC3E}">
        <p14:creationId xmlns:p14="http://schemas.microsoft.com/office/powerpoint/2010/main" val="129692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WEP Vulnerability – FMS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7811"/>
          </a:xfrm>
        </p:spPr>
        <p:txBody>
          <a:bodyPr>
            <a:normAutofit/>
          </a:bodyPr>
          <a:lstStyle/>
          <a:p>
            <a:r>
              <a:rPr lang="en-US" dirty="0"/>
              <a:t>WEP security depends on random IVs</a:t>
            </a:r>
          </a:p>
          <a:p>
            <a:r>
              <a:rPr lang="en-US" dirty="0"/>
              <a:t>IV is too small and will be repeated on a busy network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50% chance of repeat after 5,000 packets.</a:t>
            </a:r>
            <a:endParaRPr lang="en-US" dirty="0"/>
          </a:p>
          <a:p>
            <a:r>
              <a:rPr lang="en-US" dirty="0"/>
              <a:t>More IV collisions means more information about the RC4 keystream</a:t>
            </a:r>
          </a:p>
          <a:p>
            <a:r>
              <a:rPr lang="en-US" dirty="0"/>
              <a:t>Attacker can eventually recover the entire keystream</a:t>
            </a:r>
          </a:p>
          <a:p>
            <a:r>
              <a:rPr lang="en-US" dirty="0"/>
              <a:t>Full details here: </a:t>
            </a:r>
            <a:r>
              <a:rPr lang="en-US" dirty="0">
                <a:hlinkClick r:id="rId2"/>
              </a:rPr>
              <a:t>https://en.wikipedia.org/wiki/Fluhrer,_Mantin_and_Shamir_attack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WEP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broken</a:t>
            </a:r>
          </a:p>
          <a:p>
            <a:r>
              <a:rPr lang="en-US" dirty="0"/>
              <a:t>Still default in some routers and installations</a:t>
            </a:r>
          </a:p>
          <a:p>
            <a:r>
              <a:rPr lang="en-US" dirty="0"/>
              <a:t>Can be broken in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5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Lab: Attacking WEP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9833263" cy="4773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Your task: Crack the password of the Actiontec network</a:t>
            </a:r>
          </a:p>
          <a:p>
            <a:pPr marL="514350" indent="-514350">
              <a:buAutoNum type="arabicParenR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airmon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-ng start wlan0</a:t>
            </a:r>
          </a:p>
          <a:p>
            <a:pPr marL="514350" indent="-514350">
              <a:buAutoNum type="arabicParenR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airodump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-ng wlan0mon</a:t>
            </a:r>
          </a:p>
          <a:p>
            <a:pPr marL="514350" indent="-514350">
              <a:buAutoNum type="arabicParenR"/>
            </a:pPr>
            <a:r>
              <a:rPr lang="en-US" sz="1600" dirty="0">
                <a:cs typeface="Courier New" panose="02070309020205020404" pitchFamily="49" charset="0"/>
              </a:rPr>
              <a:t>Choose your target and save its information (ESSID, Channel, MAC address)</a:t>
            </a:r>
          </a:p>
          <a:p>
            <a:pPr marL="514350" indent="-514350">
              <a:buAutoNum type="arabicParenR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airodump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-ng -c (channel)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-w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(interface)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Second terminal:</a:t>
            </a:r>
          </a:p>
          <a:p>
            <a:pPr marL="514350" indent="-514350">
              <a:buAutoNum type="arabicParenR"/>
            </a:pP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aireplay-ng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-1 0 -a (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bssid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) (interface)</a:t>
            </a:r>
          </a:p>
          <a:p>
            <a:pPr marL="514350" indent="-514350">
              <a:buAutoNum type="arabicParenR"/>
            </a:pP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aireplay-ng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-3 -b (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bssid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) (interface)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Third terminal: Periodically rerun aircrack-ng until it decrypts the key</a:t>
            </a:r>
          </a:p>
          <a:p>
            <a:pPr marL="514350" indent="-514350">
              <a:buAutoNum type="arabicParenR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aircrack-ng -b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(file_name-01.cap)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62999" y="1027906"/>
            <a:ext cx="3429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Requirements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1) Wireless card which supports monitor mode (e.g., Alfa)</a:t>
            </a:r>
          </a:p>
          <a:p>
            <a:r>
              <a:rPr lang="en-US" dirty="0"/>
              <a:t>2) Kali with aircrack-ng suite</a:t>
            </a:r>
          </a:p>
          <a:p>
            <a:r>
              <a:rPr lang="en-US" dirty="0"/>
              <a:t>3) Network secured with WEP</a:t>
            </a:r>
          </a:p>
        </p:txBody>
      </p:sp>
    </p:spTree>
    <p:extLst>
      <p:ext uri="{BB962C8B-B14F-4D97-AF65-F5344CB8AC3E}">
        <p14:creationId xmlns:p14="http://schemas.microsoft.com/office/powerpoint/2010/main" val="399268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WPA/WPA2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Comes in flavors: </a:t>
            </a:r>
            <a:br>
              <a:rPr lang="en-US" dirty="0"/>
            </a:br>
            <a:r>
              <a:rPr lang="en-US" dirty="0"/>
              <a:t>	WPA-PSK (aka WPA Personal)</a:t>
            </a:r>
            <a:br>
              <a:rPr lang="en-US" dirty="0"/>
            </a:br>
            <a:r>
              <a:rPr lang="en-US" dirty="0"/>
              <a:t>	WPA-802.1X  (aka WPA Enterprise)</a:t>
            </a:r>
          </a:p>
          <a:p>
            <a:r>
              <a:rPr lang="en-US" dirty="0"/>
              <a:t>And then on top of that WPA can be either:</a:t>
            </a:r>
          </a:p>
          <a:p>
            <a:pPr lvl="1"/>
            <a:r>
              <a:rPr lang="en-US" dirty="0"/>
              <a:t>WPA-TKIP (Temporal Key Integrity Protocol)</a:t>
            </a:r>
          </a:p>
          <a:p>
            <a:pPr lvl="2"/>
            <a:r>
              <a:rPr lang="en-US" dirty="0"/>
              <a:t>Uses RC4 on a per packet basis so IVs are not repeated</a:t>
            </a:r>
          </a:p>
          <a:p>
            <a:pPr lvl="2"/>
            <a:r>
              <a:rPr lang="en-US" dirty="0"/>
              <a:t>Still uses CRC-32</a:t>
            </a:r>
          </a:p>
          <a:p>
            <a:pPr lvl="1"/>
            <a:r>
              <a:rPr lang="en-US" dirty="0"/>
              <a:t>WPA-CCMP (Basically WPA2)</a:t>
            </a:r>
          </a:p>
          <a:p>
            <a:pPr lvl="2"/>
            <a:r>
              <a:rPr lang="en-US" dirty="0"/>
              <a:t>AES replaces RC4</a:t>
            </a:r>
          </a:p>
          <a:p>
            <a:r>
              <a:rPr lang="en-US" dirty="0"/>
              <a:t>Both use a stronger message integrity function named </a:t>
            </a:r>
            <a:r>
              <a:rPr lang="en-US" i="1" dirty="0"/>
              <a:t>Michael</a:t>
            </a:r>
            <a:endParaRPr lang="en-US" dirty="0"/>
          </a:p>
          <a:p>
            <a:pPr lvl="1"/>
            <a:r>
              <a:rPr lang="en-US" dirty="0"/>
              <a:t>Has a frame counter. Out of sequence frames are discarded</a:t>
            </a:r>
          </a:p>
        </p:txBody>
      </p:sp>
    </p:spTree>
    <p:extLst>
      <p:ext uri="{BB962C8B-B14F-4D97-AF65-F5344CB8AC3E}">
        <p14:creationId xmlns:p14="http://schemas.microsoft.com/office/powerpoint/2010/main" val="143419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WPA-PSK Vulnerability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WPA is better than WEP and requires time and little luck</a:t>
            </a:r>
          </a:p>
          <a:p>
            <a:r>
              <a:rPr lang="en-US" dirty="0"/>
              <a:t>Obtaining the key requires </a:t>
            </a:r>
            <a:r>
              <a:rPr lang="en-US" dirty="0" err="1"/>
              <a:t>bruteforcing</a:t>
            </a:r>
            <a:r>
              <a:rPr lang="en-US" dirty="0"/>
              <a:t> the captured authentication process of a client</a:t>
            </a:r>
          </a:p>
          <a:p>
            <a:r>
              <a:rPr lang="en-US" dirty="0"/>
              <a:t>Attacks on WPA enable packet injection but do not reveal the key</a:t>
            </a:r>
          </a:p>
          <a:p>
            <a:pPr lvl="1"/>
            <a:r>
              <a:rPr lang="en-US" dirty="0"/>
              <a:t>Beck-</a:t>
            </a:r>
            <a:r>
              <a:rPr lang="en-US" dirty="0" err="1"/>
              <a:t>Tews</a:t>
            </a:r>
            <a:r>
              <a:rPr lang="en-US" dirty="0"/>
              <a:t> attack, </a:t>
            </a:r>
            <a:r>
              <a:rPr lang="en-US" dirty="0" err="1"/>
              <a:t>Ohigashi-Morii</a:t>
            </a:r>
            <a:r>
              <a:rPr lang="en-US" dirty="0"/>
              <a:t> attack</a:t>
            </a:r>
          </a:p>
          <a:p>
            <a:pPr lvl="1"/>
            <a:r>
              <a:rPr lang="en-US" dirty="0"/>
              <a:t>Only work on WPA-TKIP</a:t>
            </a:r>
          </a:p>
          <a:p>
            <a:pPr lvl="1"/>
            <a:r>
              <a:rPr lang="en-US" dirty="0"/>
              <a:t>Builds upon the </a:t>
            </a:r>
            <a:r>
              <a:rPr lang="en-US" dirty="0" err="1"/>
              <a:t>KoreK</a:t>
            </a:r>
            <a:r>
              <a:rPr lang="en-US" dirty="0"/>
              <a:t>/</a:t>
            </a:r>
            <a:r>
              <a:rPr lang="en-US" dirty="0" err="1"/>
              <a:t>chopchop</a:t>
            </a:r>
            <a:r>
              <a:rPr lang="en-US" dirty="0"/>
              <a:t> attack (takes much longer b/c of Michael)</a:t>
            </a:r>
          </a:p>
          <a:p>
            <a:pPr lvl="1"/>
            <a:r>
              <a:rPr lang="en-US" b="1" dirty="0"/>
              <a:t>Almost completely unrealistic</a:t>
            </a:r>
          </a:p>
          <a:p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6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1312</Words>
  <Application>Microsoft Office PowerPoint</Application>
  <PresentationFormat>Widescreen</PresentationFormat>
  <Paragraphs>157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Office Theme</vt:lpstr>
      <vt:lpstr>Basics of Wi-Fi Security</vt:lpstr>
      <vt:lpstr>Why Wi-Fi?</vt:lpstr>
      <vt:lpstr>WiFi </vt:lpstr>
      <vt:lpstr>WEP</vt:lpstr>
      <vt:lpstr>WEP Vulnerability – FMS Attack</vt:lpstr>
      <vt:lpstr>WEP Today</vt:lpstr>
      <vt:lpstr>Lab: Attacking WEP</vt:lpstr>
      <vt:lpstr>WPA/WPA2</vt:lpstr>
      <vt:lpstr>WPA-PSK Vulnerability</vt:lpstr>
      <vt:lpstr>Lab: Attacking WPA/WPA2</vt:lpstr>
      <vt:lpstr>WPS – Wi-Fi Protected Setup</vt:lpstr>
      <vt:lpstr>WPS Vulnerability</vt:lpstr>
      <vt:lpstr>Attacking WPS IRL</vt:lpstr>
      <vt:lpstr>WPA3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why your Neighbor’s Wi-Fi is Insecure</dc:title>
  <dc:creator>Moshe</dc:creator>
  <cp:lastModifiedBy>Moshe Kaplan</cp:lastModifiedBy>
  <cp:revision>90</cp:revision>
  <dcterms:created xsi:type="dcterms:W3CDTF">2018-08-31T18:28:13Z</dcterms:created>
  <dcterms:modified xsi:type="dcterms:W3CDTF">2020-08-14T03:43:05Z</dcterms:modified>
</cp:coreProperties>
</file>