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9" r:id="rId4"/>
    <p:sldId id="274" r:id="rId5"/>
    <p:sldId id="286" r:id="rId6"/>
    <p:sldId id="285" r:id="rId7"/>
    <p:sldId id="287" r:id="rId8"/>
    <p:sldId id="278" r:id="rId9"/>
    <p:sldId id="279" r:id="rId10"/>
    <p:sldId id="288" r:id="rId11"/>
    <p:sldId id="284" r:id="rId12"/>
    <p:sldId id="289" r:id="rId13"/>
    <p:sldId id="281" r:id="rId14"/>
    <p:sldId id="290" r:id="rId15"/>
    <p:sldId id="282" r:id="rId16"/>
    <p:sldId id="265" r:id="rId17"/>
    <p:sldId id="292" r:id="rId18"/>
    <p:sldId id="293" r:id="rId19"/>
    <p:sldId id="295" r:id="rId20"/>
    <p:sldId id="291" r:id="rId21"/>
    <p:sldId id="296" r:id="rId22"/>
    <p:sldId id="294" r:id="rId23"/>
    <p:sldId id="261" r:id="rId24"/>
    <p:sldId id="266" r:id="rId25"/>
    <p:sldId id="300" r:id="rId26"/>
    <p:sldId id="301" r:id="rId27"/>
    <p:sldId id="302" r:id="rId28"/>
    <p:sldId id="303" r:id="rId29"/>
    <p:sldId id="257" r:id="rId30"/>
    <p:sldId id="29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8" autoAdjust="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65D74-766B-419F-8846-FC571F58B5C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FE68-0BE1-4478-9A12-B1BEC64C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9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https://zeltser.com/media/docs/analyzing-malicious-document-files.pdf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FE68-0BE1-4478-9A12-B1BEC64CF5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0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http://web.archive.org/save/_embed/http://lotabout.me/orgwiki/files/2015-08-15-mypdf.pdf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FE68-0BE1-4478-9A12-B1BEC64CF5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 from https://blog.didierstevens.com/2009/03/31/pdfid/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FE68-0BE1-4478-9A12-B1BEC64CF5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https://github.com/jesparza/peepdf/wiki/Execution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FE68-0BE1-4478-9A12-B1BEC64CF5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http://www.kahusecurity.com/2011/pdf-analysis-using-pdfstreamdumper/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FE68-0BE1-4478-9A12-B1BEC64CF5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38102"/>
            <a:ext cx="1219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93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4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4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5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38102"/>
            <a:ext cx="1219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4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55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7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38102"/>
            <a:ext cx="1219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JAsTW73U1qI" TargetMode="External"/><Relationship Id="rId13" Type="http://schemas.openxmlformats.org/officeDocument/2006/relationships/hyperlink" Target="https://blog.didierstevens.com/2015/04/15/pdf-password-cracking-with-john-the-ripper/" TargetMode="External"/><Relationship Id="rId3" Type="http://schemas.openxmlformats.org/officeDocument/2006/relationships/hyperlink" Target="http://lotabout.me/orgwiki/pdf.html" TargetMode="External"/><Relationship Id="rId7" Type="http://schemas.openxmlformats.org/officeDocument/2006/relationships/hyperlink" Target="https://d.uijn.nl/2016/12/28/shortcuts-another-neat-phishing-trick/" TargetMode="External"/><Relationship Id="rId12" Type="http://schemas.openxmlformats.org/officeDocument/2006/relationships/hyperlink" Target="http://eternal-todo.com/tools/peepdf-pdf-analysis-tool" TargetMode="External"/><Relationship Id="rId17" Type="http://schemas.openxmlformats.org/officeDocument/2006/relationships/hyperlink" Target="https://www.sans.org/reading-room/whitepapers/malicious/owned-malicious-pdf-analysis-33443" TargetMode="External"/><Relationship Id="rId2" Type="http://schemas.openxmlformats.org/officeDocument/2006/relationships/hyperlink" Target="http://wwwimages.adobe.com/content/dam/Adobe/en/devnet/pdf/pdfs/pdf_reference_1-7.pdf" TargetMode="External"/><Relationship Id="rId16" Type="http://schemas.openxmlformats.org/officeDocument/2006/relationships/hyperlink" Target="http://www.orkspace.net/secdocs/Conferences/BlackHat/Europe/2008/New%20Viral%20Threats%20of%20PDF%20Languag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ea/PDF101/raw/master/presentations/troopers15/Albertini%2BPfeifle%20-%20Advanced%20PDF%20Tricks.pdf" TargetMode="External"/><Relationship Id="rId11" Type="http://schemas.openxmlformats.org/officeDocument/2006/relationships/hyperlink" Target="https://www.blackhat.com/docs/eu-15/materials/eu-15-Esparza-peepdf.pdf" TargetMode="External"/><Relationship Id="rId5" Type="http://schemas.openxmlformats.org/officeDocument/2006/relationships/hyperlink" Target="https://blog.didierstevens.com/2008/04/09/quickpost-about-the-physical-and-logical-structure-of-pdf-files/" TargetMode="External"/><Relationship Id="rId15" Type="http://schemas.openxmlformats.org/officeDocument/2006/relationships/hyperlink" Target="https://www.dst.defence.gov.au/sites/default/files/publications/documents/DSTO-TR-2730.pdf" TargetMode="External"/><Relationship Id="rId10" Type="http://schemas.openxmlformats.org/officeDocument/2006/relationships/hyperlink" Target="https://blog.didierstevens.com/programs/pdf-tools/" TargetMode="External"/><Relationship Id="rId4" Type="http://schemas.openxmlformats.org/officeDocument/2006/relationships/hyperlink" Target="http://www.investintech.com/resources/articles/pdffilehistory/" TargetMode="External"/><Relationship Id="rId9" Type="http://schemas.openxmlformats.org/officeDocument/2006/relationships/hyperlink" Target="http://www.kahusecurity.com/2011/pdf-analysis-using-pdfstreamdumper/" TargetMode="External"/><Relationship Id="rId14" Type="http://schemas.openxmlformats.org/officeDocument/2006/relationships/hyperlink" Target="https://countuponsecurity.com/2014/09/22/malicious-documents-pdf-analysis-in-5-step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esparza/peepdf" TargetMode="External"/><Relationship Id="rId3" Type="http://schemas.openxmlformats.org/officeDocument/2006/relationships/hyperlink" Target="https://nakedsecurity.sophos.com/2010/04/12/trojpdfexdf-sophoslabs-sees-malware-exploiting-launch/" TargetMode="External"/><Relationship Id="rId7" Type="http://schemas.openxmlformats.org/officeDocument/2006/relationships/hyperlink" Target="https://github.com/DidierStevens/DidierStevensSuite/blob/master/pdf-parser.py" TargetMode="External"/><Relationship Id="rId2" Type="http://schemas.openxmlformats.org/officeDocument/2006/relationships/hyperlink" Target="https://blog.didierstevens.com/2010/03/29/escape-from-pd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dierStevens/DidierStevensSuite/blob/master/pdfid.py" TargetMode="External"/><Relationship Id="rId5" Type="http://schemas.openxmlformats.org/officeDocument/2006/relationships/hyperlink" Target="https://www.rapid7.com/db/vulnerabilities/acrobat-cve-2017-2966" TargetMode="External"/><Relationship Id="rId10" Type="http://schemas.openxmlformats.org/officeDocument/2006/relationships/hyperlink" Target="http://contagiodump.blogspot.com/2013/03/16800-clean-and-11960-malicious-files.html" TargetMode="External"/><Relationship Id="rId4" Type="http://schemas.openxmlformats.org/officeDocument/2006/relationships/hyperlink" Target="https://blog.avast.com/2011/04/22/another-nasty-trick-in-malicious-pdf/" TargetMode="External"/><Relationship Id="rId9" Type="http://schemas.openxmlformats.org/officeDocument/2006/relationships/hyperlink" Target="http://sandsprite.com/blogs/index.php?uid=7&amp;pid=5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PDF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Moshe Kaplan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Attackers love PDFs - Recap!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OpenAction</a:t>
            </a:r>
            <a:r>
              <a:rPr lang="en-US" dirty="0" smtClean="0"/>
              <a:t>/AA</a:t>
            </a:r>
            <a:endParaRPr lang="en-US" dirty="0"/>
          </a:p>
          <a:p>
            <a:pPr lvl="1"/>
            <a:r>
              <a:rPr lang="en-US" dirty="0" smtClean="0"/>
              <a:t>Run command when PDF is opened. Usually bad.</a:t>
            </a:r>
          </a:p>
          <a:p>
            <a:endParaRPr lang="en-US" dirty="0" smtClean="0"/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Enable interactive features. Often malicious, sometimes legitimate.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Decoder Bugs</a:t>
            </a:r>
          </a:p>
          <a:p>
            <a:pPr lvl="1"/>
            <a:r>
              <a:rPr lang="en-US" dirty="0" smtClean="0"/>
              <a:t>The decoder’s presence isn’t inherently malicious.</a:t>
            </a:r>
          </a:p>
          <a:p>
            <a:pPr lvl="1"/>
            <a:r>
              <a:rPr lang="en-US" dirty="0" smtClean="0"/>
              <a:t>A vulnerable decoder combined with shellcode is likely malicious.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Phishing Links</a:t>
            </a:r>
          </a:p>
          <a:p>
            <a:pPr lvl="1"/>
            <a:r>
              <a:rPr lang="en-US" dirty="0" smtClean="0"/>
              <a:t>Links are not inherently bad, but need to be examined in the context of where they are used.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leads to this…</a:t>
            </a:r>
            <a:endParaRPr lang="en-US" dirty="0"/>
          </a:p>
        </p:txBody>
      </p:sp>
      <p:pic>
        <p:nvPicPr>
          <p:cNvPr id="1026" name="Picture 2" descr="Image result for adobe reader update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5818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7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PDF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dirty="0" smtClean="0"/>
              <a:t>PDF Structure</a:t>
            </a:r>
          </a:p>
          <a:p>
            <a:pPr lvl="1"/>
            <a:r>
              <a:rPr lang="en-US" dirty="0" smtClean="0"/>
              <a:t>Analyzing PDFs</a:t>
            </a:r>
          </a:p>
          <a:p>
            <a:pPr lvl="1"/>
            <a:r>
              <a:rPr lang="en-US" dirty="0" smtClean="0"/>
              <a:t>Obfuscation Techniques</a:t>
            </a:r>
          </a:p>
          <a:p>
            <a:pPr lvl="1"/>
            <a:r>
              <a:rPr lang="en-US" dirty="0" smtClean="0"/>
              <a:t>PDF Analysis Tools</a:t>
            </a:r>
          </a:p>
          <a:p>
            <a:pPr lvl="1"/>
            <a:r>
              <a:rPr lang="en-US" dirty="0" smtClean="0"/>
              <a:t>Analysis Walkthrough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PDFs have the following structure:</a:t>
            </a:r>
          </a:p>
          <a:p>
            <a:pPr lvl="1"/>
            <a:r>
              <a:rPr lang="en-US" dirty="0" smtClean="0"/>
              <a:t>Header</a:t>
            </a:r>
          </a:p>
          <a:p>
            <a:pPr lvl="2"/>
            <a:r>
              <a:rPr lang="en-US" dirty="0" smtClean="0"/>
              <a:t>Specifies the PDF version (%PDF-1.7)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List of objects</a:t>
            </a:r>
          </a:p>
          <a:p>
            <a:pPr lvl="2"/>
            <a:r>
              <a:rPr lang="en-US" dirty="0" smtClean="0"/>
              <a:t>An object can be text, page data, JavaScript, font data, or an embedded file.</a:t>
            </a:r>
          </a:p>
          <a:p>
            <a:pPr lvl="2"/>
            <a:r>
              <a:rPr lang="en-US" dirty="0" smtClean="0"/>
              <a:t>Each object has a reference number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List of cross-references</a:t>
            </a:r>
          </a:p>
          <a:p>
            <a:pPr lvl="2"/>
            <a:r>
              <a:rPr lang="en-US" dirty="0" smtClean="0"/>
              <a:t>Specifies object offsets (in bytes) within the PDF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Trailer</a:t>
            </a:r>
          </a:p>
          <a:p>
            <a:pPr lvl="2"/>
            <a:r>
              <a:rPr lang="en-US" dirty="0" smtClean="0"/>
              <a:t>Contains the “root node” which specifies the beginning of the PDF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End of file marker</a:t>
            </a:r>
          </a:p>
          <a:p>
            <a:pPr lvl="2"/>
            <a:r>
              <a:rPr lang="en-US" dirty="0" smtClean="0"/>
              <a:t>“%%EOF”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6096000"/>
            <a:ext cx="13716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5105400"/>
            <a:ext cx="13716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267200"/>
            <a:ext cx="1371600" cy="762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371600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1371600" cy="15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Structure -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%PDF-1.7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1 0 </a:t>
            </a:r>
            <a:r>
              <a:rPr lang="en-US" dirty="0" err="1" smtClean="0"/>
              <a:t>obj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&lt;&lt; /Type /Catalog</a:t>
            </a:r>
          </a:p>
          <a:p>
            <a:pPr marL="0" indent="0">
              <a:buNone/>
            </a:pPr>
            <a:r>
              <a:rPr lang="en-US" dirty="0" smtClean="0"/>
              <a:t>     /Pages 2 0 R</a:t>
            </a:r>
          </a:p>
          <a:p>
            <a:pPr marL="0" indent="0">
              <a:buNone/>
            </a:pPr>
            <a:r>
              <a:rPr lang="en-US" dirty="0" smtClean="0"/>
              <a:t>  &gt;&gt;</a:t>
            </a:r>
          </a:p>
          <a:p>
            <a:pPr marL="0" indent="0">
              <a:buNone/>
            </a:pPr>
            <a:r>
              <a:rPr lang="en-US" dirty="0" err="1" smtClean="0"/>
              <a:t>endobj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2 0 </a:t>
            </a:r>
            <a:r>
              <a:rPr lang="en-US" dirty="0" err="1" smtClean="0"/>
              <a:t>obj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&lt;&lt; /Type /Pages</a:t>
            </a:r>
          </a:p>
          <a:p>
            <a:pPr marL="0" indent="0">
              <a:buNone/>
            </a:pPr>
            <a:r>
              <a:rPr lang="en-US" dirty="0" smtClean="0"/>
              <a:t>     /Kids [3 0 R]</a:t>
            </a:r>
          </a:p>
          <a:p>
            <a:pPr marL="0" indent="0">
              <a:buNone/>
            </a:pPr>
            <a:r>
              <a:rPr lang="en-US" dirty="0" smtClean="0"/>
              <a:t>     /Count 1</a:t>
            </a:r>
          </a:p>
          <a:p>
            <a:pPr marL="0" indent="0">
              <a:buNone/>
            </a:pPr>
            <a:r>
              <a:rPr lang="en-US" dirty="0" smtClean="0"/>
              <a:t>  &gt;&gt;</a:t>
            </a:r>
          </a:p>
          <a:p>
            <a:pPr marL="0" indent="0">
              <a:buNone/>
            </a:pPr>
            <a:r>
              <a:rPr lang="en-US" dirty="0" err="1" smtClean="0"/>
              <a:t>endobj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3 0 </a:t>
            </a:r>
            <a:r>
              <a:rPr lang="en-US" dirty="0" err="1" smtClean="0"/>
              <a:t>obj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&lt;&lt; /Type /Page</a:t>
            </a:r>
          </a:p>
          <a:p>
            <a:pPr marL="0" indent="0">
              <a:buNone/>
            </a:pPr>
            <a:r>
              <a:rPr lang="en-US" dirty="0" smtClean="0"/>
              <a:t>     /Parent 2 0 R</a:t>
            </a:r>
          </a:p>
          <a:p>
            <a:pPr marL="0" indent="0">
              <a:buNone/>
            </a:pPr>
            <a:r>
              <a:rPr lang="en-US" dirty="0" smtClean="0"/>
              <a:t>     /</a:t>
            </a:r>
            <a:r>
              <a:rPr lang="en-US" dirty="0" err="1" smtClean="0"/>
              <a:t>MediaBox</a:t>
            </a:r>
            <a:r>
              <a:rPr lang="en-US" dirty="0" smtClean="0"/>
              <a:t> [0 0 600 400]</a:t>
            </a:r>
          </a:p>
          <a:p>
            <a:pPr marL="0" indent="0">
              <a:buNone/>
            </a:pPr>
            <a:r>
              <a:rPr lang="en-US" dirty="0" smtClean="0"/>
              <a:t>     /Resources &lt;&lt; &gt;&gt;</a:t>
            </a:r>
          </a:p>
          <a:p>
            <a:pPr marL="0" indent="0">
              <a:buNone/>
            </a:pPr>
            <a:r>
              <a:rPr lang="en-US" dirty="0" smtClean="0"/>
              <a:t>  &gt;&gt;</a:t>
            </a:r>
          </a:p>
          <a:p>
            <a:pPr marL="0" indent="0">
              <a:buNone/>
            </a:pPr>
            <a:r>
              <a:rPr lang="en-US" dirty="0" err="1" smtClean="0"/>
              <a:t>endobj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xref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0 4</a:t>
            </a:r>
          </a:p>
          <a:p>
            <a:pPr marL="0" indent="0">
              <a:buNone/>
            </a:pPr>
            <a:r>
              <a:rPr lang="en-US" dirty="0" smtClean="0"/>
              <a:t>00000000000 65535 f</a:t>
            </a:r>
          </a:p>
          <a:p>
            <a:pPr marL="0" indent="0">
              <a:buNone/>
            </a:pPr>
            <a:r>
              <a:rPr lang="en-US" dirty="0" smtClean="0"/>
              <a:t>00000000010 00000 n</a:t>
            </a:r>
          </a:p>
          <a:p>
            <a:pPr marL="0" indent="0">
              <a:buNone/>
            </a:pPr>
            <a:r>
              <a:rPr lang="en-US" dirty="0" smtClean="0"/>
              <a:t>00000000069 00000 n</a:t>
            </a:r>
          </a:p>
          <a:p>
            <a:pPr marL="0" indent="0">
              <a:buNone/>
            </a:pPr>
            <a:r>
              <a:rPr lang="en-US" dirty="0" smtClean="0"/>
              <a:t>00000000141 00000 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trailer</a:t>
            </a:r>
          </a:p>
          <a:p>
            <a:pPr marL="0" indent="0">
              <a:buNone/>
            </a:pPr>
            <a:r>
              <a:rPr lang="en-US" dirty="0" smtClean="0"/>
              <a:t>  &lt;&lt; /Root 1 0 R</a:t>
            </a:r>
          </a:p>
          <a:p>
            <a:pPr marL="0" indent="0">
              <a:buNone/>
            </a:pPr>
            <a:r>
              <a:rPr lang="en-US" dirty="0" smtClean="0"/>
              <a:t>     /Size 4</a:t>
            </a:r>
          </a:p>
          <a:p>
            <a:pPr marL="0" indent="0">
              <a:buNone/>
            </a:pPr>
            <a:r>
              <a:rPr lang="en-US" dirty="0" smtClean="0"/>
              <a:t>  &gt;&gt;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startxref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249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%%EOF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2514600" y="1409700"/>
            <a:ext cx="2438400" cy="381000"/>
          </a:xfrm>
          <a:prstGeom prst="wedgeRectCallout">
            <a:avLst>
              <a:gd name="adj1" fmla="val -77231"/>
              <a:gd name="adj2" fmla="val -26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Version Header</a:t>
            </a:r>
            <a:endParaRPr lang="en-US" sz="1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2514600" y="2438400"/>
            <a:ext cx="2438400" cy="381000"/>
          </a:xfrm>
          <a:prstGeom prst="wedgeRectCallout">
            <a:avLst>
              <a:gd name="adj1" fmla="val -77231"/>
              <a:gd name="adj2" fmla="val -26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List</a:t>
            </a:r>
            <a:endParaRPr lang="en-US" sz="1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2514600" y="4419600"/>
            <a:ext cx="2438400" cy="381000"/>
          </a:xfrm>
          <a:prstGeom prst="wedgeRectCallout">
            <a:avLst>
              <a:gd name="adj1" fmla="val -76785"/>
              <a:gd name="adj2" fmla="val -26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 of Cross References (XREF)</a:t>
            </a:r>
            <a:endParaRPr lang="en-US" sz="1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2514600" y="5372100"/>
            <a:ext cx="2438400" cy="266700"/>
          </a:xfrm>
          <a:prstGeom prst="wedgeRectCallout">
            <a:avLst>
              <a:gd name="adj1" fmla="val -77281"/>
              <a:gd name="adj2" fmla="val -25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Trailer</a:t>
            </a:r>
            <a:endParaRPr lang="en-US" sz="1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2514600" y="6096000"/>
            <a:ext cx="2438400" cy="228600"/>
          </a:xfrm>
          <a:prstGeom prst="wedgeRectCallout">
            <a:avLst>
              <a:gd name="adj1" fmla="val -76691"/>
              <a:gd name="adj2" fmla="val -31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 of File Marker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5613000" y="1362075"/>
            <a:ext cx="3124200" cy="4762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PDF Version 1.7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10" idx="3"/>
            <a:endCxn id="18" idx="1"/>
          </p:cNvCxnSpPr>
          <p:nvPr/>
        </p:nvCxnSpPr>
        <p:spPr>
          <a:xfrm>
            <a:off x="4953000" y="1600200"/>
            <a:ext cx="6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</p:cNvCxnSpPr>
          <p:nvPr/>
        </p:nvCxnSpPr>
        <p:spPr>
          <a:xfrm>
            <a:off x="4953000" y="26289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5613000" y="1981201"/>
            <a:ext cx="3124200" cy="1523999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 objects: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Catalog entry specifying a  page located at object 1.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Page object, containing object 3.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 </a:t>
            </a:r>
            <a:r>
              <a:rPr lang="en-US" sz="1400" dirty="0" err="1" smtClean="0"/>
              <a:t>MediaBox</a:t>
            </a:r>
            <a:r>
              <a:rPr lang="en-US" sz="1400" dirty="0" smtClean="0"/>
              <a:t> object which is displayed within object 2.</a:t>
            </a:r>
          </a:p>
          <a:p>
            <a:pPr marL="342900" indent="-342900" algn="ctr">
              <a:buFont typeface="+mj-lt"/>
              <a:buAutoNum type="arabicPeriod"/>
            </a:pPr>
            <a:endParaRPr lang="en-US" sz="1400" dirty="0"/>
          </a:p>
        </p:txBody>
      </p:sp>
      <p:cxnSp>
        <p:nvCxnSpPr>
          <p:cNvPr id="34" name="Straight Arrow Connector 33"/>
          <p:cNvCxnSpPr>
            <a:stCxn id="12" idx="3"/>
          </p:cNvCxnSpPr>
          <p:nvPr/>
        </p:nvCxnSpPr>
        <p:spPr>
          <a:xfrm>
            <a:off x="4953000" y="4610100"/>
            <a:ext cx="6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5613000" y="3657601"/>
            <a:ext cx="3124200" cy="15621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List of 4 objects, starting from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first entry has a special </a:t>
            </a:r>
            <a:r>
              <a:rPr lang="en-US" sz="1400" i="1" dirty="0" smtClean="0"/>
              <a:t>generation number</a:t>
            </a:r>
            <a:r>
              <a:rPr lang="en-US" sz="1400" dirty="0" smtClean="0"/>
              <a:t> of 65535 and is </a:t>
            </a:r>
            <a:r>
              <a:rPr lang="en-US" sz="1400" b="1" i="1" dirty="0" smtClean="0"/>
              <a:t>f</a:t>
            </a:r>
            <a:r>
              <a:rPr lang="en-US" sz="1400" i="1" dirty="0" smtClean="0"/>
              <a:t>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remaining entries all have a generation number of 0 and are in use.</a:t>
            </a:r>
          </a:p>
        </p:txBody>
      </p:sp>
      <p:sp>
        <p:nvSpPr>
          <p:cNvPr id="45" name="Flowchart: Process 44"/>
          <p:cNvSpPr/>
          <p:nvPr/>
        </p:nvSpPr>
        <p:spPr>
          <a:xfrm>
            <a:off x="5613000" y="5340751"/>
            <a:ext cx="3124200" cy="508499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Root object is object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XREF list begins at byte offset 249</a:t>
            </a:r>
          </a:p>
        </p:txBody>
      </p:sp>
      <p:cxnSp>
        <p:nvCxnSpPr>
          <p:cNvPr id="46" name="Straight Arrow Connector 45"/>
          <p:cNvCxnSpPr>
            <a:stCxn id="13" idx="3"/>
          </p:cNvCxnSpPr>
          <p:nvPr/>
        </p:nvCxnSpPr>
        <p:spPr>
          <a:xfrm>
            <a:off x="4953000" y="5505450"/>
            <a:ext cx="6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/>
          <p:cNvSpPr/>
          <p:nvPr/>
        </p:nvSpPr>
        <p:spPr>
          <a:xfrm>
            <a:off x="5613000" y="6014344"/>
            <a:ext cx="3124200" cy="381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End of PDF</a:t>
            </a:r>
          </a:p>
        </p:txBody>
      </p:sp>
      <p:cxnSp>
        <p:nvCxnSpPr>
          <p:cNvPr id="51" name="Straight Arrow Connector 50"/>
          <p:cNvCxnSpPr>
            <a:stCxn id="15" idx="3"/>
            <a:endCxn id="50" idx="1"/>
          </p:cNvCxnSpPr>
          <p:nvPr/>
        </p:nvCxnSpPr>
        <p:spPr>
          <a:xfrm flipV="1">
            <a:off x="4953000" y="6204844"/>
            <a:ext cx="660000" cy="54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8" grpId="0" animBg="1"/>
      <p:bldP spid="28" grpId="0" animBg="1"/>
      <p:bldP spid="35" grpId="0" animBg="1"/>
      <p:bldP spid="45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PDF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looking for?</a:t>
            </a:r>
          </a:p>
          <a:p>
            <a:pPr lvl="1"/>
            <a:r>
              <a:rPr lang="en-US" dirty="0" err="1" smtClean="0"/>
              <a:t>OpenAction</a:t>
            </a:r>
            <a:r>
              <a:rPr lang="en-US" dirty="0" smtClean="0"/>
              <a:t>/AA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Exploits</a:t>
            </a:r>
          </a:p>
          <a:p>
            <a:pPr lvl="1"/>
            <a:r>
              <a:rPr lang="en-US" dirty="0" smtClean="0"/>
              <a:t>Phishing Attempts</a:t>
            </a:r>
          </a:p>
          <a:p>
            <a:pPr lvl="1"/>
            <a:endParaRPr lang="en-US" dirty="0"/>
          </a:p>
          <a:p>
            <a:r>
              <a:rPr lang="en-US" dirty="0" smtClean="0"/>
              <a:t>What tools can we use to check if a PDF has malicious content?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PDFiD</a:t>
            </a:r>
            <a:endParaRPr lang="en-US" dirty="0" smtClean="0"/>
          </a:p>
          <a:p>
            <a:r>
              <a:rPr lang="en-US" dirty="0" smtClean="0"/>
              <a:t>pdf-parser</a:t>
            </a:r>
            <a:endParaRPr lang="en-US" dirty="0" smtClean="0"/>
          </a:p>
          <a:p>
            <a:r>
              <a:rPr lang="en-US" dirty="0" err="1" smtClean="0"/>
              <a:t>peepdf</a:t>
            </a:r>
            <a:endParaRPr lang="en-US" dirty="0" smtClean="0"/>
          </a:p>
          <a:p>
            <a:r>
              <a:rPr lang="en-US" dirty="0" smtClean="0"/>
              <a:t>PDF </a:t>
            </a:r>
            <a:r>
              <a:rPr lang="en-US" dirty="0" smtClean="0"/>
              <a:t>Stream Dumper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Many more!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PDFid</a:t>
            </a:r>
            <a:endParaRPr lang="en-US" dirty="0"/>
          </a:p>
        </p:txBody>
      </p:sp>
      <p:pic>
        <p:nvPicPr>
          <p:cNvPr id="2050" name="Picture 2" descr="20090330-21422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372467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1752600"/>
            <a:ext cx="365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tool that scans a PDF for potentially-malicious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Useful for quickly checking if a PDF contains an </a:t>
            </a:r>
            <a:r>
              <a:rPr lang="en-US" dirty="0" err="1" smtClean="0"/>
              <a:t>OpenAction</a:t>
            </a:r>
            <a:r>
              <a:rPr lang="en-US" dirty="0" smtClean="0"/>
              <a:t>, JavaScript, or </a:t>
            </a:r>
            <a:r>
              <a:rPr lang="en-US" dirty="0" smtClean="0"/>
              <a:t>encryption (even if the name is obfuscated).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support for analyzing encoded </a:t>
            </a:r>
            <a:r>
              <a:rPr lang="en-US" dirty="0" smtClean="0"/>
              <a:t>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useful for proving maliciousness, not for proving a PDF is benign.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Written by Didier Stevens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Tool for extracting data from PDF files.</a:t>
            </a:r>
          </a:p>
          <a:p>
            <a:pPr lvl="1"/>
            <a:r>
              <a:rPr lang="en-US" dirty="0" smtClean="0"/>
              <a:t>Also written </a:t>
            </a:r>
            <a:r>
              <a:rPr lang="en-US" dirty="0"/>
              <a:t>by Didier Stevens</a:t>
            </a:r>
          </a:p>
          <a:p>
            <a:endParaRPr lang="en-US" dirty="0" smtClean="0"/>
          </a:p>
          <a:p>
            <a:r>
              <a:rPr lang="en-US" dirty="0" smtClean="0"/>
              <a:t>Designed for deeper analysis of PDFs triaged with </a:t>
            </a:r>
            <a:r>
              <a:rPr lang="en-US" dirty="0" err="1" smtClean="0"/>
              <a:t>pdfid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The idea is to use this </a:t>
            </a:r>
            <a:r>
              <a:rPr lang="en-US" dirty="0" smtClean="0"/>
              <a:t>tool [</a:t>
            </a:r>
            <a:r>
              <a:rPr lang="en-US" dirty="0" err="1" smtClean="0"/>
              <a:t>pdfid</a:t>
            </a:r>
            <a:r>
              <a:rPr lang="en-US" dirty="0" smtClean="0"/>
              <a:t>] </a:t>
            </a:r>
            <a:r>
              <a:rPr lang="en-US" dirty="0"/>
              <a:t>first to triage PDF documents, and then analyze the suspicious ones with my </a:t>
            </a:r>
            <a:r>
              <a:rPr lang="en-US" dirty="0" smtClean="0"/>
              <a:t>pdf-parser”</a:t>
            </a:r>
          </a:p>
          <a:p>
            <a:pPr lvl="1"/>
            <a:endParaRPr lang="en-US" dirty="0"/>
          </a:p>
          <a:p>
            <a:r>
              <a:rPr lang="en-US" dirty="0" smtClean="0"/>
              <a:t>Supports extracting PDF statistics (-a) and specific encoded objects (--filter --raw --object=&lt;</a:t>
            </a:r>
            <a:r>
              <a:rPr lang="en-US" dirty="0" err="1" smtClean="0"/>
              <a:t>num</a:t>
            </a:r>
            <a:r>
              <a:rPr lang="en-US" dirty="0" smtClean="0"/>
              <a:t>&gt;) from a PDF file.</a:t>
            </a:r>
          </a:p>
        </p:txBody>
      </p:sp>
    </p:spTree>
    <p:extLst>
      <p:ext uri="{BB962C8B-B14F-4D97-AF65-F5344CB8AC3E}">
        <p14:creationId xmlns:p14="http://schemas.microsoft.com/office/powerpoint/2010/main" val="306798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peepdf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Swiss army knife for PDF Analysis</a:t>
            </a:r>
          </a:p>
          <a:p>
            <a:pPr lvl="1"/>
            <a:r>
              <a:rPr lang="en-US" dirty="0" smtClean="0"/>
              <a:t>Default operation is to dump the PDF’s </a:t>
            </a:r>
            <a:r>
              <a:rPr lang="en-US" dirty="0"/>
              <a:t>contents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Supports:</a:t>
            </a:r>
          </a:p>
          <a:p>
            <a:pPr lvl="1"/>
            <a:r>
              <a:rPr lang="en-US" dirty="0" smtClean="0"/>
              <a:t>Extracting individual objects</a:t>
            </a:r>
            <a:endParaRPr lang="en-US" dirty="0"/>
          </a:p>
          <a:p>
            <a:pPr lvl="1"/>
            <a:r>
              <a:rPr lang="en-US" dirty="0" smtClean="0"/>
              <a:t>Scoring PDFs for maliciousness</a:t>
            </a:r>
          </a:p>
          <a:p>
            <a:pPr lvl="1"/>
            <a:r>
              <a:rPr lang="en-US" dirty="0" smtClean="0"/>
              <a:t>Analyzing and reformatting embedded JavaScript</a:t>
            </a:r>
          </a:p>
          <a:p>
            <a:pPr lvl="1"/>
            <a:r>
              <a:rPr lang="en-US" dirty="0" smtClean="0"/>
              <a:t>Interactive interface</a:t>
            </a:r>
          </a:p>
          <a:p>
            <a:pPr lvl="1"/>
            <a:r>
              <a:rPr lang="en-US" dirty="0" smtClean="0"/>
              <a:t>XML Output</a:t>
            </a:r>
          </a:p>
          <a:p>
            <a:endParaRPr lang="en-US" dirty="0"/>
          </a:p>
          <a:p>
            <a:r>
              <a:rPr lang="en-US" dirty="0" smtClean="0"/>
              <a:t>Overall, a more useful tool than pdf-parser</a:t>
            </a:r>
          </a:p>
        </p:txBody>
      </p:sp>
    </p:spTree>
    <p:extLst>
      <p:ext uri="{BB962C8B-B14F-4D97-AF65-F5344CB8AC3E}">
        <p14:creationId xmlns:p14="http://schemas.microsoft.com/office/powerpoint/2010/main" val="29361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PDF file?</a:t>
            </a:r>
          </a:p>
          <a:p>
            <a:endParaRPr lang="en-US" dirty="0" smtClean="0"/>
          </a:p>
          <a:p>
            <a:r>
              <a:rPr lang="en-US" dirty="0" smtClean="0"/>
              <a:t>How do attackers use them?</a:t>
            </a:r>
          </a:p>
          <a:p>
            <a:endParaRPr lang="en-US" dirty="0"/>
          </a:p>
          <a:p>
            <a:r>
              <a:rPr lang="en-US" dirty="0" smtClean="0"/>
              <a:t>How can we analyze them?</a:t>
            </a:r>
          </a:p>
        </p:txBody>
      </p:sp>
    </p:spTree>
    <p:extLst>
      <p:ext uri="{BB962C8B-B14F-4D97-AF65-F5344CB8AC3E}">
        <p14:creationId xmlns:p14="http://schemas.microsoft.com/office/powerpoint/2010/main" val="310347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peepdf</a:t>
            </a:r>
            <a:r>
              <a:rPr lang="en-US" dirty="0" smtClean="0"/>
              <a:t> –Output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600199"/>
            <a:ext cx="30480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./peepdf.py sample.pdf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File: sample.pdf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MD5: f77cca021c686f1ebe5c98cbfaa8c53a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Size: 1312 bytes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Version: 1.1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Binary: False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Linearized: False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Encrypted: False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Updates: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Objects: 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Streams: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Comments: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Errors: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Version 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Catalog: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Info: 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Objects (8): [1, 2, 3, 4, 5, 6, 7, 8]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Streams (2): [1, 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Encoded (0):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Suspicious elements: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OpenAction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[2]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/JS: [6]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/JavaScript: [6]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600199"/>
            <a:ext cx="4724400" cy="452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peepdf.py [options]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PDF_file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Version: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peepdf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0.3 r275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Options: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-h, --help            show this help message and exit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--interactive     Sets console mode.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-s SCRIPTFILE, --load-script=SCRIPTFILE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Loads the commands stored in the specified file and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execute them.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-c, --check-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Checks the hash of the PDF file 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VirusTotal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-f, --force-mode      Sets force parsing mode to ignore errors.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-l, --loose-mode      Sets loose parsing mode to catch malformed objects.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-m, --manual-analysis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Avoids automatic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analysis. Useful with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eternal loops like heap spraying.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-u, --update          Updates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peepdf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with the latest files from the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repository.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-g, 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grinch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-mode     Avoids colorized output in the interactive console.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-v, --version         Shows program's version number.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-x, --xml             Shows the document information in XML format.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-j, 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Shows the document information in JSON format.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-C COMMANDS, --command=COMMANDS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Specifies a command from the interactive console to be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executed.</a:t>
            </a:r>
          </a:p>
        </p:txBody>
      </p:sp>
    </p:spTree>
    <p:extLst>
      <p:ext uri="{BB962C8B-B14F-4D97-AF65-F5344CB8AC3E}">
        <p14:creationId xmlns:p14="http://schemas.microsoft.com/office/powerpoint/2010/main" val="37705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Stream </a:t>
            </a:r>
            <a:r>
              <a:rPr lang="en-US" dirty="0" smtClean="0"/>
              <a:t>Dumper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tool specifically designed for analyzing malicious PDFs.</a:t>
            </a:r>
          </a:p>
          <a:p>
            <a:endParaRPr lang="en-US" dirty="0" smtClean="0"/>
          </a:p>
          <a:p>
            <a:r>
              <a:rPr lang="en-US" dirty="0" smtClean="0"/>
              <a:t>Many useful features: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filtering </a:t>
            </a:r>
            <a:r>
              <a:rPr lang="en-US" dirty="0" smtClean="0"/>
              <a:t>displayed objects</a:t>
            </a:r>
          </a:p>
          <a:p>
            <a:pPr lvl="1"/>
            <a:r>
              <a:rPr lang="en-US" dirty="0" smtClean="0"/>
              <a:t>Includes tools for analyzing malicious JavaScript and shellcode</a:t>
            </a:r>
          </a:p>
          <a:p>
            <a:pPr lvl="1"/>
            <a:r>
              <a:rPr lang="en-US" dirty="0" smtClean="0"/>
              <a:t>Can open encrypted PDFs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8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PDF Stream Dumper – Output</a:t>
            </a:r>
            <a:endParaRPr lang="en-US" dirty="0"/>
          </a:p>
        </p:txBody>
      </p:sp>
      <p:pic>
        <p:nvPicPr>
          <p:cNvPr id="3074" name="Picture 2" descr="Image result for pdf stream dum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34407"/>
            <a:ext cx="7620000" cy="547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6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Analysis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Pitfalls:</a:t>
            </a:r>
          </a:p>
          <a:p>
            <a:pPr lvl="1"/>
            <a:r>
              <a:rPr lang="en-US" dirty="0" smtClean="0"/>
              <a:t>PDFs can be encoded, so the strings command often isn’t useful.</a:t>
            </a:r>
          </a:p>
          <a:p>
            <a:pPr lvl="1"/>
            <a:r>
              <a:rPr lang="en-US" dirty="0" smtClean="0"/>
              <a:t>Difficult to fully automate phishing analysis, because words aren’t always stored as textual data.</a:t>
            </a:r>
          </a:p>
          <a:p>
            <a:pPr lvl="1"/>
            <a:r>
              <a:rPr lang="en-US" dirty="0" smtClean="0"/>
              <a:t>PDF analysis tools and libraries (</a:t>
            </a:r>
            <a:r>
              <a:rPr lang="en-US" dirty="0" err="1" smtClean="0"/>
              <a:t>PDFminer</a:t>
            </a:r>
            <a:r>
              <a:rPr lang="en-US" dirty="0" smtClean="0"/>
              <a:t>, PyPDF2) are nowhere near fully supporting all PDF features.</a:t>
            </a:r>
          </a:p>
          <a:p>
            <a:endParaRPr lang="en-US" dirty="0" smtClean="0"/>
          </a:p>
          <a:p>
            <a:r>
              <a:rPr lang="en-US" dirty="0" smtClean="0"/>
              <a:t>Encryption:</a:t>
            </a:r>
          </a:p>
          <a:p>
            <a:pPr lvl="1"/>
            <a:r>
              <a:rPr lang="en-US" dirty="0" smtClean="0"/>
              <a:t>PDF files can be encrypted </a:t>
            </a:r>
            <a:r>
              <a:rPr lang="en-US" dirty="0"/>
              <a:t>(with or without a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Many tools do not support analyzing encrypted PDFs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Encoding:</a:t>
            </a:r>
            <a:endParaRPr lang="en-US" dirty="0"/>
          </a:p>
          <a:p>
            <a:pPr lvl="1"/>
            <a:r>
              <a:rPr lang="en-US" dirty="0" smtClean="0"/>
              <a:t>Objects in a PDF can be encoded with many types of encoders.</a:t>
            </a:r>
          </a:p>
          <a:p>
            <a:pPr lvl="1"/>
            <a:r>
              <a:rPr lang="en-US" dirty="0" smtClean="0"/>
              <a:t>Encoders can be nested multiple times, making manual analysis impractical.</a:t>
            </a:r>
            <a:endParaRPr lang="en-US" dirty="0"/>
          </a:p>
          <a:p>
            <a:pPr lvl="1"/>
            <a:r>
              <a:rPr lang="en-US" dirty="0"/>
              <a:t>Many tools do not support </a:t>
            </a:r>
            <a:r>
              <a:rPr lang="en-US" dirty="0" smtClean="0"/>
              <a:t>all encoding types present in malicious PDFs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Analyzing a PDF (1/2)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38" y="2176575"/>
            <a:ext cx="5688724" cy="3373213"/>
          </a:xfrm>
        </p:spPr>
      </p:pic>
    </p:spTree>
    <p:extLst>
      <p:ext uri="{BB962C8B-B14F-4D97-AF65-F5344CB8AC3E}">
        <p14:creationId xmlns:p14="http://schemas.microsoft.com/office/powerpoint/2010/main" val="41037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Analyzing a PDF (1/2)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292274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Default action is to dump contents of the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JavaScript object is at object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5" y="2269391"/>
            <a:ext cx="7975649" cy="4173637"/>
          </a:xfrm>
        </p:spPr>
      </p:pic>
    </p:spTree>
    <p:extLst>
      <p:ext uri="{BB962C8B-B14F-4D97-AF65-F5344CB8AC3E}">
        <p14:creationId xmlns:p14="http://schemas.microsoft.com/office/powerpoint/2010/main" val="12214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Analyzing a PDF (1/2)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17" y="1600200"/>
            <a:ext cx="6152765" cy="4525963"/>
          </a:xfrm>
        </p:spPr>
      </p:pic>
    </p:spTree>
    <p:extLst>
      <p:ext uri="{BB962C8B-B14F-4D97-AF65-F5344CB8AC3E}">
        <p14:creationId xmlns:p14="http://schemas.microsoft.com/office/powerpoint/2010/main" val="26472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Analyzing a PDF (1/2)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7" y="1494793"/>
            <a:ext cx="7563906" cy="4525007"/>
          </a:xfrm>
        </p:spPr>
      </p:pic>
    </p:spTree>
    <p:extLst>
      <p:ext uri="{BB962C8B-B14F-4D97-AF65-F5344CB8AC3E}">
        <p14:creationId xmlns:p14="http://schemas.microsoft.com/office/powerpoint/2010/main" val="17191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Analyzing a PDF (1/2)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2086"/>
            <a:ext cx="8229600" cy="4102190"/>
          </a:xfrm>
        </p:spPr>
      </p:pic>
    </p:spTree>
    <p:extLst>
      <p:ext uri="{BB962C8B-B14F-4D97-AF65-F5344CB8AC3E}">
        <p14:creationId xmlns:p14="http://schemas.microsoft.com/office/powerpoint/2010/main" val="17191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 and Further Reading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Technical References:</a:t>
            </a:r>
          </a:p>
          <a:p>
            <a:pPr lvl="1"/>
            <a:r>
              <a:rPr lang="en-US" dirty="0"/>
              <a:t>PDF Reference sixth </a:t>
            </a:r>
            <a:r>
              <a:rPr lang="en-US" dirty="0" smtClean="0"/>
              <a:t>edition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wwwimages.adobe.com/content/dam/Adobe/en/devnet/pdf/pdfs/pdf_reference_1-7.pdf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PDF file format - </a:t>
            </a:r>
            <a:r>
              <a:rPr lang="en-US" dirty="0">
                <a:hlinkClick r:id="rId3"/>
              </a:rPr>
              <a:t>http://lotabout.me/orgwiki/pdf.html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Brief History of the PDF File - </a:t>
            </a:r>
            <a:r>
              <a:rPr lang="en-US" dirty="0">
                <a:hlinkClick r:id="rId4"/>
              </a:rPr>
              <a:t>http://www.investintech.com/resources/articles/pdffilehistory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Physical </a:t>
            </a:r>
            <a:r>
              <a:rPr lang="en-US" dirty="0"/>
              <a:t>and Logical Structure of PDF Files </a:t>
            </a:r>
            <a:r>
              <a:rPr lang="en-US" dirty="0" smtClean="0"/>
              <a:t>- </a:t>
            </a:r>
            <a:r>
              <a:rPr lang="en-US" dirty="0" smtClean="0">
                <a:hlinkClick r:id="rId5"/>
              </a:rPr>
              <a:t>https://blog.didierstevens.com/2008/04/09/quickpost-about-the-physical-and-logical-structure-of-pdf-files/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Advanced PDF Tricks - </a:t>
            </a:r>
            <a:r>
              <a:rPr lang="en-US" dirty="0">
                <a:hlinkClick r:id="rId6"/>
              </a:rPr>
              <a:t>https://github.com/angea/PDF101/raw/master/presentations/troopers15/Albertini%2BPfeifle%20-%</a:t>
            </a:r>
            <a:r>
              <a:rPr lang="en-US" dirty="0" smtClean="0">
                <a:hlinkClick r:id="rId6"/>
              </a:rPr>
              <a:t>20Advanced%20PDF%20Tricks.pdf</a:t>
            </a:r>
            <a:r>
              <a:rPr lang="en-US" dirty="0" smtClean="0"/>
              <a:t>  </a:t>
            </a:r>
            <a:endParaRPr lang="en-US" dirty="0" smtClean="0"/>
          </a:p>
          <a:p>
            <a:pPr lvl="1"/>
            <a:endParaRPr lang="en-US" dirty="0" smtClean="0">
              <a:hlinkClick r:id="rId7"/>
            </a:endParaRPr>
          </a:p>
          <a:p>
            <a:r>
              <a:rPr lang="en-US" dirty="0" smtClean="0"/>
              <a:t>Tool Tutorials:</a:t>
            </a:r>
            <a:endParaRPr lang="en-US" dirty="0"/>
          </a:p>
          <a:p>
            <a:pPr lvl="1"/>
            <a:r>
              <a:rPr lang="en-US" dirty="0" smtClean="0"/>
              <a:t>PDF </a:t>
            </a:r>
            <a:r>
              <a:rPr lang="en-US" dirty="0"/>
              <a:t>Stream Dumper -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www.youtube.com/watch?v=JAsTW73U1qI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PDF Stream Dumper - </a:t>
            </a:r>
            <a:r>
              <a:rPr lang="en-US" dirty="0">
                <a:hlinkClick r:id="rId9"/>
              </a:rPr>
              <a:t>http://www.kahusecurity.com/2011/pdf-analysis-using-pdfstreamdumper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pdf-parser.py, pdfid.py - </a:t>
            </a:r>
            <a:r>
              <a:rPr lang="en-US" dirty="0">
                <a:hlinkClick r:id="rId10"/>
              </a:rPr>
              <a:t>https://blog.didierstevens.com/programs/pdf-tools/</a:t>
            </a:r>
            <a:endParaRPr lang="en-US" dirty="0"/>
          </a:p>
          <a:p>
            <a:pPr lvl="1"/>
            <a:r>
              <a:rPr lang="en-US" dirty="0" err="1" smtClean="0"/>
              <a:t>peepdf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www.blackhat.com/docs/eu-15/materials/eu-15-Esparza-peepdf.pdf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peepdf</a:t>
            </a:r>
            <a:r>
              <a:rPr lang="en-US" dirty="0"/>
              <a:t> - </a:t>
            </a:r>
            <a:r>
              <a:rPr lang="en-US" dirty="0">
                <a:hlinkClick r:id="rId12"/>
              </a:rPr>
              <a:t>http://eternal-todo.com/tools/peepdf-pdf-analysis-tool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PDF </a:t>
            </a:r>
            <a:r>
              <a:rPr lang="en-US" dirty="0"/>
              <a:t>Password Cracking With John The </a:t>
            </a:r>
            <a:r>
              <a:rPr lang="en-US" dirty="0" smtClean="0"/>
              <a:t>Ripper - </a:t>
            </a:r>
            <a:r>
              <a:rPr lang="en-US" dirty="0" smtClean="0">
                <a:hlinkClick r:id="rId13"/>
              </a:rPr>
              <a:t>https</a:t>
            </a:r>
            <a:r>
              <a:rPr lang="en-US" dirty="0">
                <a:hlinkClick r:id="rId13"/>
              </a:rPr>
              <a:t>://blog.didierstevens.com/2015/04/15/pdf-password-cracking-with-john-the-ripper</a:t>
            </a:r>
            <a:r>
              <a:rPr lang="en-US" dirty="0" smtClean="0">
                <a:hlinkClick r:id="rId1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PDF Analysis - </a:t>
            </a:r>
            <a:r>
              <a:rPr lang="en-US" dirty="0">
                <a:hlinkClick r:id="rId14"/>
              </a:rPr>
              <a:t>https://countuponsecurity.com/2014/09/22/malicious-documents-pdf-analysis-in-5-steps</a:t>
            </a:r>
            <a:r>
              <a:rPr lang="en-US" dirty="0" smtClean="0">
                <a:hlinkClick r:id="rId14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Malicious PDF Analysis Concepts:</a:t>
            </a:r>
          </a:p>
          <a:p>
            <a:pPr lvl="1"/>
            <a:r>
              <a:rPr lang="en-US" dirty="0"/>
              <a:t>Threat Modelling Adobe PDF - </a:t>
            </a:r>
            <a:r>
              <a:rPr lang="en-US" dirty="0">
                <a:hlinkClick r:id="rId15"/>
              </a:rPr>
              <a:t>https://www.dst.defence.gov.au/sites/default/files/publications/documents/DSTO-TR-2730.pdf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PDF: Security Analysis and Malware Threats - </a:t>
            </a:r>
            <a:r>
              <a:rPr lang="en-US" dirty="0">
                <a:hlinkClick r:id="rId16"/>
              </a:rPr>
              <a:t>http://www.orkspace.net/secdocs/Conferences/BlackHat/Europe/2008/New%20Viral%20Threats%20of%20PDF%20Language.pdf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Getting Owned by </a:t>
            </a:r>
            <a:r>
              <a:rPr lang="en-US" dirty="0" err="1"/>
              <a:t>Maliicou</a:t>
            </a:r>
            <a:r>
              <a:rPr lang="en-US" dirty="0"/>
              <a:t> PDF - </a:t>
            </a:r>
            <a:r>
              <a:rPr lang="en-US" dirty="0">
                <a:hlinkClick r:id="rId17"/>
              </a:rPr>
              <a:t>https://</a:t>
            </a:r>
            <a:r>
              <a:rPr lang="en-US" dirty="0" smtClean="0">
                <a:hlinkClick r:id="rId17"/>
              </a:rPr>
              <a:t>www.sans.org/reading-room/whitepapers/malicious/owned-malicious-pdf-analysis-33443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smtClean="0"/>
              <a:t>a PDF </a:t>
            </a:r>
            <a:r>
              <a:rPr lang="en-US" dirty="0"/>
              <a:t>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Short for “Portable Document Format”</a:t>
            </a:r>
          </a:p>
          <a:p>
            <a:r>
              <a:rPr lang="en-US" dirty="0" smtClean="0"/>
              <a:t>Designed to present documents on a wide variety of systems in a consistent manner</a:t>
            </a:r>
          </a:p>
          <a:p>
            <a:endParaRPr lang="en-US" dirty="0" smtClean="0"/>
          </a:p>
          <a:p>
            <a:r>
              <a:rPr lang="en-US" dirty="0"/>
              <a:t>Became </a:t>
            </a:r>
            <a:r>
              <a:rPr lang="en-US" b="1" dirty="0"/>
              <a:t>very</a:t>
            </a:r>
            <a:r>
              <a:rPr lang="en-US" dirty="0"/>
              <a:t> popular after Adobe distributed Reader free of charge.</a:t>
            </a:r>
          </a:p>
          <a:p>
            <a:r>
              <a:rPr lang="en-US" dirty="0" smtClean="0"/>
              <a:t>Now one of the most common file types seen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2467748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and Further Reading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Past </a:t>
            </a:r>
            <a:r>
              <a:rPr lang="en-US" dirty="0"/>
              <a:t>Attacks:</a:t>
            </a:r>
          </a:p>
          <a:p>
            <a:pPr lvl="1"/>
            <a:r>
              <a:rPr lang="en-US" dirty="0"/>
              <a:t>Escape From PDF - </a:t>
            </a:r>
            <a:r>
              <a:rPr lang="en-US" dirty="0">
                <a:hlinkClick r:id="rId2"/>
              </a:rPr>
              <a:t>https://blog.didierstevens.com/2010/03/29/escape-from-pdf/</a:t>
            </a:r>
            <a:endParaRPr lang="en-US" dirty="0"/>
          </a:p>
          <a:p>
            <a:pPr lvl="1"/>
            <a:r>
              <a:rPr lang="en-US" dirty="0" err="1"/>
              <a:t>SophosLab</a:t>
            </a:r>
            <a:r>
              <a:rPr lang="en-US" dirty="0"/>
              <a:t> sees malware exploiting /Launch - </a:t>
            </a:r>
            <a:r>
              <a:rPr lang="en-US" dirty="0">
                <a:hlinkClick r:id="rId3"/>
              </a:rPr>
              <a:t>https://nakedsecurity.sophos.com/2010/04/12/trojpdfexdf-sophoslabs-sees-malware-exploiting-launch/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JBIG2 Exploit - </a:t>
            </a:r>
            <a:r>
              <a:rPr lang="en-US" dirty="0">
                <a:hlinkClick r:id="rId4"/>
              </a:rPr>
              <a:t>https://blog.avast.com/2011/04/22/another-nasty-trick-in-malicious-pdf/</a:t>
            </a:r>
            <a:endParaRPr lang="en-US" dirty="0"/>
          </a:p>
          <a:p>
            <a:pPr lvl="1"/>
            <a:r>
              <a:rPr lang="en-US" dirty="0"/>
              <a:t>TIFF Exploit - </a:t>
            </a:r>
            <a:r>
              <a:rPr lang="en-US" dirty="0">
                <a:hlinkClick r:id="rId5"/>
              </a:rPr>
              <a:t>https://www.rapid7.com/db/vulnerabilities/acrobat-cve-2017-2966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Tool Download Links:</a:t>
            </a:r>
          </a:p>
          <a:p>
            <a:pPr lvl="1"/>
            <a:r>
              <a:rPr lang="en-US" dirty="0" err="1" smtClean="0"/>
              <a:t>pdfid</a:t>
            </a:r>
            <a:r>
              <a:rPr lang="en-US" dirty="0" smtClean="0"/>
              <a:t> - </a:t>
            </a:r>
            <a:r>
              <a:rPr lang="en-US" dirty="0" smtClean="0">
                <a:hlinkClick r:id="rId6"/>
              </a:rPr>
              <a:t>https://github.com/DidierStevens/DidierStevensSuite/blob/master/pdfid.py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pdf-parser - </a:t>
            </a:r>
            <a:r>
              <a:rPr lang="en-US" dirty="0" smtClean="0">
                <a:hlinkClick r:id="rId7"/>
              </a:rPr>
              <a:t>https://github.com/DidierStevens/DidierStevensSuite/blob/master/pdf-parser.py</a:t>
            </a:r>
            <a:endParaRPr lang="en-US" dirty="0" smtClean="0"/>
          </a:p>
          <a:p>
            <a:pPr lvl="1"/>
            <a:r>
              <a:rPr lang="en-US" dirty="0" err="1" smtClean="0"/>
              <a:t>peepdf</a:t>
            </a:r>
            <a:r>
              <a:rPr lang="en-US" dirty="0" smtClean="0"/>
              <a:t> - </a:t>
            </a:r>
            <a:r>
              <a:rPr lang="en-US" dirty="0" smtClean="0">
                <a:hlinkClick r:id="rId8"/>
              </a:rPr>
              <a:t>https://github.com/jesparza/peepdf</a:t>
            </a:r>
            <a:endParaRPr lang="en-US" dirty="0" smtClean="0"/>
          </a:p>
          <a:p>
            <a:pPr lvl="1"/>
            <a:r>
              <a:rPr lang="en-US" dirty="0" smtClean="0"/>
              <a:t>PDF Stream Dumper - </a:t>
            </a:r>
            <a:r>
              <a:rPr lang="en-US" dirty="0" smtClean="0">
                <a:hlinkClick r:id="rId9"/>
              </a:rPr>
              <a:t>http://sandsprite.com/blogs/index.php?uid=7&amp;pid=57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Sample files:</a:t>
            </a:r>
          </a:p>
          <a:p>
            <a:pPr lvl="1"/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contagiodump.blogspot.com/2013/03/16800-clean-and-11960-malicious-files.html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PDF supports many features:</a:t>
            </a:r>
          </a:p>
          <a:p>
            <a:endParaRPr lang="en-US" dirty="0" smtClean="0"/>
          </a:p>
          <a:p>
            <a:r>
              <a:rPr lang="en-US" dirty="0" smtClean="0"/>
              <a:t>Text, fonts, images, and videos</a:t>
            </a:r>
          </a:p>
          <a:p>
            <a:pPr lvl="1"/>
            <a:r>
              <a:rPr lang="en-US" dirty="0" smtClean="0"/>
              <a:t>Fonts can be embedded or from the system</a:t>
            </a:r>
          </a:p>
          <a:p>
            <a:pPr lvl="1"/>
            <a:r>
              <a:rPr lang="en-US" dirty="0" smtClean="0"/>
              <a:t>Vector and raster graphics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Includes electronic submission and JavaScript validation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PDFs can be encrypted to control access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Attackers love PDFs!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Adobe Reader has a history of security issues:</a:t>
            </a:r>
          </a:p>
          <a:p>
            <a:endParaRPr lang="en-US" dirty="0"/>
          </a:p>
          <a:p>
            <a:r>
              <a:rPr lang="en-US" dirty="0" err="1" smtClean="0"/>
              <a:t>OpenAction</a:t>
            </a:r>
            <a:endParaRPr lang="en-US" dirty="0" smtClean="0"/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Font Bugs</a:t>
            </a:r>
          </a:p>
          <a:p>
            <a:r>
              <a:rPr lang="en-US" dirty="0" smtClean="0"/>
              <a:t>Decoder Bugs</a:t>
            </a:r>
          </a:p>
          <a:p>
            <a:r>
              <a:rPr lang="en-US" dirty="0" smtClean="0"/>
              <a:t>Phishing Links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Attacker Features – </a:t>
            </a:r>
            <a:r>
              <a:rPr lang="en-US" dirty="0" err="1" smtClean="0"/>
              <a:t>OpenAction</a:t>
            </a:r>
            <a:r>
              <a:rPr lang="en-US" dirty="0" smtClean="0"/>
              <a:t>/AA!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PDF supports specifying an </a:t>
            </a:r>
            <a:r>
              <a:rPr lang="en-US" i="1" dirty="0" err="1" smtClean="0"/>
              <a:t>OpenAction</a:t>
            </a:r>
            <a:r>
              <a:rPr lang="en-US" dirty="0" smtClean="0"/>
              <a:t>, which runs a command when the PDF is first opened.</a:t>
            </a:r>
          </a:p>
          <a:p>
            <a:pPr lvl="1"/>
            <a:r>
              <a:rPr lang="en-US" dirty="0" smtClean="0"/>
              <a:t>This functionality is built-into the PDF spec.</a:t>
            </a:r>
          </a:p>
          <a:p>
            <a:pPr lvl="1"/>
            <a:r>
              <a:rPr lang="en-US" dirty="0" smtClean="0"/>
              <a:t>Automatic commands can also be specified via </a:t>
            </a:r>
            <a:r>
              <a:rPr lang="en-US" i="1" dirty="0" smtClean="0"/>
              <a:t>AA</a:t>
            </a:r>
            <a:r>
              <a:rPr lang="en-US" dirty="0" smtClean="0"/>
              <a:t> (Additional Action) entries.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Allows running an arbitrary program on the system or an embedded executable</a:t>
            </a:r>
          </a:p>
          <a:p>
            <a:pPr lvl="1"/>
            <a:r>
              <a:rPr lang="en-US" dirty="0" smtClean="0"/>
              <a:t>That sounds bad…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PDF Readers didn’t even ask first!</a:t>
            </a:r>
          </a:p>
          <a:p>
            <a:pPr lvl="1"/>
            <a:r>
              <a:rPr lang="en-US" dirty="0"/>
              <a:t>Uh-oh</a:t>
            </a:r>
            <a:r>
              <a:rPr lang="en-U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History:</a:t>
            </a:r>
          </a:p>
          <a:p>
            <a:pPr lvl="1"/>
            <a:r>
              <a:rPr lang="en-US" dirty="0" smtClean="0"/>
              <a:t>“Discovered” by Didier Stevens in March 2010</a:t>
            </a:r>
          </a:p>
          <a:p>
            <a:pPr lvl="1"/>
            <a:r>
              <a:rPr lang="en-US" dirty="0" smtClean="0"/>
              <a:t>“Fixed” in Adobe Reader 9.3.3 in June 2010</a:t>
            </a:r>
          </a:p>
          <a:p>
            <a:endParaRPr lang="en-US" dirty="0" smtClean="0"/>
          </a:p>
          <a:p>
            <a:r>
              <a:rPr lang="en-US" dirty="0" smtClean="0"/>
              <a:t>Very uncommon in legitimate PDFs</a:t>
            </a:r>
          </a:p>
          <a:p>
            <a:pPr lvl="1"/>
            <a:r>
              <a:rPr lang="en-US" dirty="0" smtClean="0"/>
              <a:t>Presence indicates that the PDF is likely </a:t>
            </a:r>
            <a:r>
              <a:rPr lang="en-US" dirty="0"/>
              <a:t>malicious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Attacker Features - JavaScript!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PDF supports embedding JavaScript.</a:t>
            </a:r>
          </a:p>
          <a:p>
            <a:pPr lvl="1"/>
            <a:r>
              <a:rPr lang="en-US" dirty="0" smtClean="0"/>
              <a:t>Not inherently malicious.</a:t>
            </a:r>
          </a:p>
          <a:p>
            <a:pPr lvl="1"/>
            <a:r>
              <a:rPr lang="en-US" dirty="0" smtClean="0"/>
              <a:t>Often used to exploit bugs located in other code.</a:t>
            </a:r>
          </a:p>
          <a:p>
            <a:pPr lvl="1"/>
            <a:r>
              <a:rPr lang="en-US" dirty="0" smtClean="0"/>
              <a:t>Also used to exploit bugs in the JavaScript engine.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benign PDFs don’t include JavaScript</a:t>
            </a:r>
          </a:p>
          <a:p>
            <a:pPr lvl="1"/>
            <a:r>
              <a:rPr lang="en-US" dirty="0" smtClean="0"/>
              <a:t>If a PDF has JavaScript, examine it closely!</a:t>
            </a:r>
          </a:p>
        </p:txBody>
      </p:sp>
    </p:spTree>
    <p:extLst>
      <p:ext uri="{BB962C8B-B14F-4D97-AF65-F5344CB8AC3E}">
        <p14:creationId xmlns:p14="http://schemas.microsoft.com/office/powerpoint/2010/main" val="48647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 Features - Decoder </a:t>
            </a:r>
            <a:r>
              <a:rPr lang="en-US" dirty="0" smtClean="0"/>
              <a:t>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PDFS Support many file formats:</a:t>
            </a:r>
          </a:p>
          <a:p>
            <a:pPr lvl="1"/>
            <a:r>
              <a:rPr lang="en-US" dirty="0" smtClean="0"/>
              <a:t>JPEG, SWF, and many more!</a:t>
            </a:r>
          </a:p>
          <a:p>
            <a:endParaRPr lang="en-US" dirty="0" smtClean="0"/>
          </a:p>
          <a:p>
            <a:r>
              <a:rPr lang="en-US" dirty="0" smtClean="0"/>
              <a:t>These decoders can be complicated.</a:t>
            </a:r>
          </a:p>
          <a:p>
            <a:pPr lvl="1"/>
            <a:r>
              <a:rPr lang="en-US" dirty="0" smtClean="0"/>
              <a:t>Complicated code means bugs.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The JBIG2 decoder had a bug which was exploited in the wild for code execution.</a:t>
            </a:r>
          </a:p>
          <a:p>
            <a:pPr lvl="1"/>
            <a:r>
              <a:rPr lang="en-US" dirty="0" smtClean="0"/>
              <a:t>The TIFF image decoder also had a bug that could be exploited for code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 Features -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PDFs are documents with words, pictures and links.</a:t>
            </a:r>
          </a:p>
          <a:p>
            <a:endParaRPr lang="en-US" dirty="0" smtClean="0"/>
          </a:p>
          <a:p>
            <a:r>
              <a:rPr lang="en-US" dirty="0" smtClean="0"/>
              <a:t>Attackers sometimes put the malicious link in a PDF instead of directly in the email.</a:t>
            </a:r>
          </a:p>
          <a:p>
            <a:pPr lvl="1"/>
            <a:r>
              <a:rPr lang="en-US" dirty="0" smtClean="0"/>
              <a:t>This makes it harder for automated tools to extract and check the link.</a:t>
            </a:r>
          </a:p>
          <a:p>
            <a:pPr lvl="1"/>
            <a:endParaRPr lang="en-US" dirty="0"/>
          </a:p>
          <a:p>
            <a:r>
              <a:rPr lang="en-US" dirty="0" smtClean="0"/>
              <a:t>The PDF could also contain a form which sends the inputs to the attacker.</a:t>
            </a:r>
          </a:p>
        </p:txBody>
      </p:sp>
    </p:spTree>
    <p:extLst>
      <p:ext uri="{BB962C8B-B14F-4D97-AF65-F5344CB8AC3E}">
        <p14:creationId xmlns:p14="http://schemas.microsoft.com/office/powerpoint/2010/main" val="28867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4638</TotalTime>
  <Words>1735</Words>
  <Application>Microsoft Office PowerPoint</Application>
  <PresentationFormat>On-screen Show (4:3)</PresentationFormat>
  <Paragraphs>351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Theme1</vt:lpstr>
      <vt:lpstr>PDF Analysis</vt:lpstr>
      <vt:lpstr>Overview</vt:lpstr>
      <vt:lpstr>What is a PDF file?</vt:lpstr>
      <vt:lpstr>PDF Capabilities</vt:lpstr>
      <vt:lpstr>Attackers love PDFs!</vt:lpstr>
      <vt:lpstr>Attacker Features – OpenAction/AA!</vt:lpstr>
      <vt:lpstr>Attacker Features - JavaScript!</vt:lpstr>
      <vt:lpstr>Attacker Features - Decoder Bugs</vt:lpstr>
      <vt:lpstr>Attacker Features - Phishing</vt:lpstr>
      <vt:lpstr>Attackers love PDFs - Recap!</vt:lpstr>
      <vt:lpstr>Which leads to this…</vt:lpstr>
      <vt:lpstr>Analyzing PDF Files</vt:lpstr>
      <vt:lpstr>PDF Structure</vt:lpstr>
      <vt:lpstr>PDF Structure - Sample</vt:lpstr>
      <vt:lpstr>Analyzing PDF Files</vt:lpstr>
      <vt:lpstr>PDF Analysis Tools</vt:lpstr>
      <vt:lpstr>PDFid</vt:lpstr>
      <vt:lpstr>pdf-parser</vt:lpstr>
      <vt:lpstr>peepdf</vt:lpstr>
      <vt:lpstr>peepdf –Output</vt:lpstr>
      <vt:lpstr>PDF Stream Dumper</vt:lpstr>
      <vt:lpstr>PDF Stream Dumper – Output</vt:lpstr>
      <vt:lpstr>PDF Analysis Pitfalls</vt:lpstr>
      <vt:lpstr>Demo: Analyzing a PDF (1/2)</vt:lpstr>
      <vt:lpstr>Demo: Analyzing a PDF (1/2)</vt:lpstr>
      <vt:lpstr>Demo: Analyzing a PDF (1/2)</vt:lpstr>
      <vt:lpstr>Demo: Analyzing a PDF (1/2)</vt:lpstr>
      <vt:lpstr>Demo: Analyzing a PDF (1/2)</vt:lpstr>
      <vt:lpstr>References and Further Reading (1/2)</vt:lpstr>
      <vt:lpstr>References and Further Reading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2017-01-25T20:40:29Z</dcterms:modified>
</cp:coreProperties>
</file>