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5" r:id="rId8"/>
    <p:sldId id="263" r:id="rId9"/>
    <p:sldId id="264" r:id="rId10"/>
    <p:sldId id="266" r:id="rId11"/>
    <p:sldId id="267" r:id="rId12"/>
    <p:sldId id="268" r:id="rId13"/>
    <p:sldId id="296" r:id="rId14"/>
    <p:sldId id="269" r:id="rId15"/>
    <p:sldId id="270" r:id="rId16"/>
    <p:sldId id="271" r:id="rId17"/>
    <p:sldId id="274" r:id="rId18"/>
    <p:sldId id="275" r:id="rId19"/>
    <p:sldId id="276" r:id="rId20"/>
    <p:sldId id="272" r:id="rId21"/>
    <p:sldId id="273" r:id="rId22"/>
    <p:sldId id="277" r:id="rId23"/>
    <p:sldId id="278" r:id="rId24"/>
    <p:sldId id="279" r:id="rId25"/>
    <p:sldId id="280" r:id="rId26"/>
    <p:sldId id="297" r:id="rId27"/>
    <p:sldId id="281" r:id="rId28"/>
    <p:sldId id="282" r:id="rId29"/>
    <p:sldId id="283" r:id="rId30"/>
    <p:sldId id="284" r:id="rId31"/>
    <p:sldId id="286" r:id="rId32"/>
    <p:sldId id="287" r:id="rId33"/>
    <p:sldId id="288" r:id="rId34"/>
    <p:sldId id="289" r:id="rId35"/>
    <p:sldId id="290" r:id="rId36"/>
    <p:sldId id="298" r:id="rId37"/>
    <p:sldId id="299" r:id="rId38"/>
    <p:sldId id="291" r:id="rId39"/>
    <p:sldId id="300" r:id="rId40"/>
    <p:sldId id="292" r:id="rId41"/>
    <p:sldId id="293" r:id="rId42"/>
    <p:sldId id="301" r:id="rId43"/>
    <p:sldId id="302" r:id="rId44"/>
    <p:sldId id="304" r:id="rId45"/>
    <p:sldId id="294" r:id="rId46"/>
    <p:sldId id="30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סגנון בהיר 2 - הדגשה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סגנון בהיר 1 - הדגשה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סגנון ערכת נושא 1 - הדגשה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סגנון ערכת נושא 2 - הדגשה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סגנון ערכת נושא 2 - הדגשה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סגנון ערכת נושא 2 - הדגשה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96" autoAdjust="0"/>
    <p:restoredTop sz="94660"/>
  </p:normalViewPr>
  <p:slideViewPr>
    <p:cSldViewPr snapToGrid="0">
      <p:cViewPr varScale="1">
        <p:scale>
          <a:sx n="67" d="100"/>
          <a:sy n="67" d="100"/>
        </p:scale>
        <p:origin x="66" y="180"/>
      </p:cViewPr>
      <p:guideLst/>
    </p:cSldViewPr>
  </p:slideViewPr>
  <p:notesTextViewPr>
    <p:cViewPr>
      <p:scale>
        <a:sx n="1" d="1"/>
        <a:sy n="1" d="1"/>
      </p:scale>
      <p:origin x="0" y="0"/>
    </p:cViewPr>
  </p:notesTextViewPr>
  <p:sorterViewPr>
    <p:cViewPr>
      <p:scale>
        <a:sx n="100" d="100"/>
        <a:sy n="100" d="100"/>
      </p:scale>
      <p:origin x="0" y="-135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356288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235281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3055831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29235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3253677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2318133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1745214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732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380052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261231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220058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400604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16627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40195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86731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317735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022D474-5C04-4B21-91B1-7B0EC66D4227}" type="datetimeFigureOut">
              <a:rPr lang="he-IL" smtClean="0"/>
              <a:t>ד'/שבט/תשפ"א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77211AA-C08C-48B2-A30A-2DA8FB0A00FA}" type="slidenum">
              <a:rPr lang="he-IL" smtClean="0"/>
              <a:t>‹#›</a:t>
            </a:fld>
            <a:endParaRPr lang="he-IL"/>
          </a:p>
        </p:txBody>
      </p:sp>
    </p:spTree>
    <p:extLst>
      <p:ext uri="{BB962C8B-B14F-4D97-AF65-F5344CB8AC3E}">
        <p14:creationId xmlns:p14="http://schemas.microsoft.com/office/powerpoint/2010/main" val="22186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22D474-5C04-4B21-91B1-7B0EC66D4227}" type="datetimeFigureOut">
              <a:rPr lang="he-IL" smtClean="0"/>
              <a:t>ד'/שבט/תשפ"א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7211AA-C08C-48B2-A30A-2DA8FB0A00FA}" type="slidenum">
              <a:rPr lang="he-IL" smtClean="0"/>
              <a:t>‹#›</a:t>
            </a:fld>
            <a:endParaRPr lang="he-IL"/>
          </a:p>
        </p:txBody>
      </p:sp>
    </p:spTree>
    <p:extLst>
      <p:ext uri="{BB962C8B-B14F-4D97-AF65-F5344CB8AC3E}">
        <p14:creationId xmlns:p14="http://schemas.microsoft.com/office/powerpoint/2010/main" val="19018175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0831AA-C42E-4665-87C0-AAB6BB607363}"/>
              </a:ext>
            </a:extLst>
          </p:cNvPr>
          <p:cNvSpPr>
            <a:spLocks noGrp="1"/>
          </p:cNvSpPr>
          <p:nvPr>
            <p:ph type="ctrTitle"/>
          </p:nvPr>
        </p:nvSpPr>
        <p:spPr>
          <a:xfrm>
            <a:off x="2194242" y="675861"/>
            <a:ext cx="7803515" cy="2753139"/>
          </a:xfrm>
        </p:spPr>
        <p:txBody>
          <a:bodyPr/>
          <a:lstStyle/>
          <a:p>
            <a:pPr algn="ctr"/>
            <a:r>
              <a:rPr lang="he-IL" sz="5400" dirty="0"/>
              <a:t>סמינר בתכנות מערכות דפנסיבי:</a:t>
            </a:r>
            <a:br>
              <a:rPr lang="he-IL" sz="5400" dirty="0"/>
            </a:br>
            <a:r>
              <a:rPr lang="he-IL" sz="5400" dirty="0"/>
              <a:t> פרצות אבטחה נפוצות </a:t>
            </a:r>
            <a:br>
              <a:rPr lang="he-IL" sz="5400" dirty="0"/>
            </a:br>
            <a:r>
              <a:rPr lang="he-IL" sz="5400" dirty="0"/>
              <a:t>והגנות מפניהם</a:t>
            </a:r>
          </a:p>
        </p:txBody>
      </p:sp>
      <p:sp>
        <p:nvSpPr>
          <p:cNvPr id="3" name="כותרת משנה 2">
            <a:extLst>
              <a:ext uri="{FF2B5EF4-FFF2-40B4-BE49-F238E27FC236}">
                <a16:creationId xmlns:a16="http://schemas.microsoft.com/office/drawing/2014/main" id="{B189AADA-AFB0-4CF0-8EF1-6285C69B20E4}"/>
              </a:ext>
            </a:extLst>
          </p:cNvPr>
          <p:cNvSpPr>
            <a:spLocks noGrp="1"/>
          </p:cNvSpPr>
          <p:nvPr>
            <p:ph type="subTitle" idx="1"/>
          </p:nvPr>
        </p:nvSpPr>
        <p:spPr>
          <a:xfrm>
            <a:off x="1683171" y="4111092"/>
            <a:ext cx="8825658" cy="2481095"/>
          </a:xfrm>
        </p:spPr>
        <p:txBody>
          <a:bodyPr>
            <a:normAutofit/>
          </a:bodyPr>
          <a:lstStyle/>
          <a:p>
            <a:pPr algn="ctr"/>
            <a:r>
              <a:rPr lang="he-IL" sz="2800" dirty="0"/>
              <a:t>מוגש ע"י משה גרשנפלד</a:t>
            </a:r>
          </a:p>
          <a:p>
            <a:pPr algn="ctr"/>
            <a:r>
              <a:rPr lang="he-IL" sz="2800" dirty="0"/>
              <a:t>בהדרכת ד"ר ליאוניד בירנבוים</a:t>
            </a:r>
          </a:p>
          <a:p>
            <a:pPr algn="ctr"/>
            <a:r>
              <a:rPr lang="he-IL" sz="2800" dirty="0"/>
              <a:t>האוניברסיטה הפתוחה – המחלקה למתמטיקה ומדעי המחשב</a:t>
            </a:r>
          </a:p>
          <a:p>
            <a:pPr algn="ctr"/>
            <a:r>
              <a:rPr lang="he-IL" sz="2800" dirty="0"/>
              <a:t>ינואר 2021</a:t>
            </a:r>
          </a:p>
        </p:txBody>
      </p:sp>
    </p:spTree>
    <p:extLst>
      <p:ext uri="{BB962C8B-B14F-4D97-AF65-F5344CB8AC3E}">
        <p14:creationId xmlns:p14="http://schemas.microsoft.com/office/powerpoint/2010/main" val="285412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22B9524B-6F3F-498B-AEFC-D2DDE4A7ACD9}"/>
              </a:ext>
            </a:extLst>
          </p:cNvPr>
          <p:cNvSpPr>
            <a:spLocks noGrp="1"/>
          </p:cNvSpPr>
          <p:nvPr>
            <p:ph type="title"/>
          </p:nvPr>
        </p:nvSpPr>
        <p:spPr>
          <a:xfrm>
            <a:off x="3363209" y="583097"/>
            <a:ext cx="5465582" cy="965265"/>
          </a:xfrm>
        </p:spPr>
        <p:txBody>
          <a:bodyPr/>
          <a:lstStyle/>
          <a:p>
            <a:pPr algn="r"/>
            <a:r>
              <a:rPr lang="he-IL" dirty="0"/>
              <a:t>פרצות אבטחה בשפת ++</a:t>
            </a:r>
            <a:r>
              <a:rPr lang="en-US" dirty="0"/>
              <a:t>C</a:t>
            </a:r>
            <a:endParaRPr lang="he-IL" dirty="0"/>
          </a:p>
        </p:txBody>
      </p:sp>
      <p:sp>
        <p:nvSpPr>
          <p:cNvPr id="5" name="כותרת 1">
            <a:extLst>
              <a:ext uri="{FF2B5EF4-FFF2-40B4-BE49-F238E27FC236}">
                <a16:creationId xmlns:a16="http://schemas.microsoft.com/office/drawing/2014/main" id="{86CE30E5-C84A-4DE8-8C5E-EACED95EF328}"/>
              </a:ext>
            </a:extLst>
          </p:cNvPr>
          <p:cNvSpPr txBox="1">
            <a:spLocks/>
          </p:cNvSpPr>
          <p:nvPr/>
        </p:nvSpPr>
        <p:spPr>
          <a:xfrm>
            <a:off x="3769531" y="1390740"/>
            <a:ext cx="4652937" cy="728868"/>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en-US" sz="3600" u="sng" dirty="0"/>
              <a:t>Use-After-Free (UAF)</a:t>
            </a:r>
            <a:endParaRPr lang="he-IL" sz="3600" u="sng" dirty="0"/>
          </a:p>
        </p:txBody>
      </p:sp>
      <p:pic>
        <p:nvPicPr>
          <p:cNvPr id="2" name="תמונה 1">
            <a:extLst>
              <a:ext uri="{FF2B5EF4-FFF2-40B4-BE49-F238E27FC236}">
                <a16:creationId xmlns:a16="http://schemas.microsoft.com/office/drawing/2014/main" id="{720BFC88-0EAC-49FA-AA15-53B892757E63}"/>
              </a:ext>
            </a:extLst>
          </p:cNvPr>
          <p:cNvPicPr>
            <a:picLocks noChangeAspect="1"/>
          </p:cNvPicPr>
          <p:nvPr/>
        </p:nvPicPr>
        <p:blipFill>
          <a:blip r:embed="rId2"/>
          <a:stretch>
            <a:fillRect/>
          </a:stretch>
        </p:blipFill>
        <p:spPr>
          <a:xfrm>
            <a:off x="4595702" y="2740528"/>
            <a:ext cx="3000596" cy="2726732"/>
          </a:xfrm>
          <a:prstGeom prst="rect">
            <a:avLst/>
          </a:prstGeom>
          <a:ln w="76200">
            <a:solidFill>
              <a:schemeClr val="tx1">
                <a:lumMod val="50000"/>
              </a:schemeClr>
            </a:solidFill>
          </a:ln>
        </p:spPr>
      </p:pic>
    </p:spTree>
    <p:extLst>
      <p:ext uri="{BB962C8B-B14F-4D97-AF65-F5344CB8AC3E}">
        <p14:creationId xmlns:p14="http://schemas.microsoft.com/office/powerpoint/2010/main" val="60680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41E610-E7FC-4861-BC55-A3573D5C6F2B}"/>
              </a:ext>
            </a:extLst>
          </p:cNvPr>
          <p:cNvSpPr txBox="1">
            <a:spLocks/>
          </p:cNvSpPr>
          <p:nvPr/>
        </p:nvSpPr>
        <p:spPr>
          <a:xfrm>
            <a:off x="2765215" y="556592"/>
            <a:ext cx="6661569" cy="965265"/>
          </a:xfrm>
          <a:prstGeom prst="rect">
            <a:avLst/>
          </a:prstGeom>
        </p:spPr>
        <p:txBody>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dirty="0"/>
              <a:t>פרצות אבטחה בשפת ++</a:t>
            </a:r>
            <a:r>
              <a:rPr lang="en-US" dirty="0"/>
              <a:t>C</a:t>
            </a:r>
            <a:r>
              <a:rPr lang="he-IL" dirty="0"/>
              <a:t> – </a:t>
            </a:r>
            <a:r>
              <a:rPr lang="en-US" dirty="0"/>
              <a:t>UAF</a:t>
            </a:r>
            <a:endParaRPr lang="he-IL" dirty="0"/>
          </a:p>
        </p:txBody>
      </p:sp>
      <p:sp>
        <p:nvSpPr>
          <p:cNvPr id="3" name="כותרת 1">
            <a:extLst>
              <a:ext uri="{FF2B5EF4-FFF2-40B4-BE49-F238E27FC236}">
                <a16:creationId xmlns:a16="http://schemas.microsoft.com/office/drawing/2014/main" id="{DE218CB8-8BBF-4717-9F7F-4F632165CDB7}"/>
              </a:ext>
            </a:extLst>
          </p:cNvPr>
          <p:cNvSpPr txBox="1">
            <a:spLocks/>
          </p:cNvSpPr>
          <p:nvPr/>
        </p:nvSpPr>
        <p:spPr>
          <a:xfrm>
            <a:off x="4175102" y="1521857"/>
            <a:ext cx="3841794"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דוגמא לפריצה המנצלת </a:t>
            </a:r>
            <a:r>
              <a:rPr lang="en-US" sz="2800" dirty="0"/>
              <a:t>UAF</a:t>
            </a:r>
            <a:r>
              <a:rPr lang="he-IL" sz="2800" dirty="0"/>
              <a:t>:</a:t>
            </a:r>
          </a:p>
        </p:txBody>
      </p:sp>
      <p:pic>
        <p:nvPicPr>
          <p:cNvPr id="4" name="תמונה 3">
            <a:extLst>
              <a:ext uri="{FF2B5EF4-FFF2-40B4-BE49-F238E27FC236}">
                <a16:creationId xmlns:a16="http://schemas.microsoft.com/office/drawing/2014/main" id="{FF85844A-A508-4F85-B791-376F43EA7FB5}"/>
              </a:ext>
            </a:extLst>
          </p:cNvPr>
          <p:cNvPicPr>
            <a:picLocks noChangeAspect="1"/>
          </p:cNvPicPr>
          <p:nvPr/>
        </p:nvPicPr>
        <p:blipFill>
          <a:blip r:embed="rId2"/>
          <a:stretch>
            <a:fillRect/>
          </a:stretch>
        </p:blipFill>
        <p:spPr>
          <a:xfrm>
            <a:off x="675861" y="2257351"/>
            <a:ext cx="5008540" cy="4333133"/>
          </a:xfrm>
          <a:prstGeom prst="rect">
            <a:avLst/>
          </a:prstGeom>
        </p:spPr>
      </p:pic>
      <p:sp>
        <p:nvSpPr>
          <p:cNvPr id="5" name="מלבן 4">
            <a:extLst>
              <a:ext uri="{FF2B5EF4-FFF2-40B4-BE49-F238E27FC236}">
                <a16:creationId xmlns:a16="http://schemas.microsoft.com/office/drawing/2014/main" id="{CF73888A-E846-49B5-A669-DAFAC0128A40}"/>
              </a:ext>
            </a:extLst>
          </p:cNvPr>
          <p:cNvSpPr/>
          <p:nvPr/>
        </p:nvSpPr>
        <p:spPr>
          <a:xfrm>
            <a:off x="6612834" y="2663688"/>
            <a:ext cx="741453" cy="38431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Ptr</a:t>
            </a:r>
            <a:endParaRPr lang="he-IL" dirty="0"/>
          </a:p>
        </p:txBody>
      </p:sp>
      <p:graphicFrame>
        <p:nvGraphicFramePr>
          <p:cNvPr id="7" name="טבלה 7">
            <a:extLst>
              <a:ext uri="{FF2B5EF4-FFF2-40B4-BE49-F238E27FC236}">
                <a16:creationId xmlns:a16="http://schemas.microsoft.com/office/drawing/2014/main" id="{5E3EC515-957C-4D08-9A9D-E34DBB4DCA77}"/>
              </a:ext>
            </a:extLst>
          </p:cNvPr>
          <p:cNvGraphicFramePr>
            <a:graphicFrameLocks noGrp="1"/>
          </p:cNvGraphicFramePr>
          <p:nvPr>
            <p:extLst>
              <p:ext uri="{D42A27DB-BD31-4B8C-83A1-F6EECF244321}">
                <p14:modId xmlns:p14="http://schemas.microsoft.com/office/powerpoint/2010/main" val="247965392"/>
              </p:ext>
            </p:extLst>
          </p:nvPr>
        </p:nvGraphicFramePr>
        <p:xfrm>
          <a:off x="9130748" y="2264617"/>
          <a:ext cx="2500242" cy="1005840"/>
        </p:xfrm>
        <a:graphic>
          <a:graphicData uri="http://schemas.openxmlformats.org/drawingml/2006/table">
            <a:tbl>
              <a:tblPr rtl="1" firstRow="1" bandRow="1">
                <a:tableStyleId>{638B1855-1B75-4FBE-930C-398BA8C253C6}</a:tableStyleId>
              </a:tblPr>
              <a:tblGrid>
                <a:gridCol w="2500242">
                  <a:extLst>
                    <a:ext uri="{9D8B030D-6E8A-4147-A177-3AD203B41FA5}">
                      <a16:colId xmlns:a16="http://schemas.microsoft.com/office/drawing/2014/main" val="129778185"/>
                    </a:ext>
                  </a:extLst>
                </a:gridCol>
              </a:tblGrid>
              <a:tr h="284189">
                <a:tc>
                  <a:txBody>
                    <a:bodyPr/>
                    <a:lstStyle/>
                    <a:p>
                      <a:pPr rtl="1"/>
                      <a:r>
                        <a:rPr lang="en-US" dirty="0"/>
                        <a:t>Address  0x43f6a58  </a:t>
                      </a:r>
                      <a:endParaRPr lang="he-IL" dirty="0"/>
                    </a:p>
                  </a:txBody>
                  <a:tcPr/>
                </a:tc>
                <a:extLst>
                  <a:ext uri="{0D108BD9-81ED-4DB2-BD59-A6C34878D82A}">
                    <a16:rowId xmlns:a16="http://schemas.microsoft.com/office/drawing/2014/main" val="1093749435"/>
                  </a:ext>
                </a:extLst>
              </a:tr>
              <a:tr h="499196">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en-US" dirty="0" err="1"/>
                        <a:t>userFunction</a:t>
                      </a:r>
                      <a:r>
                        <a:rPr lang="en-US" dirty="0"/>
                        <a:t>() code</a:t>
                      </a:r>
                      <a:endParaRPr lang="he-IL" dirty="0"/>
                    </a:p>
                    <a:p>
                      <a:pPr rtl="1"/>
                      <a:endParaRPr lang="he-IL" dirty="0"/>
                    </a:p>
                  </a:txBody>
                  <a:tcPr/>
                </a:tc>
                <a:extLst>
                  <a:ext uri="{0D108BD9-81ED-4DB2-BD59-A6C34878D82A}">
                    <a16:rowId xmlns:a16="http://schemas.microsoft.com/office/drawing/2014/main" val="3741324374"/>
                  </a:ext>
                </a:extLst>
              </a:tr>
            </a:tbl>
          </a:graphicData>
        </a:graphic>
      </p:graphicFrame>
      <p:cxnSp>
        <p:nvCxnSpPr>
          <p:cNvPr id="10" name="מחבר חץ ישר 9">
            <a:extLst>
              <a:ext uri="{FF2B5EF4-FFF2-40B4-BE49-F238E27FC236}">
                <a16:creationId xmlns:a16="http://schemas.microsoft.com/office/drawing/2014/main" id="{B3032527-6EA9-40D7-AC7B-02603679D5BE}"/>
              </a:ext>
            </a:extLst>
          </p:cNvPr>
          <p:cNvCxnSpPr>
            <a:cxnSpLocks/>
          </p:cNvCxnSpPr>
          <p:nvPr/>
        </p:nvCxnSpPr>
        <p:spPr>
          <a:xfrm flipV="1">
            <a:off x="7447722" y="2464905"/>
            <a:ext cx="1683026" cy="384313"/>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מלבן 11">
            <a:extLst>
              <a:ext uri="{FF2B5EF4-FFF2-40B4-BE49-F238E27FC236}">
                <a16:creationId xmlns:a16="http://schemas.microsoft.com/office/drawing/2014/main" id="{94FD99BA-7E61-4E07-898E-430AC46895AE}"/>
              </a:ext>
            </a:extLst>
          </p:cNvPr>
          <p:cNvSpPr/>
          <p:nvPr/>
        </p:nvSpPr>
        <p:spPr>
          <a:xfrm>
            <a:off x="6632710" y="3876262"/>
            <a:ext cx="741453" cy="38431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Ptr</a:t>
            </a:r>
            <a:endParaRPr lang="he-IL" dirty="0"/>
          </a:p>
        </p:txBody>
      </p:sp>
      <p:graphicFrame>
        <p:nvGraphicFramePr>
          <p:cNvPr id="13" name="טבלה 7">
            <a:extLst>
              <a:ext uri="{FF2B5EF4-FFF2-40B4-BE49-F238E27FC236}">
                <a16:creationId xmlns:a16="http://schemas.microsoft.com/office/drawing/2014/main" id="{87421730-9F29-472A-B888-8CD728EB77D1}"/>
              </a:ext>
            </a:extLst>
          </p:cNvPr>
          <p:cNvGraphicFramePr>
            <a:graphicFrameLocks noGrp="1"/>
          </p:cNvGraphicFramePr>
          <p:nvPr>
            <p:extLst>
              <p:ext uri="{D42A27DB-BD31-4B8C-83A1-F6EECF244321}">
                <p14:modId xmlns:p14="http://schemas.microsoft.com/office/powerpoint/2010/main" val="1722864038"/>
              </p:ext>
            </p:extLst>
          </p:nvPr>
        </p:nvGraphicFramePr>
        <p:xfrm>
          <a:off x="9150624" y="3477191"/>
          <a:ext cx="2500242" cy="1005840"/>
        </p:xfrm>
        <a:graphic>
          <a:graphicData uri="http://schemas.openxmlformats.org/drawingml/2006/table">
            <a:tbl>
              <a:tblPr rtl="1" firstRow="1" bandRow="1">
                <a:tableStyleId>{638B1855-1B75-4FBE-930C-398BA8C253C6}</a:tableStyleId>
              </a:tblPr>
              <a:tblGrid>
                <a:gridCol w="2500242">
                  <a:extLst>
                    <a:ext uri="{9D8B030D-6E8A-4147-A177-3AD203B41FA5}">
                      <a16:colId xmlns:a16="http://schemas.microsoft.com/office/drawing/2014/main" val="129778185"/>
                    </a:ext>
                  </a:extLst>
                </a:gridCol>
              </a:tblGrid>
              <a:tr h="284189">
                <a:tc>
                  <a:txBody>
                    <a:bodyPr/>
                    <a:lstStyle/>
                    <a:p>
                      <a:pPr rtl="1"/>
                      <a:r>
                        <a:rPr lang="en-US" dirty="0"/>
                        <a:t>Address  0x43f6a58  </a:t>
                      </a:r>
                      <a:endParaRPr lang="he-IL" dirty="0"/>
                    </a:p>
                  </a:txBody>
                  <a:tcPr/>
                </a:tc>
                <a:extLst>
                  <a:ext uri="{0D108BD9-81ED-4DB2-BD59-A6C34878D82A}">
                    <a16:rowId xmlns:a16="http://schemas.microsoft.com/office/drawing/2014/main" val="1093749435"/>
                  </a:ext>
                </a:extLst>
              </a:tr>
              <a:tr h="499196">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he-IL" dirty="0"/>
                        <a:t>זבל</a:t>
                      </a:r>
                    </a:p>
                    <a:p>
                      <a:pPr rtl="1"/>
                      <a:endParaRPr lang="he-IL" dirty="0"/>
                    </a:p>
                  </a:txBody>
                  <a:tcPr/>
                </a:tc>
                <a:extLst>
                  <a:ext uri="{0D108BD9-81ED-4DB2-BD59-A6C34878D82A}">
                    <a16:rowId xmlns:a16="http://schemas.microsoft.com/office/drawing/2014/main" val="3741324374"/>
                  </a:ext>
                </a:extLst>
              </a:tr>
            </a:tbl>
          </a:graphicData>
        </a:graphic>
      </p:graphicFrame>
      <p:sp>
        <p:nvSpPr>
          <p:cNvPr id="15" name="מלבן 14">
            <a:extLst>
              <a:ext uri="{FF2B5EF4-FFF2-40B4-BE49-F238E27FC236}">
                <a16:creationId xmlns:a16="http://schemas.microsoft.com/office/drawing/2014/main" id="{839E92EC-56BB-40CF-8F71-A8A4764C633E}"/>
              </a:ext>
            </a:extLst>
          </p:cNvPr>
          <p:cNvSpPr/>
          <p:nvPr/>
        </p:nvSpPr>
        <p:spPr>
          <a:xfrm>
            <a:off x="6619462" y="5280993"/>
            <a:ext cx="741453" cy="38431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Ptr</a:t>
            </a:r>
            <a:endParaRPr lang="he-IL" dirty="0"/>
          </a:p>
        </p:txBody>
      </p:sp>
      <p:graphicFrame>
        <p:nvGraphicFramePr>
          <p:cNvPr id="16" name="טבלה 7">
            <a:extLst>
              <a:ext uri="{FF2B5EF4-FFF2-40B4-BE49-F238E27FC236}">
                <a16:creationId xmlns:a16="http://schemas.microsoft.com/office/drawing/2014/main" id="{DF36998F-B8F1-40D1-90F3-2CCAD6D10039}"/>
              </a:ext>
            </a:extLst>
          </p:cNvPr>
          <p:cNvGraphicFramePr>
            <a:graphicFrameLocks noGrp="1"/>
          </p:cNvGraphicFramePr>
          <p:nvPr>
            <p:extLst>
              <p:ext uri="{D42A27DB-BD31-4B8C-83A1-F6EECF244321}">
                <p14:modId xmlns:p14="http://schemas.microsoft.com/office/powerpoint/2010/main" val="2045999366"/>
              </p:ext>
            </p:extLst>
          </p:nvPr>
        </p:nvGraphicFramePr>
        <p:xfrm>
          <a:off x="9137376" y="4881922"/>
          <a:ext cx="2500242" cy="1005840"/>
        </p:xfrm>
        <a:graphic>
          <a:graphicData uri="http://schemas.openxmlformats.org/drawingml/2006/table">
            <a:tbl>
              <a:tblPr rtl="1" firstRow="1" bandRow="1">
                <a:tableStyleId>{638B1855-1B75-4FBE-930C-398BA8C253C6}</a:tableStyleId>
              </a:tblPr>
              <a:tblGrid>
                <a:gridCol w="2500242">
                  <a:extLst>
                    <a:ext uri="{9D8B030D-6E8A-4147-A177-3AD203B41FA5}">
                      <a16:colId xmlns:a16="http://schemas.microsoft.com/office/drawing/2014/main" val="129778185"/>
                    </a:ext>
                  </a:extLst>
                </a:gridCol>
              </a:tblGrid>
              <a:tr h="284189">
                <a:tc>
                  <a:txBody>
                    <a:bodyPr/>
                    <a:lstStyle/>
                    <a:p>
                      <a:pPr rtl="1"/>
                      <a:r>
                        <a:rPr lang="en-US" dirty="0"/>
                        <a:t>Address  0x43f6a58  </a:t>
                      </a:r>
                      <a:endParaRPr lang="he-IL" dirty="0"/>
                    </a:p>
                  </a:txBody>
                  <a:tcPr/>
                </a:tc>
                <a:extLst>
                  <a:ext uri="{0D108BD9-81ED-4DB2-BD59-A6C34878D82A}">
                    <a16:rowId xmlns:a16="http://schemas.microsoft.com/office/drawing/2014/main" val="1093749435"/>
                  </a:ext>
                </a:extLst>
              </a:tr>
              <a:tr h="499196">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he-IL" dirty="0"/>
                        <a:t>פונקציה זדונית</a:t>
                      </a:r>
                    </a:p>
                    <a:p>
                      <a:pPr rtl="1"/>
                      <a:endParaRPr lang="he-IL" dirty="0"/>
                    </a:p>
                  </a:txBody>
                  <a:tcPr/>
                </a:tc>
                <a:extLst>
                  <a:ext uri="{0D108BD9-81ED-4DB2-BD59-A6C34878D82A}">
                    <a16:rowId xmlns:a16="http://schemas.microsoft.com/office/drawing/2014/main" val="3741324374"/>
                  </a:ext>
                </a:extLst>
              </a:tr>
            </a:tbl>
          </a:graphicData>
        </a:graphic>
      </p:graphicFrame>
      <p:cxnSp>
        <p:nvCxnSpPr>
          <p:cNvPr id="20" name="מחבר חץ ישר 19">
            <a:extLst>
              <a:ext uri="{FF2B5EF4-FFF2-40B4-BE49-F238E27FC236}">
                <a16:creationId xmlns:a16="http://schemas.microsoft.com/office/drawing/2014/main" id="{B31BE608-0D59-4442-87BB-2A3D940A0D96}"/>
              </a:ext>
            </a:extLst>
          </p:cNvPr>
          <p:cNvCxnSpPr>
            <a:cxnSpLocks/>
          </p:cNvCxnSpPr>
          <p:nvPr/>
        </p:nvCxnSpPr>
        <p:spPr>
          <a:xfrm flipV="1">
            <a:off x="7460862" y="3688423"/>
            <a:ext cx="1610365" cy="379997"/>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27D683BD-A053-4AB2-AA56-11C99AD8C357}"/>
              </a:ext>
            </a:extLst>
          </p:cNvPr>
          <p:cNvCxnSpPr>
            <a:cxnSpLocks/>
          </p:cNvCxnSpPr>
          <p:nvPr/>
        </p:nvCxnSpPr>
        <p:spPr>
          <a:xfrm flipV="1">
            <a:off x="7520725" y="5128591"/>
            <a:ext cx="1550502" cy="344560"/>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97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BA2CEEA-67A8-423C-BBC6-62DD5BF4F528}"/>
              </a:ext>
            </a:extLst>
          </p:cNvPr>
          <p:cNvSpPr/>
          <p:nvPr/>
        </p:nvSpPr>
        <p:spPr>
          <a:xfrm>
            <a:off x="2047457" y="2469387"/>
            <a:ext cx="8309113" cy="3264321"/>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כותרת 1">
            <a:extLst>
              <a:ext uri="{FF2B5EF4-FFF2-40B4-BE49-F238E27FC236}">
                <a16:creationId xmlns:a16="http://schemas.microsoft.com/office/drawing/2014/main" id="{7A9F6938-2F77-40A0-B972-AE9FCBFED236}"/>
              </a:ext>
            </a:extLst>
          </p:cNvPr>
          <p:cNvSpPr txBox="1">
            <a:spLocks/>
          </p:cNvSpPr>
          <p:nvPr/>
        </p:nvSpPr>
        <p:spPr>
          <a:xfrm>
            <a:off x="2830759" y="424068"/>
            <a:ext cx="6742507" cy="96526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a:t>
            </a:r>
            <a:r>
              <a:rPr lang="en-US" sz="4200" dirty="0"/>
              <a:t>C</a:t>
            </a:r>
            <a:r>
              <a:rPr lang="he-IL" sz="4200" dirty="0"/>
              <a:t> – </a:t>
            </a:r>
            <a:r>
              <a:rPr lang="en-US" sz="4200" dirty="0"/>
              <a:t>UAF</a:t>
            </a:r>
            <a:endParaRPr lang="he-IL" sz="4200" dirty="0"/>
          </a:p>
        </p:txBody>
      </p:sp>
      <p:sp>
        <p:nvSpPr>
          <p:cNvPr id="6" name="כותרת 1">
            <a:extLst>
              <a:ext uri="{FF2B5EF4-FFF2-40B4-BE49-F238E27FC236}">
                <a16:creationId xmlns:a16="http://schemas.microsoft.com/office/drawing/2014/main" id="{90205F2C-4DEC-4D3C-81E8-E93637D721A0}"/>
              </a:ext>
            </a:extLst>
          </p:cNvPr>
          <p:cNvSpPr txBox="1">
            <a:spLocks/>
          </p:cNvSpPr>
          <p:nvPr/>
        </p:nvSpPr>
        <p:spPr>
          <a:xfrm>
            <a:off x="4818060" y="1560160"/>
            <a:ext cx="2555879" cy="562609"/>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להגנה:</a:t>
            </a:r>
          </a:p>
        </p:txBody>
      </p:sp>
      <p:sp>
        <p:nvSpPr>
          <p:cNvPr id="7" name="כותרת 1">
            <a:extLst>
              <a:ext uri="{FF2B5EF4-FFF2-40B4-BE49-F238E27FC236}">
                <a16:creationId xmlns:a16="http://schemas.microsoft.com/office/drawing/2014/main" id="{BBA28ECC-C902-4D40-BDED-29D9A46FCDC7}"/>
              </a:ext>
            </a:extLst>
          </p:cNvPr>
          <p:cNvSpPr txBox="1">
            <a:spLocks/>
          </p:cNvSpPr>
          <p:nvPr/>
        </p:nvSpPr>
        <p:spPr>
          <a:xfrm>
            <a:off x="3677473" y="3429000"/>
            <a:ext cx="5049077" cy="587478"/>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b="1" u="sng" dirty="0"/>
              <a:t>לבצע השמה ל-</a:t>
            </a:r>
            <a:r>
              <a:rPr lang="en-US" sz="2800" b="1" u="sng" dirty="0"/>
              <a:t>NULL</a:t>
            </a:r>
            <a:r>
              <a:rPr lang="he-IL" sz="2800" b="1" u="sng" dirty="0"/>
              <a:t> לאחר השימוש</a:t>
            </a:r>
          </a:p>
        </p:txBody>
      </p:sp>
    </p:spTree>
    <p:extLst>
      <p:ext uri="{BB962C8B-B14F-4D97-AF65-F5344CB8AC3E}">
        <p14:creationId xmlns:p14="http://schemas.microsoft.com/office/powerpoint/2010/main" val="286712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5E63FB1D-698F-43DB-8D1D-AF8D45A12075}"/>
              </a:ext>
            </a:extLst>
          </p:cNvPr>
          <p:cNvSpPr/>
          <p:nvPr/>
        </p:nvSpPr>
        <p:spPr>
          <a:xfrm>
            <a:off x="2047457" y="1756051"/>
            <a:ext cx="8309113" cy="2162535"/>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lgn="r" rtl="1">
              <a:buFont typeface="Wingdings" panose="05000000000000000000" pitchFamily="2" charset="2"/>
              <a:buChar char="v"/>
            </a:pPr>
            <a:r>
              <a:rPr lang="he-IL" dirty="0"/>
              <a:t>שחרור הזיכרון ומחיקת המצביע מתבצע באופן אוטומטי ולא ע"י המתכנת</a:t>
            </a:r>
          </a:p>
        </p:txBody>
      </p:sp>
      <p:sp>
        <p:nvSpPr>
          <p:cNvPr id="3" name="כותרת 1">
            <a:extLst>
              <a:ext uri="{FF2B5EF4-FFF2-40B4-BE49-F238E27FC236}">
                <a16:creationId xmlns:a16="http://schemas.microsoft.com/office/drawing/2014/main" id="{CE7F7415-D518-47CA-A8B4-BA812298F6CA}"/>
              </a:ext>
            </a:extLst>
          </p:cNvPr>
          <p:cNvSpPr txBox="1">
            <a:spLocks/>
          </p:cNvSpPr>
          <p:nvPr/>
        </p:nvSpPr>
        <p:spPr>
          <a:xfrm>
            <a:off x="2830759" y="424068"/>
            <a:ext cx="6742507" cy="96526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a:t>
            </a:r>
            <a:r>
              <a:rPr lang="en-US" sz="4200" dirty="0"/>
              <a:t>C</a:t>
            </a:r>
            <a:r>
              <a:rPr lang="he-IL" sz="4200" dirty="0"/>
              <a:t> – </a:t>
            </a:r>
            <a:r>
              <a:rPr lang="en-US" sz="4200" dirty="0"/>
              <a:t>UAF</a:t>
            </a:r>
            <a:endParaRPr lang="he-IL" sz="4200" dirty="0"/>
          </a:p>
        </p:txBody>
      </p:sp>
      <p:sp>
        <p:nvSpPr>
          <p:cNvPr id="4" name="כותרת 1">
            <a:extLst>
              <a:ext uri="{FF2B5EF4-FFF2-40B4-BE49-F238E27FC236}">
                <a16:creationId xmlns:a16="http://schemas.microsoft.com/office/drawing/2014/main" id="{C83B69CD-90EA-4CEE-B8F6-086AECDFCACA}"/>
              </a:ext>
            </a:extLst>
          </p:cNvPr>
          <p:cNvSpPr txBox="1">
            <a:spLocks/>
          </p:cNvSpPr>
          <p:nvPr/>
        </p:nvSpPr>
        <p:spPr>
          <a:xfrm>
            <a:off x="4818060" y="1193441"/>
            <a:ext cx="2555879" cy="562609"/>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להגנה:</a:t>
            </a:r>
          </a:p>
        </p:txBody>
      </p:sp>
      <p:sp>
        <p:nvSpPr>
          <p:cNvPr id="5" name="כותרת 1">
            <a:extLst>
              <a:ext uri="{FF2B5EF4-FFF2-40B4-BE49-F238E27FC236}">
                <a16:creationId xmlns:a16="http://schemas.microsoft.com/office/drawing/2014/main" id="{B52EDD1F-9FB9-4663-B115-569062801BF2}"/>
              </a:ext>
            </a:extLst>
          </p:cNvPr>
          <p:cNvSpPr txBox="1">
            <a:spLocks/>
          </p:cNvSpPr>
          <p:nvPr/>
        </p:nvSpPr>
        <p:spPr>
          <a:xfrm>
            <a:off x="4517413" y="1937945"/>
            <a:ext cx="3157172" cy="587478"/>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b="1" u="sng" dirty="0"/>
              <a:t>להשתמש במצביע חכם</a:t>
            </a:r>
          </a:p>
        </p:txBody>
      </p:sp>
      <p:pic>
        <p:nvPicPr>
          <p:cNvPr id="8" name="תמונה 7">
            <a:extLst>
              <a:ext uri="{FF2B5EF4-FFF2-40B4-BE49-F238E27FC236}">
                <a16:creationId xmlns:a16="http://schemas.microsoft.com/office/drawing/2014/main" id="{4B7C8F92-E67B-4E2B-8C64-523300404D8C}"/>
              </a:ext>
            </a:extLst>
          </p:cNvPr>
          <p:cNvPicPr>
            <a:picLocks noChangeAspect="1"/>
          </p:cNvPicPr>
          <p:nvPr/>
        </p:nvPicPr>
        <p:blipFill rotWithShape="1">
          <a:blip r:embed="rId2"/>
          <a:srcRect t="30668" b="-1"/>
          <a:stretch/>
        </p:blipFill>
        <p:spPr>
          <a:xfrm>
            <a:off x="2570921" y="4287643"/>
            <a:ext cx="7308709" cy="2162535"/>
          </a:xfrm>
          <a:prstGeom prst="rect">
            <a:avLst/>
          </a:prstGeom>
        </p:spPr>
      </p:pic>
    </p:spTree>
    <p:extLst>
      <p:ext uri="{BB962C8B-B14F-4D97-AF65-F5344CB8AC3E}">
        <p14:creationId xmlns:p14="http://schemas.microsoft.com/office/powerpoint/2010/main" val="385306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1335BDFF-F6CE-42C7-9842-55118EA244A1}"/>
              </a:ext>
            </a:extLst>
          </p:cNvPr>
          <p:cNvSpPr/>
          <p:nvPr/>
        </p:nvSpPr>
        <p:spPr>
          <a:xfrm>
            <a:off x="2047455" y="1661511"/>
            <a:ext cx="8309113" cy="2125748"/>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כותרת 1">
            <a:extLst>
              <a:ext uri="{FF2B5EF4-FFF2-40B4-BE49-F238E27FC236}">
                <a16:creationId xmlns:a16="http://schemas.microsoft.com/office/drawing/2014/main" id="{A7E4BFC5-5061-440D-AA46-183401367AF1}"/>
              </a:ext>
            </a:extLst>
          </p:cNvPr>
          <p:cNvSpPr txBox="1">
            <a:spLocks/>
          </p:cNvSpPr>
          <p:nvPr/>
        </p:nvSpPr>
        <p:spPr>
          <a:xfrm>
            <a:off x="2830759" y="288839"/>
            <a:ext cx="6742507" cy="772624"/>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a:t>
            </a:r>
            <a:r>
              <a:rPr lang="en-US" sz="4200" dirty="0"/>
              <a:t>C</a:t>
            </a:r>
            <a:r>
              <a:rPr lang="he-IL" sz="4200" dirty="0"/>
              <a:t> – </a:t>
            </a:r>
            <a:r>
              <a:rPr lang="en-US" sz="4200" dirty="0"/>
              <a:t>UAF</a:t>
            </a:r>
            <a:endParaRPr lang="he-IL" sz="4200" dirty="0"/>
          </a:p>
        </p:txBody>
      </p:sp>
      <p:sp>
        <p:nvSpPr>
          <p:cNvPr id="4" name="כותרת 1">
            <a:extLst>
              <a:ext uri="{FF2B5EF4-FFF2-40B4-BE49-F238E27FC236}">
                <a16:creationId xmlns:a16="http://schemas.microsoft.com/office/drawing/2014/main" id="{1E033051-CF8E-4280-919D-84E393B95C93}"/>
              </a:ext>
            </a:extLst>
          </p:cNvPr>
          <p:cNvSpPr txBox="1">
            <a:spLocks/>
          </p:cNvSpPr>
          <p:nvPr/>
        </p:nvSpPr>
        <p:spPr>
          <a:xfrm>
            <a:off x="4818055" y="887858"/>
            <a:ext cx="2555879" cy="562609"/>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להגנה:</a:t>
            </a:r>
          </a:p>
        </p:txBody>
      </p:sp>
      <p:sp>
        <p:nvSpPr>
          <p:cNvPr id="5" name="כותרת 1">
            <a:extLst>
              <a:ext uri="{FF2B5EF4-FFF2-40B4-BE49-F238E27FC236}">
                <a16:creationId xmlns:a16="http://schemas.microsoft.com/office/drawing/2014/main" id="{8C0D6E9E-1167-43AF-B65D-7601ED55D72C}"/>
              </a:ext>
            </a:extLst>
          </p:cNvPr>
          <p:cNvSpPr txBox="1">
            <a:spLocks/>
          </p:cNvSpPr>
          <p:nvPr/>
        </p:nvSpPr>
        <p:spPr>
          <a:xfrm>
            <a:off x="4623425" y="1852709"/>
            <a:ext cx="3157172" cy="587478"/>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b="1" u="sng" dirty="0"/>
              <a:t>סריקת קוד לגילוי </a:t>
            </a:r>
            <a:r>
              <a:rPr lang="en-US" sz="2800" b="1" u="sng" dirty="0"/>
              <a:t>UAF</a:t>
            </a:r>
            <a:endParaRPr lang="he-IL" sz="2800" b="1" u="sng" dirty="0"/>
          </a:p>
        </p:txBody>
      </p:sp>
      <p:sp>
        <p:nvSpPr>
          <p:cNvPr id="6" name="תיבת טקסט 5">
            <a:extLst>
              <a:ext uri="{FF2B5EF4-FFF2-40B4-BE49-F238E27FC236}">
                <a16:creationId xmlns:a16="http://schemas.microsoft.com/office/drawing/2014/main" id="{C85A2A12-244A-492C-B639-639945DFDB6F}"/>
              </a:ext>
            </a:extLst>
          </p:cNvPr>
          <p:cNvSpPr txBox="1"/>
          <p:nvPr/>
        </p:nvSpPr>
        <p:spPr>
          <a:xfrm>
            <a:off x="3816620" y="2331042"/>
            <a:ext cx="4558747" cy="1477328"/>
          </a:xfrm>
          <a:prstGeom prst="rect">
            <a:avLst/>
          </a:prstGeom>
          <a:noFill/>
        </p:spPr>
        <p:txBody>
          <a:bodyPr wrap="square" rtlCol="1">
            <a:spAutoFit/>
          </a:bodyPr>
          <a:lstStyle/>
          <a:p>
            <a:pPr algn="r" rtl="1"/>
            <a:r>
              <a:rPr lang="he-IL" dirty="0"/>
              <a:t>קיימים כמה תוכנות היכולות לגלות </a:t>
            </a:r>
            <a:r>
              <a:rPr lang="en-US" dirty="0"/>
              <a:t>UAF</a:t>
            </a:r>
            <a:r>
              <a:rPr lang="he-IL" dirty="0"/>
              <a:t> בקוד. </a:t>
            </a:r>
          </a:p>
          <a:p>
            <a:pPr algn="r" rtl="1"/>
            <a:r>
              <a:rPr lang="he-IL" dirty="0"/>
              <a:t>נציין כמה תוכנות כאלה:</a:t>
            </a:r>
            <a:endParaRPr lang="en-US" dirty="0"/>
          </a:p>
          <a:p>
            <a:pPr marL="285750" indent="-285750" algn="r" rtl="1">
              <a:buFont typeface="Courier New" panose="02070309020205020404" pitchFamily="49" charset="0"/>
              <a:buChar char="o"/>
            </a:pPr>
            <a:r>
              <a:rPr lang="en-US" dirty="0"/>
              <a:t>Microsoft's Visual C/C++ debugger</a:t>
            </a:r>
            <a:endParaRPr lang="he-IL" dirty="0"/>
          </a:p>
          <a:p>
            <a:pPr marL="285750" indent="-285750" algn="r" rtl="1">
              <a:buFont typeface="Courier New" panose="02070309020205020404" pitchFamily="49" charset="0"/>
              <a:buChar char="o"/>
            </a:pPr>
            <a:r>
              <a:rPr lang="he-IL" dirty="0"/>
              <a:t> </a:t>
            </a:r>
            <a:r>
              <a:rPr lang="en-US" dirty="0"/>
              <a:t>Valgrind</a:t>
            </a:r>
            <a:endParaRPr lang="he-IL" dirty="0"/>
          </a:p>
          <a:p>
            <a:pPr marL="285750" indent="-285750" algn="r" rtl="1">
              <a:buFont typeface="Courier New" panose="02070309020205020404" pitchFamily="49" charset="0"/>
              <a:buChar char="o"/>
            </a:pPr>
            <a:r>
              <a:rPr lang="he-IL" dirty="0"/>
              <a:t> </a:t>
            </a:r>
            <a:r>
              <a:rPr lang="en-US" dirty="0"/>
              <a:t>Polyspace</a:t>
            </a:r>
          </a:p>
        </p:txBody>
      </p:sp>
      <p:pic>
        <p:nvPicPr>
          <p:cNvPr id="7" name="תמונה 6">
            <a:extLst>
              <a:ext uri="{FF2B5EF4-FFF2-40B4-BE49-F238E27FC236}">
                <a16:creationId xmlns:a16="http://schemas.microsoft.com/office/drawing/2014/main" id="{E7E0DEF5-4B84-4794-A077-E96553729407}"/>
              </a:ext>
            </a:extLst>
          </p:cNvPr>
          <p:cNvPicPr>
            <a:picLocks noChangeAspect="1"/>
          </p:cNvPicPr>
          <p:nvPr/>
        </p:nvPicPr>
        <p:blipFill>
          <a:blip r:embed="rId2"/>
          <a:stretch>
            <a:fillRect/>
          </a:stretch>
        </p:blipFill>
        <p:spPr>
          <a:xfrm>
            <a:off x="4818055" y="4377577"/>
            <a:ext cx="6778483" cy="2354631"/>
          </a:xfrm>
          <a:prstGeom prst="rect">
            <a:avLst/>
          </a:prstGeom>
        </p:spPr>
      </p:pic>
      <p:sp>
        <p:nvSpPr>
          <p:cNvPr id="9" name="מלבן 8">
            <a:extLst>
              <a:ext uri="{FF2B5EF4-FFF2-40B4-BE49-F238E27FC236}">
                <a16:creationId xmlns:a16="http://schemas.microsoft.com/office/drawing/2014/main" id="{B535929E-514F-4337-8257-6DFFBE2F3879}"/>
              </a:ext>
            </a:extLst>
          </p:cNvPr>
          <p:cNvSpPr/>
          <p:nvPr/>
        </p:nvSpPr>
        <p:spPr>
          <a:xfrm>
            <a:off x="5645419" y="5758107"/>
            <a:ext cx="5459896" cy="19878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EC7C100F-D794-43A9-BD88-16B95BC193CF}"/>
              </a:ext>
            </a:extLst>
          </p:cNvPr>
          <p:cNvSpPr/>
          <p:nvPr/>
        </p:nvSpPr>
        <p:spPr>
          <a:xfrm>
            <a:off x="4122993" y="3825038"/>
            <a:ext cx="3644345" cy="461665"/>
          </a:xfrm>
          <a:prstGeom prst="rect">
            <a:avLst/>
          </a:prstGeom>
          <a:noFill/>
        </p:spPr>
        <p:txBody>
          <a:bodyPr wrap="square" lIns="91440" tIns="45720" rIns="91440" bIns="45720">
            <a:spAutoFit/>
          </a:bodyPr>
          <a:lstStyle/>
          <a:p>
            <a:pPr algn="r" rtl="1"/>
            <a:r>
              <a:rPr lang="he-IL"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בדיקת הקוד ב-</a:t>
            </a: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Valgrind</a:t>
            </a:r>
            <a:endParaRPr lang="he-IL"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3" name="תמונה 12">
            <a:extLst>
              <a:ext uri="{FF2B5EF4-FFF2-40B4-BE49-F238E27FC236}">
                <a16:creationId xmlns:a16="http://schemas.microsoft.com/office/drawing/2014/main" id="{6F7FE7E4-FD04-464B-B27B-998CA35AECE2}"/>
              </a:ext>
            </a:extLst>
          </p:cNvPr>
          <p:cNvPicPr>
            <a:picLocks noChangeAspect="1"/>
          </p:cNvPicPr>
          <p:nvPr/>
        </p:nvPicPr>
        <p:blipFill>
          <a:blip r:embed="rId3"/>
          <a:stretch>
            <a:fillRect/>
          </a:stretch>
        </p:blipFill>
        <p:spPr>
          <a:xfrm>
            <a:off x="1906880" y="4387307"/>
            <a:ext cx="2419952" cy="2199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159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2FF702-7AB5-4BB7-8579-D2FDA6921489}"/>
              </a:ext>
            </a:extLst>
          </p:cNvPr>
          <p:cNvSpPr txBox="1">
            <a:spLocks/>
          </p:cNvSpPr>
          <p:nvPr/>
        </p:nvSpPr>
        <p:spPr>
          <a:xfrm>
            <a:off x="5379083" y="197408"/>
            <a:ext cx="1433833"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פייתון</a:t>
            </a:r>
          </a:p>
        </p:txBody>
      </p:sp>
      <p:sp>
        <p:nvSpPr>
          <p:cNvPr id="5" name="מלבן 4">
            <a:extLst>
              <a:ext uri="{FF2B5EF4-FFF2-40B4-BE49-F238E27FC236}">
                <a16:creationId xmlns:a16="http://schemas.microsoft.com/office/drawing/2014/main" id="{1D56ADBB-5B36-4C82-B2CB-486DE228BD02}"/>
              </a:ext>
            </a:extLst>
          </p:cNvPr>
          <p:cNvSpPr/>
          <p:nvPr/>
        </p:nvSpPr>
        <p:spPr>
          <a:xfrm>
            <a:off x="8111781" y="1897019"/>
            <a:ext cx="3689693" cy="4083608"/>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marL="285750" indent="-285750" algn="r" rtl="1">
              <a:buFont typeface="Wingdings" panose="05000000000000000000" pitchFamily="2" charset="2"/>
              <a:buChar char="v"/>
            </a:pPr>
            <a:endParaRPr lang="he-IL" dirty="0"/>
          </a:p>
          <a:p>
            <a:pPr marL="285750" indent="-285750" algn="r" rtl="1">
              <a:buFont typeface="Wingdings" panose="05000000000000000000" pitchFamily="2" charset="2"/>
              <a:buChar char="v"/>
            </a:pPr>
            <a:r>
              <a:rPr lang="he-IL" sz="2400" dirty="0"/>
              <a:t>שפה קריאה וחסכונית בקוד</a:t>
            </a:r>
          </a:p>
          <a:p>
            <a:pPr marL="285750" indent="-285750" algn="r" rtl="1">
              <a:buFont typeface="Wingdings" panose="05000000000000000000" pitchFamily="2" charset="2"/>
              <a:buChar char="v"/>
            </a:pPr>
            <a:r>
              <a:rPr lang="he-IL" sz="2400" dirty="0"/>
              <a:t>שפת תכנות דינמית</a:t>
            </a:r>
          </a:p>
          <a:p>
            <a:pPr marL="285750" indent="-285750" algn="r" rtl="1">
              <a:buFont typeface="Wingdings" panose="05000000000000000000" pitchFamily="2" charset="2"/>
              <a:buChar char="v"/>
            </a:pPr>
            <a:r>
              <a:rPr lang="he-IL" sz="2400" dirty="0"/>
              <a:t>שפת תכנות מונחה עצמים</a:t>
            </a:r>
            <a:endParaRPr lang="en-US" sz="2400" dirty="0"/>
          </a:p>
          <a:p>
            <a:pPr marL="285750" indent="-285750" algn="r" rtl="1">
              <a:buFont typeface="Wingdings" panose="05000000000000000000" pitchFamily="2" charset="2"/>
              <a:buChar char="v"/>
            </a:pPr>
            <a:r>
              <a:rPr lang="en-US" sz="2400" dirty="0"/>
              <a:t>Everything is an Object</a:t>
            </a:r>
            <a:endParaRPr lang="he-IL" sz="2400" dirty="0"/>
          </a:p>
          <a:p>
            <a:pPr marL="285750" indent="-285750" algn="r" rtl="1">
              <a:buFont typeface="Wingdings" panose="05000000000000000000" pitchFamily="2" charset="2"/>
              <a:buChar char="v"/>
            </a:pPr>
            <a:r>
              <a:rPr lang="en-US" sz="2400" dirty="0"/>
              <a:t>Type Safe</a:t>
            </a:r>
            <a:r>
              <a:rPr lang="he-IL" sz="2400" dirty="0"/>
              <a:t> – </a:t>
            </a:r>
            <a:r>
              <a:rPr lang="he-IL" sz="2400" b="1" dirty="0"/>
              <a:t>אין גישה לזיכרון</a:t>
            </a:r>
            <a:endParaRPr lang="en-US" sz="2400" b="1" dirty="0"/>
          </a:p>
        </p:txBody>
      </p:sp>
      <p:pic>
        <p:nvPicPr>
          <p:cNvPr id="6" name="תמונה 5">
            <a:extLst>
              <a:ext uri="{FF2B5EF4-FFF2-40B4-BE49-F238E27FC236}">
                <a16:creationId xmlns:a16="http://schemas.microsoft.com/office/drawing/2014/main" id="{133666EA-DB02-43EA-A467-1C3961A62EF6}"/>
              </a:ext>
            </a:extLst>
          </p:cNvPr>
          <p:cNvPicPr/>
          <p:nvPr/>
        </p:nvPicPr>
        <p:blipFill>
          <a:blip r:embed="rId2"/>
          <a:stretch>
            <a:fillRect/>
          </a:stretch>
        </p:blipFill>
        <p:spPr>
          <a:xfrm>
            <a:off x="390526" y="1217055"/>
            <a:ext cx="7315200" cy="54435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3549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1642E6-CCD7-4871-830D-3C7C2418A040}"/>
              </a:ext>
            </a:extLst>
          </p:cNvPr>
          <p:cNvSpPr txBox="1">
            <a:spLocks/>
          </p:cNvSpPr>
          <p:nvPr/>
        </p:nvSpPr>
        <p:spPr>
          <a:xfrm>
            <a:off x="3495975" y="60960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3" name="מציין מיקום תוכן 2">
            <a:extLst>
              <a:ext uri="{FF2B5EF4-FFF2-40B4-BE49-F238E27FC236}">
                <a16:creationId xmlns:a16="http://schemas.microsoft.com/office/drawing/2014/main" id="{25DE2CBF-0B8D-4B79-BE9C-FE144FEEA491}"/>
              </a:ext>
            </a:extLst>
          </p:cNvPr>
          <p:cNvSpPr txBox="1">
            <a:spLocks/>
          </p:cNvSpPr>
          <p:nvPr/>
        </p:nvSpPr>
        <p:spPr>
          <a:xfrm>
            <a:off x="1965595" y="2474259"/>
            <a:ext cx="8260810" cy="2919376"/>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he-IL" sz="4000" dirty="0"/>
              <a:t>נקודת תורפה בשפה המשמשת את הפורצים:</a:t>
            </a:r>
          </a:p>
          <a:p>
            <a:pPr marL="0" indent="0">
              <a:buFont typeface="Wingdings 3" charset="2"/>
              <a:buNone/>
            </a:pPr>
            <a:r>
              <a:rPr lang="he-IL" sz="4000" dirty="0"/>
              <a:t>שימוש נרחב של המתכנתים בחבילות של צד שלישי, ובשימוש בחבילות צד שלישי ממאגרי חבילות כגון </a:t>
            </a:r>
            <a:r>
              <a:rPr lang="en-US" sz="4000" dirty="0"/>
              <a:t>PyPi</a:t>
            </a:r>
            <a:r>
              <a:rPr lang="he-IL" sz="4000" dirty="0"/>
              <a:t> .</a:t>
            </a:r>
          </a:p>
          <a:p>
            <a:pPr marL="0" indent="0">
              <a:buFont typeface="Wingdings 3" charset="2"/>
              <a:buNone/>
            </a:pPr>
            <a:endParaRPr lang="he-IL" dirty="0"/>
          </a:p>
        </p:txBody>
      </p:sp>
    </p:spTree>
    <p:extLst>
      <p:ext uri="{BB962C8B-B14F-4D97-AF65-F5344CB8AC3E}">
        <p14:creationId xmlns:p14="http://schemas.microsoft.com/office/powerpoint/2010/main" val="70728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B4F40F-E629-4E9E-9201-CB140C601A46}"/>
              </a:ext>
            </a:extLst>
          </p:cNvPr>
          <p:cNvSpPr txBox="1">
            <a:spLocks/>
          </p:cNvSpPr>
          <p:nvPr/>
        </p:nvSpPr>
        <p:spPr>
          <a:xfrm>
            <a:off x="3495975" y="60960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3" name="תיבת טקסט 2">
            <a:extLst>
              <a:ext uri="{FF2B5EF4-FFF2-40B4-BE49-F238E27FC236}">
                <a16:creationId xmlns:a16="http://schemas.microsoft.com/office/drawing/2014/main" id="{5F29BF40-3FBC-44A9-A94C-B41EDCE9EF26}"/>
              </a:ext>
            </a:extLst>
          </p:cNvPr>
          <p:cNvSpPr txBox="1"/>
          <p:nvPr/>
        </p:nvSpPr>
        <p:spPr>
          <a:xfrm>
            <a:off x="2107097" y="1442342"/>
            <a:ext cx="10349946" cy="584775"/>
          </a:xfrm>
          <a:prstGeom prst="rect">
            <a:avLst/>
          </a:prstGeom>
          <a:noFill/>
        </p:spPr>
        <p:txBody>
          <a:bodyPr wrap="square" rtlCol="1">
            <a:spAutoFit/>
          </a:bodyPr>
          <a:lstStyle/>
          <a:p>
            <a:pPr lvl="5" algn="r" rtl="1"/>
            <a:r>
              <a:rPr lang="he-IL" sz="3200" u="sng" dirty="0"/>
              <a:t>פרצות אבטחה בחבילות הנמצאות במאגר חבילות</a:t>
            </a:r>
          </a:p>
        </p:txBody>
      </p:sp>
      <p:sp>
        <p:nvSpPr>
          <p:cNvPr id="4" name="מציין מיקום תוכן 2">
            <a:extLst>
              <a:ext uri="{FF2B5EF4-FFF2-40B4-BE49-F238E27FC236}">
                <a16:creationId xmlns:a16="http://schemas.microsoft.com/office/drawing/2014/main" id="{A24C0C3F-BE09-47AB-BEF8-5BEE2F02C40B}"/>
              </a:ext>
            </a:extLst>
          </p:cNvPr>
          <p:cNvSpPr txBox="1">
            <a:spLocks/>
          </p:cNvSpPr>
          <p:nvPr/>
        </p:nvSpPr>
        <p:spPr>
          <a:xfrm>
            <a:off x="1965595" y="2474259"/>
            <a:ext cx="8260810" cy="2919376"/>
          </a:xfrm>
          <a:prstGeom prst="rect">
            <a:avLst/>
          </a:prstGeom>
        </p:spPr>
        <p:txBody>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he-IL" sz="4000" dirty="0"/>
              <a:t>נקודות תורפה במאגרי חבילות:</a:t>
            </a:r>
          </a:p>
          <a:p>
            <a:pPr>
              <a:buFont typeface="Wingdings" panose="05000000000000000000" pitchFamily="2" charset="2"/>
              <a:buChar char="v"/>
            </a:pPr>
            <a:r>
              <a:rPr lang="he-IL" dirty="0"/>
              <a:t>המאגר פתוח לכולם ולא מתבצע סינון ובדיקה לחבילה המתווספת למאגר – פורץ יכול להוסיף חבילה שיש בה קוד זדוני בקלות</a:t>
            </a:r>
          </a:p>
          <a:p>
            <a:pPr>
              <a:buFont typeface="Wingdings" panose="05000000000000000000" pitchFamily="2" charset="2"/>
              <a:buChar char="v"/>
            </a:pPr>
            <a:r>
              <a:rPr lang="he-IL" dirty="0"/>
              <a:t>רוב החבילות במאגר 'מתות' – לא התבצעה בהם שינוי בשנה האחרונה, דבר המקל על פורץ לשנות חלק בקוד בלי שמפתח החבילה שם לב לשינוי</a:t>
            </a:r>
          </a:p>
          <a:p>
            <a:pPr>
              <a:buFont typeface="Wingdings" panose="05000000000000000000" pitchFamily="2" charset="2"/>
              <a:buChar char="v"/>
            </a:pPr>
            <a:r>
              <a:rPr lang="he-IL" dirty="0"/>
              <a:t>המאגר לא מתעדף חבילות נפוצות בתוצאות חיפוש, מה שמאפשר לפורץ להטעות משתמשים ולהוסיף חבילה עם קוד זדוני, כאשר שם החבילה דומה לשם של חבילה נפוצה</a:t>
            </a:r>
          </a:p>
        </p:txBody>
      </p:sp>
    </p:spTree>
    <p:extLst>
      <p:ext uri="{BB962C8B-B14F-4D97-AF65-F5344CB8AC3E}">
        <p14:creationId xmlns:p14="http://schemas.microsoft.com/office/powerpoint/2010/main" val="32826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4A77506B-0D83-45C4-8A8A-0DB4057FABA7}"/>
              </a:ext>
            </a:extLst>
          </p:cNvPr>
          <p:cNvSpPr txBox="1">
            <a:spLocks/>
          </p:cNvSpPr>
          <p:nvPr/>
        </p:nvSpPr>
        <p:spPr>
          <a:xfrm>
            <a:off x="3495975" y="60960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6" name="תיבת טקסט 5">
            <a:extLst>
              <a:ext uri="{FF2B5EF4-FFF2-40B4-BE49-F238E27FC236}">
                <a16:creationId xmlns:a16="http://schemas.microsoft.com/office/drawing/2014/main" id="{9E1CC832-28C7-49FD-98DE-9AB3C25B1DBC}"/>
              </a:ext>
            </a:extLst>
          </p:cNvPr>
          <p:cNvSpPr txBox="1"/>
          <p:nvPr/>
        </p:nvSpPr>
        <p:spPr>
          <a:xfrm>
            <a:off x="2107097" y="1442342"/>
            <a:ext cx="10349946" cy="584775"/>
          </a:xfrm>
          <a:prstGeom prst="rect">
            <a:avLst/>
          </a:prstGeom>
          <a:noFill/>
        </p:spPr>
        <p:txBody>
          <a:bodyPr wrap="square" rtlCol="1">
            <a:spAutoFit/>
          </a:bodyPr>
          <a:lstStyle/>
          <a:p>
            <a:pPr lvl="5" algn="r" rtl="1"/>
            <a:r>
              <a:rPr lang="he-IL" sz="3200" u="sng" dirty="0"/>
              <a:t>פרצות אבטחה בחבילות הנמצאות במאגר חבילות</a:t>
            </a:r>
          </a:p>
        </p:txBody>
      </p:sp>
      <p:sp>
        <p:nvSpPr>
          <p:cNvPr id="7" name="תיבת טקסט 6">
            <a:extLst>
              <a:ext uri="{FF2B5EF4-FFF2-40B4-BE49-F238E27FC236}">
                <a16:creationId xmlns:a16="http://schemas.microsoft.com/office/drawing/2014/main" id="{55FDB8AD-5443-4291-AB01-CC1BF2EC3B1B}"/>
              </a:ext>
            </a:extLst>
          </p:cNvPr>
          <p:cNvSpPr txBox="1"/>
          <p:nvPr/>
        </p:nvSpPr>
        <p:spPr>
          <a:xfrm>
            <a:off x="8348869" y="2385391"/>
            <a:ext cx="2504660" cy="584775"/>
          </a:xfrm>
          <a:prstGeom prst="rect">
            <a:avLst/>
          </a:prstGeom>
          <a:noFill/>
        </p:spPr>
        <p:txBody>
          <a:bodyPr wrap="square" rtlCol="1">
            <a:spAutoFit/>
          </a:bodyPr>
          <a:lstStyle/>
          <a:p>
            <a:pPr algn="r"/>
            <a:r>
              <a:rPr lang="he-IL" sz="3200" dirty="0"/>
              <a:t>סוגי פרצות:</a:t>
            </a:r>
          </a:p>
        </p:txBody>
      </p:sp>
      <p:sp>
        <p:nvSpPr>
          <p:cNvPr id="9" name="תיבת טקסט 8">
            <a:extLst>
              <a:ext uri="{FF2B5EF4-FFF2-40B4-BE49-F238E27FC236}">
                <a16:creationId xmlns:a16="http://schemas.microsoft.com/office/drawing/2014/main" id="{7C828AFF-F2F2-4243-B92B-B843A9843297}"/>
              </a:ext>
            </a:extLst>
          </p:cNvPr>
          <p:cNvSpPr txBox="1"/>
          <p:nvPr/>
        </p:nvSpPr>
        <p:spPr>
          <a:xfrm>
            <a:off x="8219960" y="4184552"/>
            <a:ext cx="3120295" cy="1200329"/>
          </a:xfrm>
          <a:prstGeom prst="rect">
            <a:avLst/>
          </a:prstGeom>
          <a:solidFill>
            <a:schemeClr val="accent4">
              <a:lumMod val="50000"/>
            </a:schemeClr>
          </a:solidFill>
        </p:spPr>
        <p:txBody>
          <a:bodyPr wrap="square" rtlCol="1">
            <a:spAutoFit/>
          </a:bodyPr>
          <a:lstStyle/>
          <a:p>
            <a:pPr algn="r"/>
            <a:r>
              <a:rPr lang="he-IL" dirty="0"/>
              <a:t>הפורץ מעלה חבילה למאגר כאשר בחבילה יש קוד זדוני, וע"י פיתיון גורם למשתמש להוריד את החבילה</a:t>
            </a:r>
          </a:p>
        </p:txBody>
      </p:sp>
      <p:sp>
        <p:nvSpPr>
          <p:cNvPr id="10" name="מלבן 9">
            <a:extLst>
              <a:ext uri="{FF2B5EF4-FFF2-40B4-BE49-F238E27FC236}">
                <a16:creationId xmlns:a16="http://schemas.microsoft.com/office/drawing/2014/main" id="{7765D84A-FD8D-47C2-8D95-C917FFC20A5A}"/>
              </a:ext>
            </a:extLst>
          </p:cNvPr>
          <p:cNvSpPr/>
          <p:nvPr/>
        </p:nvSpPr>
        <p:spPr>
          <a:xfrm>
            <a:off x="8471326" y="3426170"/>
            <a:ext cx="2596246" cy="461665"/>
          </a:xfrm>
          <a:prstGeom prst="rect">
            <a:avLst/>
          </a:prstGeom>
          <a:noFill/>
        </p:spPr>
        <p:txBody>
          <a:bodyPr wrap="squar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Bait Attack</a:t>
            </a:r>
            <a:endPar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2" name="מלבן 11">
            <a:extLst>
              <a:ext uri="{FF2B5EF4-FFF2-40B4-BE49-F238E27FC236}">
                <a16:creationId xmlns:a16="http://schemas.microsoft.com/office/drawing/2014/main" id="{B5E5EDEE-7B41-46BD-AD5E-D8F8BBAA1659}"/>
              </a:ext>
            </a:extLst>
          </p:cNvPr>
          <p:cNvSpPr/>
          <p:nvPr/>
        </p:nvSpPr>
        <p:spPr>
          <a:xfrm>
            <a:off x="977220" y="3432798"/>
            <a:ext cx="2596246" cy="461665"/>
          </a:xfrm>
          <a:prstGeom prst="rect">
            <a:avLst/>
          </a:prstGeom>
          <a:noFill/>
        </p:spPr>
        <p:txBody>
          <a:bodyPr wrap="squar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Direct Attack</a:t>
            </a:r>
            <a:endPar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תיבת טקסט 12">
            <a:extLst>
              <a:ext uri="{FF2B5EF4-FFF2-40B4-BE49-F238E27FC236}">
                <a16:creationId xmlns:a16="http://schemas.microsoft.com/office/drawing/2014/main" id="{BCBCC1D7-0FE7-44E0-B757-E6244F1D7161}"/>
              </a:ext>
            </a:extLst>
          </p:cNvPr>
          <p:cNvSpPr txBox="1"/>
          <p:nvPr/>
        </p:nvSpPr>
        <p:spPr>
          <a:xfrm>
            <a:off x="851747" y="4184552"/>
            <a:ext cx="3120295" cy="646331"/>
          </a:xfrm>
          <a:prstGeom prst="rect">
            <a:avLst/>
          </a:prstGeom>
          <a:solidFill>
            <a:schemeClr val="accent4">
              <a:lumMod val="50000"/>
            </a:schemeClr>
          </a:solidFill>
        </p:spPr>
        <p:txBody>
          <a:bodyPr wrap="square" rtlCol="1">
            <a:spAutoFit/>
          </a:bodyPr>
          <a:lstStyle/>
          <a:p>
            <a:pPr algn="r"/>
            <a:r>
              <a:rPr lang="he-IL" dirty="0"/>
              <a:t>הפורץ משתלט על חבילה במאגר ומשתיל בחבילה קוד זדוני</a:t>
            </a:r>
          </a:p>
        </p:txBody>
      </p:sp>
      <p:sp>
        <p:nvSpPr>
          <p:cNvPr id="15" name="מלבן 14">
            <a:extLst>
              <a:ext uri="{FF2B5EF4-FFF2-40B4-BE49-F238E27FC236}">
                <a16:creationId xmlns:a16="http://schemas.microsoft.com/office/drawing/2014/main" id="{1A5C18CD-DAFA-4F8A-A0B1-D93A18A35122}"/>
              </a:ext>
            </a:extLst>
          </p:cNvPr>
          <p:cNvSpPr/>
          <p:nvPr/>
        </p:nvSpPr>
        <p:spPr>
          <a:xfrm>
            <a:off x="4452718" y="3426170"/>
            <a:ext cx="3001871" cy="461665"/>
          </a:xfrm>
          <a:prstGeom prst="rect">
            <a:avLst/>
          </a:prstGeom>
          <a:noFill/>
        </p:spPr>
        <p:txBody>
          <a:bodyPr wrap="squar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Influencer Attack</a:t>
            </a:r>
            <a:endPar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6" name="תיבת טקסט 15">
            <a:extLst>
              <a:ext uri="{FF2B5EF4-FFF2-40B4-BE49-F238E27FC236}">
                <a16:creationId xmlns:a16="http://schemas.microsoft.com/office/drawing/2014/main" id="{AD68A3E3-EA1C-4CEF-8C92-09A4E1E1F959}"/>
              </a:ext>
            </a:extLst>
          </p:cNvPr>
          <p:cNvSpPr txBox="1"/>
          <p:nvPr/>
        </p:nvSpPr>
        <p:spPr>
          <a:xfrm>
            <a:off x="4452718" y="4184552"/>
            <a:ext cx="3120295" cy="1754326"/>
          </a:xfrm>
          <a:prstGeom prst="rect">
            <a:avLst/>
          </a:prstGeom>
          <a:solidFill>
            <a:schemeClr val="accent4">
              <a:lumMod val="50000"/>
            </a:schemeClr>
          </a:solidFill>
        </p:spPr>
        <p:txBody>
          <a:bodyPr wrap="square" rtlCol="1">
            <a:spAutoFit/>
          </a:bodyPr>
          <a:lstStyle/>
          <a:p>
            <a:pPr algn="r"/>
            <a:r>
              <a:rPr lang="he-IL" dirty="0"/>
              <a:t>הפורץ מעלה חבילה למאגר כאשר בחבילה יש קוד זדוני, מטרת הפורץ היא שחבילות אחרות במאגר ישתמשו בחבילה שלו, כך שכל משתמש בחבילות האחרות יהיה חשוף לפריצה</a:t>
            </a:r>
          </a:p>
        </p:txBody>
      </p:sp>
    </p:spTree>
    <p:extLst>
      <p:ext uri="{BB962C8B-B14F-4D97-AF65-F5344CB8AC3E}">
        <p14:creationId xmlns:p14="http://schemas.microsoft.com/office/powerpoint/2010/main" val="87454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16B97B-16F1-4E66-AC03-7B4F1235FCEA}"/>
              </a:ext>
            </a:extLst>
          </p:cNvPr>
          <p:cNvSpPr txBox="1">
            <a:spLocks/>
          </p:cNvSpPr>
          <p:nvPr/>
        </p:nvSpPr>
        <p:spPr>
          <a:xfrm>
            <a:off x="4818059" y="1746082"/>
            <a:ext cx="2555879" cy="562609"/>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להגנה:</a:t>
            </a:r>
          </a:p>
        </p:txBody>
      </p:sp>
      <p:sp>
        <p:nvSpPr>
          <p:cNvPr id="3" name="כותרת 1">
            <a:extLst>
              <a:ext uri="{FF2B5EF4-FFF2-40B4-BE49-F238E27FC236}">
                <a16:creationId xmlns:a16="http://schemas.microsoft.com/office/drawing/2014/main" id="{79D82196-7705-45FD-B88E-B33B967D94C6}"/>
              </a:ext>
            </a:extLst>
          </p:cNvPr>
          <p:cNvSpPr txBox="1">
            <a:spLocks/>
          </p:cNvSpPr>
          <p:nvPr/>
        </p:nvSpPr>
        <p:spPr>
          <a:xfrm>
            <a:off x="3495975" y="13252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4" name="תיבת טקסט 3">
            <a:extLst>
              <a:ext uri="{FF2B5EF4-FFF2-40B4-BE49-F238E27FC236}">
                <a16:creationId xmlns:a16="http://schemas.microsoft.com/office/drawing/2014/main" id="{A568802E-05EC-4922-9B46-A3DED8399AEC}"/>
              </a:ext>
            </a:extLst>
          </p:cNvPr>
          <p:cNvSpPr txBox="1"/>
          <p:nvPr/>
        </p:nvSpPr>
        <p:spPr>
          <a:xfrm>
            <a:off x="2107097" y="965262"/>
            <a:ext cx="10349946" cy="584775"/>
          </a:xfrm>
          <a:prstGeom prst="rect">
            <a:avLst/>
          </a:prstGeom>
          <a:noFill/>
        </p:spPr>
        <p:txBody>
          <a:bodyPr wrap="square" rtlCol="1">
            <a:spAutoFit/>
          </a:bodyPr>
          <a:lstStyle/>
          <a:p>
            <a:pPr lvl="5" algn="r" rtl="1"/>
            <a:r>
              <a:rPr lang="he-IL" sz="3200" u="sng" dirty="0"/>
              <a:t>פרצות אבטחה בחבילות הנמצאות במאגר חבילות</a:t>
            </a:r>
          </a:p>
        </p:txBody>
      </p:sp>
      <p:sp>
        <p:nvSpPr>
          <p:cNvPr id="5" name="תיבת טקסט 4">
            <a:extLst>
              <a:ext uri="{FF2B5EF4-FFF2-40B4-BE49-F238E27FC236}">
                <a16:creationId xmlns:a16="http://schemas.microsoft.com/office/drawing/2014/main" id="{4E4FE8ED-346B-4291-98D0-2747CF315749}"/>
              </a:ext>
            </a:extLst>
          </p:cNvPr>
          <p:cNvSpPr txBox="1"/>
          <p:nvPr/>
        </p:nvSpPr>
        <p:spPr>
          <a:xfrm>
            <a:off x="3320564" y="2505670"/>
            <a:ext cx="5550870" cy="1846659"/>
          </a:xfrm>
          <a:prstGeom prst="rect">
            <a:avLst/>
          </a:prstGeom>
          <a:noFill/>
        </p:spPr>
        <p:txBody>
          <a:bodyPr wrap="square" rtlCol="1">
            <a:spAutoFit/>
          </a:bodyPr>
          <a:lstStyle/>
          <a:p>
            <a:pPr algn="r" rtl="1"/>
            <a:r>
              <a:rPr lang="he-IL" sz="2400" dirty="0">
                <a:solidFill>
                  <a:schemeClr val="accent2">
                    <a:lumMod val="60000"/>
                    <a:lumOff val="40000"/>
                  </a:schemeClr>
                </a:solidFill>
              </a:rPr>
              <a:t>שיפור במנהל ההתקנות של החבילות – </a:t>
            </a:r>
            <a:r>
              <a:rPr lang="en-US" sz="2400" dirty="0">
                <a:solidFill>
                  <a:schemeClr val="accent2">
                    <a:lumMod val="60000"/>
                    <a:lumOff val="40000"/>
                  </a:schemeClr>
                </a:solidFill>
              </a:rPr>
              <a:t>pip</a:t>
            </a:r>
            <a:r>
              <a:rPr lang="he-IL" sz="2400" dirty="0">
                <a:solidFill>
                  <a:schemeClr val="accent2">
                    <a:lumMod val="60000"/>
                    <a:lumOff val="40000"/>
                  </a:schemeClr>
                </a:solidFill>
              </a:rPr>
              <a:t>:</a:t>
            </a:r>
          </a:p>
          <a:p>
            <a:pPr marL="285750" indent="-285750" algn="r" rtl="1">
              <a:buFont typeface="Wingdings" panose="05000000000000000000" pitchFamily="2" charset="2"/>
              <a:buChar char="v"/>
            </a:pPr>
            <a:r>
              <a:rPr lang="en-US" dirty="0"/>
              <a:t>pip </a:t>
            </a:r>
            <a:r>
              <a:rPr lang="he-IL" dirty="0"/>
              <a:t> יזהיר משתמשים שמורידים חבילות לא פופולריות כאשר יש להם שמות דומים לחבילות פופולריות</a:t>
            </a:r>
          </a:p>
          <a:p>
            <a:pPr marL="285750" indent="-285750" algn="r" rtl="1">
              <a:buFont typeface="Wingdings" panose="05000000000000000000" pitchFamily="2" charset="2"/>
              <a:buChar char="v"/>
            </a:pPr>
            <a:r>
              <a:rPr lang="en-US" dirty="0"/>
              <a:t>pip</a:t>
            </a:r>
            <a:r>
              <a:rPr lang="he-IL" dirty="0"/>
              <a:t> יזהיר משתמשים המורידים חבילה שלא בוצע לה עדכון ב-12 חודשים האחרונים</a:t>
            </a:r>
          </a:p>
          <a:p>
            <a:pPr marL="285750" indent="-285750" algn="r" rtl="1">
              <a:buFont typeface="Wingdings" panose="05000000000000000000" pitchFamily="2" charset="2"/>
              <a:buChar char="v"/>
            </a:pPr>
            <a:endParaRPr lang="en-US" dirty="0"/>
          </a:p>
        </p:txBody>
      </p:sp>
      <p:sp>
        <p:nvSpPr>
          <p:cNvPr id="6" name="תיבת טקסט 5">
            <a:extLst>
              <a:ext uri="{FF2B5EF4-FFF2-40B4-BE49-F238E27FC236}">
                <a16:creationId xmlns:a16="http://schemas.microsoft.com/office/drawing/2014/main" id="{B53A6856-C003-4E19-A1DD-BEA9A9F9B604}"/>
              </a:ext>
            </a:extLst>
          </p:cNvPr>
          <p:cNvSpPr txBox="1"/>
          <p:nvPr/>
        </p:nvSpPr>
        <p:spPr>
          <a:xfrm>
            <a:off x="452366" y="4513010"/>
            <a:ext cx="5550870" cy="1292662"/>
          </a:xfrm>
          <a:prstGeom prst="rect">
            <a:avLst/>
          </a:prstGeom>
          <a:noFill/>
        </p:spPr>
        <p:txBody>
          <a:bodyPr wrap="square" rtlCol="1">
            <a:spAutoFit/>
          </a:bodyPr>
          <a:lstStyle/>
          <a:p>
            <a:pPr algn="r" rtl="1"/>
            <a:r>
              <a:rPr lang="he-IL" sz="2400" dirty="0">
                <a:solidFill>
                  <a:schemeClr val="accent2">
                    <a:lumMod val="60000"/>
                    <a:lumOff val="40000"/>
                  </a:schemeClr>
                </a:solidFill>
              </a:rPr>
              <a:t>ערנות של משתמשי החבילות:</a:t>
            </a:r>
          </a:p>
          <a:p>
            <a:pPr marL="285750" indent="-285750" algn="r" rtl="1">
              <a:buFont typeface="Wingdings" panose="05000000000000000000" pitchFamily="2" charset="2"/>
              <a:buChar char="v"/>
            </a:pPr>
            <a:r>
              <a:rPr lang="he-IL" dirty="0"/>
              <a:t>איות נכון של החבילה המבוקשת</a:t>
            </a:r>
          </a:p>
          <a:p>
            <a:pPr marL="285750" indent="-285750" algn="r" rtl="1">
              <a:buFont typeface="Wingdings" panose="05000000000000000000" pitchFamily="2" charset="2"/>
              <a:buChar char="v"/>
            </a:pPr>
            <a:r>
              <a:rPr lang="he-IL" dirty="0"/>
              <a:t>בדיקה מעמיקה של חבילות לא נפוצות</a:t>
            </a:r>
          </a:p>
          <a:p>
            <a:pPr marL="285750" indent="-285750" algn="r" rtl="1">
              <a:buFont typeface="Wingdings" panose="05000000000000000000" pitchFamily="2" charset="2"/>
              <a:buChar char="v"/>
            </a:pPr>
            <a:endParaRPr lang="en-US" dirty="0"/>
          </a:p>
        </p:txBody>
      </p:sp>
      <p:sp>
        <p:nvSpPr>
          <p:cNvPr id="7" name="תיבת טקסט 6">
            <a:extLst>
              <a:ext uri="{FF2B5EF4-FFF2-40B4-BE49-F238E27FC236}">
                <a16:creationId xmlns:a16="http://schemas.microsoft.com/office/drawing/2014/main" id="{CBB345D1-8D38-4DF5-A3AB-689BAD708FF1}"/>
              </a:ext>
            </a:extLst>
          </p:cNvPr>
          <p:cNvSpPr txBox="1"/>
          <p:nvPr/>
        </p:nvSpPr>
        <p:spPr>
          <a:xfrm>
            <a:off x="6188764" y="4513010"/>
            <a:ext cx="5550870" cy="1569660"/>
          </a:xfrm>
          <a:prstGeom prst="rect">
            <a:avLst/>
          </a:prstGeom>
          <a:noFill/>
        </p:spPr>
        <p:txBody>
          <a:bodyPr wrap="square" rtlCol="1">
            <a:spAutoFit/>
          </a:bodyPr>
          <a:lstStyle/>
          <a:p>
            <a:pPr algn="r" rtl="1"/>
            <a:r>
              <a:rPr lang="he-IL" sz="2400" dirty="0">
                <a:solidFill>
                  <a:schemeClr val="accent2">
                    <a:lumMod val="60000"/>
                    <a:lumOff val="40000"/>
                  </a:schemeClr>
                </a:solidFill>
              </a:rPr>
              <a:t>ערנות של בעלי החבילות:</a:t>
            </a:r>
          </a:p>
          <a:p>
            <a:pPr marL="285750" indent="-285750" algn="r" rtl="1">
              <a:buFont typeface="Wingdings" panose="05000000000000000000" pitchFamily="2" charset="2"/>
              <a:buChar char="v"/>
            </a:pPr>
            <a:r>
              <a:rPr lang="he-IL" dirty="0"/>
              <a:t>בחירת סיסמא קשה לפיצוח בחשבון המאגר, וכן ביצוע שינוי תקופתי של הסיסמא</a:t>
            </a:r>
          </a:p>
          <a:p>
            <a:pPr marL="285750" indent="-285750" algn="r" rtl="1">
              <a:buFont typeface="Wingdings" panose="05000000000000000000" pitchFamily="2" charset="2"/>
              <a:buChar char="v"/>
            </a:pPr>
            <a:r>
              <a:rPr lang="he-IL" dirty="0"/>
              <a:t>ערנות לשינויים בקוד </a:t>
            </a:r>
          </a:p>
          <a:p>
            <a:pPr marL="285750" indent="-285750" algn="r" rtl="1">
              <a:buFont typeface="Wingdings" panose="05000000000000000000" pitchFamily="2" charset="2"/>
              <a:buChar char="v"/>
            </a:pPr>
            <a:endParaRPr lang="en-US" dirty="0"/>
          </a:p>
        </p:txBody>
      </p:sp>
    </p:spTree>
    <p:extLst>
      <p:ext uri="{BB962C8B-B14F-4D97-AF65-F5344CB8AC3E}">
        <p14:creationId xmlns:p14="http://schemas.microsoft.com/office/powerpoint/2010/main" val="363906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848B34-86B2-4AE0-A0A9-F7CA1CE6DDD6}"/>
              </a:ext>
            </a:extLst>
          </p:cNvPr>
          <p:cNvSpPr>
            <a:spLocks noGrp="1"/>
          </p:cNvSpPr>
          <p:nvPr>
            <p:ph type="title"/>
          </p:nvPr>
        </p:nvSpPr>
        <p:spPr>
          <a:xfrm>
            <a:off x="5707412" y="616226"/>
            <a:ext cx="4306957" cy="1378226"/>
          </a:xfrm>
        </p:spPr>
        <p:txBody>
          <a:bodyPr/>
          <a:lstStyle/>
          <a:p>
            <a:pPr algn="r"/>
            <a:r>
              <a:rPr lang="he-IL" sz="6000" dirty="0"/>
              <a:t>נדבר היום על :</a:t>
            </a:r>
          </a:p>
        </p:txBody>
      </p:sp>
      <p:sp>
        <p:nvSpPr>
          <p:cNvPr id="3" name="מציין מיקום תוכן 2">
            <a:extLst>
              <a:ext uri="{FF2B5EF4-FFF2-40B4-BE49-F238E27FC236}">
                <a16:creationId xmlns:a16="http://schemas.microsoft.com/office/drawing/2014/main" id="{A74C57C4-EDA5-45AA-8F8E-4A36550637CF}"/>
              </a:ext>
            </a:extLst>
          </p:cNvPr>
          <p:cNvSpPr>
            <a:spLocks noGrp="1"/>
          </p:cNvSpPr>
          <p:nvPr>
            <p:ph idx="1"/>
          </p:nvPr>
        </p:nvSpPr>
        <p:spPr>
          <a:xfrm>
            <a:off x="2886836" y="2179983"/>
            <a:ext cx="5641152" cy="4061791"/>
          </a:xfrm>
        </p:spPr>
        <p:txBody>
          <a:bodyPr>
            <a:noAutofit/>
          </a:bodyPr>
          <a:lstStyle/>
          <a:p>
            <a:pPr>
              <a:buFont typeface="Wingdings" panose="05000000000000000000" pitchFamily="2" charset="2"/>
              <a:buChar char="v"/>
            </a:pPr>
            <a:r>
              <a:rPr lang="he-IL" sz="2800" dirty="0"/>
              <a:t>האם מתכנת צריך להתמצא בפרצות האבטחה הנפוצות?</a:t>
            </a:r>
          </a:p>
          <a:p>
            <a:pPr>
              <a:buFont typeface="Wingdings" panose="05000000000000000000" pitchFamily="2" charset="2"/>
              <a:buChar char="v"/>
            </a:pPr>
            <a:r>
              <a:rPr lang="he-IL" sz="2800" dirty="0"/>
              <a:t>פרצות אבטחה בשפת ++</a:t>
            </a:r>
            <a:r>
              <a:rPr lang="en-US" sz="2800" dirty="0"/>
              <a:t>C</a:t>
            </a:r>
            <a:endParaRPr lang="he-IL" sz="2800" dirty="0"/>
          </a:p>
          <a:p>
            <a:pPr>
              <a:buFont typeface="Wingdings" panose="05000000000000000000" pitchFamily="2" charset="2"/>
              <a:buChar char="v"/>
            </a:pPr>
            <a:r>
              <a:rPr lang="he-IL" sz="2800" dirty="0"/>
              <a:t>פרצות אבטחה בשפת פייתון</a:t>
            </a:r>
          </a:p>
          <a:p>
            <a:pPr>
              <a:buFont typeface="Wingdings" panose="05000000000000000000" pitchFamily="2" charset="2"/>
              <a:buChar char="v"/>
            </a:pPr>
            <a:r>
              <a:rPr lang="he-IL" sz="2800" dirty="0"/>
              <a:t>פרצות אבטחה בתקשורת</a:t>
            </a:r>
          </a:p>
          <a:p>
            <a:pPr>
              <a:buFont typeface="Wingdings" panose="05000000000000000000" pitchFamily="2" charset="2"/>
              <a:buChar char="v"/>
            </a:pPr>
            <a:r>
              <a:rPr lang="he-IL" sz="2800" dirty="0"/>
              <a:t>פרצות אבטחה מערכתיים  </a:t>
            </a:r>
          </a:p>
          <a:p>
            <a:pPr>
              <a:buFont typeface="Wingdings" panose="05000000000000000000" pitchFamily="2" charset="2"/>
              <a:buChar char="v"/>
            </a:pPr>
            <a:r>
              <a:rPr lang="he-IL" sz="2800" dirty="0"/>
              <a:t>מימוש מערכת שרת לקוח עם הגנות</a:t>
            </a:r>
          </a:p>
        </p:txBody>
      </p:sp>
    </p:spTree>
    <p:extLst>
      <p:ext uri="{BB962C8B-B14F-4D97-AF65-F5344CB8AC3E}">
        <p14:creationId xmlns:p14="http://schemas.microsoft.com/office/powerpoint/2010/main" val="169990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58982-8540-470B-9661-0113DDD424C0}"/>
              </a:ext>
            </a:extLst>
          </p:cNvPr>
          <p:cNvSpPr txBox="1">
            <a:spLocks/>
          </p:cNvSpPr>
          <p:nvPr/>
        </p:nvSpPr>
        <p:spPr>
          <a:xfrm>
            <a:off x="3495975" y="60960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3" name="תיבת טקסט 2">
            <a:extLst>
              <a:ext uri="{FF2B5EF4-FFF2-40B4-BE49-F238E27FC236}">
                <a16:creationId xmlns:a16="http://schemas.microsoft.com/office/drawing/2014/main" id="{E7EE6429-0DCA-4C64-BBBE-AAB7495323A2}"/>
              </a:ext>
            </a:extLst>
          </p:cNvPr>
          <p:cNvSpPr txBox="1"/>
          <p:nvPr/>
        </p:nvSpPr>
        <p:spPr>
          <a:xfrm>
            <a:off x="4061790" y="1510747"/>
            <a:ext cx="4068417" cy="584775"/>
          </a:xfrm>
          <a:prstGeom prst="rect">
            <a:avLst/>
          </a:prstGeom>
          <a:noFill/>
        </p:spPr>
        <p:txBody>
          <a:bodyPr wrap="square" rtlCol="1">
            <a:spAutoFit/>
          </a:bodyPr>
          <a:lstStyle/>
          <a:p>
            <a:r>
              <a:rPr lang="he-IL" sz="3200" u="sng" dirty="0"/>
              <a:t>תלויות שאינם מעודכנות</a:t>
            </a:r>
          </a:p>
        </p:txBody>
      </p:sp>
      <p:sp>
        <p:nvSpPr>
          <p:cNvPr id="4" name="מלבן 3">
            <a:extLst>
              <a:ext uri="{FF2B5EF4-FFF2-40B4-BE49-F238E27FC236}">
                <a16:creationId xmlns:a16="http://schemas.microsoft.com/office/drawing/2014/main" id="{15321D19-3B98-4769-B137-9D1CF0156028}"/>
              </a:ext>
            </a:extLst>
          </p:cNvPr>
          <p:cNvSpPr/>
          <p:nvPr/>
        </p:nvSpPr>
        <p:spPr>
          <a:xfrm>
            <a:off x="2211988" y="2807877"/>
            <a:ext cx="7768019" cy="738664"/>
          </a:xfrm>
          <a:prstGeom prst="rect">
            <a:avLst/>
          </a:prstGeom>
        </p:spPr>
        <p:txBody>
          <a:bodyPr wrap="square">
            <a:spAutoFit/>
          </a:bodyPr>
          <a:lstStyle/>
          <a:p>
            <a:pPr algn="r"/>
            <a:r>
              <a:rPr lang="he-IL" sz="2400" dirty="0"/>
              <a:t>נקודות תורפה בשימוש בחבילות צד שלישי לא מעודכנות:</a:t>
            </a:r>
          </a:p>
          <a:p>
            <a:pPr marL="342900" indent="-342900" algn="r" rtl="1">
              <a:buFont typeface="Wingdings" panose="05000000000000000000" pitchFamily="2" charset="2"/>
              <a:buChar char="v"/>
            </a:pPr>
            <a:r>
              <a:rPr lang="he-IL" dirty="0"/>
              <a:t>הפרצות בקוד ידועות, כך שקל לפורצים לנצל אותם</a:t>
            </a:r>
          </a:p>
        </p:txBody>
      </p:sp>
    </p:spTree>
    <p:extLst>
      <p:ext uri="{BB962C8B-B14F-4D97-AF65-F5344CB8AC3E}">
        <p14:creationId xmlns:p14="http://schemas.microsoft.com/office/powerpoint/2010/main" val="53331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845FCF-A134-4847-A991-71A7DEAAE280}"/>
              </a:ext>
            </a:extLst>
          </p:cNvPr>
          <p:cNvSpPr txBox="1">
            <a:spLocks/>
          </p:cNvSpPr>
          <p:nvPr/>
        </p:nvSpPr>
        <p:spPr>
          <a:xfrm>
            <a:off x="3495975" y="344558"/>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pic>
        <p:nvPicPr>
          <p:cNvPr id="4" name="תמונה 3">
            <a:extLst>
              <a:ext uri="{FF2B5EF4-FFF2-40B4-BE49-F238E27FC236}">
                <a16:creationId xmlns:a16="http://schemas.microsoft.com/office/drawing/2014/main" id="{AFA85F1F-7D60-48BA-B78E-432CF0858DF2}"/>
              </a:ext>
            </a:extLst>
          </p:cNvPr>
          <p:cNvPicPr>
            <a:picLocks noChangeAspect="1"/>
          </p:cNvPicPr>
          <p:nvPr/>
        </p:nvPicPr>
        <p:blipFill rotWithShape="1">
          <a:blip r:embed="rId2"/>
          <a:srcRect l="5743" r="3264"/>
          <a:stretch/>
        </p:blipFill>
        <p:spPr>
          <a:xfrm>
            <a:off x="132522" y="2404744"/>
            <a:ext cx="6930887" cy="4385884"/>
          </a:xfrm>
          <a:prstGeom prst="rect">
            <a:avLst/>
          </a:prstGeom>
        </p:spPr>
      </p:pic>
      <p:sp>
        <p:nvSpPr>
          <p:cNvPr id="5" name="תיבת טקסט 4">
            <a:extLst>
              <a:ext uri="{FF2B5EF4-FFF2-40B4-BE49-F238E27FC236}">
                <a16:creationId xmlns:a16="http://schemas.microsoft.com/office/drawing/2014/main" id="{D2199478-4818-4758-8101-6B5B9859DE53}"/>
              </a:ext>
            </a:extLst>
          </p:cNvPr>
          <p:cNvSpPr txBox="1"/>
          <p:nvPr/>
        </p:nvSpPr>
        <p:spPr>
          <a:xfrm>
            <a:off x="3653014" y="960552"/>
            <a:ext cx="5200049" cy="584775"/>
          </a:xfrm>
          <a:prstGeom prst="rect">
            <a:avLst/>
          </a:prstGeom>
          <a:noFill/>
        </p:spPr>
        <p:txBody>
          <a:bodyPr wrap="square" rtlCol="1">
            <a:spAutoFit/>
          </a:bodyPr>
          <a:lstStyle/>
          <a:p>
            <a:r>
              <a:rPr lang="he-IL" sz="3200" u="sng" dirty="0"/>
              <a:t>תלויות שאינם מעודכנות - הגנה</a:t>
            </a:r>
          </a:p>
        </p:txBody>
      </p:sp>
      <p:sp>
        <p:nvSpPr>
          <p:cNvPr id="6" name="תיבת טקסט 5">
            <a:extLst>
              <a:ext uri="{FF2B5EF4-FFF2-40B4-BE49-F238E27FC236}">
                <a16:creationId xmlns:a16="http://schemas.microsoft.com/office/drawing/2014/main" id="{F36B183A-8302-4A15-81D2-1A4715134B58}"/>
              </a:ext>
            </a:extLst>
          </p:cNvPr>
          <p:cNvSpPr txBox="1"/>
          <p:nvPr/>
        </p:nvSpPr>
        <p:spPr>
          <a:xfrm>
            <a:off x="7486253" y="2070287"/>
            <a:ext cx="4293703" cy="1938992"/>
          </a:xfrm>
          <a:prstGeom prst="rect">
            <a:avLst/>
          </a:prstGeom>
          <a:noFill/>
        </p:spPr>
        <p:txBody>
          <a:bodyPr wrap="square" rtlCol="1">
            <a:spAutoFit/>
          </a:bodyPr>
          <a:lstStyle/>
          <a:p>
            <a:pPr algn="r" rtl="1"/>
            <a:r>
              <a:rPr lang="he-IL" sz="2000" dirty="0"/>
              <a:t>עדכון אוטומטי של חבילות לא מעודכנות.</a:t>
            </a:r>
          </a:p>
          <a:p>
            <a:pPr algn="r" rtl="1"/>
            <a:r>
              <a:rPr lang="he-IL" sz="2000" dirty="0"/>
              <a:t>קיימות מספר חברות שונות המציעות עדכון אוטומטי, לדוגמא ל</a:t>
            </a:r>
            <a:r>
              <a:rPr lang="en-US" sz="2000" dirty="0"/>
              <a:t>GitHub-</a:t>
            </a:r>
            <a:r>
              <a:rPr lang="he-IL" sz="2000" dirty="0"/>
              <a:t> יש את </a:t>
            </a:r>
            <a:r>
              <a:rPr lang="en-US" sz="2000" dirty="0"/>
              <a:t>Dependabot</a:t>
            </a:r>
            <a:r>
              <a:rPr lang="he-IL" sz="2000" dirty="0"/>
              <a:t> שמעדכן על תלויות לא מעודכנות וכן מוריד את הגרסה החדשה של החבילה</a:t>
            </a:r>
            <a:endParaRPr lang="en-US" sz="2000" dirty="0"/>
          </a:p>
        </p:txBody>
      </p:sp>
      <p:sp>
        <p:nvSpPr>
          <p:cNvPr id="7" name="מלבן 6">
            <a:extLst>
              <a:ext uri="{FF2B5EF4-FFF2-40B4-BE49-F238E27FC236}">
                <a16:creationId xmlns:a16="http://schemas.microsoft.com/office/drawing/2014/main" id="{8D9CCDB0-AE26-44B4-9CB3-A4FA88AFC620}"/>
              </a:ext>
            </a:extLst>
          </p:cNvPr>
          <p:cNvSpPr/>
          <p:nvPr/>
        </p:nvSpPr>
        <p:spPr>
          <a:xfrm>
            <a:off x="2503361" y="1848460"/>
            <a:ext cx="2189208" cy="461665"/>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rPr>
              <a:t>Dependabot</a:t>
            </a:r>
            <a:endParaRPr lang="he-IL" sz="2400" b="1" dirty="0">
              <a:ln/>
              <a:solidFill>
                <a:schemeClr val="accent3"/>
              </a:solidFill>
            </a:endParaRPr>
          </a:p>
        </p:txBody>
      </p:sp>
      <p:pic>
        <p:nvPicPr>
          <p:cNvPr id="8" name="תמונה 7">
            <a:extLst>
              <a:ext uri="{FF2B5EF4-FFF2-40B4-BE49-F238E27FC236}">
                <a16:creationId xmlns:a16="http://schemas.microsoft.com/office/drawing/2014/main" id="{1AFB8C0B-7F1C-4FEE-A532-0B3953318069}"/>
              </a:ext>
            </a:extLst>
          </p:cNvPr>
          <p:cNvPicPr>
            <a:picLocks noChangeAspect="1"/>
          </p:cNvPicPr>
          <p:nvPr/>
        </p:nvPicPr>
        <p:blipFill rotWithShape="1">
          <a:blip r:embed="rId3"/>
          <a:srcRect t="56726" b="1"/>
          <a:stretch/>
        </p:blipFill>
        <p:spPr>
          <a:xfrm>
            <a:off x="7415925" y="4338917"/>
            <a:ext cx="4434361" cy="1735397"/>
          </a:xfrm>
          <a:prstGeom prst="rect">
            <a:avLst/>
          </a:prstGeom>
        </p:spPr>
      </p:pic>
    </p:spTree>
    <p:extLst>
      <p:ext uri="{BB962C8B-B14F-4D97-AF65-F5344CB8AC3E}">
        <p14:creationId xmlns:p14="http://schemas.microsoft.com/office/powerpoint/2010/main" val="236781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DE6841-0FD3-4C65-8E07-6A13D72361F2}"/>
              </a:ext>
            </a:extLst>
          </p:cNvPr>
          <p:cNvSpPr txBox="1">
            <a:spLocks/>
          </p:cNvSpPr>
          <p:nvPr/>
        </p:nvSpPr>
        <p:spPr>
          <a:xfrm>
            <a:off x="3495975" y="60960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3" name="תיבת טקסט 2">
            <a:extLst>
              <a:ext uri="{FF2B5EF4-FFF2-40B4-BE49-F238E27FC236}">
                <a16:creationId xmlns:a16="http://schemas.microsoft.com/office/drawing/2014/main" id="{C524A6D8-D9DC-44A5-85A8-E2C5792E5C0B}"/>
              </a:ext>
            </a:extLst>
          </p:cNvPr>
          <p:cNvSpPr txBox="1"/>
          <p:nvPr/>
        </p:nvSpPr>
        <p:spPr>
          <a:xfrm>
            <a:off x="4664764" y="1309820"/>
            <a:ext cx="2862469" cy="584775"/>
          </a:xfrm>
          <a:prstGeom prst="rect">
            <a:avLst/>
          </a:prstGeom>
          <a:noFill/>
        </p:spPr>
        <p:txBody>
          <a:bodyPr wrap="square" rtlCol="1">
            <a:spAutoFit/>
          </a:bodyPr>
          <a:lstStyle/>
          <a:p>
            <a:r>
              <a:rPr lang="en-US" sz="3200" u="sng" dirty="0"/>
              <a:t>Timing Attack</a:t>
            </a:r>
            <a:endParaRPr lang="he-IL" sz="3200" u="sng" dirty="0"/>
          </a:p>
        </p:txBody>
      </p:sp>
      <p:pic>
        <p:nvPicPr>
          <p:cNvPr id="4" name="תמונה 3">
            <a:extLst>
              <a:ext uri="{FF2B5EF4-FFF2-40B4-BE49-F238E27FC236}">
                <a16:creationId xmlns:a16="http://schemas.microsoft.com/office/drawing/2014/main" id="{EBBC3228-0315-4917-8EC1-08F594FC0FE1}"/>
              </a:ext>
            </a:extLst>
          </p:cNvPr>
          <p:cNvPicPr/>
          <p:nvPr/>
        </p:nvPicPr>
        <p:blipFill>
          <a:blip r:embed="rId2"/>
          <a:stretch>
            <a:fillRect/>
          </a:stretch>
        </p:blipFill>
        <p:spPr>
          <a:xfrm>
            <a:off x="768626" y="3283591"/>
            <a:ext cx="4214513" cy="1724025"/>
          </a:xfrm>
          <a:prstGeom prst="rect">
            <a:avLst/>
          </a:prstGeom>
          <a:ln>
            <a:noFill/>
          </a:ln>
          <a:effectLst>
            <a:outerShdw blurRad="190500" algn="tl" rotWithShape="0">
              <a:srgbClr val="000000">
                <a:alpha val="70000"/>
              </a:srgbClr>
            </a:outerShdw>
          </a:effectLst>
        </p:spPr>
      </p:pic>
      <p:sp>
        <p:nvSpPr>
          <p:cNvPr id="5" name="מלבן 4">
            <a:extLst>
              <a:ext uri="{FF2B5EF4-FFF2-40B4-BE49-F238E27FC236}">
                <a16:creationId xmlns:a16="http://schemas.microsoft.com/office/drawing/2014/main" id="{887FD07C-7372-42B8-92BF-66942894D2C6}"/>
              </a:ext>
            </a:extLst>
          </p:cNvPr>
          <p:cNvSpPr/>
          <p:nvPr/>
        </p:nvSpPr>
        <p:spPr>
          <a:xfrm>
            <a:off x="5261113" y="2425149"/>
            <a:ext cx="6162261" cy="4333460"/>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15E85AAC-77E8-419E-8ADF-41300635F2C1}"/>
              </a:ext>
            </a:extLst>
          </p:cNvPr>
          <p:cNvSpPr txBox="1"/>
          <p:nvPr/>
        </p:nvSpPr>
        <p:spPr>
          <a:xfrm>
            <a:off x="7123693" y="2640592"/>
            <a:ext cx="2781658" cy="369332"/>
          </a:xfrm>
          <a:prstGeom prst="rect">
            <a:avLst/>
          </a:prstGeom>
          <a:noFill/>
        </p:spPr>
        <p:txBody>
          <a:bodyPr wrap="square" rtlCol="1">
            <a:spAutoFit/>
          </a:bodyPr>
          <a:lstStyle/>
          <a:p>
            <a:r>
              <a:rPr lang="en-US" dirty="0"/>
              <a:t>MY_PASSWORD = abc</a:t>
            </a:r>
            <a:endParaRPr lang="he-IL" dirty="0"/>
          </a:p>
        </p:txBody>
      </p:sp>
      <p:graphicFrame>
        <p:nvGraphicFramePr>
          <p:cNvPr id="9" name="טבלה 9">
            <a:extLst>
              <a:ext uri="{FF2B5EF4-FFF2-40B4-BE49-F238E27FC236}">
                <a16:creationId xmlns:a16="http://schemas.microsoft.com/office/drawing/2014/main" id="{34AE6B4E-BD7A-410B-B139-B3865478C4C7}"/>
              </a:ext>
            </a:extLst>
          </p:cNvPr>
          <p:cNvGraphicFramePr>
            <a:graphicFrameLocks noGrp="1"/>
          </p:cNvGraphicFramePr>
          <p:nvPr>
            <p:extLst>
              <p:ext uri="{D42A27DB-BD31-4B8C-83A1-F6EECF244321}">
                <p14:modId xmlns:p14="http://schemas.microsoft.com/office/powerpoint/2010/main" val="2983471148"/>
              </p:ext>
            </p:extLst>
          </p:nvPr>
        </p:nvGraphicFramePr>
        <p:xfrm>
          <a:off x="6032335" y="3327855"/>
          <a:ext cx="4903306" cy="3108960"/>
        </p:xfrm>
        <a:graphic>
          <a:graphicData uri="http://schemas.openxmlformats.org/drawingml/2006/table">
            <a:tbl>
              <a:tblPr rtl="1" firstRow="1" bandRow="1">
                <a:tableStyleId>{17292A2E-F333-43FB-9621-5CBBE7FDCDCB}</a:tableStyleId>
              </a:tblPr>
              <a:tblGrid>
                <a:gridCol w="2657058">
                  <a:extLst>
                    <a:ext uri="{9D8B030D-6E8A-4147-A177-3AD203B41FA5}">
                      <a16:colId xmlns:a16="http://schemas.microsoft.com/office/drawing/2014/main" val="2833406983"/>
                    </a:ext>
                  </a:extLst>
                </a:gridCol>
                <a:gridCol w="2246248">
                  <a:extLst>
                    <a:ext uri="{9D8B030D-6E8A-4147-A177-3AD203B41FA5}">
                      <a16:colId xmlns:a16="http://schemas.microsoft.com/office/drawing/2014/main" val="1229437591"/>
                    </a:ext>
                  </a:extLst>
                </a:gridCol>
              </a:tblGrid>
              <a:tr h="339341">
                <a:tc>
                  <a:txBody>
                    <a:bodyPr/>
                    <a:lstStyle/>
                    <a:p>
                      <a:pPr rtl="1"/>
                      <a:r>
                        <a:rPr lang="he-IL" dirty="0"/>
                        <a:t>ניחושים של הפורץ</a:t>
                      </a:r>
                    </a:p>
                  </a:txBody>
                  <a:tcPr/>
                </a:tc>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he-IL" dirty="0"/>
                        <a:t>השוואות שמתבצעות</a:t>
                      </a:r>
                    </a:p>
                  </a:txBody>
                  <a:tcPr/>
                </a:tc>
                <a:extLst>
                  <a:ext uri="{0D108BD9-81ED-4DB2-BD59-A6C34878D82A}">
                    <a16:rowId xmlns:a16="http://schemas.microsoft.com/office/drawing/2014/main" val="2881623178"/>
                  </a:ext>
                </a:extLst>
              </a:tr>
              <a:tr h="826850">
                <a:tc>
                  <a:txBody>
                    <a:bodyPr/>
                    <a:lstStyle/>
                    <a:p>
                      <a:pPr rtl="1"/>
                      <a:r>
                        <a:rPr lang="en-US" dirty="0"/>
                        <a:t>aaa</a:t>
                      </a:r>
                      <a:endParaRPr lang="he-IL" dirty="0"/>
                    </a:p>
                  </a:txBody>
                  <a:tcPr/>
                </a:tc>
                <a:tc>
                  <a:txBody>
                    <a:bodyPr/>
                    <a:lstStyle/>
                    <a:p>
                      <a:pPr rtl="1"/>
                      <a:r>
                        <a:rPr lang="en-US" dirty="0"/>
                        <a:t>a a a</a:t>
                      </a:r>
                    </a:p>
                    <a:p>
                      <a:pPr rtl="1"/>
                      <a:endParaRPr lang="en-US" dirty="0"/>
                    </a:p>
                    <a:p>
                      <a:pPr rtl="1"/>
                      <a:r>
                        <a:rPr lang="en-US" dirty="0"/>
                        <a:t>a b c</a:t>
                      </a:r>
                      <a:endParaRPr lang="he-IL" dirty="0"/>
                    </a:p>
                  </a:txBody>
                  <a:tcPr/>
                </a:tc>
                <a:extLst>
                  <a:ext uri="{0D108BD9-81ED-4DB2-BD59-A6C34878D82A}">
                    <a16:rowId xmlns:a16="http://schemas.microsoft.com/office/drawing/2014/main" val="3793214870"/>
                  </a:ext>
                </a:extLst>
              </a:tr>
              <a:tr h="370840">
                <a:tc>
                  <a:txBody>
                    <a:bodyPr/>
                    <a:lstStyle/>
                    <a:p>
                      <a:pPr rtl="1"/>
                      <a:r>
                        <a:rPr lang="en-US" dirty="0"/>
                        <a:t>bbb</a:t>
                      </a:r>
                      <a:endParaRPr lang="he-IL" dirty="0"/>
                    </a:p>
                  </a:txBody>
                  <a:tcPr/>
                </a:tc>
                <a:tc>
                  <a:txBody>
                    <a:bodyPr/>
                    <a:lstStyle/>
                    <a:p>
                      <a:pPr rtl="1"/>
                      <a:r>
                        <a:rPr lang="en-US" dirty="0"/>
                        <a:t>b b b</a:t>
                      </a:r>
                    </a:p>
                    <a:p>
                      <a:pPr rtl="1"/>
                      <a:endParaRPr lang="en-US" dirty="0"/>
                    </a:p>
                    <a:p>
                      <a:pPr rtl="1"/>
                      <a:r>
                        <a:rPr lang="en-US" dirty="0"/>
                        <a:t>a b c</a:t>
                      </a:r>
                      <a:endParaRPr lang="he-IL" dirty="0"/>
                    </a:p>
                  </a:txBody>
                  <a:tcPr/>
                </a:tc>
                <a:extLst>
                  <a:ext uri="{0D108BD9-81ED-4DB2-BD59-A6C34878D82A}">
                    <a16:rowId xmlns:a16="http://schemas.microsoft.com/office/drawing/2014/main" val="1340918941"/>
                  </a:ext>
                </a:extLst>
              </a:tr>
              <a:tr h="370840">
                <a:tc>
                  <a:txBody>
                    <a:bodyPr/>
                    <a:lstStyle/>
                    <a:p>
                      <a:pPr rtl="1"/>
                      <a:r>
                        <a:rPr lang="en-US" dirty="0"/>
                        <a:t>ccc</a:t>
                      </a:r>
                      <a:endParaRPr lang="he-IL" dirty="0"/>
                    </a:p>
                  </a:txBody>
                  <a:tcPr/>
                </a:tc>
                <a:tc>
                  <a:txBody>
                    <a:bodyPr/>
                    <a:lstStyle/>
                    <a:p>
                      <a:pPr rtl="1"/>
                      <a:r>
                        <a:rPr lang="en-US" dirty="0"/>
                        <a:t>c c c</a:t>
                      </a:r>
                    </a:p>
                    <a:p>
                      <a:pPr rtl="1"/>
                      <a:endParaRPr lang="en-US" dirty="0"/>
                    </a:p>
                    <a:p>
                      <a:pPr rtl="1"/>
                      <a:r>
                        <a:rPr lang="en-US" dirty="0"/>
                        <a:t>a b c</a:t>
                      </a:r>
                      <a:endParaRPr lang="he-IL" dirty="0"/>
                    </a:p>
                  </a:txBody>
                  <a:tcPr/>
                </a:tc>
                <a:extLst>
                  <a:ext uri="{0D108BD9-81ED-4DB2-BD59-A6C34878D82A}">
                    <a16:rowId xmlns:a16="http://schemas.microsoft.com/office/drawing/2014/main" val="2194320471"/>
                  </a:ext>
                </a:extLst>
              </a:tr>
            </a:tbl>
          </a:graphicData>
        </a:graphic>
      </p:graphicFrame>
      <p:sp>
        <p:nvSpPr>
          <p:cNvPr id="11" name="סימן כפל 10">
            <a:extLst>
              <a:ext uri="{FF2B5EF4-FFF2-40B4-BE49-F238E27FC236}">
                <a16:creationId xmlns:a16="http://schemas.microsoft.com/office/drawing/2014/main" id="{6254D304-35BD-4F63-BC6A-8FE3030529D1}"/>
              </a:ext>
            </a:extLst>
          </p:cNvPr>
          <p:cNvSpPr/>
          <p:nvPr/>
        </p:nvSpPr>
        <p:spPr>
          <a:xfrm>
            <a:off x="7778379" y="4035286"/>
            <a:ext cx="344557" cy="2252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 name="גרפיקה 12" descr="סימן ביקורת">
            <a:extLst>
              <a:ext uri="{FF2B5EF4-FFF2-40B4-BE49-F238E27FC236}">
                <a16:creationId xmlns:a16="http://schemas.microsoft.com/office/drawing/2014/main" id="{166ED5CE-AC9F-44BA-9A9F-15F7100D3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158" y="4035286"/>
            <a:ext cx="241875" cy="241875"/>
          </a:xfrm>
          <a:prstGeom prst="rect">
            <a:avLst/>
          </a:prstGeom>
        </p:spPr>
      </p:pic>
      <p:sp>
        <p:nvSpPr>
          <p:cNvPr id="16" name="סימן כפל 15">
            <a:extLst>
              <a:ext uri="{FF2B5EF4-FFF2-40B4-BE49-F238E27FC236}">
                <a16:creationId xmlns:a16="http://schemas.microsoft.com/office/drawing/2014/main" id="{D22FC4D1-01EB-4758-9A6A-BF0FB030C637}"/>
              </a:ext>
            </a:extLst>
          </p:cNvPr>
          <p:cNvSpPr/>
          <p:nvPr/>
        </p:nvSpPr>
        <p:spPr>
          <a:xfrm>
            <a:off x="7538816" y="4971710"/>
            <a:ext cx="344557" cy="2252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סימן כפל 16">
            <a:extLst>
              <a:ext uri="{FF2B5EF4-FFF2-40B4-BE49-F238E27FC236}">
                <a16:creationId xmlns:a16="http://schemas.microsoft.com/office/drawing/2014/main" id="{A92B3F95-8135-468A-B9D3-34B832AEB9F2}"/>
              </a:ext>
            </a:extLst>
          </p:cNvPr>
          <p:cNvSpPr/>
          <p:nvPr/>
        </p:nvSpPr>
        <p:spPr>
          <a:xfrm>
            <a:off x="7527233" y="5908134"/>
            <a:ext cx="344557" cy="2252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אליפסה 17">
            <a:extLst>
              <a:ext uri="{FF2B5EF4-FFF2-40B4-BE49-F238E27FC236}">
                <a16:creationId xmlns:a16="http://schemas.microsoft.com/office/drawing/2014/main" id="{FC12876F-3DA0-4E55-97B3-3345BFDB0D74}"/>
              </a:ext>
            </a:extLst>
          </p:cNvPr>
          <p:cNvSpPr/>
          <p:nvPr/>
        </p:nvSpPr>
        <p:spPr>
          <a:xfrm>
            <a:off x="6361043" y="3848077"/>
            <a:ext cx="609600" cy="578149"/>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2</a:t>
            </a:r>
          </a:p>
        </p:txBody>
      </p:sp>
      <p:sp>
        <p:nvSpPr>
          <p:cNvPr id="19" name="אליפסה 18">
            <a:extLst>
              <a:ext uri="{FF2B5EF4-FFF2-40B4-BE49-F238E27FC236}">
                <a16:creationId xmlns:a16="http://schemas.microsoft.com/office/drawing/2014/main" id="{E541E6B0-6FC0-40AA-9CB6-907159278381}"/>
              </a:ext>
            </a:extLst>
          </p:cNvPr>
          <p:cNvSpPr/>
          <p:nvPr/>
        </p:nvSpPr>
        <p:spPr>
          <a:xfrm>
            <a:off x="6354417" y="4755849"/>
            <a:ext cx="609600" cy="578149"/>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1</a:t>
            </a:r>
          </a:p>
        </p:txBody>
      </p:sp>
      <p:sp>
        <p:nvSpPr>
          <p:cNvPr id="20" name="אליפסה 19">
            <a:extLst>
              <a:ext uri="{FF2B5EF4-FFF2-40B4-BE49-F238E27FC236}">
                <a16:creationId xmlns:a16="http://schemas.microsoft.com/office/drawing/2014/main" id="{717634BA-348B-47AD-8FF8-F6E48AA116E3}"/>
              </a:ext>
            </a:extLst>
          </p:cNvPr>
          <p:cNvSpPr/>
          <p:nvPr/>
        </p:nvSpPr>
        <p:spPr>
          <a:xfrm>
            <a:off x="6341167" y="5656997"/>
            <a:ext cx="609600" cy="578149"/>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1</a:t>
            </a:r>
          </a:p>
        </p:txBody>
      </p:sp>
    </p:spTree>
    <p:extLst>
      <p:ext uri="{BB962C8B-B14F-4D97-AF65-F5344CB8AC3E}">
        <p14:creationId xmlns:p14="http://schemas.microsoft.com/office/powerpoint/2010/main" val="417202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D70CC8-FB99-48EB-A859-2581AC55CFBB}"/>
              </a:ext>
            </a:extLst>
          </p:cNvPr>
          <p:cNvSpPr txBox="1">
            <a:spLocks/>
          </p:cNvSpPr>
          <p:nvPr/>
        </p:nvSpPr>
        <p:spPr>
          <a:xfrm>
            <a:off x="3495975" y="609600"/>
            <a:ext cx="520004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פייתון</a:t>
            </a:r>
          </a:p>
        </p:txBody>
      </p:sp>
      <p:sp>
        <p:nvSpPr>
          <p:cNvPr id="3" name="תיבת טקסט 2">
            <a:extLst>
              <a:ext uri="{FF2B5EF4-FFF2-40B4-BE49-F238E27FC236}">
                <a16:creationId xmlns:a16="http://schemas.microsoft.com/office/drawing/2014/main" id="{70DC173A-D2FC-4647-B340-1666B1035A87}"/>
              </a:ext>
            </a:extLst>
          </p:cNvPr>
          <p:cNvSpPr txBox="1"/>
          <p:nvPr/>
        </p:nvSpPr>
        <p:spPr>
          <a:xfrm>
            <a:off x="3986305" y="1309820"/>
            <a:ext cx="4219387" cy="584775"/>
          </a:xfrm>
          <a:prstGeom prst="rect">
            <a:avLst/>
          </a:prstGeom>
          <a:noFill/>
        </p:spPr>
        <p:txBody>
          <a:bodyPr wrap="square" rtlCol="1">
            <a:spAutoFit/>
          </a:bodyPr>
          <a:lstStyle/>
          <a:p>
            <a:pPr algn="r" rtl="1"/>
            <a:r>
              <a:rPr lang="en-US" sz="3200" u="sng" dirty="0"/>
              <a:t>Timing Attack</a:t>
            </a:r>
            <a:r>
              <a:rPr lang="he-IL" sz="3200" u="sng" dirty="0"/>
              <a:t> - הגנה </a:t>
            </a:r>
          </a:p>
        </p:txBody>
      </p:sp>
      <p:sp>
        <p:nvSpPr>
          <p:cNvPr id="4" name="תיבת טקסט 3">
            <a:extLst>
              <a:ext uri="{FF2B5EF4-FFF2-40B4-BE49-F238E27FC236}">
                <a16:creationId xmlns:a16="http://schemas.microsoft.com/office/drawing/2014/main" id="{74D9FF21-1053-4008-9DC8-24AFF50288D2}"/>
              </a:ext>
            </a:extLst>
          </p:cNvPr>
          <p:cNvSpPr txBox="1"/>
          <p:nvPr/>
        </p:nvSpPr>
        <p:spPr>
          <a:xfrm>
            <a:off x="1530624" y="2594815"/>
            <a:ext cx="9130748" cy="3323987"/>
          </a:xfrm>
          <a:prstGeom prst="rect">
            <a:avLst/>
          </a:prstGeom>
          <a:noFill/>
        </p:spPr>
        <p:txBody>
          <a:bodyPr wrap="square" rtlCol="1">
            <a:spAutoFit/>
          </a:bodyPr>
          <a:lstStyle/>
          <a:p>
            <a:pPr algn="r" rtl="1"/>
            <a:r>
              <a:rPr lang="he-IL" sz="2400" dirty="0"/>
              <a:t>הזמן שלוקח לתוכנית להחזיר תשובה לא תהא תלויה בקלט.</a:t>
            </a:r>
          </a:p>
          <a:p>
            <a:pPr marL="285750" indent="-285750" algn="r" rtl="1">
              <a:buFont typeface="Wingdings" panose="05000000000000000000" pitchFamily="2" charset="2"/>
              <a:buChar char="v"/>
            </a:pPr>
            <a:r>
              <a:rPr lang="he-IL" sz="2400" dirty="0"/>
              <a:t>התוכנית תמיד תחזיר תשובה לאחר זמן קבוע. יהי </a:t>
            </a:r>
            <a:r>
              <a:rPr lang="en-US" sz="2400" dirty="0"/>
              <a:t>X</a:t>
            </a:r>
            <a:r>
              <a:rPr lang="he-IL" sz="2400" dirty="0"/>
              <a:t> הזמן שלוקח לתוכנית להחזיר תשובה במקרה הגרוע + זמן רנדומלי, התוכנית תמיד תחזיר תשובה רק אחרי שעבר </a:t>
            </a:r>
            <a:r>
              <a:rPr lang="en-US" sz="2400" dirty="0"/>
              <a:t>X</a:t>
            </a:r>
            <a:r>
              <a:rPr lang="he-IL" sz="2400" dirty="0"/>
              <a:t> זמן.</a:t>
            </a:r>
          </a:p>
          <a:p>
            <a:pPr marL="285750" indent="-285750" algn="r" rtl="1">
              <a:buFont typeface="Wingdings" panose="05000000000000000000" pitchFamily="2" charset="2"/>
              <a:buChar char="v"/>
            </a:pPr>
            <a:r>
              <a:rPr lang="he-IL" sz="2400" dirty="0"/>
              <a:t>כאשר שתי המחרוזות באותו גודל, במקום להשתמש ב '==' נשתמש בפונקציה הבטוחה </a:t>
            </a:r>
            <a:r>
              <a:rPr lang="en-US" sz="2400" dirty="0"/>
              <a:t>hmac.compare_digest(a, b)</a:t>
            </a:r>
            <a:endParaRPr lang="he-IL" sz="2400" dirty="0"/>
          </a:p>
          <a:p>
            <a:pPr algn="r" rtl="1"/>
            <a:r>
              <a:rPr lang="he-IL" sz="2400" dirty="0"/>
              <a:t>    וכאשר 2 המחרוזות לא באותו גדול, נוסיף לקטן כך שיהיה באותו אורך    </a:t>
            </a:r>
          </a:p>
          <a:p>
            <a:pPr algn="r" rtl="1"/>
            <a:r>
              <a:rPr lang="he-IL" sz="2400" dirty="0"/>
              <a:t>    של הגדול</a:t>
            </a:r>
          </a:p>
          <a:p>
            <a:pPr algn="r" rtl="1"/>
            <a:endParaRPr lang="he-IL" dirty="0"/>
          </a:p>
        </p:txBody>
      </p:sp>
    </p:spTree>
    <p:extLst>
      <p:ext uri="{BB962C8B-B14F-4D97-AF65-F5344CB8AC3E}">
        <p14:creationId xmlns:p14="http://schemas.microsoft.com/office/powerpoint/2010/main" val="104507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מלבן: פינות מעוגלות 19">
            <a:extLst>
              <a:ext uri="{FF2B5EF4-FFF2-40B4-BE49-F238E27FC236}">
                <a16:creationId xmlns:a16="http://schemas.microsoft.com/office/drawing/2014/main" id="{5D1694CD-EDC0-43B1-8FE1-5B7F33D55E9D}"/>
              </a:ext>
            </a:extLst>
          </p:cNvPr>
          <p:cNvSpPr/>
          <p:nvPr/>
        </p:nvSpPr>
        <p:spPr>
          <a:xfrm>
            <a:off x="373613" y="2107094"/>
            <a:ext cx="2663687" cy="296848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פינות מעוגלות 18">
            <a:extLst>
              <a:ext uri="{FF2B5EF4-FFF2-40B4-BE49-F238E27FC236}">
                <a16:creationId xmlns:a16="http://schemas.microsoft.com/office/drawing/2014/main" id="{4FA0FFF4-FE0D-4C54-8FBD-F7C738758326}"/>
              </a:ext>
            </a:extLst>
          </p:cNvPr>
          <p:cNvSpPr/>
          <p:nvPr/>
        </p:nvSpPr>
        <p:spPr>
          <a:xfrm>
            <a:off x="3363789" y="3025319"/>
            <a:ext cx="2663687" cy="296848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פינות מעוגלות 17">
            <a:extLst>
              <a:ext uri="{FF2B5EF4-FFF2-40B4-BE49-F238E27FC236}">
                <a16:creationId xmlns:a16="http://schemas.microsoft.com/office/drawing/2014/main" id="{69759801-2CBC-4EB7-9534-B8270442E9F9}"/>
              </a:ext>
            </a:extLst>
          </p:cNvPr>
          <p:cNvSpPr/>
          <p:nvPr/>
        </p:nvSpPr>
        <p:spPr>
          <a:xfrm>
            <a:off x="6451095" y="3028120"/>
            <a:ext cx="2663687" cy="296848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פינות מעוגלות 16">
            <a:extLst>
              <a:ext uri="{FF2B5EF4-FFF2-40B4-BE49-F238E27FC236}">
                <a16:creationId xmlns:a16="http://schemas.microsoft.com/office/drawing/2014/main" id="{C722FB70-7D07-4846-B3D6-8953EB3920E1}"/>
              </a:ext>
            </a:extLst>
          </p:cNvPr>
          <p:cNvSpPr/>
          <p:nvPr/>
        </p:nvSpPr>
        <p:spPr>
          <a:xfrm>
            <a:off x="9386456" y="2107095"/>
            <a:ext cx="2663687" cy="296848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3EB1A5FB-FBCD-4C08-A68A-DF9022CCDCB8}"/>
              </a:ext>
            </a:extLst>
          </p:cNvPr>
          <p:cNvSpPr txBox="1">
            <a:spLocks/>
          </p:cNvSpPr>
          <p:nvPr/>
        </p:nvSpPr>
        <p:spPr>
          <a:xfrm>
            <a:off x="3775570" y="583095"/>
            <a:ext cx="464085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בתקשורת</a:t>
            </a:r>
          </a:p>
        </p:txBody>
      </p:sp>
      <p:sp>
        <p:nvSpPr>
          <p:cNvPr id="3" name="תיבת טקסט 2">
            <a:extLst>
              <a:ext uri="{FF2B5EF4-FFF2-40B4-BE49-F238E27FC236}">
                <a16:creationId xmlns:a16="http://schemas.microsoft.com/office/drawing/2014/main" id="{D3DA601B-AE61-480A-BBCC-9A1ADF7CB061}"/>
              </a:ext>
            </a:extLst>
          </p:cNvPr>
          <p:cNvSpPr txBox="1"/>
          <p:nvPr/>
        </p:nvSpPr>
        <p:spPr>
          <a:xfrm>
            <a:off x="5059017" y="1431234"/>
            <a:ext cx="2073964" cy="584775"/>
          </a:xfrm>
          <a:prstGeom prst="rect">
            <a:avLst/>
          </a:prstGeom>
          <a:noFill/>
        </p:spPr>
        <p:txBody>
          <a:bodyPr wrap="square" rtlCol="1">
            <a:spAutoFit/>
          </a:bodyPr>
          <a:lstStyle/>
          <a:p>
            <a:pPr algn="r"/>
            <a:r>
              <a:rPr lang="he-IL" sz="3200" dirty="0"/>
              <a:t>סוגי פרצות:</a:t>
            </a:r>
          </a:p>
        </p:txBody>
      </p:sp>
      <p:sp>
        <p:nvSpPr>
          <p:cNvPr id="4" name="תיבת טקסט 3">
            <a:extLst>
              <a:ext uri="{FF2B5EF4-FFF2-40B4-BE49-F238E27FC236}">
                <a16:creationId xmlns:a16="http://schemas.microsoft.com/office/drawing/2014/main" id="{5935FAEE-D7E9-4E68-9281-CB99E25ED667}"/>
              </a:ext>
            </a:extLst>
          </p:cNvPr>
          <p:cNvSpPr txBox="1"/>
          <p:nvPr/>
        </p:nvSpPr>
        <p:spPr>
          <a:xfrm>
            <a:off x="9647582" y="3393588"/>
            <a:ext cx="2141439" cy="646331"/>
          </a:xfrm>
          <a:prstGeom prst="rect">
            <a:avLst/>
          </a:prstGeom>
          <a:noFill/>
        </p:spPr>
        <p:txBody>
          <a:bodyPr wrap="square" rtlCol="1">
            <a:spAutoFit/>
          </a:bodyPr>
          <a:lstStyle/>
          <a:p>
            <a:pPr algn="r"/>
            <a:r>
              <a:rPr lang="he-IL" dirty="0"/>
              <a:t>פריצה לרשת תקשורת המעבירה מידע חסוי </a:t>
            </a:r>
          </a:p>
        </p:txBody>
      </p:sp>
      <p:sp>
        <p:nvSpPr>
          <p:cNvPr id="5" name="מלבן 4">
            <a:extLst>
              <a:ext uri="{FF2B5EF4-FFF2-40B4-BE49-F238E27FC236}">
                <a16:creationId xmlns:a16="http://schemas.microsoft.com/office/drawing/2014/main" id="{F44E657C-8293-4AA9-8FB6-97C1C19A6C3C}"/>
              </a:ext>
            </a:extLst>
          </p:cNvPr>
          <p:cNvSpPr/>
          <p:nvPr/>
        </p:nvSpPr>
        <p:spPr>
          <a:xfrm>
            <a:off x="9871964" y="2643552"/>
            <a:ext cx="1692673"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מידע סודי</a:t>
            </a:r>
          </a:p>
        </p:txBody>
      </p:sp>
      <p:sp>
        <p:nvSpPr>
          <p:cNvPr id="6" name="תיבת טקסט 5">
            <a:extLst>
              <a:ext uri="{FF2B5EF4-FFF2-40B4-BE49-F238E27FC236}">
                <a16:creationId xmlns:a16="http://schemas.microsoft.com/office/drawing/2014/main" id="{36A6308E-5753-42D9-92D8-0B52BD7418FD}"/>
              </a:ext>
            </a:extLst>
          </p:cNvPr>
          <p:cNvSpPr txBox="1"/>
          <p:nvPr/>
        </p:nvSpPr>
        <p:spPr>
          <a:xfrm>
            <a:off x="6817785" y="4271577"/>
            <a:ext cx="1930306" cy="646331"/>
          </a:xfrm>
          <a:prstGeom prst="rect">
            <a:avLst/>
          </a:prstGeom>
          <a:noFill/>
        </p:spPr>
        <p:txBody>
          <a:bodyPr wrap="square" rtlCol="1">
            <a:spAutoFit/>
          </a:bodyPr>
          <a:lstStyle/>
          <a:p>
            <a:pPr algn="r"/>
            <a:r>
              <a:rPr lang="he-IL" dirty="0"/>
              <a:t>פריצה ע"י התחזות לאדם אחר ברשת</a:t>
            </a:r>
          </a:p>
        </p:txBody>
      </p:sp>
      <p:sp>
        <p:nvSpPr>
          <p:cNvPr id="9" name="מלבן 8">
            <a:extLst>
              <a:ext uri="{FF2B5EF4-FFF2-40B4-BE49-F238E27FC236}">
                <a16:creationId xmlns:a16="http://schemas.microsoft.com/office/drawing/2014/main" id="{25B6A03A-A362-411F-9C97-7074FE458833}"/>
              </a:ext>
            </a:extLst>
          </p:cNvPr>
          <p:cNvSpPr/>
          <p:nvPr/>
        </p:nvSpPr>
        <p:spPr>
          <a:xfrm>
            <a:off x="6978010" y="3517401"/>
            <a:ext cx="1692673"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גניבת זהות</a:t>
            </a:r>
          </a:p>
        </p:txBody>
      </p:sp>
      <p:sp>
        <p:nvSpPr>
          <p:cNvPr id="13" name="תיבת טקסט 12">
            <a:extLst>
              <a:ext uri="{FF2B5EF4-FFF2-40B4-BE49-F238E27FC236}">
                <a16:creationId xmlns:a16="http://schemas.microsoft.com/office/drawing/2014/main" id="{AD68811F-3693-4CE0-9D56-47CDCF795290}"/>
              </a:ext>
            </a:extLst>
          </p:cNvPr>
          <p:cNvSpPr txBox="1"/>
          <p:nvPr/>
        </p:nvSpPr>
        <p:spPr>
          <a:xfrm>
            <a:off x="3741851" y="4271578"/>
            <a:ext cx="1738148" cy="646331"/>
          </a:xfrm>
          <a:prstGeom prst="rect">
            <a:avLst/>
          </a:prstGeom>
          <a:noFill/>
        </p:spPr>
        <p:txBody>
          <a:bodyPr wrap="square" rtlCol="1">
            <a:spAutoFit/>
          </a:bodyPr>
          <a:lstStyle/>
          <a:p>
            <a:pPr algn="r"/>
            <a:r>
              <a:rPr lang="he-IL" dirty="0"/>
              <a:t>הכחשת פעולות שנעשו ברשת</a:t>
            </a:r>
          </a:p>
        </p:txBody>
      </p:sp>
      <p:sp>
        <p:nvSpPr>
          <p:cNvPr id="14" name="מלבן 13">
            <a:extLst>
              <a:ext uri="{FF2B5EF4-FFF2-40B4-BE49-F238E27FC236}">
                <a16:creationId xmlns:a16="http://schemas.microsoft.com/office/drawing/2014/main" id="{C8B7A780-4581-4E05-8FBC-F71CDEE425DA}"/>
              </a:ext>
            </a:extLst>
          </p:cNvPr>
          <p:cNvSpPr/>
          <p:nvPr/>
        </p:nvSpPr>
        <p:spPr>
          <a:xfrm>
            <a:off x="3473038" y="3517401"/>
            <a:ext cx="2520931" cy="430887"/>
          </a:xfrm>
          <a:prstGeom prst="rect">
            <a:avLst/>
          </a:prstGeom>
          <a:noFill/>
        </p:spPr>
        <p:txBody>
          <a:bodyPr wrap="square" lIns="91440" tIns="45720" rIns="91440" bIns="45720">
            <a:spAutoFit/>
          </a:bodyPr>
          <a:lstStyle/>
          <a:p>
            <a:pPr algn="ctr"/>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Non-repudiation</a:t>
            </a:r>
            <a:endParaRPr lang="he-IL"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5" name="תיבת טקסט 14">
            <a:extLst>
              <a:ext uri="{FF2B5EF4-FFF2-40B4-BE49-F238E27FC236}">
                <a16:creationId xmlns:a16="http://schemas.microsoft.com/office/drawing/2014/main" id="{D4990427-FED5-46C9-B15F-5251B11EFA1F}"/>
              </a:ext>
            </a:extLst>
          </p:cNvPr>
          <p:cNvSpPr txBox="1"/>
          <p:nvPr/>
        </p:nvSpPr>
        <p:spPr>
          <a:xfrm>
            <a:off x="732307" y="3517401"/>
            <a:ext cx="1930306" cy="923330"/>
          </a:xfrm>
          <a:prstGeom prst="rect">
            <a:avLst/>
          </a:prstGeom>
          <a:noFill/>
        </p:spPr>
        <p:txBody>
          <a:bodyPr wrap="square" rtlCol="1">
            <a:spAutoFit/>
          </a:bodyPr>
          <a:lstStyle/>
          <a:p>
            <a:pPr algn="r" rtl="1"/>
            <a:r>
              <a:rPr lang="he-IL" dirty="0"/>
              <a:t>פריצה לרשת ושינוי חלק מההודעה ש-</a:t>
            </a:r>
            <a:r>
              <a:rPr lang="en-US" dirty="0"/>
              <a:t>X</a:t>
            </a:r>
            <a:r>
              <a:rPr lang="he-IL" dirty="0"/>
              <a:t> שלח ל-</a:t>
            </a:r>
            <a:r>
              <a:rPr lang="en-US" dirty="0"/>
              <a:t>Y</a:t>
            </a:r>
            <a:endParaRPr lang="he-IL" dirty="0"/>
          </a:p>
        </p:txBody>
      </p:sp>
      <p:sp>
        <p:nvSpPr>
          <p:cNvPr id="16" name="מלבן 15">
            <a:extLst>
              <a:ext uri="{FF2B5EF4-FFF2-40B4-BE49-F238E27FC236}">
                <a16:creationId xmlns:a16="http://schemas.microsoft.com/office/drawing/2014/main" id="{E802B931-AB23-4246-AF07-6C379F1C185E}"/>
              </a:ext>
            </a:extLst>
          </p:cNvPr>
          <p:cNvSpPr/>
          <p:nvPr/>
        </p:nvSpPr>
        <p:spPr>
          <a:xfrm>
            <a:off x="762747" y="2643551"/>
            <a:ext cx="1885418"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שינוי הודעות</a:t>
            </a:r>
          </a:p>
        </p:txBody>
      </p:sp>
    </p:spTree>
    <p:extLst>
      <p:ext uri="{BB962C8B-B14F-4D97-AF65-F5344CB8AC3E}">
        <p14:creationId xmlns:p14="http://schemas.microsoft.com/office/powerpoint/2010/main" val="622372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מלבן 10">
            <a:extLst>
              <a:ext uri="{FF2B5EF4-FFF2-40B4-BE49-F238E27FC236}">
                <a16:creationId xmlns:a16="http://schemas.microsoft.com/office/drawing/2014/main" id="{C32BB277-042B-41A9-8CB6-7200C5C71F13}"/>
              </a:ext>
            </a:extLst>
          </p:cNvPr>
          <p:cNvSpPr/>
          <p:nvPr/>
        </p:nvSpPr>
        <p:spPr>
          <a:xfrm>
            <a:off x="2815435" y="2616244"/>
            <a:ext cx="6561126" cy="935339"/>
          </a:xfrm>
          <a:prstGeom prst="rect">
            <a:avLst/>
          </a:prstGeom>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D069160-1B99-4602-9C4E-0262BDCE7FD4}"/>
              </a:ext>
            </a:extLst>
          </p:cNvPr>
          <p:cNvSpPr txBox="1">
            <a:spLocks/>
          </p:cNvSpPr>
          <p:nvPr/>
        </p:nvSpPr>
        <p:spPr>
          <a:xfrm>
            <a:off x="3775568" y="331392"/>
            <a:ext cx="464085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בתקשורת</a:t>
            </a:r>
          </a:p>
        </p:txBody>
      </p:sp>
      <p:sp>
        <p:nvSpPr>
          <p:cNvPr id="3" name="תיבת טקסט 2">
            <a:extLst>
              <a:ext uri="{FF2B5EF4-FFF2-40B4-BE49-F238E27FC236}">
                <a16:creationId xmlns:a16="http://schemas.microsoft.com/office/drawing/2014/main" id="{1F7C4239-BBAD-432D-B16D-26B07ED9927F}"/>
              </a:ext>
            </a:extLst>
          </p:cNvPr>
          <p:cNvSpPr txBox="1"/>
          <p:nvPr/>
        </p:nvSpPr>
        <p:spPr>
          <a:xfrm>
            <a:off x="5678554" y="1031612"/>
            <a:ext cx="834886" cy="461665"/>
          </a:xfrm>
          <a:prstGeom prst="rect">
            <a:avLst/>
          </a:prstGeom>
          <a:noFill/>
        </p:spPr>
        <p:txBody>
          <a:bodyPr wrap="square" rtlCol="1">
            <a:spAutoFit/>
          </a:bodyPr>
          <a:lstStyle/>
          <a:p>
            <a:pPr algn="r" rtl="1"/>
            <a:r>
              <a:rPr lang="he-IL" sz="2400" dirty="0"/>
              <a:t>הגנה</a:t>
            </a:r>
          </a:p>
        </p:txBody>
      </p:sp>
      <p:sp>
        <p:nvSpPr>
          <p:cNvPr id="4" name="תיבת טקסט 3">
            <a:extLst>
              <a:ext uri="{FF2B5EF4-FFF2-40B4-BE49-F238E27FC236}">
                <a16:creationId xmlns:a16="http://schemas.microsoft.com/office/drawing/2014/main" id="{16A8C71F-93A3-4E41-BA44-058B12F04316}"/>
              </a:ext>
            </a:extLst>
          </p:cNvPr>
          <p:cNvSpPr txBox="1"/>
          <p:nvPr/>
        </p:nvSpPr>
        <p:spPr>
          <a:xfrm>
            <a:off x="2693949" y="1493277"/>
            <a:ext cx="6804095" cy="5632311"/>
          </a:xfrm>
          <a:prstGeom prst="rect">
            <a:avLst/>
          </a:prstGeom>
          <a:noFill/>
        </p:spPr>
        <p:txBody>
          <a:bodyPr wrap="square" rtlCol="1">
            <a:spAutoFit/>
          </a:bodyPr>
          <a:lstStyle/>
          <a:p>
            <a:pPr algn="ctr" rtl="1"/>
            <a:r>
              <a:rPr lang="he-IL" sz="3600" dirty="0">
                <a:solidFill>
                  <a:schemeClr val="accent2">
                    <a:lumMod val="60000"/>
                    <a:lumOff val="40000"/>
                  </a:schemeClr>
                </a:solidFill>
              </a:rPr>
              <a:t>אלגוריתם </a:t>
            </a:r>
            <a:r>
              <a:rPr lang="en-US" sz="3600" dirty="0">
                <a:solidFill>
                  <a:schemeClr val="accent2">
                    <a:lumMod val="60000"/>
                    <a:lumOff val="40000"/>
                  </a:schemeClr>
                </a:solidFill>
              </a:rPr>
              <a:t>RSA</a:t>
            </a:r>
            <a:r>
              <a:rPr lang="he-IL" sz="3600" dirty="0">
                <a:solidFill>
                  <a:schemeClr val="accent2">
                    <a:lumMod val="60000"/>
                    <a:lumOff val="40000"/>
                  </a:schemeClr>
                </a:solidFill>
              </a:rPr>
              <a:t>:</a:t>
            </a:r>
          </a:p>
          <a:p>
            <a:pPr algn="ctr" rtl="1"/>
            <a:endParaRPr lang="he-IL" sz="3600" dirty="0">
              <a:solidFill>
                <a:schemeClr val="accent2">
                  <a:lumMod val="60000"/>
                  <a:lumOff val="40000"/>
                </a:schemeClr>
              </a:solidFill>
            </a:endParaRPr>
          </a:p>
          <a:p>
            <a:pPr algn="ctr" rtl="1"/>
            <a:endParaRPr lang="he-IL" sz="3600" dirty="0">
              <a:solidFill>
                <a:schemeClr val="accent2">
                  <a:lumMod val="60000"/>
                  <a:lumOff val="40000"/>
                </a:schemeClr>
              </a:solidFill>
            </a:endParaRPr>
          </a:p>
          <a:p>
            <a:pPr algn="ctr" rtl="1"/>
            <a:endParaRPr lang="he-IL" sz="3600" dirty="0">
              <a:solidFill>
                <a:schemeClr val="accent2">
                  <a:lumMod val="60000"/>
                  <a:lumOff val="40000"/>
                </a:schemeClr>
              </a:solidFill>
            </a:endParaRPr>
          </a:p>
          <a:p>
            <a:pPr marL="285750" indent="-285750" algn="r" rtl="1">
              <a:buFont typeface="Wingdings" panose="05000000000000000000" pitchFamily="2" charset="2"/>
              <a:buChar char="v"/>
            </a:pPr>
            <a:r>
              <a:rPr lang="he-IL" dirty="0"/>
              <a:t>מאפשר שליחת מידע סודי ללא מפתח סודי מוסכם מראש</a:t>
            </a:r>
          </a:p>
          <a:p>
            <a:pPr marL="285750" indent="-285750" algn="r" rtl="1">
              <a:buFont typeface="Wingdings" panose="05000000000000000000" pitchFamily="2" charset="2"/>
              <a:buChar char="v"/>
            </a:pPr>
            <a:r>
              <a:rPr lang="he-IL" dirty="0"/>
              <a:t>מבוסס על בעיה פתוחה בתורת המספרים, לגבי פירוק לגורמים של מספר פריק שהוא כפולה של שני  מספרים ראשוניים גדולים</a:t>
            </a:r>
          </a:p>
          <a:p>
            <a:pPr marL="285750" indent="-285750" algn="r" rtl="1">
              <a:buFont typeface="Wingdings" panose="05000000000000000000" pitchFamily="2" charset="2"/>
              <a:buChar char="v"/>
            </a:pPr>
            <a:r>
              <a:rPr lang="he-IL" dirty="0"/>
              <a:t>יצירת מפתח פרטי וציבורי:</a:t>
            </a:r>
          </a:p>
          <a:p>
            <a:pPr marL="342900" indent="-342900" algn="r" rtl="1">
              <a:buFont typeface="+mj-lt"/>
              <a:buAutoNum type="arabicPeriod"/>
            </a:pPr>
            <a:r>
              <a:rPr lang="he-IL" dirty="0"/>
              <a:t>בוחרים באופן אקראי 2 מספרים ראשוניים גדולים </a:t>
            </a:r>
            <a:r>
              <a:rPr lang="en-US" dirty="0"/>
              <a:t>p</a:t>
            </a:r>
            <a:r>
              <a:rPr lang="he-IL" dirty="0"/>
              <a:t> ו-</a:t>
            </a:r>
            <a:r>
              <a:rPr lang="en-US" dirty="0"/>
              <a:t>q</a:t>
            </a:r>
            <a:r>
              <a:rPr lang="he-IL" dirty="0"/>
              <a:t>, וקובעים את </a:t>
            </a:r>
            <a:r>
              <a:rPr lang="en-US" dirty="0"/>
              <a:t>n</a:t>
            </a:r>
            <a:r>
              <a:rPr lang="he-IL" dirty="0"/>
              <a:t> להיות- </a:t>
            </a:r>
            <a:r>
              <a:rPr lang="en-US" dirty="0"/>
              <a:t>n=p*q</a:t>
            </a:r>
            <a:r>
              <a:rPr lang="he-IL" dirty="0"/>
              <a:t>.</a:t>
            </a:r>
          </a:p>
          <a:p>
            <a:pPr marL="342900" indent="-342900" algn="r" rtl="1">
              <a:buFont typeface="+mj-lt"/>
              <a:buAutoNum type="arabicPeriod"/>
            </a:pPr>
            <a:r>
              <a:rPr lang="he-IL" dirty="0"/>
              <a:t>בוחרים באופן אקראי מספר </a:t>
            </a:r>
            <a:r>
              <a:rPr lang="en-US" dirty="0"/>
              <a:t>e</a:t>
            </a:r>
            <a:r>
              <a:rPr lang="he-IL" dirty="0"/>
              <a:t> שהוא זר ל</a:t>
            </a:r>
            <a:r>
              <a:rPr lang="en-US" dirty="0"/>
              <a:t>(q-1)*(p-1)</a:t>
            </a:r>
            <a:r>
              <a:rPr lang="he-IL" dirty="0"/>
              <a:t>.</a:t>
            </a:r>
          </a:p>
          <a:p>
            <a:pPr marL="342900" indent="-342900" algn="r" rtl="1">
              <a:buFont typeface="+mj-lt"/>
              <a:buAutoNum type="arabicPeriod"/>
            </a:pPr>
            <a:r>
              <a:rPr lang="he-IL" dirty="0"/>
              <a:t>מחשבים את המספר </a:t>
            </a:r>
            <a:r>
              <a:rPr lang="en-US" dirty="0"/>
              <a:t>d</a:t>
            </a:r>
            <a:r>
              <a:rPr lang="he-IL" dirty="0"/>
              <a:t> ע"י החישוב: </a:t>
            </a:r>
            <a:r>
              <a:rPr lang="en-US" dirty="0"/>
              <a:t>(ed-1)/(p-1)(q-1)</a:t>
            </a:r>
            <a:endParaRPr lang="he-IL" dirty="0"/>
          </a:p>
          <a:p>
            <a:pPr marL="342900" indent="-342900" algn="r" rtl="1">
              <a:buFont typeface="+mj-lt"/>
              <a:buAutoNum type="arabicPeriod"/>
            </a:pPr>
            <a:r>
              <a:rPr lang="he-IL" dirty="0"/>
              <a:t>המפתח הפומבי הוא: </a:t>
            </a:r>
            <a:r>
              <a:rPr lang="en-US" dirty="0"/>
              <a:t>(n, e)</a:t>
            </a:r>
            <a:r>
              <a:rPr lang="he-IL" dirty="0"/>
              <a:t>, והמפתח הפרטי הוא </a:t>
            </a:r>
            <a:r>
              <a:rPr lang="en-US" dirty="0"/>
              <a:t>d</a:t>
            </a:r>
            <a:r>
              <a:rPr lang="he-IL" dirty="0"/>
              <a:t>.</a:t>
            </a:r>
            <a:endParaRPr lang="en-US" dirty="0"/>
          </a:p>
          <a:p>
            <a:pPr marL="342900" indent="-342900" algn="r" rtl="1">
              <a:buFont typeface="+mj-lt"/>
              <a:buAutoNum type="arabicPeriod"/>
            </a:pPr>
            <a:endParaRPr lang="en-US" dirty="0"/>
          </a:p>
          <a:p>
            <a:pPr marL="342900" indent="-342900" algn="r" rtl="1">
              <a:buFont typeface="+mj-lt"/>
              <a:buAutoNum type="arabicPeriod"/>
            </a:pPr>
            <a:endParaRPr lang="he-IL" dirty="0"/>
          </a:p>
          <a:p>
            <a:pPr marL="285750" indent="-285750" algn="r" rtl="1">
              <a:buFont typeface="Wingdings" panose="05000000000000000000" pitchFamily="2" charset="2"/>
              <a:buChar char="v"/>
            </a:pPr>
            <a:endParaRPr lang="en-US" dirty="0"/>
          </a:p>
        </p:txBody>
      </p:sp>
      <p:pic>
        <p:nvPicPr>
          <p:cNvPr id="5" name="גרפיקה 4" descr="נעל">
            <a:extLst>
              <a:ext uri="{FF2B5EF4-FFF2-40B4-BE49-F238E27FC236}">
                <a16:creationId xmlns:a16="http://schemas.microsoft.com/office/drawing/2014/main" id="{A5AABDA3-20EE-4B08-8D48-006759B125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2000" y="2850630"/>
            <a:ext cx="544668" cy="544668"/>
          </a:xfrm>
          <a:prstGeom prst="rect">
            <a:avLst/>
          </a:prstGeom>
        </p:spPr>
      </p:pic>
      <p:sp>
        <p:nvSpPr>
          <p:cNvPr id="6" name="מלבן 5">
            <a:extLst>
              <a:ext uri="{FF2B5EF4-FFF2-40B4-BE49-F238E27FC236}">
                <a16:creationId xmlns:a16="http://schemas.microsoft.com/office/drawing/2014/main" id="{DA675D0C-994A-4D48-8CCE-0E194D57831D}"/>
              </a:ext>
            </a:extLst>
          </p:cNvPr>
          <p:cNvSpPr/>
          <p:nvPr/>
        </p:nvSpPr>
        <p:spPr>
          <a:xfrm>
            <a:off x="2640738" y="2684938"/>
            <a:ext cx="1603512" cy="369332"/>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פרטי</a:t>
            </a:r>
          </a:p>
        </p:txBody>
      </p:sp>
      <p:pic>
        <p:nvPicPr>
          <p:cNvPr id="7" name="גרפיקה 6" descr="ביטול נעילה">
            <a:extLst>
              <a:ext uri="{FF2B5EF4-FFF2-40B4-BE49-F238E27FC236}">
                <a16:creationId xmlns:a16="http://schemas.microsoft.com/office/drawing/2014/main" id="{942150C1-F21B-4382-977E-50742B648E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0174" y="3010051"/>
            <a:ext cx="432781" cy="432781"/>
          </a:xfrm>
          <a:prstGeom prst="rect">
            <a:avLst/>
          </a:prstGeom>
        </p:spPr>
      </p:pic>
      <p:pic>
        <p:nvPicPr>
          <p:cNvPr id="10" name="גרפיקה 9" descr="מפתח">
            <a:extLst>
              <a:ext uri="{FF2B5EF4-FFF2-40B4-BE49-F238E27FC236}">
                <a16:creationId xmlns:a16="http://schemas.microsoft.com/office/drawing/2014/main" id="{3364D2F7-79EF-4FC2-8986-F971FB581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30362" y="2908144"/>
            <a:ext cx="544668" cy="544668"/>
          </a:xfrm>
          <a:prstGeom prst="rect">
            <a:avLst/>
          </a:prstGeom>
        </p:spPr>
      </p:pic>
      <p:sp>
        <p:nvSpPr>
          <p:cNvPr id="12" name="מלבן: פינה מקופלת 11">
            <a:extLst>
              <a:ext uri="{FF2B5EF4-FFF2-40B4-BE49-F238E27FC236}">
                <a16:creationId xmlns:a16="http://schemas.microsoft.com/office/drawing/2014/main" id="{48332812-9D7F-4EB8-85A7-DA1DBBAA94B0}"/>
              </a:ext>
            </a:extLst>
          </p:cNvPr>
          <p:cNvSpPr/>
          <p:nvPr/>
        </p:nvSpPr>
        <p:spPr>
          <a:xfrm>
            <a:off x="4401422" y="2850630"/>
            <a:ext cx="508394" cy="544668"/>
          </a:xfrm>
          <a:prstGeom prst="foldedCorner">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M</a:t>
            </a:r>
            <a:endParaRPr lang="he-IL" dirty="0"/>
          </a:p>
        </p:txBody>
      </p:sp>
      <p:sp>
        <p:nvSpPr>
          <p:cNvPr id="24" name="מלבן: פינה מקופלת 23">
            <a:extLst>
              <a:ext uri="{FF2B5EF4-FFF2-40B4-BE49-F238E27FC236}">
                <a16:creationId xmlns:a16="http://schemas.microsoft.com/office/drawing/2014/main" id="{6B3B3D1D-6DE0-425A-A559-28D7A2079935}"/>
              </a:ext>
            </a:extLst>
          </p:cNvPr>
          <p:cNvSpPr/>
          <p:nvPr/>
        </p:nvSpPr>
        <p:spPr>
          <a:xfrm>
            <a:off x="6095998" y="2847317"/>
            <a:ext cx="508394" cy="544668"/>
          </a:xfrm>
          <a:prstGeom prst="foldedCorner">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a:t>
            </a:r>
            <a:endParaRPr lang="he-IL" dirty="0"/>
          </a:p>
        </p:txBody>
      </p:sp>
      <p:sp>
        <p:nvSpPr>
          <p:cNvPr id="25" name="מלבן 24">
            <a:extLst>
              <a:ext uri="{FF2B5EF4-FFF2-40B4-BE49-F238E27FC236}">
                <a16:creationId xmlns:a16="http://schemas.microsoft.com/office/drawing/2014/main" id="{D084C5F0-4873-47A0-BEA7-9A4C1987A07D}"/>
              </a:ext>
            </a:extLst>
          </p:cNvPr>
          <p:cNvSpPr/>
          <p:nvPr/>
        </p:nvSpPr>
        <p:spPr>
          <a:xfrm>
            <a:off x="6503751" y="2691566"/>
            <a:ext cx="1603512" cy="369332"/>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ציבורי</a:t>
            </a:r>
          </a:p>
        </p:txBody>
      </p:sp>
      <p:pic>
        <p:nvPicPr>
          <p:cNvPr id="26" name="גרפיקה 25" descr="מפתח">
            <a:extLst>
              <a:ext uri="{FF2B5EF4-FFF2-40B4-BE49-F238E27FC236}">
                <a16:creationId xmlns:a16="http://schemas.microsoft.com/office/drawing/2014/main" id="{F8EE119D-EDA9-4AD5-87EF-FD56A3ECB7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60603" y="3039382"/>
            <a:ext cx="544668" cy="544668"/>
          </a:xfrm>
          <a:prstGeom prst="rect">
            <a:avLst/>
          </a:prstGeom>
        </p:spPr>
      </p:pic>
      <p:sp>
        <p:nvSpPr>
          <p:cNvPr id="27" name="מלבן: פינה מקופלת 26">
            <a:extLst>
              <a:ext uri="{FF2B5EF4-FFF2-40B4-BE49-F238E27FC236}">
                <a16:creationId xmlns:a16="http://schemas.microsoft.com/office/drawing/2014/main" id="{D43E4ED3-F763-4982-A2D6-F8267B6F9B22}"/>
              </a:ext>
            </a:extLst>
          </p:cNvPr>
          <p:cNvSpPr/>
          <p:nvPr/>
        </p:nvSpPr>
        <p:spPr>
          <a:xfrm>
            <a:off x="8609696" y="2833493"/>
            <a:ext cx="508394" cy="544668"/>
          </a:xfrm>
          <a:prstGeom prst="foldedCorner">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M</a:t>
            </a:r>
            <a:endParaRPr lang="he-IL" dirty="0"/>
          </a:p>
        </p:txBody>
      </p:sp>
      <p:cxnSp>
        <p:nvCxnSpPr>
          <p:cNvPr id="29" name="מחבר חץ ישר 28">
            <a:extLst>
              <a:ext uri="{FF2B5EF4-FFF2-40B4-BE49-F238E27FC236}">
                <a16:creationId xmlns:a16="http://schemas.microsoft.com/office/drawing/2014/main" id="{4945A2EF-F5FC-49BC-90E0-659F12C45DA9}"/>
              </a:ext>
            </a:extLst>
          </p:cNvPr>
          <p:cNvCxnSpPr/>
          <p:nvPr/>
        </p:nvCxnSpPr>
        <p:spPr>
          <a:xfrm>
            <a:off x="5188225" y="3119651"/>
            <a:ext cx="79513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מחבר חץ ישר 29">
            <a:extLst>
              <a:ext uri="{FF2B5EF4-FFF2-40B4-BE49-F238E27FC236}">
                <a16:creationId xmlns:a16="http://schemas.microsoft.com/office/drawing/2014/main" id="{13ABAD82-8800-4DDE-BCB7-22377B5E7EC6}"/>
              </a:ext>
            </a:extLst>
          </p:cNvPr>
          <p:cNvCxnSpPr>
            <a:cxnSpLocks/>
          </p:cNvCxnSpPr>
          <p:nvPr/>
        </p:nvCxnSpPr>
        <p:spPr>
          <a:xfrm flipV="1">
            <a:off x="8012121" y="3087338"/>
            <a:ext cx="457200" cy="18489"/>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אליפסה 31">
            <a:extLst>
              <a:ext uri="{FF2B5EF4-FFF2-40B4-BE49-F238E27FC236}">
                <a16:creationId xmlns:a16="http://schemas.microsoft.com/office/drawing/2014/main" id="{FFEC34BB-2991-4606-A0FE-8E1D89BFFE87}"/>
              </a:ext>
            </a:extLst>
          </p:cNvPr>
          <p:cNvSpPr/>
          <p:nvPr/>
        </p:nvSpPr>
        <p:spPr>
          <a:xfrm>
            <a:off x="689624" y="1031612"/>
            <a:ext cx="2640738" cy="141029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pic>
        <p:nvPicPr>
          <p:cNvPr id="34" name="תמונה 33">
            <a:extLst>
              <a:ext uri="{FF2B5EF4-FFF2-40B4-BE49-F238E27FC236}">
                <a16:creationId xmlns:a16="http://schemas.microsoft.com/office/drawing/2014/main" id="{00FEC5FB-DF83-4373-85BD-8DAE156C7CB5}"/>
              </a:ext>
            </a:extLst>
          </p:cNvPr>
          <p:cNvPicPr>
            <a:picLocks noChangeAspect="1"/>
          </p:cNvPicPr>
          <p:nvPr/>
        </p:nvPicPr>
        <p:blipFill>
          <a:blip r:embed="rId8"/>
          <a:stretch>
            <a:fillRect/>
          </a:stretch>
        </p:blipFill>
        <p:spPr>
          <a:xfrm>
            <a:off x="947955" y="1555785"/>
            <a:ext cx="2124075" cy="361950"/>
          </a:xfrm>
          <a:prstGeom prst="rect">
            <a:avLst/>
          </a:prstGeom>
        </p:spPr>
      </p:pic>
      <p:pic>
        <p:nvPicPr>
          <p:cNvPr id="35" name="תמונה 34">
            <a:extLst>
              <a:ext uri="{FF2B5EF4-FFF2-40B4-BE49-F238E27FC236}">
                <a16:creationId xmlns:a16="http://schemas.microsoft.com/office/drawing/2014/main" id="{D57ABFDA-EFCD-4E56-8899-6106AB57C888}"/>
              </a:ext>
            </a:extLst>
          </p:cNvPr>
          <p:cNvPicPr>
            <a:picLocks noChangeAspect="1"/>
          </p:cNvPicPr>
          <p:nvPr/>
        </p:nvPicPr>
        <p:blipFill>
          <a:blip r:embed="rId9"/>
          <a:stretch>
            <a:fillRect/>
          </a:stretch>
        </p:blipFill>
        <p:spPr>
          <a:xfrm>
            <a:off x="1867117" y="2169287"/>
            <a:ext cx="285750" cy="238125"/>
          </a:xfrm>
          <a:prstGeom prst="rect">
            <a:avLst/>
          </a:prstGeom>
        </p:spPr>
      </p:pic>
      <p:sp>
        <p:nvSpPr>
          <p:cNvPr id="36" name="סוגר מסולסל שמאלי 35">
            <a:extLst>
              <a:ext uri="{FF2B5EF4-FFF2-40B4-BE49-F238E27FC236}">
                <a16:creationId xmlns:a16="http://schemas.microsoft.com/office/drawing/2014/main" id="{60983E91-3BDE-40AA-B200-B7E3CE4394E4}"/>
              </a:ext>
            </a:extLst>
          </p:cNvPr>
          <p:cNvSpPr/>
          <p:nvPr/>
        </p:nvSpPr>
        <p:spPr>
          <a:xfrm rot="16200000">
            <a:off x="1750061" y="1560460"/>
            <a:ext cx="347992" cy="869661"/>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907892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E274A1-CE7E-4F73-8126-DA192DB88DFC}"/>
              </a:ext>
            </a:extLst>
          </p:cNvPr>
          <p:cNvSpPr txBox="1">
            <a:spLocks/>
          </p:cNvSpPr>
          <p:nvPr/>
        </p:nvSpPr>
        <p:spPr>
          <a:xfrm>
            <a:off x="3775570" y="278295"/>
            <a:ext cx="464085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בתקשורת</a:t>
            </a:r>
          </a:p>
        </p:txBody>
      </p:sp>
      <p:sp>
        <p:nvSpPr>
          <p:cNvPr id="3" name="תיבת טקסט 2">
            <a:extLst>
              <a:ext uri="{FF2B5EF4-FFF2-40B4-BE49-F238E27FC236}">
                <a16:creationId xmlns:a16="http://schemas.microsoft.com/office/drawing/2014/main" id="{0F57A44A-9AFE-4BA1-834A-985D30817725}"/>
              </a:ext>
            </a:extLst>
          </p:cNvPr>
          <p:cNvSpPr txBox="1"/>
          <p:nvPr/>
        </p:nvSpPr>
        <p:spPr>
          <a:xfrm>
            <a:off x="4081669" y="883605"/>
            <a:ext cx="4214191" cy="461665"/>
          </a:xfrm>
          <a:prstGeom prst="rect">
            <a:avLst/>
          </a:prstGeom>
          <a:noFill/>
        </p:spPr>
        <p:txBody>
          <a:bodyPr wrap="square" rtlCol="1">
            <a:spAutoFit/>
          </a:bodyPr>
          <a:lstStyle/>
          <a:p>
            <a:pPr algn="r" rtl="1"/>
            <a:r>
              <a:rPr lang="he-IL" sz="2400" dirty="0"/>
              <a:t>הגנה על מידע סודי המעובר ברשת</a:t>
            </a:r>
          </a:p>
        </p:txBody>
      </p:sp>
      <p:pic>
        <p:nvPicPr>
          <p:cNvPr id="6" name="גרפיקה 5" descr="ילדה בבית ספר">
            <a:extLst>
              <a:ext uri="{FF2B5EF4-FFF2-40B4-BE49-F238E27FC236}">
                <a16:creationId xmlns:a16="http://schemas.microsoft.com/office/drawing/2014/main" id="{3DAA3531-1733-4146-B61B-F372EE9E1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3928" y="1378572"/>
            <a:ext cx="1487129" cy="1487129"/>
          </a:xfrm>
          <a:prstGeom prst="rect">
            <a:avLst/>
          </a:prstGeom>
        </p:spPr>
      </p:pic>
      <p:pic>
        <p:nvPicPr>
          <p:cNvPr id="8" name="גרפיקה 7" descr="פרופיל זכר">
            <a:extLst>
              <a:ext uri="{FF2B5EF4-FFF2-40B4-BE49-F238E27FC236}">
                <a16:creationId xmlns:a16="http://schemas.microsoft.com/office/drawing/2014/main" id="{90115293-0F50-46E8-A8F5-E2FA4C867F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7533" y="1500643"/>
            <a:ext cx="1376981" cy="1376981"/>
          </a:xfrm>
          <a:prstGeom prst="rect">
            <a:avLst/>
          </a:prstGeom>
        </p:spPr>
      </p:pic>
      <p:sp>
        <p:nvSpPr>
          <p:cNvPr id="15" name="מלבן 14">
            <a:extLst>
              <a:ext uri="{FF2B5EF4-FFF2-40B4-BE49-F238E27FC236}">
                <a16:creationId xmlns:a16="http://schemas.microsoft.com/office/drawing/2014/main" id="{4DED4E1E-990C-47C4-9FED-4C331AFA7D0A}"/>
              </a:ext>
            </a:extLst>
          </p:cNvPr>
          <p:cNvSpPr/>
          <p:nvPr/>
        </p:nvSpPr>
        <p:spPr>
          <a:xfrm>
            <a:off x="10157847" y="1114437"/>
            <a:ext cx="1195659" cy="523220"/>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בוב</a:t>
            </a:r>
          </a:p>
        </p:txBody>
      </p:sp>
      <p:sp>
        <p:nvSpPr>
          <p:cNvPr id="16" name="מלבן 15">
            <a:extLst>
              <a:ext uri="{FF2B5EF4-FFF2-40B4-BE49-F238E27FC236}">
                <a16:creationId xmlns:a16="http://schemas.microsoft.com/office/drawing/2014/main" id="{FD2349E8-A012-46C4-AC11-161299809E1D}"/>
              </a:ext>
            </a:extLst>
          </p:cNvPr>
          <p:cNvSpPr/>
          <p:nvPr/>
        </p:nvSpPr>
        <p:spPr>
          <a:xfrm>
            <a:off x="2000776" y="1091382"/>
            <a:ext cx="1195659" cy="523220"/>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אליס</a:t>
            </a:r>
          </a:p>
        </p:txBody>
      </p:sp>
      <p:sp>
        <p:nvSpPr>
          <p:cNvPr id="17" name="תיבת טקסט 16">
            <a:extLst>
              <a:ext uri="{FF2B5EF4-FFF2-40B4-BE49-F238E27FC236}">
                <a16:creationId xmlns:a16="http://schemas.microsoft.com/office/drawing/2014/main" id="{76F93F7A-9CA0-4DC4-A695-7DECD196A47D}"/>
              </a:ext>
            </a:extLst>
          </p:cNvPr>
          <p:cNvSpPr txBox="1"/>
          <p:nvPr/>
        </p:nvSpPr>
        <p:spPr>
          <a:xfrm>
            <a:off x="3349485" y="1352992"/>
            <a:ext cx="5678557" cy="461665"/>
          </a:xfrm>
          <a:prstGeom prst="rect">
            <a:avLst/>
          </a:prstGeom>
          <a:noFill/>
        </p:spPr>
        <p:txBody>
          <a:bodyPr wrap="square" rtlCol="1">
            <a:spAutoFit/>
          </a:bodyPr>
          <a:lstStyle/>
          <a:p>
            <a:pPr algn="r" rtl="1"/>
            <a:r>
              <a:rPr lang="he-IL" sz="2400" u="sng" dirty="0">
                <a:solidFill>
                  <a:schemeClr val="accent3">
                    <a:lumMod val="60000"/>
                    <a:lumOff val="40000"/>
                  </a:schemeClr>
                </a:solidFill>
              </a:rPr>
              <a:t>בוב שולח מידע סודי לאליס ע"י אלגוריתם </a:t>
            </a:r>
            <a:r>
              <a:rPr lang="en-US" sz="2400" u="sng" dirty="0">
                <a:solidFill>
                  <a:schemeClr val="accent3">
                    <a:lumMod val="60000"/>
                    <a:lumOff val="40000"/>
                  </a:schemeClr>
                </a:solidFill>
              </a:rPr>
              <a:t>RSA</a:t>
            </a:r>
            <a:endParaRPr lang="he-IL" sz="2400" u="sng" dirty="0">
              <a:solidFill>
                <a:schemeClr val="accent3">
                  <a:lumMod val="60000"/>
                  <a:lumOff val="40000"/>
                </a:schemeClr>
              </a:solidFill>
            </a:endParaRPr>
          </a:p>
        </p:txBody>
      </p:sp>
      <p:sp>
        <p:nvSpPr>
          <p:cNvPr id="19" name="מלבן: פינה מקופלת 18">
            <a:extLst>
              <a:ext uri="{FF2B5EF4-FFF2-40B4-BE49-F238E27FC236}">
                <a16:creationId xmlns:a16="http://schemas.microsoft.com/office/drawing/2014/main" id="{3332F087-56E6-40EA-90BF-B95AE7B6D4C0}"/>
              </a:ext>
            </a:extLst>
          </p:cNvPr>
          <p:cNvSpPr/>
          <p:nvPr/>
        </p:nvSpPr>
        <p:spPr>
          <a:xfrm>
            <a:off x="7958099" y="2272666"/>
            <a:ext cx="1543936" cy="1186069"/>
          </a:xfrm>
          <a:prstGeom prst="foldedCorner">
            <a:avLst/>
          </a:prstGeom>
          <a:ln/>
        </p:spPr>
        <p:style>
          <a:lnRef idx="3">
            <a:schemeClr val="lt1"/>
          </a:lnRef>
          <a:fillRef idx="1">
            <a:schemeClr val="accent6"/>
          </a:fillRef>
          <a:effectRef idx="1">
            <a:schemeClr val="accent6"/>
          </a:effectRef>
          <a:fontRef idx="minor">
            <a:schemeClr val="lt1"/>
          </a:fontRef>
        </p:style>
        <p:txBody>
          <a:bodyPr rtlCol="1" anchor="ctr"/>
          <a:lstStyle/>
          <a:p>
            <a:pPr algn="ctr"/>
            <a:r>
              <a:rPr lang="he-IL" dirty="0">
                <a:latin typeface="Guttman Yad-Brush" panose="02010401010101010101" pitchFamily="2" charset="-79"/>
                <a:cs typeface="Guttman Yad-Brush" panose="02010401010101010101" pitchFamily="2" charset="-79"/>
              </a:rPr>
              <a:t>תשלחי לי את המפתח הציבורי שלך</a:t>
            </a:r>
          </a:p>
        </p:txBody>
      </p:sp>
      <p:sp>
        <p:nvSpPr>
          <p:cNvPr id="20" name="חץ: שמאלה 19">
            <a:extLst>
              <a:ext uri="{FF2B5EF4-FFF2-40B4-BE49-F238E27FC236}">
                <a16:creationId xmlns:a16="http://schemas.microsoft.com/office/drawing/2014/main" id="{B79E84C5-FB56-4033-A909-71993EECDD98}"/>
              </a:ext>
            </a:extLst>
          </p:cNvPr>
          <p:cNvSpPr/>
          <p:nvPr/>
        </p:nvSpPr>
        <p:spPr>
          <a:xfrm>
            <a:off x="5385259" y="2471983"/>
            <a:ext cx="2478157" cy="682486"/>
          </a:xfrm>
          <a:prstGeom prst="leftArrow">
            <a:avLst/>
          </a:prstGeom>
        </p:spPr>
        <p:style>
          <a:lnRef idx="1">
            <a:schemeClr val="accent3"/>
          </a:lnRef>
          <a:fillRef idx="3">
            <a:schemeClr val="accent3"/>
          </a:fillRef>
          <a:effectRef idx="2">
            <a:schemeClr val="accent3"/>
          </a:effectRef>
          <a:fontRef idx="minor">
            <a:schemeClr val="lt1"/>
          </a:fontRef>
        </p:style>
        <p:txBody>
          <a:bodyPr rtlCol="1" anchor="ctr"/>
          <a:lstStyle/>
          <a:p>
            <a:pPr algn="ctr"/>
            <a:r>
              <a:rPr lang="he-IL" dirty="0"/>
              <a:t>שליחה ברשת גלויה</a:t>
            </a:r>
          </a:p>
        </p:txBody>
      </p:sp>
      <p:sp>
        <p:nvSpPr>
          <p:cNvPr id="22" name="מלבן: פינה מקופלת 21">
            <a:extLst>
              <a:ext uri="{FF2B5EF4-FFF2-40B4-BE49-F238E27FC236}">
                <a16:creationId xmlns:a16="http://schemas.microsoft.com/office/drawing/2014/main" id="{20B175CD-1E5B-4282-9CFB-674D5A8662C1}"/>
              </a:ext>
            </a:extLst>
          </p:cNvPr>
          <p:cNvSpPr/>
          <p:nvPr/>
        </p:nvSpPr>
        <p:spPr>
          <a:xfrm>
            <a:off x="5225348" y="4125909"/>
            <a:ext cx="2060713" cy="914138"/>
          </a:xfrm>
          <a:prstGeom prst="foldedCorner">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he-IL" dirty="0">
                <a:latin typeface="Guttman Yad-Brush" panose="02010401010101010101" pitchFamily="2" charset="-79"/>
                <a:cs typeface="Guttman Yad-Brush" panose="02010401010101010101" pitchFamily="2" charset="-79"/>
              </a:rPr>
              <a:t>המפתח הציבורי שלי הוא:</a:t>
            </a:r>
          </a:p>
          <a:p>
            <a:pPr algn="ctr"/>
            <a:r>
              <a:rPr lang="he-IL" dirty="0">
                <a:latin typeface="Guttman Yad-Brush" panose="02010401010101010101" pitchFamily="2" charset="-79"/>
                <a:cs typeface="Guttman Yad-Brush" panose="02010401010101010101" pitchFamily="2" charset="-79"/>
              </a:rPr>
              <a:t>(44977279,233)</a:t>
            </a:r>
          </a:p>
        </p:txBody>
      </p:sp>
      <p:sp>
        <p:nvSpPr>
          <p:cNvPr id="23" name="חץ: ימינה 22">
            <a:extLst>
              <a:ext uri="{FF2B5EF4-FFF2-40B4-BE49-F238E27FC236}">
                <a16:creationId xmlns:a16="http://schemas.microsoft.com/office/drawing/2014/main" id="{C2722098-B287-4749-8A29-7A75DD77FD46}"/>
              </a:ext>
            </a:extLst>
          </p:cNvPr>
          <p:cNvSpPr/>
          <p:nvPr/>
        </p:nvSpPr>
        <p:spPr>
          <a:xfrm>
            <a:off x="7441322" y="4253937"/>
            <a:ext cx="2060713" cy="587299"/>
          </a:xfrm>
          <a:prstGeom prst="rightArrow">
            <a:avLst/>
          </a:prstGeom>
        </p:spPr>
        <p:style>
          <a:lnRef idx="1">
            <a:schemeClr val="accent3"/>
          </a:lnRef>
          <a:fillRef idx="3">
            <a:schemeClr val="accent3"/>
          </a:fillRef>
          <a:effectRef idx="2">
            <a:schemeClr val="accent3"/>
          </a:effectRef>
          <a:fontRef idx="minor">
            <a:schemeClr val="lt1"/>
          </a:fontRef>
        </p:style>
        <p:txBody>
          <a:bodyPr rtlCol="1" anchor="ctr"/>
          <a:lstStyle/>
          <a:p>
            <a:pPr algn="ctr"/>
            <a:r>
              <a:rPr lang="he-IL" dirty="0"/>
              <a:t>שליחה ברשת גלויה</a:t>
            </a:r>
          </a:p>
        </p:txBody>
      </p:sp>
      <p:sp>
        <p:nvSpPr>
          <p:cNvPr id="24" name="תיבת טקסט 23">
            <a:extLst>
              <a:ext uri="{FF2B5EF4-FFF2-40B4-BE49-F238E27FC236}">
                <a16:creationId xmlns:a16="http://schemas.microsoft.com/office/drawing/2014/main" id="{A356D513-AF10-440F-AD2F-6317FC5013DD}"/>
              </a:ext>
            </a:extLst>
          </p:cNvPr>
          <p:cNvSpPr txBox="1"/>
          <p:nvPr/>
        </p:nvSpPr>
        <p:spPr>
          <a:xfrm>
            <a:off x="9898167" y="2668038"/>
            <a:ext cx="2111152" cy="1323439"/>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r" rtl="1"/>
            <a:r>
              <a:rPr lang="he-IL" sz="2000" dirty="0">
                <a:solidFill>
                  <a:schemeClr val="tx1"/>
                </a:solidFill>
              </a:rPr>
              <a:t>בוב רוצה לשלוח לאליס את הסיסמא של החשבון בנק: 123</a:t>
            </a:r>
            <a:endParaRPr lang="he-IL" sz="2000" u="sng" dirty="0">
              <a:solidFill>
                <a:schemeClr val="tx1"/>
              </a:solidFill>
            </a:endParaRPr>
          </a:p>
        </p:txBody>
      </p:sp>
      <p:sp>
        <p:nvSpPr>
          <p:cNvPr id="27" name="מלבן: פינה מקופלת 26">
            <a:extLst>
              <a:ext uri="{FF2B5EF4-FFF2-40B4-BE49-F238E27FC236}">
                <a16:creationId xmlns:a16="http://schemas.microsoft.com/office/drawing/2014/main" id="{2E293F95-F825-4298-8DA0-C4F4E1CCD8C4}"/>
              </a:ext>
            </a:extLst>
          </p:cNvPr>
          <p:cNvSpPr/>
          <p:nvPr/>
        </p:nvSpPr>
        <p:spPr>
          <a:xfrm>
            <a:off x="7958099" y="5995226"/>
            <a:ext cx="1291431" cy="584479"/>
          </a:xfrm>
          <a:prstGeom prst="foldedCorner">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32107344</a:t>
            </a:r>
            <a:endParaRPr lang="he-IL" dirty="0">
              <a:latin typeface="Guttman Yad-Brush" panose="02010401010101010101" pitchFamily="2" charset="-79"/>
              <a:cs typeface="Guttman Yad-Brush" panose="02010401010101010101" pitchFamily="2" charset="-79"/>
            </a:endParaRPr>
          </a:p>
        </p:txBody>
      </p:sp>
      <p:sp>
        <p:nvSpPr>
          <p:cNvPr id="28" name="חץ: שמאלה 27">
            <a:extLst>
              <a:ext uri="{FF2B5EF4-FFF2-40B4-BE49-F238E27FC236}">
                <a16:creationId xmlns:a16="http://schemas.microsoft.com/office/drawing/2014/main" id="{F5DCC28E-1244-48B9-8BC5-05E48ED4EA87}"/>
              </a:ext>
            </a:extLst>
          </p:cNvPr>
          <p:cNvSpPr/>
          <p:nvPr/>
        </p:nvSpPr>
        <p:spPr>
          <a:xfrm>
            <a:off x="5494589" y="5956143"/>
            <a:ext cx="2259495" cy="584479"/>
          </a:xfrm>
          <a:prstGeom prst="leftArrow">
            <a:avLst/>
          </a:prstGeom>
        </p:spPr>
        <p:style>
          <a:lnRef idx="1">
            <a:schemeClr val="accent3"/>
          </a:lnRef>
          <a:fillRef idx="3">
            <a:schemeClr val="accent3"/>
          </a:fillRef>
          <a:effectRef idx="2">
            <a:schemeClr val="accent3"/>
          </a:effectRef>
          <a:fontRef idx="minor">
            <a:schemeClr val="lt1"/>
          </a:fontRef>
        </p:style>
        <p:txBody>
          <a:bodyPr rtlCol="1" anchor="ctr"/>
          <a:lstStyle/>
          <a:p>
            <a:pPr algn="ctr"/>
            <a:r>
              <a:rPr lang="he-IL" dirty="0"/>
              <a:t>שליחה ברשת גלויה</a:t>
            </a:r>
          </a:p>
        </p:txBody>
      </p:sp>
      <p:sp>
        <p:nvSpPr>
          <p:cNvPr id="29" name="תרשים זרימה: תהליך 28">
            <a:extLst>
              <a:ext uri="{FF2B5EF4-FFF2-40B4-BE49-F238E27FC236}">
                <a16:creationId xmlns:a16="http://schemas.microsoft.com/office/drawing/2014/main" id="{0A95AFC9-C376-4540-9242-D99D9E3F0762}"/>
              </a:ext>
            </a:extLst>
          </p:cNvPr>
          <p:cNvSpPr/>
          <p:nvPr/>
        </p:nvSpPr>
        <p:spPr>
          <a:xfrm>
            <a:off x="426547" y="2658093"/>
            <a:ext cx="4575516" cy="1699464"/>
          </a:xfrm>
          <a:prstGeom prst="flowChartProcess">
            <a:avLst/>
          </a:prstGeom>
          <a:ln/>
        </p:spPr>
        <p:style>
          <a:lnRef idx="1">
            <a:schemeClr val="accent4"/>
          </a:lnRef>
          <a:fillRef idx="3">
            <a:schemeClr val="accent4"/>
          </a:fillRef>
          <a:effectRef idx="2">
            <a:schemeClr val="accent4"/>
          </a:effectRef>
          <a:fontRef idx="minor">
            <a:schemeClr val="lt1"/>
          </a:fontRef>
        </p:style>
        <p:txBody>
          <a:bodyPr rtlCol="1" anchor="ctr"/>
          <a:lstStyle/>
          <a:p>
            <a:pPr algn="r" rtl="1"/>
            <a:r>
              <a:rPr lang="he-IL" sz="1600" dirty="0"/>
              <a:t>אליס מחשבת מפתח ציבורי ופרטי(אם אין לה עדיין): </a:t>
            </a:r>
            <a:r>
              <a:rPr lang="en-US" sz="1600" dirty="0"/>
              <a:t>p=5581, q=8059, N= p*q=44977279</a:t>
            </a:r>
          </a:p>
          <a:p>
            <a:pPr algn="r" rtl="1"/>
            <a:r>
              <a:rPr lang="he-IL" sz="1600" dirty="0">
                <a:latin typeface="+mj-lt"/>
              </a:rPr>
              <a:t>בוחרת </a:t>
            </a:r>
            <a:r>
              <a:rPr lang="en-US" sz="1600" dirty="0">
                <a:latin typeface="+mj-lt"/>
              </a:rPr>
              <a:t>e=233</a:t>
            </a:r>
            <a:r>
              <a:rPr lang="he-IL" sz="1600" dirty="0">
                <a:latin typeface="+mj-lt"/>
              </a:rPr>
              <a:t>, ומחשבת את </a:t>
            </a:r>
            <a:r>
              <a:rPr lang="en-US" sz="1600" dirty="0">
                <a:latin typeface="+mj-lt"/>
              </a:rPr>
              <a:t>d</a:t>
            </a:r>
            <a:r>
              <a:rPr lang="he-IL" sz="1600" dirty="0">
                <a:latin typeface="+mj-lt"/>
              </a:rPr>
              <a:t>:</a:t>
            </a:r>
          </a:p>
          <a:p>
            <a:pPr algn="r" rtl="1"/>
            <a:r>
              <a:rPr lang="en-US" sz="1600" dirty="0">
                <a:latin typeface="+mj-lt"/>
              </a:rPr>
              <a:t>d=192977,</a:t>
            </a:r>
          </a:p>
          <a:p>
            <a:pPr algn="r" rtl="1"/>
            <a:r>
              <a:rPr lang="he-IL" sz="1600" dirty="0">
                <a:latin typeface="+mj-lt"/>
              </a:rPr>
              <a:t>ולכן יוצא:</a:t>
            </a:r>
          </a:p>
          <a:p>
            <a:pPr algn="r" rtl="1"/>
            <a:r>
              <a:rPr lang="he-IL" sz="1600" dirty="0">
                <a:latin typeface="+mj-lt"/>
              </a:rPr>
              <a:t>מפתח ציבורי: (44977279,233),מפתח פרטי: 192977</a:t>
            </a:r>
          </a:p>
          <a:p>
            <a:pPr algn="r" rtl="1"/>
            <a:endParaRPr lang="en-US" sz="1600" dirty="0"/>
          </a:p>
        </p:txBody>
      </p:sp>
      <p:sp>
        <p:nvSpPr>
          <p:cNvPr id="37" name="תרשים זרימה: תהליך 36">
            <a:extLst>
              <a:ext uri="{FF2B5EF4-FFF2-40B4-BE49-F238E27FC236}">
                <a16:creationId xmlns:a16="http://schemas.microsoft.com/office/drawing/2014/main" id="{21F6414C-4112-421C-BD71-42ED058D6AA4}"/>
              </a:ext>
            </a:extLst>
          </p:cNvPr>
          <p:cNvSpPr/>
          <p:nvPr/>
        </p:nvSpPr>
        <p:spPr>
          <a:xfrm>
            <a:off x="7450740" y="4997298"/>
            <a:ext cx="4567997" cy="722829"/>
          </a:xfrm>
          <a:prstGeom prst="flowChartProcess">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r>
              <a:rPr lang="he-IL" sz="1600" dirty="0"/>
              <a:t>בוב מצפין את ההודעה ע"י הנוסחה:</a:t>
            </a:r>
            <a:r>
              <a:rPr lang="en-US" sz="1600" dirty="0"/>
              <a:t> C=M^e Mod n </a:t>
            </a:r>
          </a:p>
          <a:p>
            <a:pPr algn="r" rtl="1"/>
            <a:r>
              <a:rPr lang="he-IL" sz="1600" dirty="0"/>
              <a:t>ולכן -</a:t>
            </a:r>
            <a:r>
              <a:rPr lang="en-US" sz="1600" dirty="0"/>
              <a:t>123^233 mod 44977279 = 32107344 </a:t>
            </a:r>
            <a:endParaRPr lang="he-IL" sz="1600" dirty="0"/>
          </a:p>
        </p:txBody>
      </p:sp>
      <p:sp>
        <p:nvSpPr>
          <p:cNvPr id="38" name="תרשים זרימה: תהליך 37">
            <a:extLst>
              <a:ext uri="{FF2B5EF4-FFF2-40B4-BE49-F238E27FC236}">
                <a16:creationId xmlns:a16="http://schemas.microsoft.com/office/drawing/2014/main" id="{C03255B1-25CD-4162-9A1B-1AF61C52CE83}"/>
              </a:ext>
            </a:extLst>
          </p:cNvPr>
          <p:cNvSpPr/>
          <p:nvPr/>
        </p:nvSpPr>
        <p:spPr>
          <a:xfrm>
            <a:off x="794160" y="5319045"/>
            <a:ext cx="4039928" cy="1280192"/>
          </a:xfrm>
          <a:prstGeom prst="flowChartProcess">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r>
              <a:rPr lang="he-IL" sz="1600" dirty="0"/>
              <a:t>אליס מפענחת את ההודעה ע"י הנוסחה:</a:t>
            </a:r>
          </a:p>
          <a:p>
            <a:pPr algn="r" rtl="1"/>
            <a:r>
              <a:rPr lang="en-US" sz="1600" dirty="0"/>
              <a:t>M=</a:t>
            </a:r>
            <a:r>
              <a:rPr lang="en-US" sz="1600" dirty="0" err="1"/>
              <a:t>C^d</a:t>
            </a:r>
            <a:r>
              <a:rPr lang="en-US" sz="1600" dirty="0"/>
              <a:t> mod n</a:t>
            </a:r>
            <a:r>
              <a:rPr lang="he-IL" sz="1600" dirty="0"/>
              <a:t> </a:t>
            </a:r>
          </a:p>
          <a:p>
            <a:pPr algn="r" rtl="1"/>
            <a:r>
              <a:rPr lang="he-IL" sz="1600" dirty="0"/>
              <a:t>ולכן:</a:t>
            </a:r>
          </a:p>
          <a:p>
            <a:pPr algn="r" rtl="1"/>
            <a:r>
              <a:rPr lang="en-US" sz="1600" dirty="0"/>
              <a:t>32107344^192977 mod 44977279 = 123</a:t>
            </a:r>
            <a:endParaRPr lang="he-IL" sz="1600" dirty="0"/>
          </a:p>
          <a:p>
            <a:pPr algn="r" rtl="1"/>
            <a:endParaRPr lang="he-IL" sz="1600" dirty="0"/>
          </a:p>
        </p:txBody>
      </p:sp>
    </p:spTree>
    <p:extLst>
      <p:ext uri="{BB962C8B-B14F-4D97-AF65-F5344CB8AC3E}">
        <p14:creationId xmlns:p14="http://schemas.microsoft.com/office/powerpoint/2010/main" val="93632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05EA13-8000-4BEF-8625-29A0732B8B46}"/>
              </a:ext>
            </a:extLst>
          </p:cNvPr>
          <p:cNvSpPr txBox="1">
            <a:spLocks/>
          </p:cNvSpPr>
          <p:nvPr/>
        </p:nvSpPr>
        <p:spPr>
          <a:xfrm>
            <a:off x="3775570" y="583095"/>
            <a:ext cx="464085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בתקשורת</a:t>
            </a:r>
          </a:p>
        </p:txBody>
      </p:sp>
      <p:sp>
        <p:nvSpPr>
          <p:cNvPr id="3" name="תיבת טקסט 2">
            <a:extLst>
              <a:ext uri="{FF2B5EF4-FFF2-40B4-BE49-F238E27FC236}">
                <a16:creationId xmlns:a16="http://schemas.microsoft.com/office/drawing/2014/main" id="{F5C7C81D-DB03-4845-AC50-F7A831C8CA58}"/>
              </a:ext>
            </a:extLst>
          </p:cNvPr>
          <p:cNvSpPr txBox="1"/>
          <p:nvPr/>
        </p:nvSpPr>
        <p:spPr>
          <a:xfrm>
            <a:off x="4326834" y="1281169"/>
            <a:ext cx="3538330" cy="461665"/>
          </a:xfrm>
          <a:prstGeom prst="rect">
            <a:avLst/>
          </a:prstGeom>
          <a:noFill/>
        </p:spPr>
        <p:txBody>
          <a:bodyPr wrap="square" rtlCol="1">
            <a:spAutoFit/>
          </a:bodyPr>
          <a:lstStyle/>
          <a:p>
            <a:pPr algn="r" rtl="1"/>
            <a:r>
              <a:rPr lang="he-IL" sz="2400" dirty="0"/>
              <a:t>הגנה על גניבת זהויות ברשת</a:t>
            </a:r>
          </a:p>
        </p:txBody>
      </p:sp>
      <p:sp>
        <p:nvSpPr>
          <p:cNvPr id="5" name="תיבת טקסט 4">
            <a:extLst>
              <a:ext uri="{FF2B5EF4-FFF2-40B4-BE49-F238E27FC236}">
                <a16:creationId xmlns:a16="http://schemas.microsoft.com/office/drawing/2014/main" id="{30825CB9-D6D4-4DE1-917D-34859766DA58}"/>
              </a:ext>
            </a:extLst>
          </p:cNvPr>
          <p:cNvSpPr txBox="1"/>
          <p:nvPr/>
        </p:nvSpPr>
        <p:spPr>
          <a:xfrm>
            <a:off x="3240940" y="1742834"/>
            <a:ext cx="4904870" cy="1292662"/>
          </a:xfrm>
          <a:prstGeom prst="rect">
            <a:avLst/>
          </a:prstGeom>
          <a:noFill/>
        </p:spPr>
        <p:txBody>
          <a:bodyPr wrap="square" rtlCol="1">
            <a:spAutoFit/>
          </a:bodyPr>
          <a:lstStyle/>
          <a:p>
            <a:pPr algn="r" rtl="1"/>
            <a:r>
              <a:rPr lang="en-US" sz="2400" dirty="0">
                <a:solidFill>
                  <a:schemeClr val="accent2">
                    <a:lumMod val="60000"/>
                    <a:lumOff val="40000"/>
                  </a:schemeClr>
                </a:solidFill>
              </a:rPr>
              <a:t>Certification Authority(CA)</a:t>
            </a:r>
            <a:endParaRPr lang="en-US" dirty="0"/>
          </a:p>
          <a:p>
            <a:pPr marL="342900" indent="-342900" algn="r" rtl="1">
              <a:buFont typeface="+mj-lt"/>
              <a:buAutoNum type="arabicPeriod"/>
            </a:pPr>
            <a:endParaRPr lang="en-US" dirty="0"/>
          </a:p>
          <a:p>
            <a:pPr marL="342900" indent="-342900" algn="r" rtl="1">
              <a:buFont typeface="+mj-lt"/>
              <a:buAutoNum type="arabicPeriod"/>
            </a:pPr>
            <a:endParaRPr lang="he-IL" dirty="0"/>
          </a:p>
          <a:p>
            <a:pPr marL="285750" indent="-285750" algn="r" rtl="1">
              <a:buFont typeface="Wingdings" panose="05000000000000000000" pitchFamily="2" charset="2"/>
              <a:buChar char="v"/>
            </a:pPr>
            <a:endParaRPr lang="en-US" dirty="0"/>
          </a:p>
        </p:txBody>
      </p:sp>
      <p:sp>
        <p:nvSpPr>
          <p:cNvPr id="6" name="תיבת טקסט 5">
            <a:extLst>
              <a:ext uri="{FF2B5EF4-FFF2-40B4-BE49-F238E27FC236}">
                <a16:creationId xmlns:a16="http://schemas.microsoft.com/office/drawing/2014/main" id="{F1CB53BC-5D4C-4605-A058-73D7D1CE4847}"/>
              </a:ext>
            </a:extLst>
          </p:cNvPr>
          <p:cNvSpPr txBox="1"/>
          <p:nvPr/>
        </p:nvSpPr>
        <p:spPr>
          <a:xfrm>
            <a:off x="8145810" y="2664372"/>
            <a:ext cx="3378783" cy="646331"/>
          </a:xfrm>
          <a:prstGeom prst="rect">
            <a:avLst/>
          </a:prstGeom>
          <a:noFill/>
        </p:spPr>
        <p:txBody>
          <a:bodyPr wrap="square" rtlCol="1">
            <a:spAutoFit/>
          </a:bodyPr>
          <a:lstStyle/>
          <a:p>
            <a:pPr algn="r" rtl="1"/>
            <a:r>
              <a:rPr lang="he-IL" dirty="0"/>
              <a:t>1. הרשמה אצל חברה המוסמכת לחלק מפתחות ציבוריים</a:t>
            </a:r>
          </a:p>
        </p:txBody>
      </p:sp>
      <p:sp>
        <p:nvSpPr>
          <p:cNvPr id="7" name="תיבת טקסט 6">
            <a:extLst>
              <a:ext uri="{FF2B5EF4-FFF2-40B4-BE49-F238E27FC236}">
                <a16:creationId xmlns:a16="http://schemas.microsoft.com/office/drawing/2014/main" id="{EE3A8A8F-633D-4706-9C8F-BCAA12E1BF28}"/>
              </a:ext>
            </a:extLst>
          </p:cNvPr>
          <p:cNvSpPr txBox="1"/>
          <p:nvPr/>
        </p:nvSpPr>
        <p:spPr>
          <a:xfrm>
            <a:off x="4807747" y="2670135"/>
            <a:ext cx="3378783" cy="1754326"/>
          </a:xfrm>
          <a:prstGeom prst="rect">
            <a:avLst/>
          </a:prstGeom>
          <a:noFill/>
        </p:spPr>
        <p:txBody>
          <a:bodyPr wrap="square" rtlCol="1">
            <a:spAutoFit/>
          </a:bodyPr>
          <a:lstStyle/>
          <a:p>
            <a:pPr algn="r" rtl="1"/>
            <a:r>
              <a:rPr lang="he-IL" dirty="0"/>
              <a:t>2. קבלת מסמך מהחברה המאשרת שהמפתח הציבורי שייך לך. וכן מסמך נוסף שהוא פונקציית הגיבוב(</a:t>
            </a:r>
            <a:r>
              <a:rPr lang="en-US" dirty="0"/>
              <a:t>SHA</a:t>
            </a:r>
            <a:r>
              <a:rPr lang="he-IL" dirty="0"/>
              <a:t>) של המסמך הראשון כאשר הוא מוצפן ע"י המפתח הפרטי של ה-</a:t>
            </a:r>
            <a:r>
              <a:rPr lang="en-US" dirty="0"/>
              <a:t>CA</a:t>
            </a:r>
            <a:endParaRPr lang="he-IL" dirty="0"/>
          </a:p>
        </p:txBody>
      </p:sp>
      <p:sp>
        <p:nvSpPr>
          <p:cNvPr id="9" name="תרשים זרימה: תהליך 8">
            <a:extLst>
              <a:ext uri="{FF2B5EF4-FFF2-40B4-BE49-F238E27FC236}">
                <a16:creationId xmlns:a16="http://schemas.microsoft.com/office/drawing/2014/main" id="{CDD20062-62AE-41DB-B883-BE2E722AFD8B}"/>
              </a:ext>
            </a:extLst>
          </p:cNvPr>
          <p:cNvSpPr/>
          <p:nvPr/>
        </p:nvSpPr>
        <p:spPr>
          <a:xfrm>
            <a:off x="736098" y="2551836"/>
            <a:ext cx="3590736" cy="1872625"/>
          </a:xfrm>
          <a:prstGeom prst="flowChartProcess">
            <a:avLst/>
          </a:prstGeom>
        </p:spPr>
        <p:style>
          <a:lnRef idx="2">
            <a:schemeClr val="dk1"/>
          </a:lnRef>
          <a:fillRef idx="1">
            <a:schemeClr val="lt1"/>
          </a:fillRef>
          <a:effectRef idx="0">
            <a:schemeClr val="dk1"/>
          </a:effectRef>
          <a:fontRef idx="minor">
            <a:schemeClr val="dk1"/>
          </a:fontRef>
        </p:style>
        <p:txBody>
          <a:bodyPr rtlCol="1" anchor="ctr"/>
          <a:lstStyle/>
          <a:p>
            <a:pPr rtl="1"/>
            <a:r>
              <a:rPr lang="en-US" sz="1100" dirty="0" err="1"/>
              <a:t>i</a:t>
            </a:r>
            <a:r>
              <a:rPr lang="en-US" sz="1100" dirty="0"/>
              <a:t> certify that the public key</a:t>
            </a:r>
          </a:p>
          <a:p>
            <a:pPr rtl="1"/>
            <a:r>
              <a:rPr lang="en-US" sz="1100" dirty="0"/>
              <a:t> dflkgdfslkgsdf,hdfhv347tr53486yirejkfdnshjb1!K@J!@</a:t>
            </a:r>
            <a:r>
              <a:rPr lang="en-US" sz="1100" dirty="0" err="1"/>
              <a:t>nednfkfnsdf</a:t>
            </a:r>
            <a:endParaRPr lang="en-US" sz="1100" dirty="0"/>
          </a:p>
          <a:p>
            <a:pPr rtl="1"/>
            <a:r>
              <a:rPr lang="en-US" sz="1100" dirty="0"/>
              <a:t>Belongs to </a:t>
            </a:r>
          </a:p>
          <a:p>
            <a:pPr rtl="1"/>
            <a:r>
              <a:rPr lang="en-US" sz="1100" dirty="0"/>
              <a:t>    Moshe Gershenfeld</a:t>
            </a:r>
          </a:p>
          <a:p>
            <a:pPr rtl="1"/>
            <a:r>
              <a:rPr lang="en-US" sz="1100" dirty="0"/>
              <a:t>    Herzl 1</a:t>
            </a:r>
          </a:p>
          <a:p>
            <a:pPr rtl="1"/>
            <a:r>
              <a:rPr lang="en-US" sz="1100" dirty="0"/>
              <a:t>    Tel Aviv, Israel</a:t>
            </a:r>
          </a:p>
          <a:p>
            <a:pPr rtl="1"/>
            <a:r>
              <a:rPr lang="en-US" sz="1100" dirty="0"/>
              <a:t>    Birthday: </a:t>
            </a:r>
            <a:r>
              <a:rPr lang="en-US" sz="1100" dirty="0" err="1"/>
              <a:t>jan</a:t>
            </a:r>
            <a:r>
              <a:rPr lang="en-US" sz="1100" dirty="0"/>
              <a:t> 1, 1990</a:t>
            </a:r>
          </a:p>
          <a:p>
            <a:pPr rtl="1"/>
            <a:r>
              <a:rPr lang="en-US" sz="1100" dirty="0"/>
              <a:t>    Email: moshemosheg@gmail.com</a:t>
            </a:r>
            <a:endParaRPr lang="he-IL" sz="1100" dirty="0"/>
          </a:p>
        </p:txBody>
      </p:sp>
      <p:sp>
        <p:nvSpPr>
          <p:cNvPr id="10" name="תרשים זרימה: תהליך 9">
            <a:extLst>
              <a:ext uri="{FF2B5EF4-FFF2-40B4-BE49-F238E27FC236}">
                <a16:creationId xmlns:a16="http://schemas.microsoft.com/office/drawing/2014/main" id="{FFE39153-829D-4324-A9AF-8CBEB7F08A6D}"/>
              </a:ext>
            </a:extLst>
          </p:cNvPr>
          <p:cNvSpPr/>
          <p:nvPr/>
        </p:nvSpPr>
        <p:spPr>
          <a:xfrm>
            <a:off x="736098" y="4558573"/>
            <a:ext cx="3590736" cy="1113183"/>
          </a:xfrm>
          <a:prstGeom prst="flowChartProcess">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err="1"/>
              <a:t>Encrypte_CA_PrivateKey</a:t>
            </a:r>
            <a:r>
              <a:rPr lang="en-US" dirty="0"/>
              <a:t>(685B853E68AAB6E79B85B187ADB3E28861033ED89C62835B7C2B3E3AE0FF0F41)</a:t>
            </a:r>
            <a:endParaRPr lang="he-IL" dirty="0"/>
          </a:p>
        </p:txBody>
      </p:sp>
      <p:sp>
        <p:nvSpPr>
          <p:cNvPr id="11" name="מלבן 10">
            <a:extLst>
              <a:ext uri="{FF2B5EF4-FFF2-40B4-BE49-F238E27FC236}">
                <a16:creationId xmlns:a16="http://schemas.microsoft.com/office/drawing/2014/main" id="{FF9EB75C-F909-47CE-B376-F28A5EA01178}"/>
              </a:ext>
            </a:extLst>
          </p:cNvPr>
          <p:cNvSpPr/>
          <p:nvPr/>
        </p:nvSpPr>
        <p:spPr>
          <a:xfrm>
            <a:off x="7827748" y="4460927"/>
            <a:ext cx="3696845" cy="461665"/>
          </a:xfrm>
          <a:prstGeom prst="rect">
            <a:avLst/>
          </a:prstGeom>
        </p:spPr>
        <p:txBody>
          <a:bodyPr wrap="none">
            <a:spAutoFit/>
          </a:bodyPr>
          <a:lstStyle/>
          <a:p>
            <a:pPr algn="r" rtl="1"/>
            <a:r>
              <a:rPr lang="he-IL" sz="2400" dirty="0">
                <a:solidFill>
                  <a:schemeClr val="accent2">
                    <a:lumMod val="60000"/>
                    <a:lumOff val="40000"/>
                  </a:schemeClr>
                </a:solidFill>
              </a:rPr>
              <a:t>לוודא זהות של מפתח הציבורי</a:t>
            </a:r>
            <a:endParaRPr lang="en-US" sz="2400" dirty="0"/>
          </a:p>
        </p:txBody>
      </p:sp>
      <p:sp>
        <p:nvSpPr>
          <p:cNvPr id="12" name="תיבת טקסט 11">
            <a:extLst>
              <a:ext uri="{FF2B5EF4-FFF2-40B4-BE49-F238E27FC236}">
                <a16:creationId xmlns:a16="http://schemas.microsoft.com/office/drawing/2014/main" id="{59C3D25E-E8AC-4856-8B59-6C715A4F61BE}"/>
              </a:ext>
            </a:extLst>
          </p:cNvPr>
          <p:cNvSpPr txBox="1"/>
          <p:nvPr/>
        </p:nvSpPr>
        <p:spPr>
          <a:xfrm>
            <a:off x="9276522" y="5008860"/>
            <a:ext cx="2288791" cy="369332"/>
          </a:xfrm>
          <a:prstGeom prst="rect">
            <a:avLst/>
          </a:prstGeom>
          <a:noFill/>
        </p:spPr>
        <p:txBody>
          <a:bodyPr wrap="square" rtlCol="1">
            <a:spAutoFit/>
          </a:bodyPr>
          <a:lstStyle/>
          <a:p>
            <a:pPr algn="r" rtl="1"/>
            <a:r>
              <a:rPr lang="he-IL" dirty="0"/>
              <a:t>1. קבלת 2 המסמכים </a:t>
            </a:r>
          </a:p>
        </p:txBody>
      </p:sp>
      <p:sp>
        <p:nvSpPr>
          <p:cNvPr id="13" name="תיבת טקסט 12">
            <a:extLst>
              <a:ext uri="{FF2B5EF4-FFF2-40B4-BE49-F238E27FC236}">
                <a16:creationId xmlns:a16="http://schemas.microsoft.com/office/drawing/2014/main" id="{EC02D165-E599-43C0-BEB9-FC6C623F84BC}"/>
              </a:ext>
            </a:extLst>
          </p:cNvPr>
          <p:cNvSpPr txBox="1"/>
          <p:nvPr/>
        </p:nvSpPr>
        <p:spPr>
          <a:xfrm>
            <a:off x="8186530" y="5671755"/>
            <a:ext cx="3378783" cy="923330"/>
          </a:xfrm>
          <a:prstGeom prst="rect">
            <a:avLst/>
          </a:prstGeom>
          <a:noFill/>
        </p:spPr>
        <p:txBody>
          <a:bodyPr wrap="square" rtlCol="1">
            <a:spAutoFit/>
          </a:bodyPr>
          <a:lstStyle/>
          <a:p>
            <a:pPr algn="r" rtl="1"/>
            <a:r>
              <a:rPr lang="he-IL" dirty="0"/>
              <a:t>3. קבלת פונקציית הגיבוב מההודעה השנייה ע"י פיענוח ההודעה עם המפתח הציבורי של </a:t>
            </a:r>
            <a:r>
              <a:rPr lang="en-US" dirty="0"/>
              <a:t>CA</a:t>
            </a:r>
            <a:r>
              <a:rPr lang="he-IL" dirty="0"/>
              <a:t> </a:t>
            </a:r>
          </a:p>
        </p:txBody>
      </p:sp>
      <p:sp>
        <p:nvSpPr>
          <p:cNvPr id="14" name="תיבת טקסט 13">
            <a:extLst>
              <a:ext uri="{FF2B5EF4-FFF2-40B4-BE49-F238E27FC236}">
                <a16:creationId xmlns:a16="http://schemas.microsoft.com/office/drawing/2014/main" id="{167B42D7-7E41-4E5E-98B9-E36A91B9C04F}"/>
              </a:ext>
            </a:extLst>
          </p:cNvPr>
          <p:cNvSpPr txBox="1"/>
          <p:nvPr/>
        </p:nvSpPr>
        <p:spPr>
          <a:xfrm>
            <a:off x="4486381" y="4974008"/>
            <a:ext cx="3378783" cy="646331"/>
          </a:xfrm>
          <a:prstGeom prst="rect">
            <a:avLst/>
          </a:prstGeom>
          <a:noFill/>
        </p:spPr>
        <p:txBody>
          <a:bodyPr wrap="square" rtlCol="1">
            <a:spAutoFit/>
          </a:bodyPr>
          <a:lstStyle/>
          <a:p>
            <a:pPr algn="r" rtl="1"/>
            <a:r>
              <a:rPr lang="he-IL" dirty="0"/>
              <a:t>2. הפעלת פונקציית גיבוב על ההודעה הראשונה</a:t>
            </a:r>
          </a:p>
        </p:txBody>
      </p:sp>
      <p:sp>
        <p:nvSpPr>
          <p:cNvPr id="15" name="תיבת טקסט 14">
            <a:extLst>
              <a:ext uri="{FF2B5EF4-FFF2-40B4-BE49-F238E27FC236}">
                <a16:creationId xmlns:a16="http://schemas.microsoft.com/office/drawing/2014/main" id="{85FF16EB-0FF0-4F75-997F-B1A5D1ACC349}"/>
              </a:ext>
            </a:extLst>
          </p:cNvPr>
          <p:cNvSpPr txBox="1"/>
          <p:nvPr/>
        </p:nvSpPr>
        <p:spPr>
          <a:xfrm>
            <a:off x="4495802" y="5698043"/>
            <a:ext cx="3378783" cy="646331"/>
          </a:xfrm>
          <a:prstGeom prst="rect">
            <a:avLst/>
          </a:prstGeom>
          <a:noFill/>
        </p:spPr>
        <p:txBody>
          <a:bodyPr wrap="square" rtlCol="1">
            <a:spAutoFit/>
          </a:bodyPr>
          <a:lstStyle/>
          <a:p>
            <a:pPr algn="r" rtl="1"/>
            <a:r>
              <a:rPr lang="he-IL" dirty="0"/>
              <a:t>4. בדיקה ששתי פונקציות הגיבוב שוות</a:t>
            </a:r>
          </a:p>
        </p:txBody>
      </p:sp>
    </p:spTree>
    <p:extLst>
      <p:ext uri="{BB962C8B-B14F-4D97-AF65-F5344CB8AC3E}">
        <p14:creationId xmlns:p14="http://schemas.microsoft.com/office/powerpoint/2010/main" val="112720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תרשים זרימה: תהליך 14">
            <a:extLst>
              <a:ext uri="{FF2B5EF4-FFF2-40B4-BE49-F238E27FC236}">
                <a16:creationId xmlns:a16="http://schemas.microsoft.com/office/drawing/2014/main" id="{9E69494B-0E39-4892-9635-22CDE10D2BB4}"/>
              </a:ext>
            </a:extLst>
          </p:cNvPr>
          <p:cNvSpPr/>
          <p:nvPr/>
        </p:nvSpPr>
        <p:spPr>
          <a:xfrm>
            <a:off x="2262208" y="2758559"/>
            <a:ext cx="7667584" cy="1328532"/>
          </a:xfrm>
          <a:prstGeom prst="flowChart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2A0B0E27-A689-4393-AE3B-BB04C2126008}"/>
              </a:ext>
            </a:extLst>
          </p:cNvPr>
          <p:cNvSpPr txBox="1">
            <a:spLocks/>
          </p:cNvSpPr>
          <p:nvPr/>
        </p:nvSpPr>
        <p:spPr>
          <a:xfrm>
            <a:off x="3775570" y="583095"/>
            <a:ext cx="464085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בתקשורת</a:t>
            </a:r>
          </a:p>
        </p:txBody>
      </p:sp>
      <p:sp>
        <p:nvSpPr>
          <p:cNvPr id="3" name="תיבת טקסט 2">
            <a:extLst>
              <a:ext uri="{FF2B5EF4-FFF2-40B4-BE49-F238E27FC236}">
                <a16:creationId xmlns:a16="http://schemas.microsoft.com/office/drawing/2014/main" id="{02553354-6EFB-424A-A1A2-7C79028ABF14}"/>
              </a:ext>
            </a:extLst>
          </p:cNvPr>
          <p:cNvSpPr txBox="1"/>
          <p:nvPr/>
        </p:nvSpPr>
        <p:spPr>
          <a:xfrm>
            <a:off x="4051201" y="1283315"/>
            <a:ext cx="4089595" cy="461665"/>
          </a:xfrm>
          <a:prstGeom prst="rect">
            <a:avLst/>
          </a:prstGeom>
          <a:noFill/>
        </p:spPr>
        <p:txBody>
          <a:bodyPr wrap="square" rtlCol="1">
            <a:spAutoFit/>
          </a:bodyPr>
          <a:lstStyle/>
          <a:p>
            <a:pPr algn="r" rtl="1"/>
            <a:r>
              <a:rPr lang="he-IL" sz="2400" dirty="0"/>
              <a:t>מניעה של הכחשת פעולות ברשת</a:t>
            </a:r>
          </a:p>
        </p:txBody>
      </p:sp>
      <p:sp>
        <p:nvSpPr>
          <p:cNvPr id="4" name="תיבת טקסט 3">
            <a:extLst>
              <a:ext uri="{FF2B5EF4-FFF2-40B4-BE49-F238E27FC236}">
                <a16:creationId xmlns:a16="http://schemas.microsoft.com/office/drawing/2014/main" id="{8377C76C-7E29-4416-9C48-0E4B4FBB0D7A}"/>
              </a:ext>
            </a:extLst>
          </p:cNvPr>
          <p:cNvSpPr txBox="1"/>
          <p:nvPr/>
        </p:nvSpPr>
        <p:spPr>
          <a:xfrm>
            <a:off x="4409747" y="1661277"/>
            <a:ext cx="3255044" cy="923330"/>
          </a:xfrm>
          <a:prstGeom prst="rect">
            <a:avLst/>
          </a:prstGeom>
          <a:noFill/>
        </p:spPr>
        <p:txBody>
          <a:bodyPr wrap="square" rtlCol="1">
            <a:spAutoFit/>
          </a:bodyPr>
          <a:lstStyle/>
          <a:p>
            <a:pPr algn="r" rtl="1"/>
            <a:r>
              <a:rPr lang="he-IL" sz="3600" dirty="0"/>
              <a:t>חתימה דיגיטלית</a:t>
            </a:r>
          </a:p>
          <a:p>
            <a:pPr marL="285750" indent="-285750" algn="r" rtl="1">
              <a:buFont typeface="Wingdings" panose="05000000000000000000" pitchFamily="2" charset="2"/>
              <a:buChar char="v"/>
            </a:pPr>
            <a:endParaRPr lang="en-US" dirty="0"/>
          </a:p>
        </p:txBody>
      </p:sp>
      <p:pic>
        <p:nvPicPr>
          <p:cNvPr id="6" name="גרפיקה 5" descr="נעל">
            <a:extLst>
              <a:ext uri="{FF2B5EF4-FFF2-40B4-BE49-F238E27FC236}">
                <a16:creationId xmlns:a16="http://schemas.microsoft.com/office/drawing/2014/main" id="{30C8BBB8-CCAC-4555-B2AC-7B55E13BFB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9485" y="2758559"/>
            <a:ext cx="713810" cy="713810"/>
          </a:xfrm>
          <a:prstGeom prst="rect">
            <a:avLst/>
          </a:prstGeom>
        </p:spPr>
      </p:pic>
      <p:sp>
        <p:nvSpPr>
          <p:cNvPr id="7" name="מלבן 6">
            <a:extLst>
              <a:ext uri="{FF2B5EF4-FFF2-40B4-BE49-F238E27FC236}">
                <a16:creationId xmlns:a16="http://schemas.microsoft.com/office/drawing/2014/main" id="{4F108A36-5DFD-444E-AE6F-625956C60287}"/>
              </a:ext>
            </a:extLst>
          </p:cNvPr>
          <p:cNvSpPr/>
          <p:nvPr/>
        </p:nvSpPr>
        <p:spPr>
          <a:xfrm>
            <a:off x="3794634" y="3149203"/>
            <a:ext cx="1603512" cy="646331"/>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פרטי</a:t>
            </a:r>
          </a:p>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אליס</a:t>
            </a:r>
          </a:p>
        </p:txBody>
      </p:sp>
      <p:sp>
        <p:nvSpPr>
          <p:cNvPr id="10" name="תיבת טקסט 9">
            <a:extLst>
              <a:ext uri="{FF2B5EF4-FFF2-40B4-BE49-F238E27FC236}">
                <a16:creationId xmlns:a16="http://schemas.microsoft.com/office/drawing/2014/main" id="{005D1D27-280D-4BA5-BAA1-EDDAAF70D342}"/>
              </a:ext>
            </a:extLst>
          </p:cNvPr>
          <p:cNvSpPr txBox="1"/>
          <p:nvPr/>
        </p:nvSpPr>
        <p:spPr>
          <a:xfrm>
            <a:off x="4316608" y="3161721"/>
            <a:ext cx="5227927" cy="369332"/>
          </a:xfrm>
          <a:prstGeom prst="rect">
            <a:avLst/>
          </a:prstGeom>
          <a:noFill/>
        </p:spPr>
        <p:txBody>
          <a:bodyPr wrap="square" rtlCol="1">
            <a:spAutoFit/>
          </a:bodyPr>
          <a:lstStyle/>
          <a:p>
            <a:pPr algn="r" rtl="1"/>
            <a:r>
              <a:rPr lang="he-IL" dirty="0">
                <a:solidFill>
                  <a:schemeClr val="bg1"/>
                </a:solidFill>
              </a:rPr>
              <a:t>(אני אליס מסכימה לקנות את הדריה במיליון שח)</a:t>
            </a:r>
          </a:p>
        </p:txBody>
      </p:sp>
      <p:pic>
        <p:nvPicPr>
          <p:cNvPr id="11" name="גרפיקה 10" descr="נעל">
            <a:extLst>
              <a:ext uri="{FF2B5EF4-FFF2-40B4-BE49-F238E27FC236}">
                <a16:creationId xmlns:a16="http://schemas.microsoft.com/office/drawing/2014/main" id="{911D929A-7DC3-4292-94C2-BE673ADE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7059" y="2819536"/>
            <a:ext cx="713810" cy="713810"/>
          </a:xfrm>
          <a:prstGeom prst="rect">
            <a:avLst/>
          </a:prstGeom>
        </p:spPr>
      </p:pic>
      <p:sp>
        <p:nvSpPr>
          <p:cNvPr id="12" name="מלבן 11">
            <a:extLst>
              <a:ext uri="{FF2B5EF4-FFF2-40B4-BE49-F238E27FC236}">
                <a16:creationId xmlns:a16="http://schemas.microsoft.com/office/drawing/2014/main" id="{2349F948-0913-44B8-8695-09BA3CFB8CE1}"/>
              </a:ext>
            </a:extLst>
          </p:cNvPr>
          <p:cNvSpPr/>
          <p:nvPr/>
        </p:nvSpPr>
        <p:spPr>
          <a:xfrm>
            <a:off x="2262208" y="3210180"/>
            <a:ext cx="1603512" cy="646331"/>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ציבורי</a:t>
            </a:r>
          </a:p>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בוב</a:t>
            </a:r>
          </a:p>
        </p:txBody>
      </p:sp>
      <p:sp>
        <p:nvSpPr>
          <p:cNvPr id="13" name="תיבת טקסט 12">
            <a:extLst>
              <a:ext uri="{FF2B5EF4-FFF2-40B4-BE49-F238E27FC236}">
                <a16:creationId xmlns:a16="http://schemas.microsoft.com/office/drawing/2014/main" id="{E2FE539E-FD32-4EBF-A642-263C5FC178F7}"/>
              </a:ext>
            </a:extLst>
          </p:cNvPr>
          <p:cNvSpPr txBox="1"/>
          <p:nvPr/>
        </p:nvSpPr>
        <p:spPr>
          <a:xfrm>
            <a:off x="9375843" y="2871443"/>
            <a:ext cx="491630" cy="830997"/>
          </a:xfrm>
          <a:prstGeom prst="rect">
            <a:avLst/>
          </a:prstGeom>
          <a:noFill/>
        </p:spPr>
        <p:txBody>
          <a:bodyPr wrap="square" rtlCol="1">
            <a:spAutoFit/>
          </a:bodyPr>
          <a:lstStyle/>
          <a:p>
            <a:r>
              <a:rPr lang="he-IL" sz="4800" dirty="0">
                <a:solidFill>
                  <a:schemeClr val="bg1"/>
                </a:solidFill>
              </a:rPr>
              <a:t>(</a:t>
            </a:r>
          </a:p>
        </p:txBody>
      </p:sp>
      <p:sp>
        <p:nvSpPr>
          <p:cNvPr id="14" name="תיבת טקסט 13">
            <a:extLst>
              <a:ext uri="{FF2B5EF4-FFF2-40B4-BE49-F238E27FC236}">
                <a16:creationId xmlns:a16="http://schemas.microsoft.com/office/drawing/2014/main" id="{1CDC864F-0009-49D5-A32B-F185334CDD9B}"/>
              </a:ext>
            </a:extLst>
          </p:cNvPr>
          <p:cNvSpPr txBox="1"/>
          <p:nvPr/>
        </p:nvSpPr>
        <p:spPr>
          <a:xfrm>
            <a:off x="3642319" y="2871441"/>
            <a:ext cx="491630" cy="830997"/>
          </a:xfrm>
          <a:prstGeom prst="rect">
            <a:avLst/>
          </a:prstGeom>
          <a:noFill/>
        </p:spPr>
        <p:txBody>
          <a:bodyPr wrap="square" rtlCol="1">
            <a:spAutoFit/>
          </a:bodyPr>
          <a:lstStyle/>
          <a:p>
            <a:r>
              <a:rPr lang="he-IL" sz="4800" dirty="0">
                <a:solidFill>
                  <a:schemeClr val="bg1"/>
                </a:solidFill>
              </a:rPr>
              <a:t>)</a:t>
            </a:r>
          </a:p>
        </p:txBody>
      </p:sp>
      <p:sp>
        <p:nvSpPr>
          <p:cNvPr id="16" name="מלבן 15">
            <a:extLst>
              <a:ext uri="{FF2B5EF4-FFF2-40B4-BE49-F238E27FC236}">
                <a16:creationId xmlns:a16="http://schemas.microsoft.com/office/drawing/2014/main" id="{FF4EC4EB-0DF5-4532-8266-A76DD0DD7786}"/>
              </a:ext>
            </a:extLst>
          </p:cNvPr>
          <p:cNvSpPr/>
          <p:nvPr/>
        </p:nvSpPr>
        <p:spPr>
          <a:xfrm>
            <a:off x="10006915" y="2995315"/>
            <a:ext cx="2123136" cy="954107"/>
          </a:xfrm>
          <a:prstGeom prst="rect">
            <a:avLst/>
          </a:prstGeom>
          <a:noFill/>
        </p:spPr>
        <p:txBody>
          <a:bodyPr wrap="squar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אליס שולחת לבוב</a:t>
            </a:r>
          </a:p>
        </p:txBody>
      </p:sp>
      <p:sp>
        <p:nvSpPr>
          <p:cNvPr id="17" name="תרשים זרימה: תהליך 16">
            <a:extLst>
              <a:ext uri="{FF2B5EF4-FFF2-40B4-BE49-F238E27FC236}">
                <a16:creationId xmlns:a16="http://schemas.microsoft.com/office/drawing/2014/main" id="{1D79060C-AF30-46E8-B2FC-451569D983F1}"/>
              </a:ext>
            </a:extLst>
          </p:cNvPr>
          <p:cNvSpPr/>
          <p:nvPr/>
        </p:nvSpPr>
        <p:spPr>
          <a:xfrm>
            <a:off x="4051200" y="4342193"/>
            <a:ext cx="5499963" cy="1328532"/>
          </a:xfrm>
          <a:prstGeom prst="flowChart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endParaRPr lang="he-IL"/>
          </a:p>
        </p:txBody>
      </p:sp>
      <p:pic>
        <p:nvPicPr>
          <p:cNvPr id="18" name="גרפיקה 17" descr="נעל">
            <a:extLst>
              <a:ext uri="{FF2B5EF4-FFF2-40B4-BE49-F238E27FC236}">
                <a16:creationId xmlns:a16="http://schemas.microsoft.com/office/drawing/2014/main" id="{917B2102-4241-4CB6-9BC3-7FEAD10CE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6113" y="4461463"/>
            <a:ext cx="713810" cy="713810"/>
          </a:xfrm>
          <a:prstGeom prst="rect">
            <a:avLst/>
          </a:prstGeom>
        </p:spPr>
      </p:pic>
      <p:sp>
        <p:nvSpPr>
          <p:cNvPr id="19" name="מלבן 18">
            <a:extLst>
              <a:ext uri="{FF2B5EF4-FFF2-40B4-BE49-F238E27FC236}">
                <a16:creationId xmlns:a16="http://schemas.microsoft.com/office/drawing/2014/main" id="{5F05DBCA-D5D2-4E4F-AC05-8893A051DFA7}"/>
              </a:ext>
            </a:extLst>
          </p:cNvPr>
          <p:cNvSpPr/>
          <p:nvPr/>
        </p:nvSpPr>
        <p:spPr>
          <a:xfrm>
            <a:off x="3801262" y="4852107"/>
            <a:ext cx="1603512" cy="646331"/>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פרטי</a:t>
            </a:r>
          </a:p>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אליס</a:t>
            </a:r>
          </a:p>
        </p:txBody>
      </p:sp>
      <p:sp>
        <p:nvSpPr>
          <p:cNvPr id="20" name="תיבת טקסט 19">
            <a:extLst>
              <a:ext uri="{FF2B5EF4-FFF2-40B4-BE49-F238E27FC236}">
                <a16:creationId xmlns:a16="http://schemas.microsoft.com/office/drawing/2014/main" id="{C23ED858-F7EF-435C-B1E0-6DE9170201AB}"/>
              </a:ext>
            </a:extLst>
          </p:cNvPr>
          <p:cNvSpPr txBox="1"/>
          <p:nvPr/>
        </p:nvSpPr>
        <p:spPr>
          <a:xfrm>
            <a:off x="4323236" y="4864625"/>
            <a:ext cx="5227927" cy="369332"/>
          </a:xfrm>
          <a:prstGeom prst="rect">
            <a:avLst/>
          </a:prstGeom>
          <a:noFill/>
        </p:spPr>
        <p:txBody>
          <a:bodyPr wrap="square" rtlCol="1">
            <a:spAutoFit/>
          </a:bodyPr>
          <a:lstStyle/>
          <a:p>
            <a:pPr algn="r" rtl="1"/>
            <a:r>
              <a:rPr lang="he-IL" dirty="0">
                <a:solidFill>
                  <a:schemeClr val="bg1"/>
                </a:solidFill>
              </a:rPr>
              <a:t>(אני אליס מסכימה לקנות את הדריה במיליון שח)</a:t>
            </a:r>
          </a:p>
        </p:txBody>
      </p:sp>
      <p:sp>
        <p:nvSpPr>
          <p:cNvPr id="23" name="מלבן 22">
            <a:extLst>
              <a:ext uri="{FF2B5EF4-FFF2-40B4-BE49-F238E27FC236}">
                <a16:creationId xmlns:a16="http://schemas.microsoft.com/office/drawing/2014/main" id="{89BC0880-CABE-422A-BB4D-86DD0D8D711F}"/>
              </a:ext>
            </a:extLst>
          </p:cNvPr>
          <p:cNvSpPr/>
          <p:nvPr/>
        </p:nvSpPr>
        <p:spPr>
          <a:xfrm>
            <a:off x="9728251" y="4235639"/>
            <a:ext cx="2401800" cy="954107"/>
          </a:xfrm>
          <a:prstGeom prst="rect">
            <a:avLst/>
          </a:prstGeom>
          <a:noFill/>
        </p:spPr>
        <p:txBody>
          <a:bodyPr wrap="squar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בוב מפענח את ההודעה מאליס</a:t>
            </a:r>
          </a:p>
        </p:txBody>
      </p:sp>
      <p:pic>
        <p:nvPicPr>
          <p:cNvPr id="25" name="גרפיקה 24" descr="ביטול נעילה">
            <a:extLst>
              <a:ext uri="{FF2B5EF4-FFF2-40B4-BE49-F238E27FC236}">
                <a16:creationId xmlns:a16="http://schemas.microsoft.com/office/drawing/2014/main" id="{51E5D364-6456-4018-B473-926C3DA333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28214" y="4389778"/>
            <a:ext cx="814105" cy="814105"/>
          </a:xfrm>
          <a:prstGeom prst="rect">
            <a:avLst/>
          </a:prstGeom>
        </p:spPr>
      </p:pic>
      <p:sp>
        <p:nvSpPr>
          <p:cNvPr id="27" name="מלבן 26">
            <a:extLst>
              <a:ext uri="{FF2B5EF4-FFF2-40B4-BE49-F238E27FC236}">
                <a16:creationId xmlns:a16="http://schemas.microsoft.com/office/drawing/2014/main" id="{7168E86E-4817-4F08-9B58-D19795181A4C}"/>
              </a:ext>
            </a:extLst>
          </p:cNvPr>
          <p:cNvSpPr/>
          <p:nvPr/>
        </p:nvSpPr>
        <p:spPr>
          <a:xfrm>
            <a:off x="2368217" y="4901079"/>
            <a:ext cx="1603512" cy="646331"/>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פרטי</a:t>
            </a:r>
          </a:p>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בוב</a:t>
            </a:r>
          </a:p>
        </p:txBody>
      </p:sp>
      <p:sp>
        <p:nvSpPr>
          <p:cNvPr id="28" name="תרשים זרימה: תהליך 27">
            <a:extLst>
              <a:ext uri="{FF2B5EF4-FFF2-40B4-BE49-F238E27FC236}">
                <a16:creationId xmlns:a16="http://schemas.microsoft.com/office/drawing/2014/main" id="{14A196C8-C44B-41DE-8F26-26BA3E11A245}"/>
              </a:ext>
            </a:extLst>
          </p:cNvPr>
          <p:cNvSpPr/>
          <p:nvPr/>
        </p:nvSpPr>
        <p:spPr>
          <a:xfrm>
            <a:off x="4316608" y="6019890"/>
            <a:ext cx="4750268" cy="546660"/>
          </a:xfrm>
          <a:prstGeom prst="flowChart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endParaRPr lang="he-IL"/>
          </a:p>
        </p:txBody>
      </p:sp>
      <p:sp>
        <p:nvSpPr>
          <p:cNvPr id="29" name="תיבת טקסט 28">
            <a:extLst>
              <a:ext uri="{FF2B5EF4-FFF2-40B4-BE49-F238E27FC236}">
                <a16:creationId xmlns:a16="http://schemas.microsoft.com/office/drawing/2014/main" id="{61AE5C10-A2CC-4450-9907-50F6B32B87EF}"/>
              </a:ext>
            </a:extLst>
          </p:cNvPr>
          <p:cNvSpPr txBox="1"/>
          <p:nvPr/>
        </p:nvSpPr>
        <p:spPr>
          <a:xfrm>
            <a:off x="4551563" y="5995973"/>
            <a:ext cx="4515313" cy="369332"/>
          </a:xfrm>
          <a:prstGeom prst="rect">
            <a:avLst/>
          </a:prstGeom>
          <a:noFill/>
        </p:spPr>
        <p:txBody>
          <a:bodyPr wrap="square" rtlCol="1">
            <a:spAutoFit/>
          </a:bodyPr>
          <a:lstStyle/>
          <a:p>
            <a:pPr algn="r" rtl="1"/>
            <a:r>
              <a:rPr lang="he-IL" dirty="0">
                <a:solidFill>
                  <a:schemeClr val="bg1"/>
                </a:solidFill>
              </a:rPr>
              <a:t>(אני אליס מסכימה לקנות את הדריה במיליון שח)</a:t>
            </a:r>
          </a:p>
        </p:txBody>
      </p:sp>
      <p:pic>
        <p:nvPicPr>
          <p:cNvPr id="30" name="גרפיקה 29" descr="ביטול נעילה">
            <a:extLst>
              <a:ext uri="{FF2B5EF4-FFF2-40B4-BE49-F238E27FC236}">
                <a16:creationId xmlns:a16="http://schemas.microsoft.com/office/drawing/2014/main" id="{DEB28BD5-E1C7-4D50-9463-BA65C087C3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0614" y="5642109"/>
            <a:ext cx="814105" cy="814105"/>
          </a:xfrm>
          <a:prstGeom prst="rect">
            <a:avLst/>
          </a:prstGeom>
        </p:spPr>
      </p:pic>
      <p:sp>
        <p:nvSpPr>
          <p:cNvPr id="31" name="מלבן 30">
            <a:extLst>
              <a:ext uri="{FF2B5EF4-FFF2-40B4-BE49-F238E27FC236}">
                <a16:creationId xmlns:a16="http://schemas.microsoft.com/office/drawing/2014/main" id="{C6EB148C-8246-4B46-9FFD-F18D4DB8D029}"/>
              </a:ext>
            </a:extLst>
          </p:cNvPr>
          <p:cNvSpPr/>
          <p:nvPr/>
        </p:nvSpPr>
        <p:spPr>
          <a:xfrm>
            <a:off x="2520617" y="6153410"/>
            <a:ext cx="1603512" cy="646331"/>
          </a:xfrm>
          <a:prstGeom prst="rect">
            <a:avLst/>
          </a:prstGeom>
          <a:noFill/>
        </p:spPr>
        <p:txBody>
          <a:bodyPr wrap="square" lIns="91440" tIns="45720" rIns="91440" bIns="45720">
            <a:spAutoFit/>
          </a:bodyPr>
          <a:lstStyle/>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מפתח ציבורי</a:t>
            </a:r>
          </a:p>
          <a:p>
            <a:pPr algn="ctr"/>
            <a:r>
              <a:rPr lang="he-IL"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אליס</a:t>
            </a:r>
          </a:p>
        </p:txBody>
      </p:sp>
    </p:spTree>
    <p:extLst>
      <p:ext uri="{BB962C8B-B14F-4D97-AF65-F5344CB8AC3E}">
        <p14:creationId xmlns:p14="http://schemas.microsoft.com/office/powerpoint/2010/main" val="3357993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46C88-9EC1-401A-B900-958EDE12C290}"/>
              </a:ext>
            </a:extLst>
          </p:cNvPr>
          <p:cNvSpPr txBox="1">
            <a:spLocks/>
          </p:cNvSpPr>
          <p:nvPr/>
        </p:nvSpPr>
        <p:spPr>
          <a:xfrm>
            <a:off x="3775570" y="583095"/>
            <a:ext cx="4640859" cy="700220"/>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בתקשורת</a:t>
            </a:r>
          </a:p>
        </p:txBody>
      </p:sp>
      <p:sp>
        <p:nvSpPr>
          <p:cNvPr id="3" name="תיבת טקסט 2">
            <a:extLst>
              <a:ext uri="{FF2B5EF4-FFF2-40B4-BE49-F238E27FC236}">
                <a16:creationId xmlns:a16="http://schemas.microsoft.com/office/drawing/2014/main" id="{597650F8-F066-4D92-A84A-6AC585C9CD10}"/>
              </a:ext>
            </a:extLst>
          </p:cNvPr>
          <p:cNvSpPr txBox="1"/>
          <p:nvPr/>
        </p:nvSpPr>
        <p:spPr>
          <a:xfrm>
            <a:off x="4424244" y="1203014"/>
            <a:ext cx="3343509" cy="461665"/>
          </a:xfrm>
          <a:prstGeom prst="rect">
            <a:avLst/>
          </a:prstGeom>
          <a:noFill/>
        </p:spPr>
        <p:txBody>
          <a:bodyPr wrap="square" rtlCol="1">
            <a:spAutoFit/>
          </a:bodyPr>
          <a:lstStyle/>
          <a:p>
            <a:pPr algn="r" rtl="1"/>
            <a:r>
              <a:rPr lang="he-IL" sz="2400" dirty="0"/>
              <a:t>הגנה משינוי הודעות ברשת</a:t>
            </a:r>
          </a:p>
        </p:txBody>
      </p:sp>
      <p:pic>
        <p:nvPicPr>
          <p:cNvPr id="6" name="גרפיקה 5" descr="ילדה בבית ספר">
            <a:extLst>
              <a:ext uri="{FF2B5EF4-FFF2-40B4-BE49-F238E27FC236}">
                <a16:creationId xmlns:a16="http://schemas.microsoft.com/office/drawing/2014/main" id="{CB11E3CB-C063-4587-B6E8-2E7322907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4903" y="3276036"/>
            <a:ext cx="1487129" cy="1487129"/>
          </a:xfrm>
          <a:prstGeom prst="rect">
            <a:avLst/>
          </a:prstGeom>
        </p:spPr>
      </p:pic>
      <p:pic>
        <p:nvPicPr>
          <p:cNvPr id="7" name="גרפיקה 6" descr="פרופיל זכר">
            <a:extLst>
              <a:ext uri="{FF2B5EF4-FFF2-40B4-BE49-F238E27FC236}">
                <a16:creationId xmlns:a16="http://schemas.microsoft.com/office/drawing/2014/main" id="{25FE4FDD-04C2-4566-BD92-8FDD0D082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5457" y="3360235"/>
            <a:ext cx="1376981" cy="1376981"/>
          </a:xfrm>
          <a:prstGeom prst="rect">
            <a:avLst/>
          </a:prstGeom>
        </p:spPr>
      </p:pic>
      <p:sp>
        <p:nvSpPr>
          <p:cNvPr id="8" name="מלבן 7">
            <a:extLst>
              <a:ext uri="{FF2B5EF4-FFF2-40B4-BE49-F238E27FC236}">
                <a16:creationId xmlns:a16="http://schemas.microsoft.com/office/drawing/2014/main" id="{01E46764-747B-4E12-85CA-0D7096405987}"/>
              </a:ext>
            </a:extLst>
          </p:cNvPr>
          <p:cNvSpPr/>
          <p:nvPr/>
        </p:nvSpPr>
        <p:spPr>
          <a:xfrm>
            <a:off x="10355739" y="2903346"/>
            <a:ext cx="1195659" cy="523220"/>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בוב</a:t>
            </a:r>
          </a:p>
        </p:txBody>
      </p:sp>
      <p:sp>
        <p:nvSpPr>
          <p:cNvPr id="9" name="מלבן 8">
            <a:extLst>
              <a:ext uri="{FF2B5EF4-FFF2-40B4-BE49-F238E27FC236}">
                <a16:creationId xmlns:a16="http://schemas.microsoft.com/office/drawing/2014/main" id="{9E8D6C54-FAF6-4979-A0EF-4359C5FDA52F}"/>
              </a:ext>
            </a:extLst>
          </p:cNvPr>
          <p:cNvSpPr/>
          <p:nvPr/>
        </p:nvSpPr>
        <p:spPr>
          <a:xfrm>
            <a:off x="2080967" y="2791630"/>
            <a:ext cx="1195659" cy="523220"/>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אליס</a:t>
            </a:r>
          </a:p>
        </p:txBody>
      </p:sp>
      <p:sp>
        <p:nvSpPr>
          <p:cNvPr id="10" name="מלבן: פינה מקופלת 9">
            <a:extLst>
              <a:ext uri="{FF2B5EF4-FFF2-40B4-BE49-F238E27FC236}">
                <a16:creationId xmlns:a16="http://schemas.microsoft.com/office/drawing/2014/main" id="{21B1CCC0-6B2B-43B8-9A6B-31AA19D6D42A}"/>
              </a:ext>
            </a:extLst>
          </p:cNvPr>
          <p:cNvSpPr/>
          <p:nvPr/>
        </p:nvSpPr>
        <p:spPr>
          <a:xfrm>
            <a:off x="7560534" y="2833532"/>
            <a:ext cx="1543936" cy="1186069"/>
          </a:xfrm>
          <a:prstGeom prst="foldedCorner">
            <a:avLst/>
          </a:prstGeom>
          <a:ln/>
        </p:spPr>
        <p:style>
          <a:lnRef idx="3">
            <a:schemeClr val="lt1"/>
          </a:lnRef>
          <a:fillRef idx="1">
            <a:schemeClr val="accent6"/>
          </a:fillRef>
          <a:effectRef idx="1">
            <a:schemeClr val="accent6"/>
          </a:effectRef>
          <a:fontRef idx="minor">
            <a:schemeClr val="lt1"/>
          </a:fontRef>
        </p:style>
        <p:txBody>
          <a:bodyPr rtlCol="1" anchor="ctr"/>
          <a:lstStyle/>
          <a:p>
            <a:pPr algn="ctr"/>
            <a:r>
              <a:rPr lang="he-IL" dirty="0">
                <a:latin typeface="Guttman Yad-Brush" panose="02010401010101010101" pitchFamily="2" charset="-79"/>
                <a:cs typeface="Guttman Yad-Brush" panose="02010401010101010101" pitchFamily="2" charset="-79"/>
              </a:rPr>
              <a:t>תשלחי לשלמה 100שח</a:t>
            </a:r>
          </a:p>
        </p:txBody>
      </p:sp>
      <p:sp>
        <p:nvSpPr>
          <p:cNvPr id="11" name="חץ: שמאלה 10">
            <a:extLst>
              <a:ext uri="{FF2B5EF4-FFF2-40B4-BE49-F238E27FC236}">
                <a16:creationId xmlns:a16="http://schemas.microsoft.com/office/drawing/2014/main" id="{888315CC-C877-40DE-989F-7C9902AF1406}"/>
              </a:ext>
            </a:extLst>
          </p:cNvPr>
          <p:cNvSpPr/>
          <p:nvPr/>
        </p:nvSpPr>
        <p:spPr>
          <a:xfrm>
            <a:off x="4014656" y="3678357"/>
            <a:ext cx="2187361" cy="682486"/>
          </a:xfrm>
          <a:prstGeom prst="leftArrow">
            <a:avLst/>
          </a:prstGeom>
        </p:spPr>
        <p:style>
          <a:lnRef idx="1">
            <a:schemeClr val="accent3"/>
          </a:lnRef>
          <a:fillRef idx="3">
            <a:schemeClr val="accent3"/>
          </a:fillRef>
          <a:effectRef idx="2">
            <a:schemeClr val="accent3"/>
          </a:effectRef>
          <a:fontRef idx="minor">
            <a:schemeClr val="lt1"/>
          </a:fontRef>
        </p:style>
        <p:txBody>
          <a:bodyPr rtlCol="1" anchor="ctr"/>
          <a:lstStyle/>
          <a:p>
            <a:pPr algn="ctr"/>
            <a:r>
              <a:rPr lang="he-IL" dirty="0"/>
              <a:t>שליחה ברשת גלויה</a:t>
            </a:r>
          </a:p>
        </p:txBody>
      </p:sp>
      <p:sp>
        <p:nvSpPr>
          <p:cNvPr id="14" name="מלבן: פינה מקופלת 13">
            <a:extLst>
              <a:ext uri="{FF2B5EF4-FFF2-40B4-BE49-F238E27FC236}">
                <a16:creationId xmlns:a16="http://schemas.microsoft.com/office/drawing/2014/main" id="{7473C2B5-432F-4D1C-8877-826CFD543D18}"/>
              </a:ext>
            </a:extLst>
          </p:cNvPr>
          <p:cNvSpPr/>
          <p:nvPr/>
        </p:nvSpPr>
        <p:spPr>
          <a:xfrm>
            <a:off x="6554215" y="4347032"/>
            <a:ext cx="3556574" cy="623180"/>
          </a:xfrm>
          <a:prstGeom prst="foldedCorner">
            <a:avLst/>
          </a:prstGeom>
          <a:ln/>
        </p:spPr>
        <p:style>
          <a:lnRef idx="3">
            <a:schemeClr val="lt1"/>
          </a:lnRef>
          <a:fillRef idx="1">
            <a:schemeClr val="accent6"/>
          </a:fillRef>
          <a:effectRef idx="1">
            <a:schemeClr val="accent6"/>
          </a:effectRef>
          <a:fontRef idx="minor">
            <a:schemeClr val="lt1"/>
          </a:fontRef>
        </p:style>
        <p:txBody>
          <a:bodyPr rtlCol="1" anchor="ctr"/>
          <a:lstStyle/>
          <a:p>
            <a:pPr algn="ctr"/>
            <a:endParaRPr lang="en-US" dirty="0">
              <a:latin typeface="Guttman Yad-Brush" panose="02010401010101010101" pitchFamily="2" charset="-79"/>
              <a:cs typeface="Guttman Yad-Brush" panose="02010401010101010101" pitchFamily="2" charset="-79"/>
            </a:endParaRPr>
          </a:p>
          <a:p>
            <a:pPr algn="ctr"/>
            <a:r>
              <a:rPr lang="en-US" dirty="0" err="1"/>
              <a:t>Encrypte_Bob_PrivateKey</a:t>
            </a:r>
            <a:endParaRPr lang="en-US" dirty="0"/>
          </a:p>
          <a:p>
            <a:pPr algn="ctr"/>
            <a:r>
              <a:rPr lang="en-US" dirty="0">
                <a:latin typeface="Dante" panose="020B0604020202020204" pitchFamily="18" charset="0"/>
              </a:rPr>
              <a:t>(SHA</a:t>
            </a:r>
            <a:r>
              <a:rPr lang="he-IL" dirty="0">
                <a:latin typeface="Dante" panose="020B0604020202020204" pitchFamily="18" charset="0"/>
              </a:rPr>
              <a:t>(</a:t>
            </a:r>
            <a:r>
              <a:rPr lang="he-IL" dirty="0">
                <a:latin typeface="Guttman Yad-Brush" panose="02010401010101010101" pitchFamily="2" charset="-79"/>
                <a:cs typeface="Guttman Yad-Brush" panose="02010401010101010101" pitchFamily="2" charset="-79"/>
              </a:rPr>
              <a:t>(תשלחי לשלמה 100שח)</a:t>
            </a:r>
            <a:endParaRPr lang="en-US" dirty="0">
              <a:latin typeface="Guttman Yad-Brush" panose="02010401010101010101" pitchFamily="2" charset="-79"/>
              <a:cs typeface="Guttman Yad-Brush" panose="02010401010101010101" pitchFamily="2" charset="-79"/>
            </a:endParaRPr>
          </a:p>
          <a:p>
            <a:pPr algn="ctr"/>
            <a:endParaRPr lang="he-IL" dirty="0">
              <a:latin typeface="Dante" panose="020B0604020202020204" pitchFamily="18" charset="0"/>
            </a:endParaRPr>
          </a:p>
        </p:txBody>
      </p:sp>
      <p:sp>
        <p:nvSpPr>
          <p:cNvPr id="12" name="מלבן 11">
            <a:extLst>
              <a:ext uri="{FF2B5EF4-FFF2-40B4-BE49-F238E27FC236}">
                <a16:creationId xmlns:a16="http://schemas.microsoft.com/office/drawing/2014/main" id="{5C63A1B1-038D-4957-9B98-F146CAC2B4E7}"/>
              </a:ext>
            </a:extLst>
          </p:cNvPr>
          <p:cNvSpPr/>
          <p:nvPr/>
        </p:nvSpPr>
        <p:spPr>
          <a:xfrm>
            <a:off x="4131550" y="1672519"/>
            <a:ext cx="4140934" cy="461665"/>
          </a:xfrm>
          <a:prstGeom prst="rect">
            <a:avLst/>
          </a:prstGeom>
        </p:spPr>
        <p:txBody>
          <a:bodyPr wrap="square">
            <a:spAutoFit/>
          </a:bodyPr>
          <a:lstStyle/>
          <a:p>
            <a:r>
              <a:rPr lang="en-US" sz="2400" dirty="0">
                <a:latin typeface="Linux Libertine"/>
              </a:rPr>
              <a:t>Secure Hash Algorithms(SHA)</a:t>
            </a:r>
          </a:p>
        </p:txBody>
      </p:sp>
    </p:spTree>
    <p:extLst>
      <p:ext uri="{BB962C8B-B14F-4D97-AF65-F5344CB8AC3E}">
        <p14:creationId xmlns:p14="http://schemas.microsoft.com/office/powerpoint/2010/main" val="371385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5"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0D940A3-A597-4694-A98A-109912F21DF4}"/>
              </a:ext>
            </a:extLst>
          </p:cNvPr>
          <p:cNvSpPr>
            <a:spLocks noGrp="1"/>
          </p:cNvSpPr>
          <p:nvPr>
            <p:ph type="title"/>
          </p:nvPr>
        </p:nvSpPr>
        <p:spPr>
          <a:xfrm>
            <a:off x="8000837" y="1325880"/>
            <a:ext cx="3543464" cy="3066507"/>
          </a:xfrm>
        </p:spPr>
        <p:txBody>
          <a:bodyPr vert="horz" lIns="91440" tIns="45720" rIns="91440" bIns="45720" rtlCol="0" anchor="b">
            <a:normAutofit/>
          </a:bodyPr>
          <a:lstStyle/>
          <a:p>
            <a:pPr algn="r" rtl="0">
              <a:lnSpc>
                <a:spcPct val="90000"/>
              </a:lnSpc>
            </a:pPr>
            <a:r>
              <a:rPr lang="en-US" sz="4100" dirty="0">
                <a:solidFill>
                  <a:srgbClr val="EBEBEB"/>
                </a:solidFill>
              </a:rPr>
              <a:t>האם מתכנת צריך להתמצא בפרצות האבטחה הנפוצות</a:t>
            </a:r>
            <a:r>
              <a:rPr lang="he-IL" sz="4100" dirty="0">
                <a:solidFill>
                  <a:srgbClr val="EBEBEB"/>
                </a:solidFill>
              </a:rPr>
              <a:t>?</a:t>
            </a:r>
            <a:endParaRPr lang="en-US" sz="4100" dirty="0">
              <a:solidFill>
                <a:srgbClr val="EBEBEB"/>
              </a:solidFill>
            </a:endParaRPr>
          </a:p>
        </p:txBody>
      </p:sp>
      <p:sp>
        <p:nvSpPr>
          <p:cNvPr id="26"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1" name="תמונה 40">
            <a:extLst>
              <a:ext uri="{FF2B5EF4-FFF2-40B4-BE49-F238E27FC236}">
                <a16:creationId xmlns:a16="http://schemas.microsoft.com/office/drawing/2014/main" id="{927DA026-863F-4274-99AD-F6EA8EB1F55A}"/>
              </a:ext>
            </a:extLst>
          </p:cNvPr>
          <p:cNvPicPr>
            <a:picLocks noChangeAspect="1"/>
          </p:cNvPicPr>
          <p:nvPr/>
        </p:nvPicPr>
        <p:blipFill rotWithShape="1">
          <a:blip r:embed="rId7"/>
          <a:srcRect l="17938" r="26900" b="-1"/>
          <a:stretch/>
        </p:blipFill>
        <p:spPr>
          <a:xfrm>
            <a:off x="-10808" y="0"/>
            <a:ext cx="7759930" cy="6858000"/>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8" name="מלבן 7">
            <a:extLst>
              <a:ext uri="{FF2B5EF4-FFF2-40B4-BE49-F238E27FC236}">
                <a16:creationId xmlns:a16="http://schemas.microsoft.com/office/drawing/2014/main" id="{25ECF0D8-34A6-4303-94DB-FA5BAEEF1C72}"/>
              </a:ext>
            </a:extLst>
          </p:cNvPr>
          <p:cNvSpPr/>
          <p:nvPr/>
        </p:nvSpPr>
        <p:spPr>
          <a:xfrm>
            <a:off x="422031" y="437322"/>
            <a:ext cx="6813792" cy="63220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7" name="תמונה 6">
            <a:extLst>
              <a:ext uri="{FF2B5EF4-FFF2-40B4-BE49-F238E27FC236}">
                <a16:creationId xmlns:a16="http://schemas.microsoft.com/office/drawing/2014/main" id="{5063AB02-F085-4C70-982B-802BEC47D770}"/>
              </a:ext>
            </a:extLst>
          </p:cNvPr>
          <p:cNvPicPr>
            <a:picLocks noChangeAspect="1"/>
          </p:cNvPicPr>
          <p:nvPr/>
        </p:nvPicPr>
        <p:blipFill rotWithShape="1">
          <a:blip r:embed="rId7"/>
          <a:srcRect l="17938" r="26900" b="-1"/>
          <a:stretch/>
        </p:blipFill>
        <p:spPr>
          <a:xfrm>
            <a:off x="1522412" y="1817935"/>
            <a:ext cx="3645887" cy="3222129"/>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4022929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F8F03C-4137-4E18-A4D3-22216DAF6249}"/>
              </a:ext>
            </a:extLst>
          </p:cNvPr>
          <p:cNvSpPr txBox="1">
            <a:spLocks/>
          </p:cNvSpPr>
          <p:nvPr/>
        </p:nvSpPr>
        <p:spPr>
          <a:xfrm>
            <a:off x="3717234" y="357808"/>
            <a:ext cx="4757531" cy="63610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מערכתיים</a:t>
            </a:r>
          </a:p>
        </p:txBody>
      </p:sp>
      <p:sp>
        <p:nvSpPr>
          <p:cNvPr id="3" name="תיבת טקסט 2">
            <a:extLst>
              <a:ext uri="{FF2B5EF4-FFF2-40B4-BE49-F238E27FC236}">
                <a16:creationId xmlns:a16="http://schemas.microsoft.com/office/drawing/2014/main" id="{79AE5720-563B-4C11-AE76-CD9DA0B3F665}"/>
              </a:ext>
            </a:extLst>
          </p:cNvPr>
          <p:cNvSpPr txBox="1"/>
          <p:nvPr/>
        </p:nvSpPr>
        <p:spPr>
          <a:xfrm>
            <a:off x="5624557" y="899002"/>
            <a:ext cx="942883" cy="461665"/>
          </a:xfrm>
          <a:prstGeom prst="rect">
            <a:avLst/>
          </a:prstGeom>
          <a:noFill/>
        </p:spPr>
        <p:txBody>
          <a:bodyPr wrap="square" rtlCol="1">
            <a:spAutoFit/>
          </a:bodyPr>
          <a:lstStyle/>
          <a:p>
            <a:pPr algn="r" rtl="1"/>
            <a:r>
              <a:rPr lang="he-IL" sz="2400" dirty="0"/>
              <a:t>נוזקה</a:t>
            </a:r>
          </a:p>
        </p:txBody>
      </p:sp>
      <p:sp>
        <p:nvSpPr>
          <p:cNvPr id="4" name="תיבת טקסט 3">
            <a:extLst>
              <a:ext uri="{FF2B5EF4-FFF2-40B4-BE49-F238E27FC236}">
                <a16:creationId xmlns:a16="http://schemas.microsoft.com/office/drawing/2014/main" id="{91456573-7040-441B-9032-D97DF1DE368D}"/>
              </a:ext>
            </a:extLst>
          </p:cNvPr>
          <p:cNvSpPr txBox="1"/>
          <p:nvPr/>
        </p:nvSpPr>
        <p:spPr>
          <a:xfrm>
            <a:off x="7890475" y="1573080"/>
            <a:ext cx="2498035" cy="461665"/>
          </a:xfrm>
          <a:prstGeom prst="rect">
            <a:avLst/>
          </a:prstGeom>
          <a:noFill/>
        </p:spPr>
        <p:txBody>
          <a:bodyPr wrap="square" rtlCol="1">
            <a:spAutoFit/>
          </a:bodyPr>
          <a:lstStyle/>
          <a:p>
            <a:pPr algn="r" rtl="1"/>
            <a:r>
              <a:rPr lang="he-IL" sz="2400" dirty="0"/>
              <a:t>חלק מסוגי הנוזקות:</a:t>
            </a:r>
          </a:p>
        </p:txBody>
      </p:sp>
      <p:sp>
        <p:nvSpPr>
          <p:cNvPr id="5" name="אליפסה 4">
            <a:extLst>
              <a:ext uri="{FF2B5EF4-FFF2-40B4-BE49-F238E27FC236}">
                <a16:creationId xmlns:a16="http://schemas.microsoft.com/office/drawing/2014/main" id="{D2178A8D-58D1-463B-8283-420BDD64EEE0}"/>
              </a:ext>
            </a:extLst>
          </p:cNvPr>
          <p:cNvSpPr/>
          <p:nvPr/>
        </p:nvSpPr>
        <p:spPr>
          <a:xfrm>
            <a:off x="2278295" y="3073422"/>
            <a:ext cx="1855304" cy="17227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7" name="מלבן 6">
            <a:extLst>
              <a:ext uri="{FF2B5EF4-FFF2-40B4-BE49-F238E27FC236}">
                <a16:creationId xmlns:a16="http://schemas.microsoft.com/office/drawing/2014/main" id="{7C33E14C-0AE1-483F-82D2-3E6326092C66}"/>
              </a:ext>
            </a:extLst>
          </p:cNvPr>
          <p:cNvSpPr/>
          <p:nvPr/>
        </p:nvSpPr>
        <p:spPr>
          <a:xfrm>
            <a:off x="2619919" y="3519313"/>
            <a:ext cx="1149334" cy="830997"/>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תוכנת כופר</a:t>
            </a:r>
          </a:p>
        </p:txBody>
      </p:sp>
      <p:sp>
        <p:nvSpPr>
          <p:cNvPr id="8" name="אליפסה 7">
            <a:extLst>
              <a:ext uri="{FF2B5EF4-FFF2-40B4-BE49-F238E27FC236}">
                <a16:creationId xmlns:a16="http://schemas.microsoft.com/office/drawing/2014/main" id="{EDD24F3B-3B26-4819-9C96-4A56A1B25A3D}"/>
              </a:ext>
            </a:extLst>
          </p:cNvPr>
          <p:cNvSpPr/>
          <p:nvPr/>
        </p:nvSpPr>
        <p:spPr>
          <a:xfrm>
            <a:off x="8211841" y="3073422"/>
            <a:ext cx="1855304" cy="17227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מלבן 8">
            <a:extLst>
              <a:ext uri="{FF2B5EF4-FFF2-40B4-BE49-F238E27FC236}">
                <a16:creationId xmlns:a16="http://schemas.microsoft.com/office/drawing/2014/main" id="{4048D586-7C81-4BBE-87F0-EB933AD2BC4C}"/>
              </a:ext>
            </a:extLst>
          </p:cNvPr>
          <p:cNvSpPr/>
          <p:nvPr/>
        </p:nvSpPr>
        <p:spPr>
          <a:xfrm>
            <a:off x="8564826" y="3703980"/>
            <a:ext cx="1149334"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תולעת</a:t>
            </a:r>
          </a:p>
        </p:txBody>
      </p:sp>
      <p:sp>
        <p:nvSpPr>
          <p:cNvPr id="14" name="אליפסה 13">
            <a:extLst>
              <a:ext uri="{FF2B5EF4-FFF2-40B4-BE49-F238E27FC236}">
                <a16:creationId xmlns:a16="http://schemas.microsoft.com/office/drawing/2014/main" id="{1DC4D91A-6FDD-46D1-9057-E1E61B8E4380}"/>
              </a:ext>
            </a:extLst>
          </p:cNvPr>
          <p:cNvSpPr/>
          <p:nvPr/>
        </p:nvSpPr>
        <p:spPr>
          <a:xfrm>
            <a:off x="6747387" y="4955231"/>
            <a:ext cx="1855304" cy="17227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5" name="מלבן 14">
            <a:extLst>
              <a:ext uri="{FF2B5EF4-FFF2-40B4-BE49-F238E27FC236}">
                <a16:creationId xmlns:a16="http://schemas.microsoft.com/office/drawing/2014/main" id="{7DFA39B0-0ADF-4EC6-8977-7863F0C72FA5}"/>
              </a:ext>
            </a:extLst>
          </p:cNvPr>
          <p:cNvSpPr/>
          <p:nvPr/>
        </p:nvSpPr>
        <p:spPr>
          <a:xfrm>
            <a:off x="7100372" y="5401122"/>
            <a:ext cx="1149334" cy="830997"/>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סוס טרויאני</a:t>
            </a:r>
          </a:p>
        </p:txBody>
      </p:sp>
      <p:sp>
        <p:nvSpPr>
          <p:cNvPr id="16" name="אליפסה 15">
            <a:extLst>
              <a:ext uri="{FF2B5EF4-FFF2-40B4-BE49-F238E27FC236}">
                <a16:creationId xmlns:a16="http://schemas.microsoft.com/office/drawing/2014/main" id="{BBD56B62-1F0C-43C0-B6DF-0BCA0B6FB19C}"/>
              </a:ext>
            </a:extLst>
          </p:cNvPr>
          <p:cNvSpPr/>
          <p:nvPr/>
        </p:nvSpPr>
        <p:spPr>
          <a:xfrm>
            <a:off x="5245068" y="1981197"/>
            <a:ext cx="1855304" cy="17227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7" name="מלבן 16">
            <a:extLst>
              <a:ext uri="{FF2B5EF4-FFF2-40B4-BE49-F238E27FC236}">
                <a16:creationId xmlns:a16="http://schemas.microsoft.com/office/drawing/2014/main" id="{4EB3585E-4F7E-47D8-B8C6-8E74391B4BBE}"/>
              </a:ext>
            </a:extLst>
          </p:cNvPr>
          <p:cNvSpPr/>
          <p:nvPr/>
        </p:nvSpPr>
        <p:spPr>
          <a:xfrm>
            <a:off x="5598053" y="2611755"/>
            <a:ext cx="1149334"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וירוס</a:t>
            </a:r>
          </a:p>
        </p:txBody>
      </p:sp>
      <p:sp>
        <p:nvSpPr>
          <p:cNvPr id="18" name="אליפסה 17">
            <a:extLst>
              <a:ext uri="{FF2B5EF4-FFF2-40B4-BE49-F238E27FC236}">
                <a16:creationId xmlns:a16="http://schemas.microsoft.com/office/drawing/2014/main" id="{C5CCD211-3A7F-41FC-949B-C915D5C307DD}"/>
              </a:ext>
            </a:extLst>
          </p:cNvPr>
          <p:cNvSpPr/>
          <p:nvPr/>
        </p:nvSpPr>
        <p:spPr>
          <a:xfrm>
            <a:off x="3769253" y="4955231"/>
            <a:ext cx="1855304" cy="17227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9" name="מלבן 18">
            <a:extLst>
              <a:ext uri="{FF2B5EF4-FFF2-40B4-BE49-F238E27FC236}">
                <a16:creationId xmlns:a16="http://schemas.microsoft.com/office/drawing/2014/main" id="{CA69E6BF-0B4C-44F4-8A83-9742CE69739A}"/>
              </a:ext>
            </a:extLst>
          </p:cNvPr>
          <p:cNvSpPr/>
          <p:nvPr/>
        </p:nvSpPr>
        <p:spPr>
          <a:xfrm>
            <a:off x="4122238" y="5585789"/>
            <a:ext cx="1149334"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רוגלה</a:t>
            </a:r>
          </a:p>
        </p:txBody>
      </p:sp>
    </p:spTree>
    <p:extLst>
      <p:ext uri="{BB962C8B-B14F-4D97-AF65-F5344CB8AC3E}">
        <p14:creationId xmlns:p14="http://schemas.microsoft.com/office/powerpoint/2010/main" val="3697112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9DE3D5B5-CA8C-41E7-BEEB-7D508CE3B4AE}"/>
              </a:ext>
            </a:extLst>
          </p:cNvPr>
          <p:cNvSpPr txBox="1">
            <a:spLocks/>
          </p:cNvSpPr>
          <p:nvPr/>
        </p:nvSpPr>
        <p:spPr>
          <a:xfrm>
            <a:off x="3717234" y="357808"/>
            <a:ext cx="4757531" cy="63610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מערכתיים</a:t>
            </a:r>
          </a:p>
        </p:txBody>
      </p:sp>
      <p:sp>
        <p:nvSpPr>
          <p:cNvPr id="10" name="כותרת 1">
            <a:extLst>
              <a:ext uri="{FF2B5EF4-FFF2-40B4-BE49-F238E27FC236}">
                <a16:creationId xmlns:a16="http://schemas.microsoft.com/office/drawing/2014/main" id="{DC26CA76-BFAF-43B3-8313-2D973D059577}"/>
              </a:ext>
            </a:extLst>
          </p:cNvPr>
          <p:cNvSpPr txBox="1">
            <a:spLocks/>
          </p:cNvSpPr>
          <p:nvPr/>
        </p:nvSpPr>
        <p:spPr>
          <a:xfrm>
            <a:off x="4357097" y="993913"/>
            <a:ext cx="3477798" cy="562609"/>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להגנה מנוזקות:</a:t>
            </a:r>
          </a:p>
        </p:txBody>
      </p:sp>
      <p:sp>
        <p:nvSpPr>
          <p:cNvPr id="11" name="תיבת טקסט 10">
            <a:extLst>
              <a:ext uri="{FF2B5EF4-FFF2-40B4-BE49-F238E27FC236}">
                <a16:creationId xmlns:a16="http://schemas.microsoft.com/office/drawing/2014/main" id="{2B3CA223-EBA2-4A11-B9DA-C7C769EF793C}"/>
              </a:ext>
            </a:extLst>
          </p:cNvPr>
          <p:cNvSpPr txBox="1"/>
          <p:nvPr/>
        </p:nvSpPr>
        <p:spPr>
          <a:xfrm>
            <a:off x="2269433" y="1713138"/>
            <a:ext cx="7653126" cy="4339650"/>
          </a:xfrm>
          <a:prstGeom prst="rect">
            <a:avLst/>
          </a:prstGeom>
          <a:noFill/>
        </p:spPr>
        <p:txBody>
          <a:bodyPr wrap="square" rtlCol="1">
            <a:spAutoFit/>
          </a:bodyPr>
          <a:lstStyle/>
          <a:p>
            <a:pPr algn="ctr" rtl="1"/>
            <a:r>
              <a:rPr lang="en-US" sz="2400" b="1" u="sng" dirty="0">
                <a:solidFill>
                  <a:srgbClr val="FFC000"/>
                </a:solidFill>
                <a:latin typeface="Calibri" panose="020F0502020204030204" pitchFamily="34" charset="0"/>
                <a:ea typeface="Calibri" panose="020F0502020204030204" pitchFamily="34" charset="0"/>
                <a:cs typeface="David" panose="020E0502060401010101" pitchFamily="34" charset="-79"/>
              </a:rPr>
              <a:t>Signature-based detection</a:t>
            </a:r>
          </a:p>
          <a:p>
            <a:pPr algn="r" rtl="1"/>
            <a:r>
              <a:rPr lang="he-IL" dirty="0">
                <a:solidFill>
                  <a:srgbClr val="FFC000"/>
                </a:solidFill>
              </a:rPr>
              <a:t>אנליזה סטטית:</a:t>
            </a:r>
          </a:p>
          <a:p>
            <a:pPr marL="285750" indent="-285750" algn="r" rtl="1">
              <a:buFont typeface="Wingdings" panose="05000000000000000000" pitchFamily="2" charset="2"/>
              <a:buChar char="§"/>
            </a:pPr>
            <a:r>
              <a:rPr lang="en-US" dirty="0"/>
              <a:t>File Format Inspection</a:t>
            </a:r>
            <a:endParaRPr lang="he-IL" dirty="0"/>
          </a:p>
          <a:p>
            <a:pPr marL="285750" indent="-285750" algn="r" rtl="1">
              <a:buFont typeface="Wingdings" panose="05000000000000000000" pitchFamily="2" charset="2"/>
              <a:buChar char="§"/>
            </a:pPr>
            <a:r>
              <a:rPr lang="en-US" dirty="0"/>
              <a:t>String Signature</a:t>
            </a:r>
            <a:endParaRPr lang="he-IL" dirty="0"/>
          </a:p>
          <a:p>
            <a:pPr algn="r" rtl="1"/>
            <a:r>
              <a:rPr lang="he-IL" dirty="0"/>
              <a:t>חסרון: צריך לפרק את הקובץ הבינארי.</a:t>
            </a:r>
          </a:p>
          <a:p>
            <a:pPr algn="r" rtl="1"/>
            <a:r>
              <a:rPr lang="he-IL" dirty="0">
                <a:solidFill>
                  <a:srgbClr val="FFC000"/>
                </a:solidFill>
              </a:rPr>
              <a:t>אנליזה דינמית:</a:t>
            </a:r>
          </a:p>
          <a:p>
            <a:pPr marL="285750" indent="-285750" algn="r" rtl="1">
              <a:buFont typeface="Wingdings" panose="05000000000000000000" pitchFamily="2" charset="2"/>
              <a:buChar char="§"/>
            </a:pPr>
            <a:r>
              <a:rPr lang="en-US" dirty="0"/>
              <a:t>Behavior-based analysis</a:t>
            </a:r>
            <a:endParaRPr lang="he-IL" dirty="0"/>
          </a:p>
          <a:p>
            <a:pPr algn="r" rtl="1"/>
            <a:r>
              <a:rPr lang="he-IL" dirty="0"/>
              <a:t>חסרונות: תוכנית יכולה לפעול אחרת על מערכות הפעלה שונים ובהכנסת מידע שונה</a:t>
            </a:r>
          </a:p>
          <a:p>
            <a:pPr algn="r" rtl="1"/>
            <a:r>
              <a:rPr lang="he-IL" dirty="0"/>
              <a:t>חסרונות בשתי האנליזות: צריך לנתח כל נוזקה חדשה, לא מגן ממתקפת אפס הימים, לא יכול לעמוד בקצב הנוזקות החדשות שמתווספות</a:t>
            </a:r>
          </a:p>
          <a:p>
            <a:pPr algn="r" rtl="1"/>
            <a:r>
              <a:rPr lang="he-IL" dirty="0">
                <a:solidFill>
                  <a:srgbClr val="FFC000"/>
                </a:solidFill>
              </a:rPr>
              <a:t>אנליזה סטטית ודינמית המתבצעת באופן אוטומטי בזמן אמת</a:t>
            </a:r>
          </a:p>
          <a:p>
            <a:pPr marL="285750" indent="-285750" algn="r" rtl="1">
              <a:buFont typeface="Wingdings" panose="05000000000000000000" pitchFamily="2" charset="2"/>
              <a:buChar char="§"/>
            </a:pPr>
            <a:r>
              <a:rPr lang="he-IL" dirty="0"/>
              <a:t>למידת מכונה</a:t>
            </a:r>
          </a:p>
          <a:p>
            <a:pPr algn="r" rtl="1"/>
            <a:r>
              <a:rPr lang="he-IL" dirty="0"/>
              <a:t>חסרונות: מניפולציה על המכונה, למידת החולשת של מכונה ישנה, </a:t>
            </a:r>
            <a:r>
              <a:rPr lang="en-US" dirty="0"/>
              <a:t>Label poisoning</a:t>
            </a:r>
            <a:r>
              <a:rPr lang="he-IL" dirty="0"/>
              <a:t>,</a:t>
            </a:r>
            <a:r>
              <a:rPr lang="en-US" dirty="0"/>
              <a:t> Training dataset poisoning</a:t>
            </a:r>
            <a:endParaRPr lang="he-IL" dirty="0"/>
          </a:p>
          <a:p>
            <a:pPr marL="285750" indent="-285750" algn="r" rtl="1">
              <a:buFont typeface="Wingdings" panose="05000000000000000000" pitchFamily="2" charset="2"/>
              <a:buChar char="v"/>
            </a:pPr>
            <a:endParaRPr lang="en-US" dirty="0"/>
          </a:p>
        </p:txBody>
      </p:sp>
    </p:spTree>
    <p:extLst>
      <p:ext uri="{BB962C8B-B14F-4D97-AF65-F5344CB8AC3E}">
        <p14:creationId xmlns:p14="http://schemas.microsoft.com/office/powerpoint/2010/main" val="24204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לבן 13">
            <a:extLst>
              <a:ext uri="{FF2B5EF4-FFF2-40B4-BE49-F238E27FC236}">
                <a16:creationId xmlns:a16="http://schemas.microsoft.com/office/drawing/2014/main" id="{C5957F46-5032-40D9-84C5-089F734D0950}"/>
              </a:ext>
            </a:extLst>
          </p:cNvPr>
          <p:cNvSpPr/>
          <p:nvPr/>
        </p:nvSpPr>
        <p:spPr>
          <a:xfrm>
            <a:off x="1090159" y="4391656"/>
            <a:ext cx="10011675" cy="2204707"/>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endParaRPr lang="he-IL" sz="2400" dirty="0"/>
          </a:p>
        </p:txBody>
      </p:sp>
      <p:sp>
        <p:nvSpPr>
          <p:cNvPr id="13" name="מלבן 12">
            <a:extLst>
              <a:ext uri="{FF2B5EF4-FFF2-40B4-BE49-F238E27FC236}">
                <a16:creationId xmlns:a16="http://schemas.microsoft.com/office/drawing/2014/main" id="{0C94F8D1-07C3-4794-AF26-C49F5B7F72C0}"/>
              </a:ext>
            </a:extLst>
          </p:cNvPr>
          <p:cNvSpPr/>
          <p:nvPr/>
        </p:nvSpPr>
        <p:spPr>
          <a:xfrm>
            <a:off x="1090159" y="1934816"/>
            <a:ext cx="10011675" cy="2204707"/>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endParaRPr lang="he-IL" sz="2400" dirty="0"/>
          </a:p>
        </p:txBody>
      </p:sp>
      <p:sp>
        <p:nvSpPr>
          <p:cNvPr id="2" name="כותרת 1">
            <a:extLst>
              <a:ext uri="{FF2B5EF4-FFF2-40B4-BE49-F238E27FC236}">
                <a16:creationId xmlns:a16="http://schemas.microsoft.com/office/drawing/2014/main" id="{229F115A-38A5-4B12-B371-1067724355D8}"/>
              </a:ext>
            </a:extLst>
          </p:cNvPr>
          <p:cNvSpPr txBox="1">
            <a:spLocks/>
          </p:cNvSpPr>
          <p:nvPr/>
        </p:nvSpPr>
        <p:spPr>
          <a:xfrm>
            <a:off x="3717234" y="357808"/>
            <a:ext cx="4757531" cy="63610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מערכתיים</a:t>
            </a:r>
          </a:p>
        </p:txBody>
      </p:sp>
      <p:sp>
        <p:nvSpPr>
          <p:cNvPr id="3" name="תיבת טקסט 2">
            <a:extLst>
              <a:ext uri="{FF2B5EF4-FFF2-40B4-BE49-F238E27FC236}">
                <a16:creationId xmlns:a16="http://schemas.microsoft.com/office/drawing/2014/main" id="{38F606C2-4406-44C4-85A2-9DDCB8782E1E}"/>
              </a:ext>
            </a:extLst>
          </p:cNvPr>
          <p:cNvSpPr txBox="1"/>
          <p:nvPr/>
        </p:nvSpPr>
        <p:spPr>
          <a:xfrm>
            <a:off x="3717233" y="993913"/>
            <a:ext cx="4757531" cy="461665"/>
          </a:xfrm>
          <a:prstGeom prst="rect">
            <a:avLst/>
          </a:prstGeom>
          <a:noFill/>
        </p:spPr>
        <p:txBody>
          <a:bodyPr wrap="square" rtlCol="1">
            <a:spAutoFit/>
          </a:bodyPr>
          <a:lstStyle/>
          <a:p>
            <a:pPr algn="r" rtl="1"/>
            <a:r>
              <a:rPr lang="he-IL" sz="2400" dirty="0"/>
              <a:t>התקפת מניעת שירות מבוזרת(</a:t>
            </a:r>
            <a:r>
              <a:rPr lang="en-US" sz="2400" dirty="0"/>
              <a:t>DDoS</a:t>
            </a:r>
            <a:r>
              <a:rPr lang="he-IL" sz="2400" dirty="0"/>
              <a:t>)</a:t>
            </a:r>
          </a:p>
        </p:txBody>
      </p:sp>
      <p:pic>
        <p:nvPicPr>
          <p:cNvPr id="5" name="תמונה 4">
            <a:extLst>
              <a:ext uri="{FF2B5EF4-FFF2-40B4-BE49-F238E27FC236}">
                <a16:creationId xmlns:a16="http://schemas.microsoft.com/office/drawing/2014/main" id="{409077D6-2327-4960-82A9-01CF99281C46}"/>
              </a:ext>
            </a:extLst>
          </p:cNvPr>
          <p:cNvPicPr>
            <a:picLocks noChangeAspect="1"/>
          </p:cNvPicPr>
          <p:nvPr/>
        </p:nvPicPr>
        <p:blipFill>
          <a:blip r:embed="rId2"/>
          <a:stretch>
            <a:fillRect/>
          </a:stretch>
        </p:blipFill>
        <p:spPr>
          <a:xfrm>
            <a:off x="1948064" y="2635854"/>
            <a:ext cx="8643394" cy="1198527"/>
          </a:xfrm>
          <a:prstGeom prst="rect">
            <a:avLst/>
          </a:prstGeom>
          <a:ln>
            <a:noFill/>
          </a:ln>
          <a:effectLst>
            <a:outerShdw blurRad="292100" dist="139700" dir="2700000" algn="tl" rotWithShape="0">
              <a:srgbClr val="333333">
                <a:alpha val="65000"/>
              </a:srgbClr>
            </a:outerShdw>
          </a:effectLst>
        </p:spPr>
      </p:pic>
      <p:sp>
        <p:nvSpPr>
          <p:cNvPr id="6" name="מלבן 5">
            <a:extLst>
              <a:ext uri="{FF2B5EF4-FFF2-40B4-BE49-F238E27FC236}">
                <a16:creationId xmlns:a16="http://schemas.microsoft.com/office/drawing/2014/main" id="{C3B952B9-B5EA-41A6-93E1-580575F15644}"/>
              </a:ext>
            </a:extLst>
          </p:cNvPr>
          <p:cNvSpPr/>
          <p:nvPr/>
        </p:nvSpPr>
        <p:spPr>
          <a:xfrm>
            <a:off x="3715214" y="2048122"/>
            <a:ext cx="4682693" cy="461665"/>
          </a:xfrm>
          <a:prstGeom prst="rect">
            <a:avLst/>
          </a:prstGeom>
          <a:noFill/>
        </p:spPr>
        <p:txBody>
          <a:bodyPr wrap="non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ICMP Flood Attack - </a:t>
            </a:r>
            <a:r>
              <a:rPr lang="en-US"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ping attack</a:t>
            </a:r>
            <a:endParaRPr lang="he-IL"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מלבן 6">
            <a:extLst>
              <a:ext uri="{FF2B5EF4-FFF2-40B4-BE49-F238E27FC236}">
                <a16:creationId xmlns:a16="http://schemas.microsoft.com/office/drawing/2014/main" id="{DC1D667B-97DC-45AA-97CC-C9054E6330C0}"/>
              </a:ext>
            </a:extLst>
          </p:cNvPr>
          <p:cNvSpPr/>
          <p:nvPr/>
        </p:nvSpPr>
        <p:spPr>
          <a:xfrm>
            <a:off x="4436565" y="4650833"/>
            <a:ext cx="3239990" cy="461665"/>
          </a:xfrm>
          <a:prstGeom prst="rect">
            <a:avLst/>
          </a:prstGeom>
          <a:noFill/>
        </p:spPr>
        <p:txBody>
          <a:bodyPr wrap="non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Amplification Attack</a:t>
            </a:r>
          </a:p>
        </p:txBody>
      </p:sp>
      <p:pic>
        <p:nvPicPr>
          <p:cNvPr id="9" name="תמונה 8">
            <a:extLst>
              <a:ext uri="{FF2B5EF4-FFF2-40B4-BE49-F238E27FC236}">
                <a16:creationId xmlns:a16="http://schemas.microsoft.com/office/drawing/2014/main" id="{DEA03B50-67A5-4FF2-969D-0D9A84CE9E6E}"/>
              </a:ext>
            </a:extLst>
          </p:cNvPr>
          <p:cNvPicPr>
            <a:picLocks noChangeAspect="1"/>
          </p:cNvPicPr>
          <p:nvPr/>
        </p:nvPicPr>
        <p:blipFill rotWithShape="1">
          <a:blip r:embed="rId3"/>
          <a:srcRect l="1" r="1" b="16115"/>
          <a:stretch/>
        </p:blipFill>
        <p:spPr>
          <a:xfrm>
            <a:off x="5798213" y="5364631"/>
            <a:ext cx="662843" cy="824115"/>
          </a:xfrm>
          <a:prstGeom prst="rect">
            <a:avLst/>
          </a:prstGeom>
        </p:spPr>
      </p:pic>
      <p:pic>
        <p:nvPicPr>
          <p:cNvPr id="11" name="גרפיקה 10" descr="מחשב נייד">
            <a:extLst>
              <a:ext uri="{FF2B5EF4-FFF2-40B4-BE49-F238E27FC236}">
                <a16:creationId xmlns:a16="http://schemas.microsoft.com/office/drawing/2014/main" id="{4A28A8D1-4AC4-4FAA-9577-5AADC516B1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3244" y="5430892"/>
            <a:ext cx="662844" cy="662844"/>
          </a:xfrm>
          <a:prstGeom prst="rect">
            <a:avLst/>
          </a:prstGeom>
        </p:spPr>
      </p:pic>
      <p:pic>
        <p:nvPicPr>
          <p:cNvPr id="12" name="גרפיקה 11" descr="מחשב נייד">
            <a:extLst>
              <a:ext uri="{FF2B5EF4-FFF2-40B4-BE49-F238E27FC236}">
                <a16:creationId xmlns:a16="http://schemas.microsoft.com/office/drawing/2014/main" id="{B74C7E51-40F3-413C-B6EB-ACE5C630AE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55468" y="5362424"/>
            <a:ext cx="662844" cy="662844"/>
          </a:xfrm>
          <a:prstGeom prst="rect">
            <a:avLst/>
          </a:prstGeom>
        </p:spPr>
      </p:pic>
      <p:sp>
        <p:nvSpPr>
          <p:cNvPr id="15" name="מלבן 14">
            <a:extLst>
              <a:ext uri="{FF2B5EF4-FFF2-40B4-BE49-F238E27FC236}">
                <a16:creationId xmlns:a16="http://schemas.microsoft.com/office/drawing/2014/main" id="{8203C904-8CA1-4300-AEFC-38982AD2E622}"/>
              </a:ext>
            </a:extLst>
          </p:cNvPr>
          <p:cNvSpPr/>
          <p:nvPr/>
        </p:nvSpPr>
        <p:spPr>
          <a:xfrm>
            <a:off x="2088005" y="5944939"/>
            <a:ext cx="728083" cy="400110"/>
          </a:xfrm>
          <a:prstGeom prst="rect">
            <a:avLst/>
          </a:prstGeom>
          <a:noFill/>
        </p:spPr>
        <p:txBody>
          <a:bodyPr wrap="none" lIns="91440" tIns="45720" rIns="91440" bIns="45720">
            <a:spAutoFit/>
          </a:bodyPr>
          <a:lstStyle/>
          <a:p>
            <a:pPr algn="ctr"/>
            <a:r>
              <a:rPr lang="he-IL"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תוקף</a:t>
            </a:r>
            <a:endParaRPr lang="he-IL"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 name="מלבן 15">
            <a:extLst>
              <a:ext uri="{FF2B5EF4-FFF2-40B4-BE49-F238E27FC236}">
                <a16:creationId xmlns:a16="http://schemas.microsoft.com/office/drawing/2014/main" id="{7CB6C70A-B568-4F75-9229-DA79B43181DE}"/>
              </a:ext>
            </a:extLst>
          </p:cNvPr>
          <p:cNvSpPr/>
          <p:nvPr/>
        </p:nvSpPr>
        <p:spPr>
          <a:xfrm>
            <a:off x="9455468" y="5877291"/>
            <a:ext cx="753732" cy="400110"/>
          </a:xfrm>
          <a:prstGeom prst="rect">
            <a:avLst/>
          </a:prstGeom>
          <a:noFill/>
        </p:spPr>
        <p:txBody>
          <a:bodyPr wrap="none" lIns="91440" tIns="45720" rIns="91440" bIns="45720">
            <a:spAutoFit/>
          </a:bodyPr>
          <a:lstStyle/>
          <a:p>
            <a:pPr algn="ctr"/>
            <a:r>
              <a:rPr lang="he-IL"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קורבן</a:t>
            </a:r>
            <a:endParaRPr lang="he-IL"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cxnSp>
        <p:nvCxnSpPr>
          <p:cNvPr id="20" name="מחבר חץ ישר 19">
            <a:extLst>
              <a:ext uri="{FF2B5EF4-FFF2-40B4-BE49-F238E27FC236}">
                <a16:creationId xmlns:a16="http://schemas.microsoft.com/office/drawing/2014/main" id="{9DF48B2D-C311-4169-8ECF-B3DD89732CC9}"/>
              </a:ext>
            </a:extLst>
          </p:cNvPr>
          <p:cNvCxnSpPr/>
          <p:nvPr/>
        </p:nvCxnSpPr>
        <p:spPr>
          <a:xfrm>
            <a:off x="3140765" y="5494009"/>
            <a:ext cx="2279374"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מחבר חץ ישר 20">
            <a:extLst>
              <a:ext uri="{FF2B5EF4-FFF2-40B4-BE49-F238E27FC236}">
                <a16:creationId xmlns:a16="http://schemas.microsoft.com/office/drawing/2014/main" id="{B6D6233D-0351-4130-BA0E-40672BDFF761}"/>
              </a:ext>
            </a:extLst>
          </p:cNvPr>
          <p:cNvCxnSpPr/>
          <p:nvPr/>
        </p:nvCxnSpPr>
        <p:spPr>
          <a:xfrm>
            <a:off x="6632713" y="5480311"/>
            <a:ext cx="2279374"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מלבן 16">
            <a:extLst>
              <a:ext uri="{FF2B5EF4-FFF2-40B4-BE49-F238E27FC236}">
                <a16:creationId xmlns:a16="http://schemas.microsoft.com/office/drawing/2014/main" id="{EA06ACAF-E094-45E1-AC16-23B3A3DC23E9}"/>
              </a:ext>
            </a:extLst>
          </p:cNvPr>
          <p:cNvSpPr/>
          <p:nvPr/>
        </p:nvSpPr>
        <p:spPr>
          <a:xfrm>
            <a:off x="5792064" y="6099089"/>
            <a:ext cx="673582" cy="400110"/>
          </a:xfrm>
          <a:prstGeom prst="rect">
            <a:avLst/>
          </a:prstGeom>
          <a:noFill/>
        </p:spPr>
        <p:txBody>
          <a:bodyPr wrap="none" lIns="91440" tIns="45720" rIns="91440" bIns="45720">
            <a:spAutoFit/>
          </a:bodyPr>
          <a:lstStyle/>
          <a:p>
            <a:pPr algn="ctr"/>
            <a:r>
              <a:rPr lang="he-IL"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שרת</a:t>
            </a:r>
            <a:endParaRPr lang="he-IL"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מלבן: פינה מקופלת 3">
            <a:extLst>
              <a:ext uri="{FF2B5EF4-FFF2-40B4-BE49-F238E27FC236}">
                <a16:creationId xmlns:a16="http://schemas.microsoft.com/office/drawing/2014/main" id="{9E2FF442-CC00-44B1-A659-0F6598F418C9}"/>
              </a:ext>
            </a:extLst>
          </p:cNvPr>
          <p:cNvSpPr/>
          <p:nvPr/>
        </p:nvSpPr>
        <p:spPr>
          <a:xfrm>
            <a:off x="3394679" y="5599042"/>
            <a:ext cx="2025460" cy="615810"/>
          </a:xfrm>
          <a:prstGeom prst="foldedCorner">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he-IL" dirty="0"/>
              <a:t>תשלח לי את ה100 סרטים האחרונים</a:t>
            </a:r>
          </a:p>
        </p:txBody>
      </p:sp>
      <p:sp>
        <p:nvSpPr>
          <p:cNvPr id="8" name="מלבן 7">
            <a:extLst>
              <a:ext uri="{FF2B5EF4-FFF2-40B4-BE49-F238E27FC236}">
                <a16:creationId xmlns:a16="http://schemas.microsoft.com/office/drawing/2014/main" id="{91865EFD-68E3-4436-90A2-500215361AD3}"/>
              </a:ext>
            </a:extLst>
          </p:cNvPr>
          <p:cNvSpPr/>
          <p:nvPr/>
        </p:nvSpPr>
        <p:spPr>
          <a:xfrm>
            <a:off x="6632713" y="5777948"/>
            <a:ext cx="662843" cy="400110"/>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he-IL" dirty="0"/>
              <a:t>סרט</a:t>
            </a:r>
          </a:p>
        </p:txBody>
      </p:sp>
      <p:sp>
        <p:nvSpPr>
          <p:cNvPr id="19" name="מלבן 18">
            <a:extLst>
              <a:ext uri="{FF2B5EF4-FFF2-40B4-BE49-F238E27FC236}">
                <a16:creationId xmlns:a16="http://schemas.microsoft.com/office/drawing/2014/main" id="{FF79CB81-89CF-4DAD-B97D-018AC2A0B3C4}"/>
              </a:ext>
            </a:extLst>
          </p:cNvPr>
          <p:cNvSpPr/>
          <p:nvPr/>
        </p:nvSpPr>
        <p:spPr>
          <a:xfrm>
            <a:off x="8249244" y="5775428"/>
            <a:ext cx="662843" cy="400110"/>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he-IL" dirty="0"/>
              <a:t>סרט</a:t>
            </a:r>
          </a:p>
        </p:txBody>
      </p:sp>
      <p:sp>
        <p:nvSpPr>
          <p:cNvPr id="10" name="אליפסה 9">
            <a:extLst>
              <a:ext uri="{FF2B5EF4-FFF2-40B4-BE49-F238E27FC236}">
                <a16:creationId xmlns:a16="http://schemas.microsoft.com/office/drawing/2014/main" id="{F10AA6FB-A623-4AE3-8B5A-C9E256136001}"/>
              </a:ext>
            </a:extLst>
          </p:cNvPr>
          <p:cNvSpPr/>
          <p:nvPr/>
        </p:nvSpPr>
        <p:spPr>
          <a:xfrm>
            <a:off x="7447723" y="6093736"/>
            <a:ext cx="162572" cy="121115"/>
          </a:xfrm>
          <a:prstGeom prst="ellipse">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he-IL"/>
          </a:p>
        </p:txBody>
      </p:sp>
      <p:sp>
        <p:nvSpPr>
          <p:cNvPr id="22" name="אליפסה 21">
            <a:extLst>
              <a:ext uri="{FF2B5EF4-FFF2-40B4-BE49-F238E27FC236}">
                <a16:creationId xmlns:a16="http://schemas.microsoft.com/office/drawing/2014/main" id="{44F066EF-8A9F-484B-812B-30B1CDF0CEDF}"/>
              </a:ext>
            </a:extLst>
          </p:cNvPr>
          <p:cNvSpPr/>
          <p:nvPr/>
        </p:nvSpPr>
        <p:spPr>
          <a:xfrm>
            <a:off x="7692887" y="6100364"/>
            <a:ext cx="162572" cy="121115"/>
          </a:xfrm>
          <a:prstGeom prst="ellipse">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he-IL"/>
          </a:p>
        </p:txBody>
      </p:sp>
      <p:sp>
        <p:nvSpPr>
          <p:cNvPr id="23" name="אליפסה 22">
            <a:extLst>
              <a:ext uri="{FF2B5EF4-FFF2-40B4-BE49-F238E27FC236}">
                <a16:creationId xmlns:a16="http://schemas.microsoft.com/office/drawing/2014/main" id="{3B1189B1-8163-49C4-AD9F-E07C7B6AEC95}"/>
              </a:ext>
            </a:extLst>
          </p:cNvPr>
          <p:cNvSpPr/>
          <p:nvPr/>
        </p:nvSpPr>
        <p:spPr>
          <a:xfrm>
            <a:off x="7931425" y="6100364"/>
            <a:ext cx="162572" cy="121115"/>
          </a:xfrm>
          <a:prstGeom prst="ellipse">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he-IL"/>
          </a:p>
        </p:txBody>
      </p:sp>
      <p:cxnSp>
        <p:nvCxnSpPr>
          <p:cNvPr id="24" name="מחבר חץ ישר 23">
            <a:extLst>
              <a:ext uri="{FF2B5EF4-FFF2-40B4-BE49-F238E27FC236}">
                <a16:creationId xmlns:a16="http://schemas.microsoft.com/office/drawing/2014/main" id="{8427DE47-CCF2-4D63-8681-68E4B818AF10}"/>
              </a:ext>
            </a:extLst>
          </p:cNvPr>
          <p:cNvCxnSpPr/>
          <p:nvPr/>
        </p:nvCxnSpPr>
        <p:spPr>
          <a:xfrm>
            <a:off x="8952390" y="5494009"/>
            <a:ext cx="304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מחבר חץ ישר 24">
            <a:extLst>
              <a:ext uri="{FF2B5EF4-FFF2-40B4-BE49-F238E27FC236}">
                <a16:creationId xmlns:a16="http://schemas.microsoft.com/office/drawing/2014/main" id="{F95C8154-78A9-4659-B9D1-40E93878876F}"/>
              </a:ext>
            </a:extLst>
          </p:cNvPr>
          <p:cNvCxnSpPr/>
          <p:nvPr/>
        </p:nvCxnSpPr>
        <p:spPr>
          <a:xfrm>
            <a:off x="5460437" y="5513889"/>
            <a:ext cx="304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94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40BE38-4EDF-4C06-B6A9-2E09EA72E0BE}"/>
              </a:ext>
            </a:extLst>
          </p:cNvPr>
          <p:cNvSpPr txBox="1">
            <a:spLocks/>
          </p:cNvSpPr>
          <p:nvPr/>
        </p:nvSpPr>
        <p:spPr>
          <a:xfrm>
            <a:off x="3717234" y="357808"/>
            <a:ext cx="4757531" cy="63610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מערכתיים</a:t>
            </a:r>
          </a:p>
        </p:txBody>
      </p:sp>
      <p:sp>
        <p:nvSpPr>
          <p:cNvPr id="3" name="תיבת טקסט 2">
            <a:extLst>
              <a:ext uri="{FF2B5EF4-FFF2-40B4-BE49-F238E27FC236}">
                <a16:creationId xmlns:a16="http://schemas.microsoft.com/office/drawing/2014/main" id="{B381134D-35CF-4B22-8EC8-89B6ACDBF9EB}"/>
              </a:ext>
            </a:extLst>
          </p:cNvPr>
          <p:cNvSpPr txBox="1"/>
          <p:nvPr/>
        </p:nvSpPr>
        <p:spPr>
          <a:xfrm>
            <a:off x="5224669" y="993913"/>
            <a:ext cx="1742660" cy="461665"/>
          </a:xfrm>
          <a:prstGeom prst="rect">
            <a:avLst/>
          </a:prstGeom>
          <a:noFill/>
        </p:spPr>
        <p:txBody>
          <a:bodyPr wrap="square" rtlCol="1">
            <a:spAutoFit/>
          </a:bodyPr>
          <a:lstStyle/>
          <a:p>
            <a:pPr algn="r" rtl="1"/>
            <a:r>
              <a:rPr lang="he-IL" sz="2400" dirty="0"/>
              <a:t>הגנה </a:t>
            </a:r>
            <a:r>
              <a:rPr lang="en-US" sz="2400" dirty="0"/>
              <a:t>DDoS</a:t>
            </a:r>
            <a:endParaRPr lang="he-IL" sz="2400" dirty="0"/>
          </a:p>
        </p:txBody>
      </p:sp>
      <p:sp>
        <p:nvSpPr>
          <p:cNvPr id="4" name="מלבן 3">
            <a:extLst>
              <a:ext uri="{FF2B5EF4-FFF2-40B4-BE49-F238E27FC236}">
                <a16:creationId xmlns:a16="http://schemas.microsoft.com/office/drawing/2014/main" id="{558DA333-5E8F-45C8-9C91-4975CB7F7E42}"/>
              </a:ext>
            </a:extLst>
          </p:cNvPr>
          <p:cNvSpPr/>
          <p:nvPr/>
        </p:nvSpPr>
        <p:spPr>
          <a:xfrm>
            <a:off x="8838160" y="1455578"/>
            <a:ext cx="1188146" cy="584775"/>
          </a:xfrm>
          <a:prstGeom prst="rect">
            <a:avLst/>
          </a:prstGeom>
          <a:noFill/>
        </p:spPr>
        <p:txBody>
          <a:bodyPr wrap="none" lIns="91440" tIns="45720" rIns="91440" bIns="45720">
            <a:spAutoFit/>
          </a:bodyPr>
          <a:lstStyle/>
          <a:p>
            <a:pPr algn="ctr"/>
            <a:r>
              <a:rPr lang="he-IL"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מניעה</a:t>
            </a:r>
            <a:endParaRPr lang="he-IL"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מלבן 4">
            <a:extLst>
              <a:ext uri="{FF2B5EF4-FFF2-40B4-BE49-F238E27FC236}">
                <a16:creationId xmlns:a16="http://schemas.microsoft.com/office/drawing/2014/main" id="{A02DBE3F-0C56-424B-BB85-8477238A8EB1}"/>
              </a:ext>
            </a:extLst>
          </p:cNvPr>
          <p:cNvSpPr/>
          <p:nvPr/>
        </p:nvSpPr>
        <p:spPr>
          <a:xfrm>
            <a:off x="2629185" y="1455578"/>
            <a:ext cx="912430" cy="584775"/>
          </a:xfrm>
          <a:prstGeom prst="rect">
            <a:avLst/>
          </a:prstGeom>
          <a:noFill/>
        </p:spPr>
        <p:txBody>
          <a:bodyPr wrap="none" lIns="91440" tIns="45720" rIns="91440" bIns="45720">
            <a:spAutoFit/>
          </a:bodyPr>
          <a:lstStyle/>
          <a:p>
            <a:pPr algn="ctr"/>
            <a:r>
              <a:rPr lang="he-IL"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גילוי</a:t>
            </a:r>
            <a:endParaRPr lang="he-IL"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מלבן 5">
            <a:extLst>
              <a:ext uri="{FF2B5EF4-FFF2-40B4-BE49-F238E27FC236}">
                <a16:creationId xmlns:a16="http://schemas.microsoft.com/office/drawing/2014/main" id="{15DF803A-17D2-40DB-B84E-8976ADF88CB0}"/>
              </a:ext>
            </a:extLst>
          </p:cNvPr>
          <p:cNvSpPr/>
          <p:nvPr/>
        </p:nvSpPr>
        <p:spPr>
          <a:xfrm>
            <a:off x="8967694" y="4033608"/>
            <a:ext cx="1247457" cy="584775"/>
          </a:xfrm>
          <a:prstGeom prst="rect">
            <a:avLst/>
          </a:prstGeom>
          <a:noFill/>
        </p:spPr>
        <p:txBody>
          <a:bodyPr wrap="none" lIns="91440" tIns="45720" rIns="91440" bIns="45720">
            <a:spAutoFit/>
          </a:bodyPr>
          <a:lstStyle/>
          <a:p>
            <a:pPr algn="ctr"/>
            <a:r>
              <a:rPr lang="he-IL"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תגובה</a:t>
            </a:r>
            <a:endParaRPr lang="he-IL"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מלבן 6">
            <a:extLst>
              <a:ext uri="{FF2B5EF4-FFF2-40B4-BE49-F238E27FC236}">
                <a16:creationId xmlns:a16="http://schemas.microsoft.com/office/drawing/2014/main" id="{4DC95BC6-DABC-4C7F-B74F-7EDAF5D289CA}"/>
              </a:ext>
            </a:extLst>
          </p:cNvPr>
          <p:cNvSpPr/>
          <p:nvPr/>
        </p:nvSpPr>
        <p:spPr>
          <a:xfrm>
            <a:off x="2397551" y="4036541"/>
            <a:ext cx="1375698" cy="584775"/>
          </a:xfrm>
          <a:prstGeom prst="rect">
            <a:avLst/>
          </a:prstGeom>
          <a:noFill/>
        </p:spPr>
        <p:txBody>
          <a:bodyPr wrap="none" lIns="91440" tIns="45720" rIns="91440" bIns="45720">
            <a:spAutoFit/>
          </a:bodyPr>
          <a:lstStyle/>
          <a:p>
            <a:pPr algn="ctr"/>
            <a:r>
              <a:rPr lang="he-IL"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סבילות</a:t>
            </a:r>
            <a:endParaRPr lang="he-IL"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מלבן 8">
            <a:extLst>
              <a:ext uri="{FF2B5EF4-FFF2-40B4-BE49-F238E27FC236}">
                <a16:creationId xmlns:a16="http://schemas.microsoft.com/office/drawing/2014/main" id="{6564BEDB-39AA-4798-8D5E-A4F8D790B766}"/>
              </a:ext>
            </a:extLst>
          </p:cNvPr>
          <p:cNvSpPr/>
          <p:nvPr/>
        </p:nvSpPr>
        <p:spPr>
          <a:xfrm>
            <a:off x="6967329" y="2086064"/>
            <a:ext cx="4929809" cy="1947544"/>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marL="285750" indent="-285750" algn="r" rtl="1">
              <a:buFont typeface="Wingdings" panose="05000000000000000000" pitchFamily="2" charset="2"/>
              <a:buChar char="v"/>
            </a:pPr>
            <a:r>
              <a:rPr lang="he-IL" sz="2400" dirty="0"/>
              <a:t>סינון הודעות ברשת של הודעות עם כתובות </a:t>
            </a:r>
            <a:r>
              <a:rPr lang="en-US" sz="2400" dirty="0"/>
              <a:t>IP</a:t>
            </a:r>
            <a:r>
              <a:rPr lang="he-IL" sz="2400" dirty="0"/>
              <a:t> מזויפות</a:t>
            </a:r>
          </a:p>
          <a:p>
            <a:pPr marL="285750" indent="-285750" algn="r" rtl="1">
              <a:buFont typeface="Wingdings" panose="05000000000000000000" pitchFamily="2" charset="2"/>
              <a:buChar char="v"/>
            </a:pPr>
            <a:r>
              <a:rPr lang="he-IL" sz="2400" dirty="0"/>
              <a:t>ניתוק שרותי מחשב שאינם בשימוש</a:t>
            </a:r>
          </a:p>
          <a:p>
            <a:pPr marL="285750" indent="-285750" algn="r" rtl="1">
              <a:buFont typeface="Wingdings" panose="05000000000000000000" pitchFamily="2" charset="2"/>
              <a:buChar char="v"/>
            </a:pPr>
            <a:r>
              <a:rPr lang="he-IL" sz="2400" dirty="0"/>
              <a:t>עדכוני אבטחה תקופים</a:t>
            </a:r>
          </a:p>
          <a:p>
            <a:pPr marL="285750" indent="-285750" algn="r" rtl="1">
              <a:buFont typeface="Wingdings" panose="05000000000000000000" pitchFamily="2" charset="2"/>
              <a:buChar char="v"/>
            </a:pPr>
            <a:endParaRPr lang="he-IL" dirty="0"/>
          </a:p>
        </p:txBody>
      </p:sp>
      <p:sp>
        <p:nvSpPr>
          <p:cNvPr id="10" name="מלבן 9">
            <a:extLst>
              <a:ext uri="{FF2B5EF4-FFF2-40B4-BE49-F238E27FC236}">
                <a16:creationId xmlns:a16="http://schemas.microsoft.com/office/drawing/2014/main" id="{B6CF6005-3985-4C39-B97F-D2AF1173D2B3}"/>
              </a:ext>
            </a:extLst>
          </p:cNvPr>
          <p:cNvSpPr/>
          <p:nvPr/>
        </p:nvSpPr>
        <p:spPr>
          <a:xfrm>
            <a:off x="547609" y="2091683"/>
            <a:ext cx="4929809" cy="1947544"/>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r>
              <a:rPr lang="he-IL" sz="2400" dirty="0"/>
              <a:t>מציאת אנומליות של תקיפה:</a:t>
            </a:r>
          </a:p>
          <a:p>
            <a:pPr marL="285750" indent="-285750" algn="r" rtl="1">
              <a:buFont typeface="Wingdings" panose="05000000000000000000" pitchFamily="2" charset="2"/>
              <a:buChar char="v"/>
            </a:pPr>
            <a:r>
              <a:rPr lang="en-US" sz="2400" dirty="0"/>
              <a:t>NOMAD </a:t>
            </a:r>
            <a:endParaRPr lang="he-IL" sz="2400" dirty="0"/>
          </a:p>
          <a:p>
            <a:pPr marL="285750" indent="-285750" algn="r" rtl="1">
              <a:buFont typeface="Wingdings" panose="05000000000000000000" pitchFamily="2" charset="2"/>
              <a:buChar char="v"/>
            </a:pPr>
            <a:r>
              <a:rPr lang="en-US" sz="2400" dirty="0"/>
              <a:t>NetRanger </a:t>
            </a:r>
            <a:endParaRPr lang="he-IL" sz="2400" dirty="0"/>
          </a:p>
        </p:txBody>
      </p:sp>
      <p:sp>
        <p:nvSpPr>
          <p:cNvPr id="11" name="מלבן 10">
            <a:extLst>
              <a:ext uri="{FF2B5EF4-FFF2-40B4-BE49-F238E27FC236}">
                <a16:creationId xmlns:a16="http://schemas.microsoft.com/office/drawing/2014/main" id="{B8A1B75B-45F0-43E7-B897-88DF5C5DCBDC}"/>
              </a:ext>
            </a:extLst>
          </p:cNvPr>
          <p:cNvSpPr/>
          <p:nvPr/>
        </p:nvSpPr>
        <p:spPr>
          <a:xfrm>
            <a:off x="6967328" y="4626304"/>
            <a:ext cx="4929809" cy="1947544"/>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r>
              <a:rPr lang="he-IL" sz="2400" dirty="0"/>
              <a:t>גילוי ה-</a:t>
            </a:r>
            <a:r>
              <a:rPr lang="en-US" sz="2400" dirty="0"/>
              <a:t>IP</a:t>
            </a:r>
            <a:r>
              <a:rPr lang="he-IL" sz="2400" dirty="0"/>
              <a:t> של התוקף וחסימתו</a:t>
            </a:r>
          </a:p>
          <a:p>
            <a:pPr algn="r" rtl="1"/>
            <a:r>
              <a:rPr lang="he-IL" sz="2400" dirty="0"/>
              <a:t>אסטרטגיות לגילוי התוקף:</a:t>
            </a:r>
          </a:p>
          <a:p>
            <a:pPr marL="342900" indent="-342900" algn="r" rtl="1">
              <a:buFont typeface="Wingdings" panose="05000000000000000000" pitchFamily="2" charset="2"/>
              <a:buChar char="v"/>
            </a:pPr>
            <a:r>
              <a:rPr lang="en-US" dirty="0"/>
              <a:t>ICMP traceback</a:t>
            </a:r>
            <a:endParaRPr lang="he-IL" dirty="0"/>
          </a:p>
          <a:p>
            <a:pPr marL="342900" indent="-342900" algn="r" rtl="1">
              <a:buFont typeface="Wingdings" panose="05000000000000000000" pitchFamily="2" charset="2"/>
              <a:buChar char="v"/>
            </a:pPr>
            <a:r>
              <a:rPr lang="en-US" dirty="0"/>
              <a:t>Link testing traceback</a:t>
            </a:r>
            <a:endParaRPr lang="he-IL" sz="2400" dirty="0"/>
          </a:p>
        </p:txBody>
      </p:sp>
      <p:sp>
        <p:nvSpPr>
          <p:cNvPr id="12" name="מלבן 11">
            <a:extLst>
              <a:ext uri="{FF2B5EF4-FFF2-40B4-BE49-F238E27FC236}">
                <a16:creationId xmlns:a16="http://schemas.microsoft.com/office/drawing/2014/main" id="{464E45A8-EE05-4135-AA18-641367A4D1FC}"/>
              </a:ext>
            </a:extLst>
          </p:cNvPr>
          <p:cNvSpPr/>
          <p:nvPr/>
        </p:nvSpPr>
        <p:spPr>
          <a:xfrm>
            <a:off x="547609" y="4626304"/>
            <a:ext cx="4929809" cy="1947544"/>
          </a:xfrm>
          <a:prstGeom prst="rect">
            <a:avLst/>
          </a:prstGeom>
        </p:spPr>
        <p:style>
          <a:lnRef idx="1">
            <a:schemeClr val="accent4"/>
          </a:lnRef>
          <a:fillRef idx="3">
            <a:schemeClr val="accent4"/>
          </a:fillRef>
          <a:effectRef idx="2">
            <a:schemeClr val="accent4"/>
          </a:effectRef>
          <a:fontRef idx="minor">
            <a:schemeClr val="lt1"/>
          </a:fontRef>
        </p:style>
        <p:txBody>
          <a:bodyPr rtlCol="1" anchor="ctr"/>
          <a:lstStyle/>
          <a:p>
            <a:pPr algn="r" rtl="1"/>
            <a:r>
              <a:rPr lang="he-IL" sz="2400" dirty="0"/>
              <a:t>שכפול שרותי רשת</a:t>
            </a:r>
          </a:p>
          <a:p>
            <a:pPr algn="r" rtl="1"/>
            <a:r>
              <a:rPr lang="he-IL" sz="2400" dirty="0"/>
              <a:t>גיוון נקודות גישה</a:t>
            </a:r>
          </a:p>
        </p:txBody>
      </p:sp>
    </p:spTree>
    <p:extLst>
      <p:ext uri="{BB962C8B-B14F-4D97-AF65-F5344CB8AC3E}">
        <p14:creationId xmlns:p14="http://schemas.microsoft.com/office/powerpoint/2010/main" val="1397658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66634FE8-2F85-409B-A28D-6E84E780EF2F}"/>
              </a:ext>
            </a:extLst>
          </p:cNvPr>
          <p:cNvSpPr txBox="1">
            <a:spLocks/>
          </p:cNvSpPr>
          <p:nvPr/>
        </p:nvSpPr>
        <p:spPr>
          <a:xfrm>
            <a:off x="2617304" y="655065"/>
            <a:ext cx="6957391" cy="742122"/>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400" dirty="0"/>
              <a:t>מימוש מערכת שרת לקוח עם הגנות</a:t>
            </a:r>
          </a:p>
        </p:txBody>
      </p:sp>
      <p:sp>
        <p:nvSpPr>
          <p:cNvPr id="4" name="תיבת טקסט 3">
            <a:extLst>
              <a:ext uri="{FF2B5EF4-FFF2-40B4-BE49-F238E27FC236}">
                <a16:creationId xmlns:a16="http://schemas.microsoft.com/office/drawing/2014/main" id="{2E7A88D3-E345-4806-9648-A70954C3F1BF}"/>
              </a:ext>
            </a:extLst>
          </p:cNvPr>
          <p:cNvSpPr txBox="1"/>
          <p:nvPr/>
        </p:nvSpPr>
        <p:spPr>
          <a:xfrm>
            <a:off x="2206486" y="1931253"/>
            <a:ext cx="7248939" cy="1754326"/>
          </a:xfrm>
          <a:prstGeom prst="rect">
            <a:avLst/>
          </a:prstGeom>
          <a:noFill/>
        </p:spPr>
        <p:txBody>
          <a:bodyPr wrap="square" rtlCol="1">
            <a:spAutoFit/>
          </a:bodyPr>
          <a:lstStyle/>
          <a:p>
            <a:pPr algn="r" rtl="1"/>
            <a:r>
              <a:rPr lang="he-IL" sz="2800" dirty="0">
                <a:solidFill>
                  <a:schemeClr val="accent3">
                    <a:lumMod val="40000"/>
                    <a:lumOff val="60000"/>
                  </a:schemeClr>
                </a:solidFill>
              </a:rPr>
              <a:t>מערכת שרת לקוח המחזירה את מספר המתים מווירוס הקורונה בחלוקה למדינות</a:t>
            </a:r>
          </a:p>
          <a:p>
            <a:pPr algn="r" rtl="1"/>
            <a:endParaRPr lang="he-IL" sz="2800" dirty="0">
              <a:solidFill>
                <a:schemeClr val="accent3">
                  <a:lumMod val="40000"/>
                  <a:lumOff val="60000"/>
                </a:schemeClr>
              </a:solidFill>
            </a:endParaRPr>
          </a:p>
          <a:p>
            <a:pPr marL="342900" indent="-342900" algn="r" rtl="1">
              <a:buFont typeface="Wingdings" panose="05000000000000000000" pitchFamily="2" charset="2"/>
              <a:buChar char="v"/>
            </a:pPr>
            <a:r>
              <a:rPr lang="en-US" sz="2400" dirty="0"/>
              <a:t>runs on Command-Line of Linux OS</a:t>
            </a:r>
            <a:endParaRPr lang="he-IL" sz="2400" dirty="0"/>
          </a:p>
        </p:txBody>
      </p:sp>
      <p:pic>
        <p:nvPicPr>
          <p:cNvPr id="5" name="תמונה 4">
            <a:extLst>
              <a:ext uri="{FF2B5EF4-FFF2-40B4-BE49-F238E27FC236}">
                <a16:creationId xmlns:a16="http://schemas.microsoft.com/office/drawing/2014/main" id="{89AD38A1-233D-48CE-B4A9-05E50CEEA314}"/>
              </a:ext>
            </a:extLst>
          </p:cNvPr>
          <p:cNvPicPr>
            <a:picLocks noChangeAspect="1"/>
          </p:cNvPicPr>
          <p:nvPr/>
        </p:nvPicPr>
        <p:blipFill>
          <a:blip r:embed="rId2"/>
          <a:stretch>
            <a:fillRect/>
          </a:stretch>
        </p:blipFill>
        <p:spPr>
          <a:xfrm>
            <a:off x="3359573" y="4473688"/>
            <a:ext cx="5472851" cy="557420"/>
          </a:xfrm>
          <a:prstGeom prst="rect">
            <a:avLst/>
          </a:prstGeom>
        </p:spPr>
      </p:pic>
    </p:spTree>
    <p:extLst>
      <p:ext uri="{BB962C8B-B14F-4D97-AF65-F5344CB8AC3E}">
        <p14:creationId xmlns:p14="http://schemas.microsoft.com/office/powerpoint/2010/main" val="1969787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43076179-29E9-4307-A7F0-965C0D920720}"/>
              </a:ext>
            </a:extLst>
          </p:cNvPr>
          <p:cNvPicPr/>
          <p:nvPr/>
        </p:nvPicPr>
        <p:blipFill rotWithShape="1">
          <a:blip r:embed="rId2">
            <a:extLst>
              <a:ext uri="{28A0092B-C50C-407E-A947-70E740481C1C}">
                <a14:useLocalDpi xmlns:a14="http://schemas.microsoft.com/office/drawing/2010/main" val="0"/>
              </a:ext>
            </a:extLst>
          </a:blip>
          <a:srcRect t="21730" b="63290"/>
          <a:stretch/>
        </p:blipFill>
        <p:spPr bwMode="auto">
          <a:xfrm>
            <a:off x="1953227" y="2029026"/>
            <a:ext cx="8908938" cy="3800274"/>
          </a:xfrm>
          <a:prstGeom prst="rect">
            <a:avLst/>
          </a:prstGeom>
          <a:noFill/>
          <a:ln>
            <a:noFill/>
          </a:ln>
          <a:extLst>
            <a:ext uri="{53640926-AAD7-44D8-BBD7-CCE9431645EC}">
              <a14:shadowObscured xmlns:a14="http://schemas.microsoft.com/office/drawing/2010/main"/>
            </a:ext>
          </a:extLst>
        </p:spPr>
      </p:pic>
      <p:sp>
        <p:nvSpPr>
          <p:cNvPr id="10" name="אליפסה 9">
            <a:extLst>
              <a:ext uri="{FF2B5EF4-FFF2-40B4-BE49-F238E27FC236}">
                <a16:creationId xmlns:a16="http://schemas.microsoft.com/office/drawing/2014/main" id="{F3A91F8C-943D-48C4-80F5-EA87EC442065}"/>
              </a:ext>
            </a:extLst>
          </p:cNvPr>
          <p:cNvSpPr/>
          <p:nvPr/>
        </p:nvSpPr>
        <p:spPr>
          <a:xfrm>
            <a:off x="4087693" y="124692"/>
            <a:ext cx="4558146" cy="1177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dirty="0">
                <a:solidFill>
                  <a:schemeClr val="accent3">
                    <a:lumMod val="40000"/>
                    <a:lumOff val="60000"/>
                  </a:schemeClr>
                </a:solidFill>
              </a:rPr>
              <a:t>מימוש צד לקוח ללא הגנות</a:t>
            </a:r>
          </a:p>
        </p:txBody>
      </p:sp>
    </p:spTree>
    <p:extLst>
      <p:ext uri="{BB962C8B-B14F-4D97-AF65-F5344CB8AC3E}">
        <p14:creationId xmlns:p14="http://schemas.microsoft.com/office/powerpoint/2010/main" val="1691559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6CC4AA23-07EE-44FB-A5EC-E5B1F2A8B440}"/>
              </a:ext>
            </a:extLst>
          </p:cNvPr>
          <p:cNvPicPr/>
          <p:nvPr/>
        </p:nvPicPr>
        <p:blipFill rotWithShape="1">
          <a:blip r:embed="rId2">
            <a:extLst>
              <a:ext uri="{28A0092B-C50C-407E-A947-70E740481C1C}">
                <a14:useLocalDpi xmlns:a14="http://schemas.microsoft.com/office/drawing/2010/main" val="0"/>
              </a:ext>
            </a:extLst>
          </a:blip>
          <a:srcRect t="37583" b="35333"/>
          <a:stretch/>
        </p:blipFill>
        <p:spPr bwMode="auto">
          <a:xfrm>
            <a:off x="1536430" y="352000"/>
            <a:ext cx="9036320" cy="6277399"/>
          </a:xfrm>
          <a:prstGeom prst="rect">
            <a:avLst/>
          </a:prstGeom>
          <a:noFill/>
          <a:ln>
            <a:noFill/>
          </a:ln>
          <a:extLst>
            <a:ext uri="{53640926-AAD7-44D8-BBD7-CCE9431645EC}">
              <a14:shadowObscured xmlns:a14="http://schemas.microsoft.com/office/drawing/2010/main"/>
            </a:ext>
          </a:extLst>
        </p:spPr>
      </p:pic>
      <p:sp>
        <p:nvSpPr>
          <p:cNvPr id="3" name="סימן כפל 2">
            <a:extLst>
              <a:ext uri="{FF2B5EF4-FFF2-40B4-BE49-F238E27FC236}">
                <a16:creationId xmlns:a16="http://schemas.microsoft.com/office/drawing/2014/main" id="{278A9A61-AFE2-4335-B702-00C37C394B92}"/>
              </a:ext>
            </a:extLst>
          </p:cNvPr>
          <p:cNvSpPr/>
          <p:nvPr/>
        </p:nvSpPr>
        <p:spPr>
          <a:xfrm>
            <a:off x="3052958" y="3793601"/>
            <a:ext cx="384080" cy="4045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סימן כפל 3">
            <a:extLst>
              <a:ext uri="{FF2B5EF4-FFF2-40B4-BE49-F238E27FC236}">
                <a16:creationId xmlns:a16="http://schemas.microsoft.com/office/drawing/2014/main" id="{BE74B868-31C9-45DD-A072-A7DBA724BED5}"/>
              </a:ext>
            </a:extLst>
          </p:cNvPr>
          <p:cNvSpPr/>
          <p:nvPr/>
        </p:nvSpPr>
        <p:spPr>
          <a:xfrm>
            <a:off x="2917329" y="2255300"/>
            <a:ext cx="519709" cy="4045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81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2981EFF9-4D2D-47C3-A4C0-54D404E45C3D}"/>
              </a:ext>
            </a:extLst>
          </p:cNvPr>
          <p:cNvPicPr/>
          <p:nvPr/>
        </p:nvPicPr>
        <p:blipFill rotWithShape="1">
          <a:blip r:embed="rId2">
            <a:extLst>
              <a:ext uri="{28A0092B-C50C-407E-A947-70E740481C1C}">
                <a14:useLocalDpi xmlns:a14="http://schemas.microsoft.com/office/drawing/2010/main" val="0"/>
              </a:ext>
            </a:extLst>
          </a:blip>
          <a:srcRect t="65641" r="4411" b="25377"/>
          <a:stretch/>
        </p:blipFill>
        <p:spPr bwMode="auto">
          <a:xfrm>
            <a:off x="2618705" y="447772"/>
            <a:ext cx="6433504" cy="1581054"/>
          </a:xfrm>
          <a:prstGeom prst="rect">
            <a:avLst/>
          </a:prstGeom>
          <a:noFill/>
          <a:ln>
            <a:noFill/>
          </a:ln>
          <a:extLst>
            <a:ext uri="{53640926-AAD7-44D8-BBD7-CCE9431645EC}">
              <a14:shadowObscured xmlns:a14="http://schemas.microsoft.com/office/drawing/2010/main"/>
            </a:ext>
          </a:extLst>
        </p:spPr>
      </p:pic>
      <p:pic>
        <p:nvPicPr>
          <p:cNvPr id="3" name="תמונה 2">
            <a:extLst>
              <a:ext uri="{FF2B5EF4-FFF2-40B4-BE49-F238E27FC236}">
                <a16:creationId xmlns:a16="http://schemas.microsoft.com/office/drawing/2014/main" id="{86E5545B-DE4C-4410-B9A2-101A582FA83D}"/>
              </a:ext>
            </a:extLst>
          </p:cNvPr>
          <p:cNvPicPr/>
          <p:nvPr/>
        </p:nvPicPr>
        <p:blipFill rotWithShape="1">
          <a:blip r:embed="rId2">
            <a:extLst>
              <a:ext uri="{28A0092B-C50C-407E-A947-70E740481C1C}">
                <a14:useLocalDpi xmlns:a14="http://schemas.microsoft.com/office/drawing/2010/main" val="0"/>
              </a:ext>
            </a:extLst>
          </a:blip>
          <a:srcRect t="75296" r="28637" b="1077"/>
          <a:stretch/>
        </p:blipFill>
        <p:spPr bwMode="auto">
          <a:xfrm>
            <a:off x="2618705" y="2055138"/>
            <a:ext cx="6433503" cy="4517799"/>
          </a:xfrm>
          <a:prstGeom prst="rect">
            <a:avLst/>
          </a:prstGeom>
          <a:noFill/>
          <a:ln>
            <a:noFill/>
          </a:ln>
          <a:extLst>
            <a:ext uri="{53640926-AAD7-44D8-BBD7-CCE9431645EC}">
              <a14:shadowObscured xmlns:a14="http://schemas.microsoft.com/office/drawing/2010/main"/>
            </a:ext>
          </a:extLst>
        </p:spPr>
      </p:pic>
      <p:sp>
        <p:nvSpPr>
          <p:cNvPr id="4" name="סימן כפל 3">
            <a:extLst>
              <a:ext uri="{FF2B5EF4-FFF2-40B4-BE49-F238E27FC236}">
                <a16:creationId xmlns:a16="http://schemas.microsoft.com/office/drawing/2014/main" id="{8C4FD17F-29D2-45B5-9B6E-A77FDCCFDAB0}"/>
              </a:ext>
            </a:extLst>
          </p:cNvPr>
          <p:cNvSpPr/>
          <p:nvPr/>
        </p:nvSpPr>
        <p:spPr>
          <a:xfrm>
            <a:off x="3289708" y="1552652"/>
            <a:ext cx="407217" cy="2500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סימן כפל 4">
            <a:extLst>
              <a:ext uri="{FF2B5EF4-FFF2-40B4-BE49-F238E27FC236}">
                <a16:creationId xmlns:a16="http://schemas.microsoft.com/office/drawing/2014/main" id="{DBEA450C-E7B5-441E-944B-21B2D6679AC5}"/>
              </a:ext>
            </a:extLst>
          </p:cNvPr>
          <p:cNvSpPr/>
          <p:nvPr/>
        </p:nvSpPr>
        <p:spPr>
          <a:xfrm>
            <a:off x="3289708" y="894274"/>
            <a:ext cx="495158" cy="2500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707863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1DD290BE-1822-449B-A7F7-5A8D3CA48681}"/>
              </a:ext>
            </a:extLst>
          </p:cNvPr>
          <p:cNvPicPr/>
          <p:nvPr/>
        </p:nvPicPr>
        <p:blipFill rotWithShape="1">
          <a:blip r:embed="rId2">
            <a:extLst>
              <a:ext uri="{28A0092B-C50C-407E-A947-70E740481C1C}">
                <a14:useLocalDpi xmlns:a14="http://schemas.microsoft.com/office/drawing/2010/main" val="0"/>
              </a:ext>
            </a:extLst>
          </a:blip>
          <a:srcRect t="20627" r="21277" b="51559"/>
          <a:stretch/>
        </p:blipFill>
        <p:spPr bwMode="auto">
          <a:xfrm>
            <a:off x="1755522" y="2392518"/>
            <a:ext cx="8680955" cy="3108169"/>
          </a:xfrm>
          <a:prstGeom prst="rect">
            <a:avLst/>
          </a:prstGeom>
          <a:noFill/>
          <a:ln>
            <a:noFill/>
          </a:ln>
          <a:extLst>
            <a:ext uri="{53640926-AAD7-44D8-BBD7-CCE9431645EC}">
              <a14:shadowObscured xmlns:a14="http://schemas.microsoft.com/office/drawing/2010/main"/>
            </a:ext>
          </a:extLst>
        </p:spPr>
      </p:pic>
      <p:sp>
        <p:nvSpPr>
          <p:cNvPr id="3" name="אליפסה 2">
            <a:extLst>
              <a:ext uri="{FF2B5EF4-FFF2-40B4-BE49-F238E27FC236}">
                <a16:creationId xmlns:a16="http://schemas.microsoft.com/office/drawing/2014/main" id="{4B26C849-6611-408F-9E5B-563144D51258}"/>
              </a:ext>
            </a:extLst>
          </p:cNvPr>
          <p:cNvSpPr/>
          <p:nvPr/>
        </p:nvSpPr>
        <p:spPr>
          <a:xfrm>
            <a:off x="3707606" y="320831"/>
            <a:ext cx="4558146" cy="1177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a:solidFill>
                  <a:schemeClr val="accent3">
                    <a:lumMod val="40000"/>
                    <a:lumOff val="60000"/>
                  </a:schemeClr>
                </a:solidFill>
              </a:rPr>
              <a:t>מימוש צד שרת ללא הגנות</a:t>
            </a:r>
            <a:endParaRPr lang="he-IL" sz="2000" dirty="0">
              <a:solidFill>
                <a:schemeClr val="accent3">
                  <a:lumMod val="40000"/>
                  <a:lumOff val="60000"/>
                </a:schemeClr>
              </a:solidFill>
            </a:endParaRPr>
          </a:p>
        </p:txBody>
      </p:sp>
    </p:spTree>
    <p:extLst>
      <p:ext uri="{BB962C8B-B14F-4D97-AF65-F5344CB8AC3E}">
        <p14:creationId xmlns:p14="http://schemas.microsoft.com/office/powerpoint/2010/main" val="1601304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C21D453-853F-4E08-BE43-B8D5FCBEB529}"/>
              </a:ext>
            </a:extLst>
          </p:cNvPr>
          <p:cNvPicPr/>
          <p:nvPr/>
        </p:nvPicPr>
        <p:blipFill rotWithShape="1">
          <a:blip r:embed="rId2">
            <a:extLst>
              <a:ext uri="{28A0092B-C50C-407E-A947-70E740481C1C}">
                <a14:useLocalDpi xmlns:a14="http://schemas.microsoft.com/office/drawing/2010/main" val="0"/>
              </a:ext>
            </a:extLst>
          </a:blip>
          <a:srcRect t="48283" b="5169"/>
          <a:stretch/>
        </p:blipFill>
        <p:spPr bwMode="auto">
          <a:xfrm>
            <a:off x="873918" y="1318341"/>
            <a:ext cx="10444163" cy="46109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261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DFAA4F-9921-4220-A157-928DDA5F3150}"/>
              </a:ext>
            </a:extLst>
          </p:cNvPr>
          <p:cNvSpPr>
            <a:spLocks noGrp="1"/>
          </p:cNvSpPr>
          <p:nvPr>
            <p:ph type="title"/>
          </p:nvPr>
        </p:nvSpPr>
        <p:spPr>
          <a:xfrm>
            <a:off x="3363209" y="609601"/>
            <a:ext cx="5465582" cy="965265"/>
          </a:xfrm>
        </p:spPr>
        <p:txBody>
          <a:bodyPr/>
          <a:lstStyle/>
          <a:p>
            <a:pPr algn="r"/>
            <a:r>
              <a:rPr lang="he-IL" dirty="0"/>
              <a:t>פרצות אבטחה בשפת ++</a:t>
            </a:r>
            <a:r>
              <a:rPr lang="en-US" dirty="0"/>
              <a:t>C</a:t>
            </a:r>
            <a:endParaRPr lang="he-IL" dirty="0"/>
          </a:p>
        </p:txBody>
      </p:sp>
      <p:sp>
        <p:nvSpPr>
          <p:cNvPr id="3" name="מציין מיקום תוכן 2">
            <a:extLst>
              <a:ext uri="{FF2B5EF4-FFF2-40B4-BE49-F238E27FC236}">
                <a16:creationId xmlns:a16="http://schemas.microsoft.com/office/drawing/2014/main" id="{833CE7C8-0D14-409A-832E-2DD24882ED85}"/>
              </a:ext>
            </a:extLst>
          </p:cNvPr>
          <p:cNvSpPr>
            <a:spLocks noGrp="1"/>
          </p:cNvSpPr>
          <p:nvPr>
            <p:ph idx="1"/>
          </p:nvPr>
        </p:nvSpPr>
        <p:spPr>
          <a:xfrm>
            <a:off x="1965595" y="2474259"/>
            <a:ext cx="8260810" cy="1909482"/>
          </a:xfrm>
        </p:spPr>
        <p:txBody>
          <a:bodyPr/>
          <a:lstStyle/>
          <a:p>
            <a:pPr marL="0" indent="0">
              <a:buNone/>
            </a:pPr>
            <a:r>
              <a:rPr lang="he-IL" sz="4000" dirty="0"/>
              <a:t>נקודת תורפה בשפה המשמשת את הפורצים:</a:t>
            </a:r>
          </a:p>
          <a:p>
            <a:pPr marL="0" indent="0" algn="ctr">
              <a:buNone/>
            </a:pPr>
            <a:r>
              <a:rPr lang="he-IL" sz="4000" dirty="0"/>
              <a:t>גישה ישירה לזיכרון </a:t>
            </a:r>
          </a:p>
          <a:p>
            <a:pPr marL="0" indent="0">
              <a:buNone/>
            </a:pPr>
            <a:endParaRPr lang="he-IL" dirty="0"/>
          </a:p>
        </p:txBody>
      </p:sp>
      <p:pic>
        <p:nvPicPr>
          <p:cNvPr id="4" name="תמונה 3">
            <a:extLst>
              <a:ext uri="{FF2B5EF4-FFF2-40B4-BE49-F238E27FC236}">
                <a16:creationId xmlns:a16="http://schemas.microsoft.com/office/drawing/2014/main" id="{137F8DD3-BA1A-45F2-B7CA-B95E9114CB73}"/>
              </a:ext>
            </a:extLst>
          </p:cNvPr>
          <p:cNvPicPr>
            <a:picLocks noChangeAspect="1"/>
          </p:cNvPicPr>
          <p:nvPr/>
        </p:nvPicPr>
        <p:blipFill>
          <a:blip r:embed="rId2"/>
          <a:stretch>
            <a:fillRect/>
          </a:stretch>
        </p:blipFill>
        <p:spPr>
          <a:xfrm>
            <a:off x="5029201" y="4651514"/>
            <a:ext cx="2133598" cy="711199"/>
          </a:xfrm>
          <a:prstGeom prst="rect">
            <a:avLst/>
          </a:prstGeom>
        </p:spPr>
      </p:pic>
    </p:spTree>
    <p:extLst>
      <p:ext uri="{BB962C8B-B14F-4D97-AF65-F5344CB8AC3E}">
        <p14:creationId xmlns:p14="http://schemas.microsoft.com/office/powerpoint/2010/main" val="2279425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9FA958-02E0-4648-89BD-C68981730FFC}"/>
              </a:ext>
            </a:extLst>
          </p:cNvPr>
          <p:cNvSpPr txBox="1">
            <a:spLocks/>
          </p:cNvSpPr>
          <p:nvPr/>
        </p:nvSpPr>
        <p:spPr>
          <a:xfrm>
            <a:off x="2617304" y="655065"/>
            <a:ext cx="6957391" cy="742122"/>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400" dirty="0"/>
              <a:t>מימוש מערכת שרת לקוח עם הגנות</a:t>
            </a:r>
          </a:p>
        </p:txBody>
      </p:sp>
      <p:sp>
        <p:nvSpPr>
          <p:cNvPr id="3" name="מלבן 2">
            <a:extLst>
              <a:ext uri="{FF2B5EF4-FFF2-40B4-BE49-F238E27FC236}">
                <a16:creationId xmlns:a16="http://schemas.microsoft.com/office/drawing/2014/main" id="{4F247BA3-F45A-4BBB-A578-443E8A26D8A1}"/>
              </a:ext>
            </a:extLst>
          </p:cNvPr>
          <p:cNvSpPr/>
          <p:nvPr/>
        </p:nvSpPr>
        <p:spPr>
          <a:xfrm>
            <a:off x="9228567" y="1936040"/>
            <a:ext cx="2715735" cy="954107"/>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בעיות אבטחה צד לקוח</a:t>
            </a:r>
          </a:p>
        </p:txBody>
      </p:sp>
      <p:sp>
        <p:nvSpPr>
          <p:cNvPr id="4" name="מלבן 3">
            <a:extLst>
              <a:ext uri="{FF2B5EF4-FFF2-40B4-BE49-F238E27FC236}">
                <a16:creationId xmlns:a16="http://schemas.microsoft.com/office/drawing/2014/main" id="{EF880F0B-8A3C-4287-AB5A-2DC8BD5191CC}"/>
              </a:ext>
            </a:extLst>
          </p:cNvPr>
          <p:cNvSpPr/>
          <p:nvPr/>
        </p:nvSpPr>
        <p:spPr>
          <a:xfrm>
            <a:off x="6306468" y="2413093"/>
            <a:ext cx="2715735" cy="954107"/>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בעיות אבטחה צד שרת</a:t>
            </a:r>
          </a:p>
        </p:txBody>
      </p:sp>
      <p:sp>
        <p:nvSpPr>
          <p:cNvPr id="5" name="מלבן 4">
            <a:extLst>
              <a:ext uri="{FF2B5EF4-FFF2-40B4-BE49-F238E27FC236}">
                <a16:creationId xmlns:a16="http://schemas.microsoft.com/office/drawing/2014/main" id="{C06B7417-64D9-4944-BCA6-5D65DC96BB88}"/>
              </a:ext>
            </a:extLst>
          </p:cNvPr>
          <p:cNvSpPr/>
          <p:nvPr/>
        </p:nvSpPr>
        <p:spPr>
          <a:xfrm>
            <a:off x="9228567" y="3000367"/>
            <a:ext cx="2857416" cy="1294157"/>
          </a:xfrm>
          <a:prstGeom prst="rect">
            <a:avLst/>
          </a:prstGeom>
        </p:spPr>
        <p:style>
          <a:lnRef idx="3">
            <a:schemeClr val="lt1"/>
          </a:lnRef>
          <a:fillRef idx="1">
            <a:schemeClr val="accent4"/>
          </a:fillRef>
          <a:effectRef idx="1">
            <a:schemeClr val="accent4"/>
          </a:effectRef>
          <a:fontRef idx="minor">
            <a:schemeClr val="lt1"/>
          </a:fontRef>
        </p:style>
        <p:txBody>
          <a:bodyPr rtlCol="1" anchor="ctr"/>
          <a:lstStyle/>
          <a:p>
            <a:pPr marL="342900" indent="-342900" algn="r" rtl="1">
              <a:buFont typeface="Wingdings" panose="05000000000000000000" pitchFamily="2" charset="2"/>
              <a:buChar char="v"/>
            </a:pPr>
            <a:r>
              <a:rPr lang="he-IL" dirty="0"/>
              <a:t>גלישת חצץ</a:t>
            </a:r>
          </a:p>
        </p:txBody>
      </p:sp>
      <p:sp>
        <p:nvSpPr>
          <p:cNvPr id="8" name="מלבן 7">
            <a:extLst>
              <a:ext uri="{FF2B5EF4-FFF2-40B4-BE49-F238E27FC236}">
                <a16:creationId xmlns:a16="http://schemas.microsoft.com/office/drawing/2014/main" id="{BE553F6F-A9B3-403B-A685-85481AA410EF}"/>
              </a:ext>
            </a:extLst>
          </p:cNvPr>
          <p:cNvSpPr/>
          <p:nvPr/>
        </p:nvSpPr>
        <p:spPr>
          <a:xfrm>
            <a:off x="6164787" y="3686178"/>
            <a:ext cx="2857416" cy="1294157"/>
          </a:xfrm>
          <a:prstGeom prst="rect">
            <a:avLst/>
          </a:prstGeom>
        </p:spPr>
        <p:style>
          <a:lnRef idx="3">
            <a:schemeClr val="lt1"/>
          </a:lnRef>
          <a:fillRef idx="1">
            <a:schemeClr val="accent4"/>
          </a:fillRef>
          <a:effectRef idx="1">
            <a:schemeClr val="accent4"/>
          </a:effectRef>
          <a:fontRef idx="minor">
            <a:schemeClr val="lt1"/>
          </a:fontRef>
        </p:style>
        <p:txBody>
          <a:bodyPr rtlCol="1" anchor="ctr"/>
          <a:lstStyle/>
          <a:p>
            <a:pPr marL="342900" indent="-342900" algn="r" rtl="1">
              <a:buFont typeface="Wingdings" panose="05000000000000000000" pitchFamily="2" charset="2"/>
              <a:buChar char="v"/>
            </a:pPr>
            <a:r>
              <a:rPr lang="he-IL" dirty="0"/>
              <a:t>תלויות לא מעודכנות</a:t>
            </a:r>
          </a:p>
        </p:txBody>
      </p:sp>
      <p:sp>
        <p:nvSpPr>
          <p:cNvPr id="9" name="מלבן 8">
            <a:extLst>
              <a:ext uri="{FF2B5EF4-FFF2-40B4-BE49-F238E27FC236}">
                <a16:creationId xmlns:a16="http://schemas.microsoft.com/office/drawing/2014/main" id="{6B73A4F0-0C36-4D3D-BF12-3EAD08914EA6}"/>
              </a:ext>
            </a:extLst>
          </p:cNvPr>
          <p:cNvSpPr/>
          <p:nvPr/>
        </p:nvSpPr>
        <p:spPr>
          <a:xfrm>
            <a:off x="3101007" y="3000368"/>
            <a:ext cx="2857416" cy="1294157"/>
          </a:xfrm>
          <a:prstGeom prst="rect">
            <a:avLst/>
          </a:prstGeom>
        </p:spPr>
        <p:style>
          <a:lnRef idx="3">
            <a:schemeClr val="lt1"/>
          </a:lnRef>
          <a:fillRef idx="1">
            <a:schemeClr val="accent4"/>
          </a:fillRef>
          <a:effectRef idx="1">
            <a:schemeClr val="accent4"/>
          </a:effectRef>
          <a:fontRef idx="minor">
            <a:schemeClr val="lt1"/>
          </a:fontRef>
        </p:style>
        <p:txBody>
          <a:bodyPr rtlCol="1" anchor="ctr"/>
          <a:lstStyle/>
          <a:p>
            <a:pPr marL="342900" indent="-342900" algn="r" rtl="1">
              <a:buFont typeface="Wingdings" panose="05000000000000000000" pitchFamily="2" charset="2"/>
              <a:buChar char="v"/>
            </a:pPr>
            <a:r>
              <a:rPr lang="he-IL" dirty="0"/>
              <a:t>אימות זהות של השרת</a:t>
            </a:r>
          </a:p>
          <a:p>
            <a:pPr marL="342900" indent="-342900" algn="r" rtl="1">
              <a:buFont typeface="Wingdings" panose="05000000000000000000" pitchFamily="2" charset="2"/>
              <a:buChar char="v"/>
            </a:pPr>
            <a:r>
              <a:rPr lang="he-IL" dirty="0"/>
              <a:t>וידוא שההודעה לא שונתה</a:t>
            </a:r>
          </a:p>
        </p:txBody>
      </p:sp>
      <p:sp>
        <p:nvSpPr>
          <p:cNvPr id="10" name="מלבן 9">
            <a:extLst>
              <a:ext uri="{FF2B5EF4-FFF2-40B4-BE49-F238E27FC236}">
                <a16:creationId xmlns:a16="http://schemas.microsoft.com/office/drawing/2014/main" id="{3BF39909-8FB5-40F7-8873-C7C44337FF42}"/>
              </a:ext>
            </a:extLst>
          </p:cNvPr>
          <p:cNvSpPr/>
          <p:nvPr/>
        </p:nvSpPr>
        <p:spPr>
          <a:xfrm>
            <a:off x="106015" y="3686179"/>
            <a:ext cx="2857416" cy="1294157"/>
          </a:xfrm>
          <a:prstGeom prst="rect">
            <a:avLst/>
          </a:prstGeom>
        </p:spPr>
        <p:style>
          <a:lnRef idx="3">
            <a:schemeClr val="lt1"/>
          </a:lnRef>
          <a:fillRef idx="1">
            <a:schemeClr val="accent4"/>
          </a:fillRef>
          <a:effectRef idx="1">
            <a:schemeClr val="accent4"/>
          </a:effectRef>
          <a:fontRef idx="minor">
            <a:schemeClr val="lt1"/>
          </a:fontRef>
        </p:style>
        <p:txBody>
          <a:bodyPr rtlCol="1" anchor="ctr"/>
          <a:lstStyle/>
          <a:p>
            <a:pPr marL="342900" indent="-342900" algn="r" rtl="1">
              <a:buFont typeface="Wingdings" panose="05000000000000000000" pitchFamily="2" charset="2"/>
              <a:buChar char="v"/>
            </a:pPr>
            <a:r>
              <a:rPr lang="en-US" dirty="0"/>
              <a:t>DDos</a:t>
            </a:r>
            <a:endParaRPr lang="he-IL" dirty="0"/>
          </a:p>
        </p:txBody>
      </p:sp>
      <p:sp>
        <p:nvSpPr>
          <p:cNvPr id="11" name="מלבן 10">
            <a:extLst>
              <a:ext uri="{FF2B5EF4-FFF2-40B4-BE49-F238E27FC236}">
                <a16:creationId xmlns:a16="http://schemas.microsoft.com/office/drawing/2014/main" id="{3F45E7B7-2D5F-4DEE-ACDE-1F1D04662AC0}"/>
              </a:ext>
            </a:extLst>
          </p:cNvPr>
          <p:cNvSpPr/>
          <p:nvPr/>
        </p:nvSpPr>
        <p:spPr>
          <a:xfrm>
            <a:off x="3242688" y="1719035"/>
            <a:ext cx="2715735" cy="954107"/>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בעיות אבטחה בתקשורת</a:t>
            </a:r>
          </a:p>
        </p:txBody>
      </p:sp>
      <p:sp>
        <p:nvSpPr>
          <p:cNvPr id="12" name="מלבן 11">
            <a:extLst>
              <a:ext uri="{FF2B5EF4-FFF2-40B4-BE49-F238E27FC236}">
                <a16:creationId xmlns:a16="http://schemas.microsoft.com/office/drawing/2014/main" id="{943B3A1E-AEA2-49A8-9EE4-A8A23C8F82AB}"/>
              </a:ext>
            </a:extLst>
          </p:cNvPr>
          <p:cNvSpPr/>
          <p:nvPr/>
        </p:nvSpPr>
        <p:spPr>
          <a:xfrm>
            <a:off x="176855" y="2413092"/>
            <a:ext cx="2715735" cy="954107"/>
          </a:xfrm>
          <a:prstGeom prst="rect">
            <a:avLst/>
          </a:prstGeom>
          <a:noFill/>
        </p:spPr>
        <p:txBody>
          <a:bodyPr wrap="square" lIns="91440" tIns="45720" rIns="91440" bIns="45720">
            <a:spAutoFit/>
          </a:bodyPr>
          <a:lstStyle/>
          <a:p>
            <a:pPr algn="ctr"/>
            <a:r>
              <a:rPr lang="he-IL"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בעיות אבטחה מערכתיים</a:t>
            </a:r>
          </a:p>
        </p:txBody>
      </p:sp>
    </p:spTree>
    <p:extLst>
      <p:ext uri="{BB962C8B-B14F-4D97-AF65-F5344CB8AC3E}">
        <p14:creationId xmlns:p14="http://schemas.microsoft.com/office/powerpoint/2010/main" val="199359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47AE5A3-D99E-465F-A066-1E66965287AA}"/>
              </a:ext>
            </a:extLst>
          </p:cNvPr>
          <p:cNvPicPr/>
          <p:nvPr/>
        </p:nvPicPr>
        <p:blipFill rotWithShape="1">
          <a:blip r:embed="rId2">
            <a:extLst>
              <a:ext uri="{28A0092B-C50C-407E-A947-70E740481C1C}">
                <a14:useLocalDpi xmlns:a14="http://schemas.microsoft.com/office/drawing/2010/main" val="0"/>
              </a:ext>
            </a:extLst>
          </a:blip>
          <a:srcRect t="16775" r="14420" b="63827"/>
          <a:stretch/>
        </p:blipFill>
        <p:spPr bwMode="auto">
          <a:xfrm>
            <a:off x="1178632" y="1363371"/>
            <a:ext cx="10037056" cy="5286375"/>
          </a:xfrm>
          <a:prstGeom prst="rect">
            <a:avLst/>
          </a:prstGeom>
          <a:noFill/>
          <a:ln>
            <a:noFill/>
          </a:ln>
          <a:extLst>
            <a:ext uri="{53640926-AAD7-44D8-BBD7-CCE9431645EC}">
              <a14:shadowObscured xmlns:a14="http://schemas.microsoft.com/office/drawing/2010/main"/>
            </a:ext>
          </a:extLst>
        </p:spPr>
      </p:pic>
      <p:sp>
        <p:nvSpPr>
          <p:cNvPr id="6" name="אליפסה 5">
            <a:extLst>
              <a:ext uri="{FF2B5EF4-FFF2-40B4-BE49-F238E27FC236}">
                <a16:creationId xmlns:a16="http://schemas.microsoft.com/office/drawing/2014/main" id="{4C35DE85-BF55-459F-B554-2FE7C7BAD16C}"/>
              </a:ext>
            </a:extLst>
          </p:cNvPr>
          <p:cNvSpPr/>
          <p:nvPr/>
        </p:nvSpPr>
        <p:spPr>
          <a:xfrm>
            <a:off x="4592177" y="179677"/>
            <a:ext cx="2695613" cy="1177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dirty="0">
                <a:solidFill>
                  <a:schemeClr val="accent3">
                    <a:lumMod val="40000"/>
                    <a:lumOff val="60000"/>
                  </a:schemeClr>
                </a:solidFill>
              </a:rPr>
              <a:t>מימוש צד לקוח עם הגנות</a:t>
            </a:r>
          </a:p>
        </p:txBody>
      </p:sp>
    </p:spTree>
    <p:extLst>
      <p:ext uri="{BB962C8B-B14F-4D97-AF65-F5344CB8AC3E}">
        <p14:creationId xmlns:p14="http://schemas.microsoft.com/office/powerpoint/2010/main" val="1641326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C9EFC68-694F-4176-84D0-081694C73F0F}"/>
              </a:ext>
            </a:extLst>
          </p:cNvPr>
          <p:cNvPicPr/>
          <p:nvPr/>
        </p:nvPicPr>
        <p:blipFill rotWithShape="1">
          <a:blip r:embed="rId2">
            <a:extLst>
              <a:ext uri="{28A0092B-C50C-407E-A947-70E740481C1C}">
                <a14:useLocalDpi xmlns:a14="http://schemas.microsoft.com/office/drawing/2010/main" val="0"/>
              </a:ext>
            </a:extLst>
          </a:blip>
          <a:srcRect t="36502" r="14420" b="49820"/>
          <a:stretch/>
        </p:blipFill>
        <p:spPr bwMode="auto">
          <a:xfrm>
            <a:off x="1548960" y="571500"/>
            <a:ext cx="9094080" cy="4071446"/>
          </a:xfrm>
          <a:prstGeom prst="rect">
            <a:avLst/>
          </a:prstGeom>
          <a:noFill/>
          <a:ln>
            <a:noFill/>
          </a:ln>
          <a:extLst>
            <a:ext uri="{53640926-AAD7-44D8-BBD7-CCE9431645EC}">
              <a14:shadowObscured xmlns:a14="http://schemas.microsoft.com/office/drawing/2010/main"/>
            </a:ext>
          </a:extLst>
        </p:spPr>
      </p:pic>
      <p:pic>
        <p:nvPicPr>
          <p:cNvPr id="3" name="תמונה 2">
            <a:extLst>
              <a:ext uri="{FF2B5EF4-FFF2-40B4-BE49-F238E27FC236}">
                <a16:creationId xmlns:a16="http://schemas.microsoft.com/office/drawing/2014/main" id="{213AA6AC-AD2C-439C-9468-0B4A9926189C}"/>
              </a:ext>
            </a:extLst>
          </p:cNvPr>
          <p:cNvPicPr/>
          <p:nvPr/>
        </p:nvPicPr>
        <p:blipFill rotWithShape="1">
          <a:blip r:embed="rId2">
            <a:extLst>
              <a:ext uri="{28A0092B-C50C-407E-A947-70E740481C1C}">
                <a14:useLocalDpi xmlns:a14="http://schemas.microsoft.com/office/drawing/2010/main" val="0"/>
              </a:ext>
            </a:extLst>
          </a:blip>
          <a:srcRect l="-402" t="50462" r="402" b="42516"/>
          <a:stretch/>
        </p:blipFill>
        <p:spPr bwMode="auto">
          <a:xfrm>
            <a:off x="1548960" y="4642946"/>
            <a:ext cx="9094080" cy="22150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3865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125F001C-09F5-471D-825F-1350681EF367}"/>
              </a:ext>
            </a:extLst>
          </p:cNvPr>
          <p:cNvPicPr/>
          <p:nvPr/>
        </p:nvPicPr>
        <p:blipFill rotWithShape="1">
          <a:blip r:embed="rId2">
            <a:extLst>
              <a:ext uri="{28A0092B-C50C-407E-A947-70E740481C1C}">
                <a14:useLocalDpi xmlns:a14="http://schemas.microsoft.com/office/drawing/2010/main" val="0"/>
              </a:ext>
            </a:extLst>
          </a:blip>
          <a:srcRect t="58008" b="13078"/>
          <a:stretch/>
        </p:blipFill>
        <p:spPr bwMode="auto">
          <a:xfrm>
            <a:off x="1328738" y="220316"/>
            <a:ext cx="9829800" cy="6637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4946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4B7AE9E5-77B8-4491-8F9A-5D0D764EA706}"/>
              </a:ext>
            </a:extLst>
          </p:cNvPr>
          <p:cNvPicPr/>
          <p:nvPr/>
        </p:nvPicPr>
        <p:blipFill rotWithShape="1">
          <a:blip r:embed="rId2">
            <a:extLst>
              <a:ext uri="{28A0092B-C50C-407E-A947-70E740481C1C}">
                <a14:useLocalDpi xmlns:a14="http://schemas.microsoft.com/office/drawing/2010/main" val="0"/>
              </a:ext>
            </a:extLst>
          </a:blip>
          <a:srcRect t="88729" r="44647" b="805"/>
          <a:stretch/>
        </p:blipFill>
        <p:spPr bwMode="auto">
          <a:xfrm>
            <a:off x="2157413" y="1428751"/>
            <a:ext cx="8115300" cy="43719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899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E6390A7-7C82-4BBB-A1DD-1F99F3B98DD7}"/>
              </a:ext>
            </a:extLst>
          </p:cNvPr>
          <p:cNvPicPr>
            <a:picLocks noChangeAspect="1"/>
          </p:cNvPicPr>
          <p:nvPr/>
        </p:nvPicPr>
        <p:blipFill rotWithShape="1">
          <a:blip r:embed="rId2"/>
          <a:srcRect t="21229" r="9709" b="18750"/>
          <a:stretch/>
        </p:blipFill>
        <p:spPr>
          <a:xfrm>
            <a:off x="1674019" y="1435997"/>
            <a:ext cx="8843962" cy="5234675"/>
          </a:xfrm>
          <a:prstGeom prst="rect">
            <a:avLst/>
          </a:prstGeom>
        </p:spPr>
      </p:pic>
      <p:sp>
        <p:nvSpPr>
          <p:cNvPr id="5" name="אליפסה 4">
            <a:extLst>
              <a:ext uri="{FF2B5EF4-FFF2-40B4-BE49-F238E27FC236}">
                <a16:creationId xmlns:a16="http://schemas.microsoft.com/office/drawing/2014/main" id="{FA0CC328-0613-4457-AA11-352C7A25A1CA}"/>
              </a:ext>
            </a:extLst>
          </p:cNvPr>
          <p:cNvSpPr/>
          <p:nvPr/>
        </p:nvSpPr>
        <p:spPr>
          <a:xfrm>
            <a:off x="3816926" y="77943"/>
            <a:ext cx="4558146" cy="1177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dirty="0">
                <a:solidFill>
                  <a:schemeClr val="accent3">
                    <a:lumMod val="40000"/>
                    <a:lumOff val="60000"/>
                  </a:schemeClr>
                </a:solidFill>
              </a:rPr>
              <a:t>מימוש צד שרת עם הגנות</a:t>
            </a:r>
          </a:p>
        </p:txBody>
      </p:sp>
    </p:spTree>
    <p:extLst>
      <p:ext uri="{BB962C8B-B14F-4D97-AF65-F5344CB8AC3E}">
        <p14:creationId xmlns:p14="http://schemas.microsoft.com/office/powerpoint/2010/main" val="1816921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D4CB109-FC6E-4DE5-BF4E-F127863C86A7}"/>
              </a:ext>
            </a:extLst>
          </p:cNvPr>
          <p:cNvPicPr/>
          <p:nvPr/>
        </p:nvPicPr>
        <p:blipFill rotWithShape="1">
          <a:blip r:embed="rId2">
            <a:extLst>
              <a:ext uri="{28A0092B-C50C-407E-A947-70E740481C1C}">
                <a14:useLocalDpi xmlns:a14="http://schemas.microsoft.com/office/drawing/2010/main" val="0"/>
              </a:ext>
            </a:extLst>
          </a:blip>
          <a:srcRect l="1627" t="3373" r="3356" b="10946"/>
          <a:stretch/>
        </p:blipFill>
        <p:spPr bwMode="auto">
          <a:xfrm>
            <a:off x="1707356" y="2714625"/>
            <a:ext cx="8777287" cy="3904384"/>
          </a:xfrm>
          <a:prstGeom prst="rect">
            <a:avLst/>
          </a:prstGeom>
          <a:ln>
            <a:noFill/>
          </a:ln>
          <a:extLst>
            <a:ext uri="{53640926-AAD7-44D8-BBD7-CCE9431645EC}">
              <a14:shadowObscured xmlns:a14="http://schemas.microsoft.com/office/drawing/2010/main"/>
            </a:ext>
          </a:extLst>
        </p:spPr>
      </p:pic>
      <p:pic>
        <p:nvPicPr>
          <p:cNvPr id="3" name="תמונה 2">
            <a:extLst>
              <a:ext uri="{FF2B5EF4-FFF2-40B4-BE49-F238E27FC236}">
                <a16:creationId xmlns:a16="http://schemas.microsoft.com/office/drawing/2014/main" id="{05AE1131-F612-4DF9-AD2F-DDC5860B67A7}"/>
              </a:ext>
            </a:extLst>
          </p:cNvPr>
          <p:cNvPicPr>
            <a:picLocks noChangeAspect="1"/>
          </p:cNvPicPr>
          <p:nvPr/>
        </p:nvPicPr>
        <p:blipFill rotWithShape="1">
          <a:blip r:embed="rId3"/>
          <a:srcRect t="80854" r="9709"/>
          <a:stretch/>
        </p:blipFill>
        <p:spPr>
          <a:xfrm>
            <a:off x="1506694" y="1057275"/>
            <a:ext cx="8777924" cy="1657350"/>
          </a:xfrm>
          <a:prstGeom prst="rect">
            <a:avLst/>
          </a:prstGeom>
        </p:spPr>
      </p:pic>
    </p:spTree>
    <p:extLst>
      <p:ext uri="{BB962C8B-B14F-4D97-AF65-F5344CB8AC3E}">
        <p14:creationId xmlns:p14="http://schemas.microsoft.com/office/powerpoint/2010/main" val="328908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45CDE2A-D2EF-417C-AD86-2CAD433CF72D}"/>
              </a:ext>
            </a:extLst>
          </p:cNvPr>
          <p:cNvSpPr>
            <a:spLocks noGrp="1"/>
          </p:cNvSpPr>
          <p:nvPr>
            <p:ph type="title"/>
          </p:nvPr>
        </p:nvSpPr>
        <p:spPr>
          <a:xfrm>
            <a:off x="3363209" y="583097"/>
            <a:ext cx="5465582" cy="965265"/>
          </a:xfrm>
        </p:spPr>
        <p:txBody>
          <a:bodyPr/>
          <a:lstStyle/>
          <a:p>
            <a:pPr algn="r"/>
            <a:r>
              <a:rPr lang="he-IL" dirty="0"/>
              <a:t>פרצות אבטחה בשפת ++</a:t>
            </a:r>
            <a:r>
              <a:rPr lang="en-US" dirty="0"/>
              <a:t>C</a:t>
            </a:r>
            <a:endParaRPr lang="he-IL" dirty="0"/>
          </a:p>
        </p:txBody>
      </p:sp>
      <p:sp>
        <p:nvSpPr>
          <p:cNvPr id="5" name="כותרת 1">
            <a:extLst>
              <a:ext uri="{FF2B5EF4-FFF2-40B4-BE49-F238E27FC236}">
                <a16:creationId xmlns:a16="http://schemas.microsoft.com/office/drawing/2014/main" id="{9F3E2517-9D50-4679-AD06-1C78130FB53B}"/>
              </a:ext>
            </a:extLst>
          </p:cNvPr>
          <p:cNvSpPr txBox="1">
            <a:spLocks/>
          </p:cNvSpPr>
          <p:nvPr/>
        </p:nvSpPr>
        <p:spPr>
          <a:xfrm>
            <a:off x="5087412" y="1430496"/>
            <a:ext cx="2321974" cy="728868"/>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3600" u="sng" dirty="0"/>
              <a:t>גלישת חוצץ</a:t>
            </a:r>
          </a:p>
        </p:txBody>
      </p:sp>
      <p:sp>
        <p:nvSpPr>
          <p:cNvPr id="9" name="מלבן 8">
            <a:extLst>
              <a:ext uri="{FF2B5EF4-FFF2-40B4-BE49-F238E27FC236}">
                <a16:creationId xmlns:a16="http://schemas.microsoft.com/office/drawing/2014/main" id="{BDEAD0CD-EA66-44A9-A891-AEBE4DDBBB16}"/>
              </a:ext>
            </a:extLst>
          </p:cNvPr>
          <p:cNvSpPr/>
          <p:nvPr/>
        </p:nvSpPr>
        <p:spPr>
          <a:xfrm>
            <a:off x="3226905" y="4109245"/>
            <a:ext cx="7248939" cy="72886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1E16FECB-0703-4F10-A67B-294A1DC289B0}"/>
              </a:ext>
            </a:extLst>
          </p:cNvPr>
          <p:cNvSpPr/>
          <p:nvPr/>
        </p:nvSpPr>
        <p:spPr>
          <a:xfrm>
            <a:off x="3366053" y="4201474"/>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P</a:t>
            </a:r>
            <a:endParaRPr lang="he-IL" dirty="0">
              <a:solidFill>
                <a:schemeClr val="bg1"/>
              </a:solidFill>
            </a:endParaRPr>
          </a:p>
        </p:txBody>
      </p:sp>
      <p:sp>
        <p:nvSpPr>
          <p:cNvPr id="14" name="מלבן 13">
            <a:extLst>
              <a:ext uri="{FF2B5EF4-FFF2-40B4-BE49-F238E27FC236}">
                <a16:creationId xmlns:a16="http://schemas.microsoft.com/office/drawing/2014/main" id="{A59B1649-05DF-4613-9452-2CF800DE19CA}"/>
              </a:ext>
            </a:extLst>
          </p:cNvPr>
          <p:cNvSpPr/>
          <p:nvPr/>
        </p:nvSpPr>
        <p:spPr>
          <a:xfrm>
            <a:off x="4022036" y="4194849"/>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A</a:t>
            </a:r>
            <a:endParaRPr lang="he-IL" dirty="0">
              <a:solidFill>
                <a:schemeClr val="bg1"/>
              </a:solidFill>
            </a:endParaRPr>
          </a:p>
        </p:txBody>
      </p:sp>
      <p:sp>
        <p:nvSpPr>
          <p:cNvPr id="15" name="מלבן 14">
            <a:extLst>
              <a:ext uri="{FF2B5EF4-FFF2-40B4-BE49-F238E27FC236}">
                <a16:creationId xmlns:a16="http://schemas.microsoft.com/office/drawing/2014/main" id="{940E4FA0-C09C-4C96-BA5E-92E90DAD975C}"/>
              </a:ext>
            </a:extLst>
          </p:cNvPr>
          <p:cNvSpPr/>
          <p:nvPr/>
        </p:nvSpPr>
        <p:spPr>
          <a:xfrm>
            <a:off x="4731027" y="4201474"/>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S</a:t>
            </a:r>
            <a:endParaRPr lang="he-IL" dirty="0">
              <a:solidFill>
                <a:schemeClr val="bg1"/>
              </a:solidFill>
            </a:endParaRPr>
          </a:p>
        </p:txBody>
      </p:sp>
      <p:sp>
        <p:nvSpPr>
          <p:cNvPr id="16" name="מלבן 15">
            <a:extLst>
              <a:ext uri="{FF2B5EF4-FFF2-40B4-BE49-F238E27FC236}">
                <a16:creationId xmlns:a16="http://schemas.microsoft.com/office/drawing/2014/main" id="{0C215D93-BB5B-4E8F-ABDC-0A922C74B811}"/>
              </a:ext>
            </a:extLst>
          </p:cNvPr>
          <p:cNvSpPr/>
          <p:nvPr/>
        </p:nvSpPr>
        <p:spPr>
          <a:xfrm>
            <a:off x="5440018" y="4201474"/>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S</a:t>
            </a:r>
            <a:endParaRPr lang="he-IL" dirty="0">
              <a:solidFill>
                <a:schemeClr val="bg1"/>
              </a:solidFill>
            </a:endParaRPr>
          </a:p>
        </p:txBody>
      </p:sp>
      <p:sp>
        <p:nvSpPr>
          <p:cNvPr id="17" name="מלבן 16">
            <a:extLst>
              <a:ext uri="{FF2B5EF4-FFF2-40B4-BE49-F238E27FC236}">
                <a16:creationId xmlns:a16="http://schemas.microsoft.com/office/drawing/2014/main" id="{757CB63E-EAB2-49DD-AEB0-A4BF2A862F33}"/>
              </a:ext>
            </a:extLst>
          </p:cNvPr>
          <p:cNvSpPr/>
          <p:nvPr/>
        </p:nvSpPr>
        <p:spPr>
          <a:xfrm>
            <a:off x="6149009" y="4201474"/>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W</a:t>
            </a:r>
            <a:endParaRPr lang="he-IL" dirty="0">
              <a:solidFill>
                <a:schemeClr val="bg1"/>
              </a:solidFill>
            </a:endParaRPr>
          </a:p>
        </p:txBody>
      </p:sp>
      <p:sp>
        <p:nvSpPr>
          <p:cNvPr id="18" name="מלבן 17">
            <a:extLst>
              <a:ext uri="{FF2B5EF4-FFF2-40B4-BE49-F238E27FC236}">
                <a16:creationId xmlns:a16="http://schemas.microsoft.com/office/drawing/2014/main" id="{F7C16878-3106-4647-A595-1858F725E63A}"/>
              </a:ext>
            </a:extLst>
          </p:cNvPr>
          <p:cNvSpPr/>
          <p:nvPr/>
        </p:nvSpPr>
        <p:spPr>
          <a:xfrm>
            <a:off x="6844748" y="4194849"/>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O</a:t>
            </a:r>
            <a:endParaRPr lang="he-IL" dirty="0">
              <a:solidFill>
                <a:schemeClr val="bg1"/>
              </a:solidFill>
            </a:endParaRPr>
          </a:p>
        </p:txBody>
      </p:sp>
      <p:sp>
        <p:nvSpPr>
          <p:cNvPr id="19" name="מלבן 18">
            <a:extLst>
              <a:ext uri="{FF2B5EF4-FFF2-40B4-BE49-F238E27FC236}">
                <a16:creationId xmlns:a16="http://schemas.microsoft.com/office/drawing/2014/main" id="{22538A40-DE00-4995-A61E-C6CE7DADA454}"/>
              </a:ext>
            </a:extLst>
          </p:cNvPr>
          <p:cNvSpPr/>
          <p:nvPr/>
        </p:nvSpPr>
        <p:spPr>
          <a:xfrm>
            <a:off x="7553739" y="4194849"/>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R</a:t>
            </a:r>
            <a:endParaRPr lang="he-IL" dirty="0">
              <a:solidFill>
                <a:schemeClr val="bg1"/>
              </a:solidFill>
            </a:endParaRPr>
          </a:p>
        </p:txBody>
      </p:sp>
      <p:sp>
        <p:nvSpPr>
          <p:cNvPr id="20" name="מלבן 19">
            <a:extLst>
              <a:ext uri="{FF2B5EF4-FFF2-40B4-BE49-F238E27FC236}">
                <a16:creationId xmlns:a16="http://schemas.microsoft.com/office/drawing/2014/main" id="{C56E9EB8-7D50-46C2-92A6-A4A5AC89238A}"/>
              </a:ext>
            </a:extLst>
          </p:cNvPr>
          <p:cNvSpPr/>
          <p:nvPr/>
        </p:nvSpPr>
        <p:spPr>
          <a:xfrm>
            <a:off x="8229599" y="4194849"/>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D</a:t>
            </a:r>
            <a:endParaRPr lang="he-IL" dirty="0">
              <a:solidFill>
                <a:schemeClr val="bg1"/>
              </a:solidFill>
            </a:endParaRPr>
          </a:p>
        </p:txBody>
      </p:sp>
      <p:sp>
        <p:nvSpPr>
          <p:cNvPr id="21" name="מלבן 20">
            <a:extLst>
              <a:ext uri="{FF2B5EF4-FFF2-40B4-BE49-F238E27FC236}">
                <a16:creationId xmlns:a16="http://schemas.microsoft.com/office/drawing/2014/main" id="{949BE287-744B-47F4-87CE-61132ACB57BD}"/>
              </a:ext>
            </a:extLst>
          </p:cNvPr>
          <p:cNvSpPr/>
          <p:nvPr/>
        </p:nvSpPr>
        <p:spPr>
          <a:xfrm>
            <a:off x="8931961" y="4194849"/>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bg1"/>
              </a:solidFill>
            </a:endParaRPr>
          </a:p>
        </p:txBody>
      </p:sp>
      <p:sp>
        <p:nvSpPr>
          <p:cNvPr id="22" name="מלבן 21">
            <a:extLst>
              <a:ext uri="{FF2B5EF4-FFF2-40B4-BE49-F238E27FC236}">
                <a16:creationId xmlns:a16="http://schemas.microsoft.com/office/drawing/2014/main" id="{385FA54A-4BA6-450F-BD72-D25E21030344}"/>
              </a:ext>
            </a:extLst>
          </p:cNvPr>
          <p:cNvSpPr/>
          <p:nvPr/>
        </p:nvSpPr>
        <p:spPr>
          <a:xfrm>
            <a:off x="9667460" y="4182401"/>
            <a:ext cx="556591" cy="503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bg1"/>
              </a:solidFill>
            </a:endParaRPr>
          </a:p>
        </p:txBody>
      </p:sp>
      <p:sp>
        <p:nvSpPr>
          <p:cNvPr id="24" name="סוגר מסולסל שמאלי 23">
            <a:extLst>
              <a:ext uri="{FF2B5EF4-FFF2-40B4-BE49-F238E27FC236}">
                <a16:creationId xmlns:a16="http://schemas.microsoft.com/office/drawing/2014/main" id="{D74E35E1-2297-41AA-8508-B1A768A90339}"/>
              </a:ext>
            </a:extLst>
          </p:cNvPr>
          <p:cNvSpPr/>
          <p:nvPr/>
        </p:nvSpPr>
        <p:spPr>
          <a:xfrm rot="5400000">
            <a:off x="5711687" y="1172820"/>
            <a:ext cx="689113" cy="4903305"/>
          </a:xfrm>
          <a:prstGeom prst="leftBrac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bg1"/>
              </a:solidFill>
            </a:endParaRPr>
          </a:p>
        </p:txBody>
      </p:sp>
      <p:sp>
        <p:nvSpPr>
          <p:cNvPr id="25" name="תיבת טקסט 24">
            <a:extLst>
              <a:ext uri="{FF2B5EF4-FFF2-40B4-BE49-F238E27FC236}">
                <a16:creationId xmlns:a16="http://schemas.microsoft.com/office/drawing/2014/main" id="{BFB0740B-1E02-4B9F-A10A-65F80E7D75AB}"/>
              </a:ext>
            </a:extLst>
          </p:cNvPr>
          <p:cNvSpPr txBox="1"/>
          <p:nvPr/>
        </p:nvSpPr>
        <p:spPr>
          <a:xfrm>
            <a:off x="5705061" y="2770366"/>
            <a:ext cx="1417982" cy="369332"/>
          </a:xfrm>
          <a:prstGeom prst="rect">
            <a:avLst/>
          </a:prstGeom>
          <a:noFill/>
        </p:spPr>
        <p:txBody>
          <a:bodyPr wrap="square" rtlCol="1">
            <a:spAutoFit/>
          </a:bodyPr>
          <a:lstStyle/>
          <a:p>
            <a:r>
              <a:rPr lang="en-US" dirty="0"/>
              <a:t>Buffer[8]</a:t>
            </a:r>
            <a:endParaRPr lang="he-IL" dirty="0"/>
          </a:p>
        </p:txBody>
      </p:sp>
      <p:sp>
        <p:nvSpPr>
          <p:cNvPr id="26" name="מלבן 25">
            <a:extLst>
              <a:ext uri="{FF2B5EF4-FFF2-40B4-BE49-F238E27FC236}">
                <a16:creationId xmlns:a16="http://schemas.microsoft.com/office/drawing/2014/main" id="{EAC779D4-6DFA-4C9C-8CCC-67C33C4E74FB}"/>
              </a:ext>
            </a:extLst>
          </p:cNvPr>
          <p:cNvSpPr/>
          <p:nvPr/>
        </p:nvSpPr>
        <p:spPr>
          <a:xfrm rot="20423290">
            <a:off x="689095" y="1856016"/>
            <a:ext cx="2924273" cy="830997"/>
          </a:xfrm>
          <a:prstGeom prst="rect">
            <a:avLst/>
          </a:prstGeom>
          <a:noFill/>
        </p:spPr>
        <p:txBody>
          <a:bodyPr wrap="square" lIns="91440" tIns="45720" rIns="91440" bIns="45720">
            <a:spAutoFit/>
          </a:bodyPr>
          <a:lstStyle/>
          <a:p>
            <a:pPr algn="ctr"/>
            <a:r>
              <a:rPr lang="en-US" sz="2400" dirty="0">
                <a:ln w="0">
                  <a:solidFill>
                    <a:srgbClr val="FF0000"/>
                  </a:solidFill>
                </a:ln>
                <a:solidFill>
                  <a:schemeClr val="accent1"/>
                </a:solidFill>
                <a:effectLst>
                  <a:glow rad="228600">
                    <a:schemeClr val="accent1">
                      <a:satMod val="175000"/>
                      <a:alpha val="40000"/>
                    </a:schemeClr>
                  </a:glow>
                  <a:outerShdw blurRad="60007" dist="310007" dir="7680000" sy="30000" kx="1300200" algn="ctr" rotWithShape="0">
                    <a:prstClr val="black">
                      <a:alpha val="32000"/>
                    </a:prstClr>
                  </a:outerShdw>
                </a:effectLst>
              </a:rPr>
              <a:t>Undefined behavior! </a:t>
            </a:r>
            <a:endParaRPr lang="he-IL" sz="2400" dirty="0">
              <a:ln w="0">
                <a:solidFill>
                  <a:srgbClr val="FF0000"/>
                </a:solidFill>
              </a:ln>
              <a:solidFill>
                <a:schemeClr val="accent1"/>
              </a:solidFill>
              <a:effectLst>
                <a:glow rad="228600">
                  <a:schemeClr val="accent1">
                    <a:satMod val="175000"/>
                    <a:alpha val="40000"/>
                  </a:schemeClr>
                </a:glow>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411857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6B9734CE-78F5-405A-8BF9-05972DAE326C}"/>
              </a:ext>
            </a:extLst>
          </p:cNvPr>
          <p:cNvSpPr>
            <a:spLocks noGrp="1"/>
          </p:cNvSpPr>
          <p:nvPr>
            <p:ph type="title"/>
          </p:nvPr>
        </p:nvSpPr>
        <p:spPr>
          <a:xfrm>
            <a:off x="2045108" y="556592"/>
            <a:ext cx="8101783" cy="965265"/>
          </a:xfrm>
        </p:spPr>
        <p:txBody>
          <a:bodyPr/>
          <a:lstStyle/>
          <a:p>
            <a:pPr algn="r"/>
            <a:r>
              <a:rPr lang="he-IL" dirty="0"/>
              <a:t>פרצות אבטחה בשפת ++</a:t>
            </a:r>
            <a:r>
              <a:rPr lang="en-US" dirty="0"/>
              <a:t>C</a:t>
            </a:r>
            <a:r>
              <a:rPr lang="he-IL" dirty="0"/>
              <a:t> – גלישת חצץ</a:t>
            </a:r>
          </a:p>
        </p:txBody>
      </p:sp>
      <p:sp>
        <p:nvSpPr>
          <p:cNvPr id="6" name="כותרת 1">
            <a:extLst>
              <a:ext uri="{FF2B5EF4-FFF2-40B4-BE49-F238E27FC236}">
                <a16:creationId xmlns:a16="http://schemas.microsoft.com/office/drawing/2014/main" id="{6FD8CF48-682E-4A93-BDDB-3F184B8D1709}"/>
              </a:ext>
            </a:extLst>
          </p:cNvPr>
          <p:cNvSpPr txBox="1">
            <a:spLocks/>
          </p:cNvSpPr>
          <p:nvPr/>
        </p:nvSpPr>
        <p:spPr>
          <a:xfrm>
            <a:off x="4720443" y="1739934"/>
            <a:ext cx="2751111"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גלישות חצץ נפוצות:</a:t>
            </a:r>
          </a:p>
        </p:txBody>
      </p:sp>
      <p:pic>
        <p:nvPicPr>
          <p:cNvPr id="7" name="תמונה 6">
            <a:extLst>
              <a:ext uri="{FF2B5EF4-FFF2-40B4-BE49-F238E27FC236}">
                <a16:creationId xmlns:a16="http://schemas.microsoft.com/office/drawing/2014/main" id="{C2A82954-B928-4C56-837D-C207D6773191}"/>
              </a:ext>
            </a:extLst>
          </p:cNvPr>
          <p:cNvPicPr/>
          <p:nvPr/>
        </p:nvPicPr>
        <p:blipFill>
          <a:blip r:embed="rId2">
            <a:extLst>
              <a:ext uri="{28A0092B-C50C-407E-A947-70E740481C1C}">
                <a14:useLocalDpi xmlns:a14="http://schemas.microsoft.com/office/drawing/2010/main" val="0"/>
              </a:ext>
            </a:extLst>
          </a:blip>
          <a:stretch>
            <a:fillRect/>
          </a:stretch>
        </p:blipFill>
        <p:spPr>
          <a:xfrm>
            <a:off x="7942325" y="3429000"/>
            <a:ext cx="3137452" cy="1314036"/>
          </a:xfrm>
          <a:prstGeom prst="rect">
            <a:avLst/>
          </a:prstGeom>
          <a:ln>
            <a:noFill/>
          </a:ln>
          <a:effectLst>
            <a:outerShdw blurRad="190500" algn="tl" rotWithShape="0">
              <a:srgbClr val="000000">
                <a:alpha val="70000"/>
              </a:srgbClr>
            </a:outerShdw>
          </a:effectLst>
        </p:spPr>
      </p:pic>
      <p:sp>
        <p:nvSpPr>
          <p:cNvPr id="8" name="מלבן 7">
            <a:extLst>
              <a:ext uri="{FF2B5EF4-FFF2-40B4-BE49-F238E27FC236}">
                <a16:creationId xmlns:a16="http://schemas.microsoft.com/office/drawing/2014/main" id="{BD41AE91-6D0F-4F30-B44F-9DEFD8110DBB}"/>
              </a:ext>
            </a:extLst>
          </p:cNvPr>
          <p:cNvSpPr/>
          <p:nvPr/>
        </p:nvSpPr>
        <p:spPr>
          <a:xfrm>
            <a:off x="8212928" y="2848066"/>
            <a:ext cx="2596246"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גלישת מחסנית</a:t>
            </a:r>
          </a:p>
        </p:txBody>
      </p:sp>
      <p:pic>
        <p:nvPicPr>
          <p:cNvPr id="9" name="תמונה 8">
            <a:extLst>
              <a:ext uri="{FF2B5EF4-FFF2-40B4-BE49-F238E27FC236}">
                <a16:creationId xmlns:a16="http://schemas.microsoft.com/office/drawing/2014/main" id="{1FED84B5-C3E4-40D4-8FCF-C606FDF45063}"/>
              </a:ext>
            </a:extLst>
          </p:cNvPr>
          <p:cNvPicPr/>
          <p:nvPr/>
        </p:nvPicPr>
        <p:blipFill>
          <a:blip r:embed="rId3">
            <a:extLst>
              <a:ext uri="{28A0092B-C50C-407E-A947-70E740481C1C}">
                <a14:useLocalDpi xmlns:a14="http://schemas.microsoft.com/office/drawing/2010/main" val="0"/>
              </a:ext>
            </a:extLst>
          </a:blip>
          <a:stretch>
            <a:fillRect/>
          </a:stretch>
        </p:blipFill>
        <p:spPr>
          <a:xfrm>
            <a:off x="918666" y="3429000"/>
            <a:ext cx="3137452" cy="1314036"/>
          </a:xfrm>
          <a:prstGeom prst="rect">
            <a:avLst/>
          </a:prstGeom>
          <a:ln>
            <a:noFill/>
          </a:ln>
          <a:effectLst>
            <a:outerShdw blurRad="190500" algn="tl" rotWithShape="0">
              <a:srgbClr val="000000">
                <a:alpha val="70000"/>
              </a:srgbClr>
            </a:outerShdw>
          </a:effectLst>
        </p:spPr>
      </p:pic>
      <p:sp>
        <p:nvSpPr>
          <p:cNvPr id="10" name="מלבן 9">
            <a:extLst>
              <a:ext uri="{FF2B5EF4-FFF2-40B4-BE49-F238E27FC236}">
                <a16:creationId xmlns:a16="http://schemas.microsoft.com/office/drawing/2014/main" id="{B65B162E-EBFC-4E06-8B7F-9447413FB857}"/>
              </a:ext>
            </a:extLst>
          </p:cNvPr>
          <p:cNvSpPr/>
          <p:nvPr/>
        </p:nvSpPr>
        <p:spPr>
          <a:xfrm>
            <a:off x="1301913" y="2854692"/>
            <a:ext cx="2596246" cy="461665"/>
          </a:xfrm>
          <a:prstGeom prst="rect">
            <a:avLst/>
          </a:prstGeom>
          <a:noFill/>
        </p:spPr>
        <p:txBody>
          <a:bodyPr wrap="squar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Off by one</a:t>
            </a:r>
            <a:endPar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1" name="תמונה 10">
            <a:extLst>
              <a:ext uri="{FF2B5EF4-FFF2-40B4-BE49-F238E27FC236}">
                <a16:creationId xmlns:a16="http://schemas.microsoft.com/office/drawing/2014/main" id="{BE0A198D-E736-4EBD-BD04-39C125B74C4D}"/>
              </a:ext>
            </a:extLst>
          </p:cNvPr>
          <p:cNvPicPr/>
          <p:nvPr/>
        </p:nvPicPr>
        <p:blipFill>
          <a:blip r:embed="rId4">
            <a:extLst>
              <a:ext uri="{28A0092B-C50C-407E-A947-70E740481C1C}">
                <a14:useLocalDpi xmlns:a14="http://schemas.microsoft.com/office/drawing/2010/main" val="0"/>
              </a:ext>
            </a:extLst>
          </a:blip>
          <a:stretch>
            <a:fillRect/>
          </a:stretch>
        </p:blipFill>
        <p:spPr>
          <a:xfrm>
            <a:off x="4430495" y="3603385"/>
            <a:ext cx="3137451" cy="965265"/>
          </a:xfrm>
          <a:prstGeom prst="rect">
            <a:avLst/>
          </a:prstGeom>
          <a:ln>
            <a:noFill/>
          </a:ln>
          <a:effectLst>
            <a:outerShdw blurRad="292100" dist="139700" dir="2700000" algn="tl" rotWithShape="0">
              <a:srgbClr val="333333">
                <a:alpha val="65000"/>
              </a:srgbClr>
            </a:outerShdw>
          </a:effectLst>
        </p:spPr>
      </p:pic>
      <p:sp>
        <p:nvSpPr>
          <p:cNvPr id="12" name="מלבן 11">
            <a:extLst>
              <a:ext uri="{FF2B5EF4-FFF2-40B4-BE49-F238E27FC236}">
                <a16:creationId xmlns:a16="http://schemas.microsoft.com/office/drawing/2014/main" id="{2F3B19AB-F048-4973-9654-23320E53DB80}"/>
              </a:ext>
            </a:extLst>
          </p:cNvPr>
          <p:cNvSpPr/>
          <p:nvPr/>
        </p:nvSpPr>
        <p:spPr>
          <a:xfrm>
            <a:off x="4840246" y="2854694"/>
            <a:ext cx="2596246" cy="461665"/>
          </a:xfrm>
          <a:prstGeom prst="rect">
            <a:avLst/>
          </a:prstGeom>
          <a:noFill/>
        </p:spPr>
        <p:txBody>
          <a:bodyPr wrap="square" lIns="91440" tIns="45720" rIns="91440" bIns="45720">
            <a:spAutoFit/>
          </a:bodyPr>
          <a:lstStyle/>
          <a:p>
            <a:pPr algn="ctr"/>
            <a:r>
              <a:rPr lang="he-IL"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גלישת ערימה</a:t>
            </a:r>
          </a:p>
        </p:txBody>
      </p:sp>
    </p:spTree>
    <p:extLst>
      <p:ext uri="{BB962C8B-B14F-4D97-AF65-F5344CB8AC3E}">
        <p14:creationId xmlns:p14="http://schemas.microsoft.com/office/powerpoint/2010/main" val="252440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026B74B-6E78-4E29-A199-C114C172407A}"/>
              </a:ext>
            </a:extLst>
          </p:cNvPr>
          <p:cNvSpPr/>
          <p:nvPr/>
        </p:nvSpPr>
        <p:spPr>
          <a:xfrm>
            <a:off x="2047457" y="2429631"/>
            <a:ext cx="8309113" cy="3264321"/>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כותרת 1">
            <a:extLst>
              <a:ext uri="{FF2B5EF4-FFF2-40B4-BE49-F238E27FC236}">
                <a16:creationId xmlns:a16="http://schemas.microsoft.com/office/drawing/2014/main" id="{CD7A4528-6510-44B8-BBFB-AC5454A818F9}"/>
              </a:ext>
            </a:extLst>
          </p:cNvPr>
          <p:cNvSpPr>
            <a:spLocks noGrp="1"/>
          </p:cNvSpPr>
          <p:nvPr>
            <p:ph type="title"/>
          </p:nvPr>
        </p:nvSpPr>
        <p:spPr>
          <a:xfrm>
            <a:off x="2045108" y="556592"/>
            <a:ext cx="8101783" cy="965265"/>
          </a:xfrm>
        </p:spPr>
        <p:txBody>
          <a:bodyPr/>
          <a:lstStyle/>
          <a:p>
            <a:pPr algn="r"/>
            <a:r>
              <a:rPr lang="he-IL" dirty="0"/>
              <a:t>פרצות אבטחה בשפת ++</a:t>
            </a:r>
            <a:r>
              <a:rPr lang="en-US" dirty="0"/>
              <a:t>C</a:t>
            </a:r>
            <a:r>
              <a:rPr lang="he-IL" dirty="0"/>
              <a:t> – גלישת חצץ</a:t>
            </a:r>
          </a:p>
        </p:txBody>
      </p:sp>
      <p:sp>
        <p:nvSpPr>
          <p:cNvPr id="6" name="כותרת 1">
            <a:extLst>
              <a:ext uri="{FF2B5EF4-FFF2-40B4-BE49-F238E27FC236}">
                <a16:creationId xmlns:a16="http://schemas.microsoft.com/office/drawing/2014/main" id="{0F6C1DB4-5C4E-4307-9AE9-A23DC9AA4AB6}"/>
              </a:ext>
            </a:extLst>
          </p:cNvPr>
          <p:cNvSpPr txBox="1">
            <a:spLocks/>
          </p:cNvSpPr>
          <p:nvPr/>
        </p:nvSpPr>
        <p:spPr>
          <a:xfrm>
            <a:off x="4473275" y="1521857"/>
            <a:ext cx="3245447"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שונות להגנה:</a:t>
            </a:r>
          </a:p>
        </p:txBody>
      </p:sp>
      <p:sp>
        <p:nvSpPr>
          <p:cNvPr id="7" name="כותרת 1">
            <a:extLst>
              <a:ext uri="{FF2B5EF4-FFF2-40B4-BE49-F238E27FC236}">
                <a16:creationId xmlns:a16="http://schemas.microsoft.com/office/drawing/2014/main" id="{ECB937F7-01A1-41A6-BA94-F8493CA7C94D}"/>
              </a:ext>
            </a:extLst>
          </p:cNvPr>
          <p:cNvSpPr txBox="1">
            <a:spLocks/>
          </p:cNvSpPr>
          <p:nvPr/>
        </p:nvSpPr>
        <p:spPr>
          <a:xfrm>
            <a:off x="3855311" y="2844931"/>
            <a:ext cx="4693404"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b="1" u="sng" dirty="0"/>
              <a:t>הקפדה על כתיבת קוד ללא שגיאות!</a:t>
            </a:r>
          </a:p>
        </p:txBody>
      </p:sp>
      <p:sp>
        <p:nvSpPr>
          <p:cNvPr id="8" name="תיבת טקסט 7">
            <a:extLst>
              <a:ext uri="{FF2B5EF4-FFF2-40B4-BE49-F238E27FC236}">
                <a16:creationId xmlns:a16="http://schemas.microsoft.com/office/drawing/2014/main" id="{2600AB1C-A773-4930-A1F3-27FF9D6F4A36}"/>
              </a:ext>
            </a:extLst>
          </p:cNvPr>
          <p:cNvSpPr txBox="1"/>
          <p:nvPr/>
        </p:nvSpPr>
        <p:spPr>
          <a:xfrm>
            <a:off x="2438398" y="3580425"/>
            <a:ext cx="7076662" cy="1200329"/>
          </a:xfrm>
          <a:prstGeom prst="rect">
            <a:avLst/>
          </a:prstGeom>
          <a:noFill/>
        </p:spPr>
        <p:txBody>
          <a:bodyPr wrap="square" rtlCol="1">
            <a:spAutoFit/>
          </a:bodyPr>
          <a:lstStyle/>
          <a:p>
            <a:pPr algn="r" rtl="1"/>
            <a:r>
              <a:rPr lang="he-IL" dirty="0"/>
              <a:t>רוב הפורצים מנצלים גלישות חוצץ הנובעות מחוסר זהירות של המתכנתים, כגון </a:t>
            </a:r>
            <a:r>
              <a:rPr lang="en-US" dirty="0"/>
              <a:t>off by one</a:t>
            </a:r>
            <a:r>
              <a:rPr lang="he-IL" dirty="0"/>
              <a:t> וכדו', וכן מגלישות חצץ הנובעות משימוש בספריות ופונקציות לא בטוחות שלא מבצעות בדיקת גבולות לחצץ. לכן הקפדה על שימוש בפונקציות בטוחות, וכן על קוד תקין ללא שגיאות היא ההגנה הראשונה הצריכה להיעשות.</a:t>
            </a:r>
          </a:p>
        </p:txBody>
      </p:sp>
    </p:spTree>
    <p:extLst>
      <p:ext uri="{BB962C8B-B14F-4D97-AF65-F5344CB8AC3E}">
        <p14:creationId xmlns:p14="http://schemas.microsoft.com/office/powerpoint/2010/main" val="302657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0C775506-0BDD-4150-995D-6D45622D9BE3}"/>
              </a:ext>
            </a:extLst>
          </p:cNvPr>
          <p:cNvSpPr/>
          <p:nvPr/>
        </p:nvSpPr>
        <p:spPr>
          <a:xfrm>
            <a:off x="1941440" y="2235328"/>
            <a:ext cx="8309113" cy="3871776"/>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כותרת 1">
            <a:extLst>
              <a:ext uri="{FF2B5EF4-FFF2-40B4-BE49-F238E27FC236}">
                <a16:creationId xmlns:a16="http://schemas.microsoft.com/office/drawing/2014/main" id="{5369C8F6-CAE1-4D96-8094-094F88D0C8AF}"/>
              </a:ext>
            </a:extLst>
          </p:cNvPr>
          <p:cNvSpPr>
            <a:spLocks noGrp="1"/>
          </p:cNvSpPr>
          <p:nvPr>
            <p:ph type="title"/>
          </p:nvPr>
        </p:nvSpPr>
        <p:spPr>
          <a:xfrm>
            <a:off x="2045108" y="556592"/>
            <a:ext cx="8101783" cy="965265"/>
          </a:xfrm>
        </p:spPr>
        <p:txBody>
          <a:bodyPr/>
          <a:lstStyle/>
          <a:p>
            <a:pPr algn="r"/>
            <a:r>
              <a:rPr lang="he-IL" dirty="0"/>
              <a:t>פרצות אבטחה בשפת ++</a:t>
            </a:r>
            <a:r>
              <a:rPr lang="en-US" dirty="0"/>
              <a:t>C</a:t>
            </a:r>
            <a:r>
              <a:rPr lang="he-IL" dirty="0"/>
              <a:t> – גלישת חצץ</a:t>
            </a:r>
          </a:p>
        </p:txBody>
      </p:sp>
      <p:sp>
        <p:nvSpPr>
          <p:cNvPr id="5" name="כותרת 1">
            <a:extLst>
              <a:ext uri="{FF2B5EF4-FFF2-40B4-BE49-F238E27FC236}">
                <a16:creationId xmlns:a16="http://schemas.microsoft.com/office/drawing/2014/main" id="{A5F026C6-402F-4E4A-8EAC-A10391135611}"/>
              </a:ext>
            </a:extLst>
          </p:cNvPr>
          <p:cNvSpPr txBox="1">
            <a:spLocks/>
          </p:cNvSpPr>
          <p:nvPr/>
        </p:nvSpPr>
        <p:spPr>
          <a:xfrm>
            <a:off x="4473275" y="1521857"/>
            <a:ext cx="3245447"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שונות להגנה:</a:t>
            </a:r>
          </a:p>
        </p:txBody>
      </p:sp>
      <p:sp>
        <p:nvSpPr>
          <p:cNvPr id="6" name="כותרת 1">
            <a:extLst>
              <a:ext uri="{FF2B5EF4-FFF2-40B4-BE49-F238E27FC236}">
                <a16:creationId xmlns:a16="http://schemas.microsoft.com/office/drawing/2014/main" id="{7F2DCD17-73D0-4CB9-9529-DFDADA997104}"/>
              </a:ext>
            </a:extLst>
          </p:cNvPr>
          <p:cNvSpPr txBox="1">
            <a:spLocks/>
          </p:cNvSpPr>
          <p:nvPr/>
        </p:nvSpPr>
        <p:spPr>
          <a:xfrm>
            <a:off x="2992853" y="2384720"/>
            <a:ext cx="5755717"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en-US" sz="2800" b="1" u="sng" dirty="0"/>
              <a:t>Executable space protection</a:t>
            </a:r>
            <a:endParaRPr lang="he-IL" sz="2800" b="1" u="sng" dirty="0"/>
          </a:p>
        </p:txBody>
      </p:sp>
      <p:sp>
        <p:nvSpPr>
          <p:cNvPr id="7" name="תיבת טקסט 6">
            <a:extLst>
              <a:ext uri="{FF2B5EF4-FFF2-40B4-BE49-F238E27FC236}">
                <a16:creationId xmlns:a16="http://schemas.microsoft.com/office/drawing/2014/main" id="{0AF8F827-4BEC-4F41-BEE0-22B385D14BC9}"/>
              </a:ext>
            </a:extLst>
          </p:cNvPr>
          <p:cNvSpPr txBox="1"/>
          <p:nvPr/>
        </p:nvSpPr>
        <p:spPr>
          <a:xfrm>
            <a:off x="2557665" y="3245437"/>
            <a:ext cx="7076662" cy="2308324"/>
          </a:xfrm>
          <a:prstGeom prst="rect">
            <a:avLst/>
          </a:prstGeom>
          <a:noFill/>
        </p:spPr>
        <p:txBody>
          <a:bodyPr wrap="square" rtlCol="1">
            <a:spAutoFit/>
          </a:bodyPr>
          <a:lstStyle/>
          <a:p>
            <a:pPr algn="r" rtl="1"/>
            <a:r>
              <a:rPr lang="he-IL" dirty="0"/>
              <a:t>אסטרטגיה זו מגנה על חלק מההתקפות המתבצעות ע"י החדרת קוד זדוני.</a:t>
            </a:r>
          </a:p>
          <a:p>
            <a:pPr algn="r" rtl="1"/>
            <a:r>
              <a:rPr lang="he-IL" dirty="0"/>
              <a:t>באסטרטגיה זו, מגדירים מקום בזיכרון הניתן לכתיבה ע"י המשתמש, והמקום מוגדר כניתן לכתיבה בלבד וללא אופציה להרצת קוד. לכן פורץ לא יכול להחדיר קוד ואח"כ לגרום להרצת הקוד הזדוני, כי הקוד אינו ניתן להרצה במיקום שבו הוא נמצא בזיכרון. </a:t>
            </a:r>
          </a:p>
          <a:p>
            <a:pPr algn="r" rtl="1"/>
            <a:r>
              <a:rPr lang="en-US" dirty="0"/>
              <a:t>Data Execution Prevention (DEP)</a:t>
            </a:r>
            <a:r>
              <a:rPr lang="he-IL" dirty="0"/>
              <a:t>היא תוכנה של </a:t>
            </a:r>
            <a:r>
              <a:rPr lang="en-US" dirty="0"/>
              <a:t>Microsoft</a:t>
            </a:r>
            <a:r>
              <a:rPr lang="he-IL" dirty="0"/>
              <a:t> המיישמת את האסטרטגיה הזאת. כל זיכרון שהוקצה ע"י המחסנית או ע"י </a:t>
            </a:r>
            <a:r>
              <a:rPr lang="en-US" dirty="0"/>
              <a:t>malloc</a:t>
            </a:r>
            <a:r>
              <a:rPr lang="he-IL" dirty="0"/>
              <a:t> אינו ניתן להרצה, ולהריץ קוד בזיכרון צריך להשתמש ב</a:t>
            </a:r>
            <a:r>
              <a:rPr lang="en-US" dirty="0"/>
              <a:t>API - </a:t>
            </a:r>
            <a:r>
              <a:rPr lang="he-IL" dirty="0"/>
              <a:t> מיוחד.</a:t>
            </a:r>
          </a:p>
        </p:txBody>
      </p:sp>
    </p:spTree>
    <p:extLst>
      <p:ext uri="{BB962C8B-B14F-4D97-AF65-F5344CB8AC3E}">
        <p14:creationId xmlns:p14="http://schemas.microsoft.com/office/powerpoint/2010/main" val="37893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63F1E584-1EC7-456B-8C76-31D0C0108EF3}"/>
              </a:ext>
            </a:extLst>
          </p:cNvPr>
          <p:cNvSpPr/>
          <p:nvPr/>
        </p:nvSpPr>
        <p:spPr>
          <a:xfrm>
            <a:off x="2047457" y="2469387"/>
            <a:ext cx="8309113" cy="3264321"/>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כותרת 1">
            <a:extLst>
              <a:ext uri="{FF2B5EF4-FFF2-40B4-BE49-F238E27FC236}">
                <a16:creationId xmlns:a16="http://schemas.microsoft.com/office/drawing/2014/main" id="{D1F158F4-BEDD-47D4-AAB8-A5643CD27D88}"/>
              </a:ext>
            </a:extLst>
          </p:cNvPr>
          <p:cNvSpPr txBox="1">
            <a:spLocks/>
          </p:cNvSpPr>
          <p:nvPr/>
        </p:nvSpPr>
        <p:spPr>
          <a:xfrm>
            <a:off x="2045106" y="329064"/>
            <a:ext cx="8101783" cy="965265"/>
          </a:xfrm>
          <a:prstGeom prst="rect">
            <a:avLst/>
          </a:prstGeom>
        </p:spPr>
        <p:txBody>
          <a:bodyPr vert="horz" lIns="91440" tIns="45720" rIns="91440" bIns="45720" rtlCol="0" anchor="b">
            <a:noAutofit/>
          </a:bodyPr>
          <a:lstStyle>
            <a:lvl1pPr algn="l" defTabSz="457200" rtl="1" eaLnBrk="1" latinLnBrk="0" hangingPunct="1">
              <a:spcBef>
                <a:spcPct val="0"/>
              </a:spcBef>
              <a:buNone/>
              <a:defRPr sz="7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4200" dirty="0"/>
              <a:t>פרצות אבטחה בשפת ++</a:t>
            </a:r>
            <a:r>
              <a:rPr lang="en-US" sz="4200" dirty="0"/>
              <a:t>C</a:t>
            </a:r>
            <a:r>
              <a:rPr lang="he-IL" sz="4200" dirty="0"/>
              <a:t> – גלישת חצץ</a:t>
            </a:r>
          </a:p>
        </p:txBody>
      </p:sp>
      <p:sp>
        <p:nvSpPr>
          <p:cNvPr id="7" name="כותרת 1">
            <a:extLst>
              <a:ext uri="{FF2B5EF4-FFF2-40B4-BE49-F238E27FC236}">
                <a16:creationId xmlns:a16="http://schemas.microsoft.com/office/drawing/2014/main" id="{346E9B0F-5AED-42A7-8AAD-9271B3C122DD}"/>
              </a:ext>
            </a:extLst>
          </p:cNvPr>
          <p:cNvSpPr txBox="1">
            <a:spLocks/>
          </p:cNvSpPr>
          <p:nvPr/>
        </p:nvSpPr>
        <p:spPr>
          <a:xfrm>
            <a:off x="4473275" y="1561613"/>
            <a:ext cx="3245447"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800" dirty="0"/>
              <a:t>אסטרטגיות שונות להגנה:</a:t>
            </a:r>
          </a:p>
        </p:txBody>
      </p:sp>
      <p:sp>
        <p:nvSpPr>
          <p:cNvPr id="8" name="כותרת 1">
            <a:extLst>
              <a:ext uri="{FF2B5EF4-FFF2-40B4-BE49-F238E27FC236}">
                <a16:creationId xmlns:a16="http://schemas.microsoft.com/office/drawing/2014/main" id="{1DCAA3D9-B6C4-4927-B6C7-C6323E2A97AA}"/>
              </a:ext>
            </a:extLst>
          </p:cNvPr>
          <p:cNvSpPr txBox="1">
            <a:spLocks/>
          </p:cNvSpPr>
          <p:nvPr/>
        </p:nvSpPr>
        <p:spPr>
          <a:xfrm>
            <a:off x="3098870" y="2884687"/>
            <a:ext cx="5755717" cy="735494"/>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en-US" sz="2800" b="1" u="sng" dirty="0"/>
              <a:t>Deep Packet Inspection (DPI)</a:t>
            </a:r>
            <a:endParaRPr lang="he-IL" sz="2800" b="1" u="sng" dirty="0"/>
          </a:p>
        </p:txBody>
      </p:sp>
      <p:sp>
        <p:nvSpPr>
          <p:cNvPr id="9" name="תיבת טקסט 8">
            <a:extLst>
              <a:ext uri="{FF2B5EF4-FFF2-40B4-BE49-F238E27FC236}">
                <a16:creationId xmlns:a16="http://schemas.microsoft.com/office/drawing/2014/main" id="{4C1B87C3-6BD1-4DB2-B5E0-32DE29E8C4BF}"/>
              </a:ext>
            </a:extLst>
          </p:cNvPr>
          <p:cNvSpPr txBox="1"/>
          <p:nvPr/>
        </p:nvSpPr>
        <p:spPr>
          <a:xfrm>
            <a:off x="2438398" y="3620181"/>
            <a:ext cx="7076662" cy="1200329"/>
          </a:xfrm>
          <a:prstGeom prst="rect">
            <a:avLst/>
          </a:prstGeom>
          <a:noFill/>
        </p:spPr>
        <p:txBody>
          <a:bodyPr wrap="square" rtlCol="1">
            <a:spAutoFit/>
          </a:bodyPr>
          <a:lstStyle/>
          <a:p>
            <a:pPr algn="r" rtl="1"/>
            <a:r>
              <a:rPr lang="he-IL" dirty="0"/>
              <a:t>אסטרטגיה זו מגנה על חלק מההתקפות המתבצעות דרך הרשת.</a:t>
            </a:r>
          </a:p>
          <a:p>
            <a:pPr algn="r" rtl="1"/>
            <a:r>
              <a:rPr lang="he-IL" dirty="0"/>
              <a:t>באסטרטגיה זו, סורקים את כל הפאקטים המגיעים ברשת, ומסננים את הפאקטים שיש להם חתימה של התקפת גלישת חצץ, כגון הוראת </a:t>
            </a:r>
            <a:r>
              <a:rPr lang="en-US" dirty="0"/>
              <a:t>nop_sled</a:t>
            </a:r>
            <a:r>
              <a:rPr lang="he-IL" dirty="0"/>
              <a:t> המשמשת את התוקף להגעה לקוד הזדוני המושתל.</a:t>
            </a:r>
          </a:p>
        </p:txBody>
      </p:sp>
    </p:spTree>
    <p:extLst>
      <p:ext uri="{BB962C8B-B14F-4D97-AF65-F5344CB8AC3E}">
        <p14:creationId xmlns:p14="http://schemas.microsoft.com/office/powerpoint/2010/main" val="2515251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3497</TotalTime>
  <Words>1794</Words>
  <Application>Microsoft Office PowerPoint</Application>
  <PresentationFormat>מסך רחב</PresentationFormat>
  <Paragraphs>321</Paragraphs>
  <Slides>46</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46</vt:i4>
      </vt:variant>
    </vt:vector>
  </HeadingPairs>
  <TitlesOfParts>
    <vt:vector size="56" baseType="lpstr">
      <vt:lpstr>Arial</vt:lpstr>
      <vt:lpstr>Calibri</vt:lpstr>
      <vt:lpstr>Century Gothic</vt:lpstr>
      <vt:lpstr>Courier New</vt:lpstr>
      <vt:lpstr>Dante</vt:lpstr>
      <vt:lpstr>Guttman Yad-Brush</vt:lpstr>
      <vt:lpstr>Linux Libertine</vt:lpstr>
      <vt:lpstr>Wingdings</vt:lpstr>
      <vt:lpstr>Wingdings 3</vt:lpstr>
      <vt:lpstr>יונים</vt:lpstr>
      <vt:lpstr>סמינר בתכנות מערכות דפנסיבי:  פרצות אבטחה נפוצות  והגנות מפניהם</vt:lpstr>
      <vt:lpstr>נדבר היום על :</vt:lpstr>
      <vt:lpstr>האם מתכנת צריך להתמצא בפרצות האבטחה הנפוצות?</vt:lpstr>
      <vt:lpstr>פרצות אבטחה בשפת ++C</vt:lpstr>
      <vt:lpstr>פרצות אבטחה בשפת ++C</vt:lpstr>
      <vt:lpstr>פרצות אבטחה בשפת ++C – גלישת חצץ</vt:lpstr>
      <vt:lpstr>פרצות אבטחה בשפת ++C – גלישת חצץ</vt:lpstr>
      <vt:lpstr>פרצות אבטחה בשפת ++C – גלישת חצץ</vt:lpstr>
      <vt:lpstr>מצגת של PowerPoint‏</vt:lpstr>
      <vt:lpstr>פרצות אבטחה בשפת ++C</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דפנסיבי:  פרצות אבטחה נפוצות  והגנה מפניהם</dc:title>
  <dc:creator>Moshe</dc:creator>
  <cp:lastModifiedBy>Moshe</cp:lastModifiedBy>
  <cp:revision>118</cp:revision>
  <dcterms:created xsi:type="dcterms:W3CDTF">2020-12-30T20:32:56Z</dcterms:created>
  <dcterms:modified xsi:type="dcterms:W3CDTF">2021-01-17T18:44:23Z</dcterms:modified>
</cp:coreProperties>
</file>