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7" r:id="rId2"/>
    <p:sldId id="256" r:id="rId3"/>
    <p:sldId id="280" r:id="rId4"/>
    <p:sldId id="258" r:id="rId5"/>
    <p:sldId id="268" r:id="rId6"/>
    <p:sldId id="269" r:id="rId7"/>
    <p:sldId id="259" r:id="rId8"/>
    <p:sldId id="288" r:id="rId9"/>
    <p:sldId id="272" r:id="rId10"/>
    <p:sldId id="274" r:id="rId11"/>
    <p:sldId id="281" r:id="rId12"/>
    <p:sldId id="291" r:id="rId13"/>
    <p:sldId id="261" r:id="rId14"/>
    <p:sldId id="302" r:id="rId15"/>
    <p:sldId id="263" r:id="rId16"/>
    <p:sldId id="264" r:id="rId17"/>
    <p:sldId id="265" r:id="rId18"/>
    <p:sldId id="303" r:id="rId19"/>
    <p:sldId id="304" r:id="rId20"/>
    <p:sldId id="276" r:id="rId21"/>
    <p:sldId id="294" r:id="rId22"/>
    <p:sldId id="297" r:id="rId23"/>
    <p:sldId id="275" r:id="rId24"/>
    <p:sldId id="296" r:id="rId25"/>
    <p:sldId id="277" r:id="rId26"/>
    <p:sldId id="285" r:id="rId27"/>
    <p:sldId id="289" r:id="rId28"/>
    <p:sldId id="290" r:id="rId29"/>
    <p:sldId id="282" r:id="rId30"/>
    <p:sldId id="284" r:id="rId31"/>
    <p:sldId id="299" r:id="rId32"/>
    <p:sldId id="279" r:id="rId33"/>
    <p:sldId id="292" r:id="rId34"/>
    <p:sldId id="278" r:id="rId35"/>
    <p:sldId id="301" r:id="rId36"/>
    <p:sldId id="298" r:id="rId37"/>
    <p:sldId id="300" r:id="rId38"/>
    <p:sldId id="286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rius Barušauskas" initials="DB" lastIdx="1" clrIdx="0">
    <p:extLst>
      <p:ext uri="{19B8F6BF-5375-455C-9EA6-DF929625EA0E}">
        <p15:presenceInfo xmlns:p15="http://schemas.microsoft.com/office/powerpoint/2012/main" userId="191cb6dd2ad0207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08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3774770341207352E-2"/>
          <c:y val="2.0890748031496063E-2"/>
          <c:w val="0.87209957349081368"/>
          <c:h val="0.6945568405511810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Logloss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Sheet1!$A$2:$A$53</c:f>
              <c:numCache>
                <c:formatCode>m/d/yyyy</c:formatCode>
                <c:ptCount val="52"/>
                <c:pt idx="0">
                  <c:v>42418.440381944441</c:v>
                </c:pt>
                <c:pt idx="1">
                  <c:v>42418.445497685185</c:v>
                </c:pt>
                <c:pt idx="2">
                  <c:v>42418.656168981484</c:v>
                </c:pt>
                <c:pt idx="3">
                  <c:v>42419.310104166667</c:v>
                </c:pt>
                <c:pt idx="4">
                  <c:v>42421.84952546296</c:v>
                </c:pt>
                <c:pt idx="5">
                  <c:v>42421.921666666669</c:v>
                </c:pt>
                <c:pt idx="6">
                  <c:v>42423.574826388889</c:v>
                </c:pt>
                <c:pt idx="7">
                  <c:v>42423.575578703705</c:v>
                </c:pt>
                <c:pt idx="8">
                  <c:v>42429.127268518518</c:v>
                </c:pt>
                <c:pt idx="9">
                  <c:v>42429.16097222222</c:v>
                </c:pt>
                <c:pt idx="10">
                  <c:v>42430.116249999999</c:v>
                </c:pt>
                <c:pt idx="11">
                  <c:v>42430.756018518521</c:v>
                </c:pt>
                <c:pt idx="12">
                  <c:v>42434.564953703702</c:v>
                </c:pt>
                <c:pt idx="13">
                  <c:v>42435.560532407406</c:v>
                </c:pt>
                <c:pt idx="14">
                  <c:v>42435.79991898148</c:v>
                </c:pt>
                <c:pt idx="15">
                  <c:v>42436.994826388887</c:v>
                </c:pt>
                <c:pt idx="16">
                  <c:v>42438.671087962961</c:v>
                </c:pt>
                <c:pt idx="17">
                  <c:v>42438.801921296297</c:v>
                </c:pt>
                <c:pt idx="18">
                  <c:v>42439.827060185184</c:v>
                </c:pt>
                <c:pt idx="19">
                  <c:v>42440.003969907404</c:v>
                </c:pt>
                <c:pt idx="20">
                  <c:v>42444.875937500001</c:v>
                </c:pt>
                <c:pt idx="21">
                  <c:v>42445.816770833335</c:v>
                </c:pt>
                <c:pt idx="22">
                  <c:v>42447.877268518518</c:v>
                </c:pt>
                <c:pt idx="23">
                  <c:v>42448.030150462961</c:v>
                </c:pt>
                <c:pt idx="24">
                  <c:v>42448.673182870371</c:v>
                </c:pt>
                <c:pt idx="25">
                  <c:v>42449.036319444444</c:v>
                </c:pt>
                <c:pt idx="26">
                  <c:v>42449.207488425927</c:v>
                </c:pt>
                <c:pt idx="27">
                  <c:v>42449.429305555554</c:v>
                </c:pt>
                <c:pt idx="28">
                  <c:v>42450.006041666667</c:v>
                </c:pt>
                <c:pt idx="29">
                  <c:v>42450.295162037037</c:v>
                </c:pt>
                <c:pt idx="30">
                  <c:v>42450.29923611111</c:v>
                </c:pt>
                <c:pt idx="31">
                  <c:v>42451.292997685188</c:v>
                </c:pt>
                <c:pt idx="32">
                  <c:v>42451.337395833332</c:v>
                </c:pt>
                <c:pt idx="33">
                  <c:v>42452.564432870371</c:v>
                </c:pt>
                <c:pt idx="34">
                  <c:v>42453.297662037039</c:v>
                </c:pt>
                <c:pt idx="35">
                  <c:v>42455.458912037036</c:v>
                </c:pt>
                <c:pt idx="36">
                  <c:v>42456.774768518517</c:v>
                </c:pt>
                <c:pt idx="37">
                  <c:v>42457.781851851854</c:v>
                </c:pt>
                <c:pt idx="38">
                  <c:v>42458.07607638889</c:v>
                </c:pt>
                <c:pt idx="39">
                  <c:v>42459.954641203702</c:v>
                </c:pt>
                <c:pt idx="40">
                  <c:v>42462.648090277777</c:v>
                </c:pt>
                <c:pt idx="41">
                  <c:v>42464.031273148146</c:v>
                </c:pt>
                <c:pt idx="42">
                  <c:v>42468.377280092594</c:v>
                </c:pt>
                <c:pt idx="43">
                  <c:v>42472.001400462963</c:v>
                </c:pt>
                <c:pt idx="44">
                  <c:v>42473.008449074077</c:v>
                </c:pt>
                <c:pt idx="45">
                  <c:v>42474.117777777778</c:v>
                </c:pt>
                <c:pt idx="46">
                  <c:v>42474.857256944444</c:v>
                </c:pt>
                <c:pt idx="47">
                  <c:v>42477.769189814811</c:v>
                </c:pt>
                <c:pt idx="48">
                  <c:v>42477.888252314813</c:v>
                </c:pt>
                <c:pt idx="49">
                  <c:v>42477.892129629632</c:v>
                </c:pt>
                <c:pt idx="50">
                  <c:v>42478.420798611114</c:v>
                </c:pt>
                <c:pt idx="51">
                  <c:v>42478.639409722222</c:v>
                </c:pt>
              </c:numCache>
            </c:numRef>
          </c:cat>
          <c:val>
            <c:numRef>
              <c:f>Sheet1!$B$2:$B$53</c:f>
              <c:numCache>
                <c:formatCode>General</c:formatCode>
                <c:ptCount val="52"/>
                <c:pt idx="0">
                  <c:v>0.45678999999999997</c:v>
                </c:pt>
                <c:pt idx="1">
                  <c:v>0.45674999999999999</c:v>
                </c:pt>
                <c:pt idx="2">
                  <c:v>0.45661000000000002</c:v>
                </c:pt>
                <c:pt idx="3">
                  <c:v>0.45466000000000001</c:v>
                </c:pt>
                <c:pt idx="4">
                  <c:v>0.45323999999999998</c:v>
                </c:pt>
                <c:pt idx="5">
                  <c:v>0.45216000000000001</c:v>
                </c:pt>
                <c:pt idx="6">
                  <c:v>0.45123999999999997</c:v>
                </c:pt>
                <c:pt idx="7">
                  <c:v>0.45118999999999998</c:v>
                </c:pt>
                <c:pt idx="8">
                  <c:v>0.45040000000000002</c:v>
                </c:pt>
                <c:pt idx="9">
                  <c:v>0.45034000000000002</c:v>
                </c:pt>
                <c:pt idx="10">
                  <c:v>0.45017000000000001</c:v>
                </c:pt>
                <c:pt idx="11">
                  <c:v>0.44907000000000002</c:v>
                </c:pt>
                <c:pt idx="12">
                  <c:v>0.44875999999999999</c:v>
                </c:pt>
                <c:pt idx="13">
                  <c:v>0.44857999999999998</c:v>
                </c:pt>
                <c:pt idx="14">
                  <c:v>0.44708999999999999</c:v>
                </c:pt>
                <c:pt idx="15">
                  <c:v>0.44536999999999999</c:v>
                </c:pt>
                <c:pt idx="16">
                  <c:v>0.44470999999999999</c:v>
                </c:pt>
                <c:pt idx="17">
                  <c:v>0.44428000000000001</c:v>
                </c:pt>
                <c:pt idx="18">
                  <c:v>0.44372</c:v>
                </c:pt>
                <c:pt idx="19">
                  <c:v>0.44227</c:v>
                </c:pt>
                <c:pt idx="20">
                  <c:v>0.44196000000000002</c:v>
                </c:pt>
                <c:pt idx="21">
                  <c:v>0.44</c:v>
                </c:pt>
                <c:pt idx="22">
                  <c:v>0.43858000000000003</c:v>
                </c:pt>
                <c:pt idx="23">
                  <c:v>0.43541000000000002</c:v>
                </c:pt>
                <c:pt idx="24">
                  <c:v>0.43452000000000002</c:v>
                </c:pt>
                <c:pt idx="25">
                  <c:v>0.43437999999999999</c:v>
                </c:pt>
                <c:pt idx="26">
                  <c:v>0.43095</c:v>
                </c:pt>
                <c:pt idx="27">
                  <c:v>0.42895</c:v>
                </c:pt>
                <c:pt idx="28">
                  <c:v>0.42859000000000003</c:v>
                </c:pt>
                <c:pt idx="29">
                  <c:v>0.42837999999999998</c:v>
                </c:pt>
                <c:pt idx="30">
                  <c:v>0.42708000000000002</c:v>
                </c:pt>
                <c:pt idx="31">
                  <c:v>0.42608000000000001</c:v>
                </c:pt>
                <c:pt idx="32">
                  <c:v>0.42574000000000001</c:v>
                </c:pt>
                <c:pt idx="33">
                  <c:v>0.42564999999999997</c:v>
                </c:pt>
                <c:pt idx="34">
                  <c:v>0.42541000000000001</c:v>
                </c:pt>
                <c:pt idx="35">
                  <c:v>0.42503999999999997</c:v>
                </c:pt>
                <c:pt idx="36">
                  <c:v>0.42487999999999998</c:v>
                </c:pt>
                <c:pt idx="37">
                  <c:v>0.42385</c:v>
                </c:pt>
                <c:pt idx="38">
                  <c:v>0.42357</c:v>
                </c:pt>
                <c:pt idx="39">
                  <c:v>0.42338999999999999</c:v>
                </c:pt>
                <c:pt idx="40">
                  <c:v>0.42327999999999999</c:v>
                </c:pt>
                <c:pt idx="41">
                  <c:v>0.42318</c:v>
                </c:pt>
                <c:pt idx="42">
                  <c:v>0.42316999999999999</c:v>
                </c:pt>
                <c:pt idx="43">
                  <c:v>0.42309999999999998</c:v>
                </c:pt>
                <c:pt idx="44">
                  <c:v>0.42307</c:v>
                </c:pt>
                <c:pt idx="45">
                  <c:v>0.42246</c:v>
                </c:pt>
                <c:pt idx="46">
                  <c:v>0.42246</c:v>
                </c:pt>
                <c:pt idx="47">
                  <c:v>0.4224</c:v>
                </c:pt>
                <c:pt idx="48">
                  <c:v>0.4224</c:v>
                </c:pt>
                <c:pt idx="49">
                  <c:v>0.4224</c:v>
                </c:pt>
                <c:pt idx="50">
                  <c:v>0.42237999999999998</c:v>
                </c:pt>
                <c:pt idx="51">
                  <c:v>0.42232999999999998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3A0-4304-97F9-1B3A9B8FFE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71121224"/>
        <c:axId val="371132376"/>
      </c:lineChart>
      <c:dateAx>
        <c:axId val="37112122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132376"/>
        <c:crosses val="autoZero"/>
        <c:auto val="1"/>
        <c:lblOffset val="100"/>
        <c:baseTimeUnit val="days"/>
      </c:dateAx>
      <c:valAx>
        <c:axId val="371132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121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82C6F7-2658-4138-ADC2-BBAA4337D795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85AA9-90D6-417F-B794-4B31C9483110}">
      <dgm:prSet phldrT="[Text]"/>
      <dgm:spPr/>
      <dgm:t>
        <a:bodyPr/>
        <a:lstStyle/>
        <a:p>
          <a:r>
            <a:rPr lang="en-US" dirty="0"/>
            <a:t>Seed1</a:t>
          </a:r>
        </a:p>
      </dgm:t>
    </dgm:pt>
    <dgm:pt modelId="{6F33DF0C-3CD4-4869-AA63-5A3E25525C70}" type="parTrans" cxnId="{0CB7EABD-7C09-46C4-ABDD-DCA760A25FA8}">
      <dgm:prSet/>
      <dgm:spPr/>
      <dgm:t>
        <a:bodyPr/>
        <a:lstStyle/>
        <a:p>
          <a:endParaRPr lang="en-US"/>
        </a:p>
      </dgm:t>
    </dgm:pt>
    <dgm:pt modelId="{7123BF25-BCCF-46A7-8F52-BFD36E3D8610}" type="sibTrans" cxnId="{0CB7EABD-7C09-46C4-ABDD-DCA760A25FA8}">
      <dgm:prSet/>
      <dgm:spPr/>
      <dgm:t>
        <a:bodyPr/>
        <a:lstStyle/>
        <a:p>
          <a:endParaRPr lang="en-US"/>
        </a:p>
      </dgm:t>
    </dgm:pt>
    <dgm:pt modelId="{2B326AD8-072F-4366-B6A1-D49C62354EE1}">
      <dgm:prSet phldrT="[Text]"/>
      <dgm:spPr/>
      <dgm:t>
        <a:bodyPr/>
        <a:lstStyle/>
        <a:p>
          <a:r>
            <a:rPr lang="en-US" dirty="0"/>
            <a:t>Seed2</a:t>
          </a:r>
        </a:p>
      </dgm:t>
    </dgm:pt>
    <dgm:pt modelId="{887D4054-127C-42DF-B13A-E3137344E280}" type="parTrans" cxnId="{880029C3-D2EC-45F9-A748-024258CDA8BC}">
      <dgm:prSet/>
      <dgm:spPr/>
      <dgm:t>
        <a:bodyPr/>
        <a:lstStyle/>
        <a:p>
          <a:endParaRPr lang="en-US"/>
        </a:p>
      </dgm:t>
    </dgm:pt>
    <dgm:pt modelId="{F6197FDC-11A3-4318-822A-FBFFAC400502}" type="sibTrans" cxnId="{880029C3-D2EC-45F9-A748-024258CDA8BC}">
      <dgm:prSet/>
      <dgm:spPr/>
      <dgm:t>
        <a:bodyPr/>
        <a:lstStyle/>
        <a:p>
          <a:endParaRPr lang="en-US"/>
        </a:p>
      </dgm:t>
    </dgm:pt>
    <dgm:pt modelId="{93A9A05B-F0CD-4BEA-B392-90E65D2268FA}">
      <dgm:prSet phldrT="[Text]"/>
      <dgm:spPr/>
      <dgm:t>
        <a:bodyPr/>
        <a:lstStyle/>
        <a:p>
          <a:r>
            <a:rPr lang="en-US" dirty="0"/>
            <a:t>Seed3</a:t>
          </a:r>
        </a:p>
      </dgm:t>
    </dgm:pt>
    <dgm:pt modelId="{105EABFF-994A-4D2E-88C3-7A7F15E3D016}" type="parTrans" cxnId="{6AF9C498-9D5F-4676-9FD9-45121DE1EFDE}">
      <dgm:prSet/>
      <dgm:spPr/>
      <dgm:t>
        <a:bodyPr/>
        <a:lstStyle/>
        <a:p>
          <a:endParaRPr lang="en-US"/>
        </a:p>
      </dgm:t>
    </dgm:pt>
    <dgm:pt modelId="{1B1282E8-DF34-4AB3-AFF6-692EB3D971E8}" type="sibTrans" cxnId="{6AF9C498-9D5F-4676-9FD9-45121DE1EFDE}">
      <dgm:prSet/>
      <dgm:spPr/>
      <dgm:t>
        <a:bodyPr/>
        <a:lstStyle/>
        <a:p>
          <a:endParaRPr lang="en-US"/>
        </a:p>
      </dgm:t>
    </dgm:pt>
    <dgm:pt modelId="{04C8BFC9-546C-423F-90C3-A632A36014E0}">
      <dgm:prSet phldrT="[Text]"/>
      <dgm:spPr/>
      <dgm:t>
        <a:bodyPr/>
        <a:lstStyle/>
        <a:p>
          <a:r>
            <a:rPr lang="en-US" dirty="0"/>
            <a:t>Average</a:t>
          </a:r>
        </a:p>
      </dgm:t>
    </dgm:pt>
    <dgm:pt modelId="{EA592F2E-7E13-4F49-9F25-61A824A64306}" type="parTrans" cxnId="{849E6813-5AA9-46E4-94B0-26E3BFA67CFE}">
      <dgm:prSet/>
      <dgm:spPr/>
      <dgm:t>
        <a:bodyPr/>
        <a:lstStyle/>
        <a:p>
          <a:endParaRPr lang="en-US"/>
        </a:p>
      </dgm:t>
    </dgm:pt>
    <dgm:pt modelId="{2BBF1133-FA3B-4E35-8D55-0AB530A35176}" type="sibTrans" cxnId="{849E6813-5AA9-46E4-94B0-26E3BFA67CFE}">
      <dgm:prSet/>
      <dgm:spPr/>
      <dgm:t>
        <a:bodyPr/>
        <a:lstStyle/>
        <a:p>
          <a:endParaRPr lang="en-US"/>
        </a:p>
      </dgm:t>
    </dgm:pt>
    <dgm:pt modelId="{DB91E361-20C2-4529-AA4D-9949D2E5426C}" type="pres">
      <dgm:prSet presAssocID="{3082C6F7-2658-4138-ADC2-BBAA4337D795}" presName="Name0" presStyleCnt="0">
        <dgm:presLayoutVars>
          <dgm:chMax val="4"/>
          <dgm:resizeHandles val="exact"/>
        </dgm:presLayoutVars>
      </dgm:prSet>
      <dgm:spPr/>
    </dgm:pt>
    <dgm:pt modelId="{A9478510-2765-49F6-AA11-6F32A530983B}" type="pres">
      <dgm:prSet presAssocID="{3082C6F7-2658-4138-ADC2-BBAA4337D795}" presName="ellipse" presStyleLbl="trBgShp" presStyleIdx="0" presStyleCnt="1"/>
      <dgm:spPr/>
    </dgm:pt>
    <dgm:pt modelId="{F5754707-2870-46DA-B131-D9DDF9B735D9}" type="pres">
      <dgm:prSet presAssocID="{3082C6F7-2658-4138-ADC2-BBAA4337D795}" presName="arrow1" presStyleLbl="fgShp" presStyleIdx="0" presStyleCnt="1"/>
      <dgm:spPr/>
    </dgm:pt>
    <dgm:pt modelId="{D12CDD39-C50C-406C-A779-E8CCFC99AABF}" type="pres">
      <dgm:prSet presAssocID="{3082C6F7-2658-4138-ADC2-BBAA4337D795}" presName="rectangle" presStyleLbl="revTx" presStyleIdx="0" presStyleCnt="1">
        <dgm:presLayoutVars>
          <dgm:bulletEnabled val="1"/>
        </dgm:presLayoutVars>
      </dgm:prSet>
      <dgm:spPr/>
    </dgm:pt>
    <dgm:pt modelId="{E8010EE4-941F-4C73-8876-BCD0E491048D}" type="pres">
      <dgm:prSet presAssocID="{2B326AD8-072F-4366-B6A1-D49C62354EE1}" presName="item1" presStyleLbl="node1" presStyleIdx="0" presStyleCnt="3">
        <dgm:presLayoutVars>
          <dgm:bulletEnabled val="1"/>
        </dgm:presLayoutVars>
      </dgm:prSet>
      <dgm:spPr/>
    </dgm:pt>
    <dgm:pt modelId="{AB71EDFE-3AE1-4197-A898-B0F4948A1804}" type="pres">
      <dgm:prSet presAssocID="{93A9A05B-F0CD-4BEA-B392-90E65D2268FA}" presName="item2" presStyleLbl="node1" presStyleIdx="1" presStyleCnt="3">
        <dgm:presLayoutVars>
          <dgm:bulletEnabled val="1"/>
        </dgm:presLayoutVars>
      </dgm:prSet>
      <dgm:spPr/>
    </dgm:pt>
    <dgm:pt modelId="{C55F7611-5613-49ED-929E-12F0F59D7714}" type="pres">
      <dgm:prSet presAssocID="{04C8BFC9-546C-423F-90C3-A632A36014E0}" presName="item3" presStyleLbl="node1" presStyleIdx="2" presStyleCnt="3">
        <dgm:presLayoutVars>
          <dgm:bulletEnabled val="1"/>
        </dgm:presLayoutVars>
      </dgm:prSet>
      <dgm:spPr/>
    </dgm:pt>
    <dgm:pt modelId="{FC757B96-7600-4ACA-95F7-5A6464D84F27}" type="pres">
      <dgm:prSet presAssocID="{3082C6F7-2658-4138-ADC2-BBAA4337D795}" presName="funnel" presStyleLbl="trAlignAcc1" presStyleIdx="0" presStyleCnt="1"/>
      <dgm:spPr/>
    </dgm:pt>
  </dgm:ptLst>
  <dgm:cxnLst>
    <dgm:cxn modelId="{6AF9C498-9D5F-4676-9FD9-45121DE1EFDE}" srcId="{3082C6F7-2658-4138-ADC2-BBAA4337D795}" destId="{93A9A05B-F0CD-4BEA-B392-90E65D2268FA}" srcOrd="2" destOrd="0" parTransId="{105EABFF-994A-4D2E-88C3-7A7F15E3D016}" sibTransId="{1B1282E8-DF34-4AB3-AFF6-692EB3D971E8}"/>
    <dgm:cxn modelId="{0CB7EABD-7C09-46C4-ABDD-DCA760A25FA8}" srcId="{3082C6F7-2658-4138-ADC2-BBAA4337D795}" destId="{08F85AA9-90D6-417F-B794-4B31C9483110}" srcOrd="0" destOrd="0" parTransId="{6F33DF0C-3CD4-4869-AA63-5A3E25525C70}" sibTransId="{7123BF25-BCCF-46A7-8F52-BFD36E3D8610}"/>
    <dgm:cxn modelId="{0A8B6418-9AC6-4AE2-B3A2-3C6D4AF29FB4}" type="presOf" srcId="{04C8BFC9-546C-423F-90C3-A632A36014E0}" destId="{D12CDD39-C50C-406C-A779-E8CCFC99AABF}" srcOrd="0" destOrd="0" presId="urn:microsoft.com/office/officeart/2005/8/layout/funnel1"/>
    <dgm:cxn modelId="{880029C3-D2EC-45F9-A748-024258CDA8BC}" srcId="{3082C6F7-2658-4138-ADC2-BBAA4337D795}" destId="{2B326AD8-072F-4366-B6A1-D49C62354EE1}" srcOrd="1" destOrd="0" parTransId="{887D4054-127C-42DF-B13A-E3137344E280}" sibTransId="{F6197FDC-11A3-4318-822A-FBFFAC400502}"/>
    <dgm:cxn modelId="{244177B8-8306-45BE-97B8-607F440CDA9D}" type="presOf" srcId="{3082C6F7-2658-4138-ADC2-BBAA4337D795}" destId="{DB91E361-20C2-4529-AA4D-9949D2E5426C}" srcOrd="0" destOrd="0" presId="urn:microsoft.com/office/officeart/2005/8/layout/funnel1"/>
    <dgm:cxn modelId="{E550346D-E93E-486B-B2D6-46CD7E10C179}" type="presOf" srcId="{93A9A05B-F0CD-4BEA-B392-90E65D2268FA}" destId="{E8010EE4-941F-4C73-8876-BCD0E491048D}" srcOrd="0" destOrd="0" presId="urn:microsoft.com/office/officeart/2005/8/layout/funnel1"/>
    <dgm:cxn modelId="{B55DE88D-07A5-4F71-B498-EF915C12006F}" type="presOf" srcId="{2B326AD8-072F-4366-B6A1-D49C62354EE1}" destId="{AB71EDFE-3AE1-4197-A898-B0F4948A1804}" srcOrd="0" destOrd="0" presId="urn:microsoft.com/office/officeart/2005/8/layout/funnel1"/>
    <dgm:cxn modelId="{5CC4FD5B-B393-4E46-89D7-1D5CB87243DE}" type="presOf" srcId="{08F85AA9-90D6-417F-B794-4B31C9483110}" destId="{C55F7611-5613-49ED-929E-12F0F59D7714}" srcOrd="0" destOrd="0" presId="urn:microsoft.com/office/officeart/2005/8/layout/funnel1"/>
    <dgm:cxn modelId="{849E6813-5AA9-46E4-94B0-26E3BFA67CFE}" srcId="{3082C6F7-2658-4138-ADC2-BBAA4337D795}" destId="{04C8BFC9-546C-423F-90C3-A632A36014E0}" srcOrd="3" destOrd="0" parTransId="{EA592F2E-7E13-4F49-9F25-61A824A64306}" sibTransId="{2BBF1133-FA3B-4E35-8D55-0AB530A35176}"/>
    <dgm:cxn modelId="{877F792F-3DD5-423A-8FB0-F951ECA11715}" type="presParOf" srcId="{DB91E361-20C2-4529-AA4D-9949D2E5426C}" destId="{A9478510-2765-49F6-AA11-6F32A530983B}" srcOrd="0" destOrd="0" presId="urn:microsoft.com/office/officeart/2005/8/layout/funnel1"/>
    <dgm:cxn modelId="{8180393A-03A5-4E2A-A2E8-EA262598AE79}" type="presParOf" srcId="{DB91E361-20C2-4529-AA4D-9949D2E5426C}" destId="{F5754707-2870-46DA-B131-D9DDF9B735D9}" srcOrd="1" destOrd="0" presId="urn:microsoft.com/office/officeart/2005/8/layout/funnel1"/>
    <dgm:cxn modelId="{7746C545-FDF9-4139-A7F9-285120A18B23}" type="presParOf" srcId="{DB91E361-20C2-4529-AA4D-9949D2E5426C}" destId="{D12CDD39-C50C-406C-A779-E8CCFC99AABF}" srcOrd="2" destOrd="0" presId="urn:microsoft.com/office/officeart/2005/8/layout/funnel1"/>
    <dgm:cxn modelId="{64B26E7D-99C1-43D1-A047-FD2230CB5C48}" type="presParOf" srcId="{DB91E361-20C2-4529-AA4D-9949D2E5426C}" destId="{E8010EE4-941F-4C73-8876-BCD0E491048D}" srcOrd="3" destOrd="0" presId="urn:microsoft.com/office/officeart/2005/8/layout/funnel1"/>
    <dgm:cxn modelId="{4B28FD47-9982-4E38-A8FB-841B06B58C12}" type="presParOf" srcId="{DB91E361-20C2-4529-AA4D-9949D2E5426C}" destId="{AB71EDFE-3AE1-4197-A898-B0F4948A1804}" srcOrd="4" destOrd="0" presId="urn:microsoft.com/office/officeart/2005/8/layout/funnel1"/>
    <dgm:cxn modelId="{643E5D9C-8C2D-44AE-BCC6-A3AC51D9A94F}" type="presParOf" srcId="{DB91E361-20C2-4529-AA4D-9949D2E5426C}" destId="{C55F7611-5613-49ED-929E-12F0F59D7714}" srcOrd="5" destOrd="0" presId="urn:microsoft.com/office/officeart/2005/8/layout/funnel1"/>
    <dgm:cxn modelId="{683E03F2-242F-430E-8154-23A951DFA68F}" type="presParOf" srcId="{DB91E361-20C2-4529-AA4D-9949D2E5426C}" destId="{FC757B96-7600-4ACA-95F7-5A6464D84F27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478510-2765-49F6-AA11-6F32A530983B}">
      <dsp:nvSpPr>
        <dsp:cNvPr id="0" name=""/>
        <dsp:cNvSpPr/>
      </dsp:nvSpPr>
      <dsp:spPr>
        <a:xfrm>
          <a:off x="1103856" y="145575"/>
          <a:ext cx="2889107" cy="1003348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754707-2870-46DA-B131-D9DDF9B735D9}">
      <dsp:nvSpPr>
        <dsp:cNvPr id="0" name=""/>
        <dsp:cNvSpPr/>
      </dsp:nvSpPr>
      <dsp:spPr>
        <a:xfrm>
          <a:off x="2272937" y="2602436"/>
          <a:ext cx="559904" cy="358338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2CDD39-C50C-406C-A779-E8CCFC99AABF}">
      <dsp:nvSpPr>
        <dsp:cNvPr id="0" name=""/>
        <dsp:cNvSpPr/>
      </dsp:nvSpPr>
      <dsp:spPr>
        <a:xfrm>
          <a:off x="1209118" y="2889107"/>
          <a:ext cx="2687541" cy="671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Average</a:t>
          </a:r>
        </a:p>
      </dsp:txBody>
      <dsp:txXfrm>
        <a:off x="1209118" y="2889107"/>
        <a:ext cx="2687541" cy="671885"/>
      </dsp:txXfrm>
    </dsp:sp>
    <dsp:sp modelId="{E8010EE4-941F-4C73-8876-BCD0E491048D}">
      <dsp:nvSpPr>
        <dsp:cNvPr id="0" name=""/>
        <dsp:cNvSpPr/>
      </dsp:nvSpPr>
      <dsp:spPr>
        <a:xfrm>
          <a:off x="2154237" y="1226414"/>
          <a:ext cx="1007828" cy="10078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Seed3</a:t>
          </a:r>
        </a:p>
      </dsp:txBody>
      <dsp:txXfrm>
        <a:off x="2301830" y="1374007"/>
        <a:ext cx="712642" cy="712642"/>
      </dsp:txXfrm>
    </dsp:sp>
    <dsp:sp modelId="{AB71EDFE-3AE1-4197-A898-B0F4948A1804}">
      <dsp:nvSpPr>
        <dsp:cNvPr id="0" name=""/>
        <dsp:cNvSpPr/>
      </dsp:nvSpPr>
      <dsp:spPr>
        <a:xfrm>
          <a:off x="1433080" y="470319"/>
          <a:ext cx="1007828" cy="10078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Seed2</a:t>
          </a:r>
        </a:p>
      </dsp:txBody>
      <dsp:txXfrm>
        <a:off x="1580673" y="617912"/>
        <a:ext cx="712642" cy="712642"/>
      </dsp:txXfrm>
    </dsp:sp>
    <dsp:sp modelId="{C55F7611-5613-49ED-929E-12F0F59D7714}">
      <dsp:nvSpPr>
        <dsp:cNvPr id="0" name=""/>
        <dsp:cNvSpPr/>
      </dsp:nvSpPr>
      <dsp:spPr>
        <a:xfrm>
          <a:off x="2463304" y="226649"/>
          <a:ext cx="1007828" cy="10078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Seed1</a:t>
          </a:r>
        </a:p>
      </dsp:txBody>
      <dsp:txXfrm>
        <a:off x="2610897" y="374242"/>
        <a:ext cx="712642" cy="712642"/>
      </dsp:txXfrm>
    </dsp:sp>
    <dsp:sp modelId="{FC757B96-7600-4ACA-95F7-5A6464D84F27}">
      <dsp:nvSpPr>
        <dsp:cNvPr id="0" name=""/>
        <dsp:cNvSpPr/>
      </dsp:nvSpPr>
      <dsp:spPr>
        <a:xfrm>
          <a:off x="985156" y="22396"/>
          <a:ext cx="3135465" cy="2508372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558DF-02AC-4A23-A757-92AEEBCDDFFF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136EF1-0E44-4EAC-9056-A7B9F1AAD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91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2CE0-2D83-4971-9E96-8366ADA9178A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1630-0B35-48D0-ACDF-96BD667F3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60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2CE0-2D83-4971-9E96-8366ADA9178A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1630-0B35-48D0-ACDF-96BD667F3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847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2CE0-2D83-4971-9E96-8366ADA9178A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1630-0B35-48D0-ACDF-96BD667F3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58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2CE0-2D83-4971-9E96-8366ADA9178A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1630-0B35-48D0-ACDF-96BD667F3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165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2CE0-2D83-4971-9E96-8366ADA9178A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1630-0B35-48D0-ACDF-96BD667F3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40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2CE0-2D83-4971-9E96-8366ADA9178A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1630-0B35-48D0-ACDF-96BD667F3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0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2CE0-2D83-4971-9E96-8366ADA9178A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1630-0B35-48D0-ACDF-96BD667F3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89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2CE0-2D83-4971-9E96-8366ADA9178A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1630-0B35-48D0-ACDF-96BD667F3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521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2CE0-2D83-4971-9E96-8366ADA9178A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1630-0B35-48D0-ACDF-96BD667F3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9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2CE0-2D83-4971-9E96-8366ADA9178A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1630-0B35-48D0-ACDF-96BD667F3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64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2CE0-2D83-4971-9E96-8366ADA9178A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1630-0B35-48D0-ACDF-96BD667F3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46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92CE0-2D83-4971-9E96-8366ADA9178A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A1630-0B35-48D0-ACDF-96BD667F3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OwenZhang2/presentations" TargetMode="External"/><Relationship Id="rId2" Type="http://schemas.openxmlformats.org/officeDocument/2006/relationships/hyperlink" Target="http://mlwave.com/kaggle-ensembling-guid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lideshare.net/HJvanVeen/feature-engineering-72376750?trk=v-feed" TargetMode="External"/><Relationship Id="rId4" Type="http://schemas.openxmlformats.org/officeDocument/2006/relationships/hyperlink" Target="http://www.slideshare.net/markpeng/general-tips-for-participating-kaggle-competition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kagg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847" y="2444476"/>
            <a:ext cx="6953173" cy="210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405475" y="1921256"/>
            <a:ext cx="72976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85D2"/>
                </a:solidFill>
                <a:latin typeface="LiberationSans"/>
              </a:rPr>
              <a:t>A platform for predictive modeling competitions.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2798521" y="4546598"/>
            <a:ext cx="61918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960E"/>
                </a:solidFill>
                <a:latin typeface="LiberationSans"/>
              </a:rPr>
              <a:t>“We're making data science into a sport.”</a:t>
            </a:r>
            <a:endParaRPr lang="en-US" sz="2800" dirty="0"/>
          </a:p>
        </p:txBody>
      </p:sp>
      <p:pic>
        <p:nvPicPr>
          <p:cNvPr id="6" name="Picture 2" descr="Image result for kaggle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420" y="629423"/>
            <a:ext cx="2551725" cy="115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6287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968203" y="1606961"/>
            <a:ext cx="93967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Typical question on smaller datasets:</a:t>
            </a:r>
          </a:p>
          <a:p>
            <a:r>
              <a:rPr lang="en-US" sz="2400" dirty="0"/>
              <a:t>“I’m doing proper cross-validation and see improvements on my CV score,</a:t>
            </a:r>
          </a:p>
          <a:p>
            <a:r>
              <a:rPr lang="en-US" sz="2400" dirty="0"/>
              <a:t>but public leaderboard is so random and does not correlate at all!”</a:t>
            </a:r>
          </a:p>
          <a:p>
            <a:endParaRPr lang="en-US" sz="2400" dirty="0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1585200" y="3807725"/>
            <a:ext cx="6264322" cy="641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rot="21240736">
            <a:off x="4663164" y="3592712"/>
            <a:ext cx="3008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Cross-validation AUC behavior</a:t>
            </a:r>
          </a:p>
        </p:txBody>
      </p:sp>
      <p:sp>
        <p:nvSpPr>
          <p:cNvPr id="13" name="TextBox 12"/>
          <p:cNvSpPr txBox="1"/>
          <p:nvPr/>
        </p:nvSpPr>
        <p:spPr>
          <a:xfrm rot="570254">
            <a:off x="4791068" y="4415440"/>
            <a:ext cx="2456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LB score behavior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21073" y="3353698"/>
            <a:ext cx="25280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to trust</a:t>
            </a:r>
          </a:p>
          <a:p>
            <a:pPr marL="342900" indent="-342900">
              <a:buAutoNum type="arabicParenR"/>
            </a:pPr>
            <a:r>
              <a:rPr lang="en-US" sz="2400" dirty="0"/>
              <a:t>CV?</a:t>
            </a:r>
          </a:p>
          <a:p>
            <a:pPr marL="342900" indent="-342900">
              <a:buAutoNum type="arabicParenR"/>
            </a:pPr>
            <a:r>
              <a:rPr lang="en-US" sz="2400" dirty="0"/>
              <a:t>Public LB score?</a:t>
            </a:r>
          </a:p>
        </p:txBody>
      </p: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1585200" y="3807725"/>
            <a:ext cx="6133817" cy="7946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457894" y="5308114"/>
            <a:ext cx="67010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Both seem valid choices ?!</a:t>
            </a:r>
          </a:p>
          <a:p>
            <a:r>
              <a:rPr lang="en-US" sz="2400" dirty="0">
                <a:solidFill>
                  <a:srgbClr val="FF0000"/>
                </a:solidFill>
              </a:rPr>
              <a:t>1) is better 90%+ of the time (other 10% due to luck</a:t>
            </a:r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0" name="Arrow: Down 9"/>
          <p:cNvSpPr/>
          <p:nvPr/>
        </p:nvSpPr>
        <p:spPr>
          <a:xfrm rot="5400000">
            <a:off x="4619162" y="5441559"/>
            <a:ext cx="750627" cy="6277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604464" y="5329019"/>
            <a:ext cx="26495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3) X*CV + (1-X)*LB</a:t>
            </a:r>
          </a:p>
          <a:p>
            <a:r>
              <a:rPr lang="en-US" sz="2400" dirty="0"/>
              <a:t>Typically X=0.5 is ok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14893" y="5329018"/>
            <a:ext cx="3216164" cy="8309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5765" y="4908004"/>
            <a:ext cx="39529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Top </a:t>
            </a:r>
            <a:r>
              <a:rPr lang="en-US" sz="2000" b="1" dirty="0" err="1">
                <a:solidFill>
                  <a:srgbClr val="FF0000"/>
                </a:solidFill>
              </a:rPr>
              <a:t>kagglers</a:t>
            </a:r>
            <a:r>
              <a:rPr lang="en-US" sz="2000" b="1" dirty="0">
                <a:solidFill>
                  <a:srgbClr val="FF0000"/>
                </a:solidFill>
              </a:rPr>
              <a:t>’ pick most of the time: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286901" y="1177643"/>
            <a:ext cx="89455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TIP #2 – TRUST YOUR CV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37130" y="624515"/>
            <a:ext cx="17684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85D2"/>
                </a:solidFill>
                <a:latin typeface="LiberationSans"/>
              </a:rPr>
              <a:t>CV or LB?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1245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2256" y="1135326"/>
            <a:ext cx="100500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TIP #2 – TRUST YOUR CV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75935" y="17464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545757"/>
              </p:ext>
            </p:extLst>
          </p:nvPr>
        </p:nvGraphicFramePr>
        <p:xfrm>
          <a:off x="2327323" y="2059686"/>
          <a:ext cx="555921" cy="4058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921">
                  <a:extLst>
                    <a:ext uri="{9D8B030D-6E8A-4147-A177-3AD203B41FA5}">
                      <a16:colId xmlns:a16="http://schemas.microsoft.com/office/drawing/2014/main" val="2874739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34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981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691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393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059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061500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959330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268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3980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681598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412946" y="1596991"/>
            <a:ext cx="8697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Solution: repeat CV splitting with different seeds and train even more equivalent models!</a:t>
            </a:r>
          </a:p>
        </p:txBody>
      </p:sp>
      <p:sp>
        <p:nvSpPr>
          <p:cNvPr id="17" name="Arrow: Right 16"/>
          <p:cNvSpPr/>
          <p:nvPr/>
        </p:nvSpPr>
        <p:spPr>
          <a:xfrm>
            <a:off x="3229231" y="3828283"/>
            <a:ext cx="675503" cy="387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437176"/>
              </p:ext>
            </p:extLst>
          </p:nvPr>
        </p:nvGraphicFramePr>
        <p:xfrm>
          <a:off x="4249352" y="1992412"/>
          <a:ext cx="5715350" cy="4058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35">
                  <a:extLst>
                    <a:ext uri="{9D8B030D-6E8A-4147-A177-3AD203B41FA5}">
                      <a16:colId xmlns:a16="http://schemas.microsoft.com/office/drawing/2014/main" val="2874739547"/>
                    </a:ext>
                  </a:extLst>
                </a:gridCol>
                <a:gridCol w="571535">
                  <a:extLst>
                    <a:ext uri="{9D8B030D-6E8A-4147-A177-3AD203B41FA5}">
                      <a16:colId xmlns:a16="http://schemas.microsoft.com/office/drawing/2014/main" val="4068855424"/>
                    </a:ext>
                  </a:extLst>
                </a:gridCol>
                <a:gridCol w="571535">
                  <a:extLst>
                    <a:ext uri="{9D8B030D-6E8A-4147-A177-3AD203B41FA5}">
                      <a16:colId xmlns:a16="http://schemas.microsoft.com/office/drawing/2014/main" val="2469248017"/>
                    </a:ext>
                  </a:extLst>
                </a:gridCol>
                <a:gridCol w="571535">
                  <a:extLst>
                    <a:ext uri="{9D8B030D-6E8A-4147-A177-3AD203B41FA5}">
                      <a16:colId xmlns:a16="http://schemas.microsoft.com/office/drawing/2014/main" val="477713097"/>
                    </a:ext>
                  </a:extLst>
                </a:gridCol>
                <a:gridCol w="571535">
                  <a:extLst>
                    <a:ext uri="{9D8B030D-6E8A-4147-A177-3AD203B41FA5}">
                      <a16:colId xmlns:a16="http://schemas.microsoft.com/office/drawing/2014/main" val="922794786"/>
                    </a:ext>
                  </a:extLst>
                </a:gridCol>
                <a:gridCol w="571535">
                  <a:extLst>
                    <a:ext uri="{9D8B030D-6E8A-4147-A177-3AD203B41FA5}">
                      <a16:colId xmlns:a16="http://schemas.microsoft.com/office/drawing/2014/main" val="1299974507"/>
                    </a:ext>
                  </a:extLst>
                </a:gridCol>
                <a:gridCol w="571535">
                  <a:extLst>
                    <a:ext uri="{9D8B030D-6E8A-4147-A177-3AD203B41FA5}">
                      <a16:colId xmlns:a16="http://schemas.microsoft.com/office/drawing/2014/main" val="465366480"/>
                    </a:ext>
                  </a:extLst>
                </a:gridCol>
                <a:gridCol w="571535">
                  <a:extLst>
                    <a:ext uri="{9D8B030D-6E8A-4147-A177-3AD203B41FA5}">
                      <a16:colId xmlns:a16="http://schemas.microsoft.com/office/drawing/2014/main" val="1179758220"/>
                    </a:ext>
                  </a:extLst>
                </a:gridCol>
                <a:gridCol w="571535">
                  <a:extLst>
                    <a:ext uri="{9D8B030D-6E8A-4147-A177-3AD203B41FA5}">
                      <a16:colId xmlns:a16="http://schemas.microsoft.com/office/drawing/2014/main" val="1097523276"/>
                    </a:ext>
                  </a:extLst>
                </a:gridCol>
                <a:gridCol w="571535">
                  <a:extLst>
                    <a:ext uri="{9D8B030D-6E8A-4147-A177-3AD203B41FA5}">
                      <a16:colId xmlns:a16="http://schemas.microsoft.com/office/drawing/2014/main" val="18343226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34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981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691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393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059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061500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959330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268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3980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681598"/>
                  </a:ext>
                </a:extLst>
              </a:tr>
            </a:tbl>
          </a:graphicData>
        </a:graphic>
      </p:graphicFrame>
      <p:sp>
        <p:nvSpPr>
          <p:cNvPr id="19" name="Right Brace 18"/>
          <p:cNvSpPr/>
          <p:nvPr/>
        </p:nvSpPr>
        <p:spPr>
          <a:xfrm rot="5400000">
            <a:off x="7017498" y="3350460"/>
            <a:ext cx="179058" cy="57153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637379" y="6364939"/>
            <a:ext cx="939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37130" y="624515"/>
            <a:ext cx="48093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85D2"/>
                </a:solidFill>
                <a:latin typeface="LiberationSans"/>
              </a:rPr>
              <a:t>What if I don’t trust my CV?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33786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893" y="1459149"/>
            <a:ext cx="5407221" cy="48529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40102" y="472180"/>
            <a:ext cx="468873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Santander competition: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“small” data – many fast modelling iterations for everyone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Many people over-tuned parameters to fit public leaderboard in order to maximize their standings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CV and public LB scores had scissors like relationship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ones who trusted CV-based submissions had much lower ranking variation in final standings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Teams who discarded best public LB submissions stayed in top (my team included)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Trusting CV was hard thing to do – we did it repeated 20-times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08670" y="1812324"/>
            <a:ext cx="5313444" cy="2800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1933" y="842717"/>
            <a:ext cx="53569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85D2"/>
                </a:solidFill>
                <a:latin typeface="LiberationSans"/>
              </a:rPr>
              <a:t>Trusting CV – ultimate example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19477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00285" y="1478004"/>
            <a:ext cx="89455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TIP #3 – BAGGING IS IMPORTANT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68203" y="160696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76308"/>
              </p:ext>
            </p:extLst>
          </p:nvPr>
        </p:nvGraphicFramePr>
        <p:xfrm>
          <a:off x="3437719" y="2499806"/>
          <a:ext cx="5105779" cy="35833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33988" y="4995080"/>
            <a:ext cx="47568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model may suffer from initial parameters of your classifier</a:t>
            </a:r>
          </a:p>
          <a:p>
            <a:r>
              <a:rPr lang="en-US" sz="2400" dirty="0"/>
              <a:t>(may overestimate or underestimate your potential score)</a:t>
            </a:r>
          </a:p>
        </p:txBody>
      </p:sp>
      <p:sp>
        <p:nvSpPr>
          <p:cNvPr id="6" name="Oval 5"/>
          <p:cNvSpPr/>
          <p:nvPr/>
        </p:nvSpPr>
        <p:spPr>
          <a:xfrm>
            <a:off x="1968203" y="3371025"/>
            <a:ext cx="1549507" cy="1473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10" name="Arrow: Right 9"/>
          <p:cNvSpPr/>
          <p:nvPr/>
        </p:nvSpPr>
        <p:spPr>
          <a:xfrm>
            <a:off x="3652891" y="3850682"/>
            <a:ext cx="850871" cy="361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/>
          <p:cNvSpPr/>
          <p:nvPr/>
        </p:nvSpPr>
        <p:spPr>
          <a:xfrm>
            <a:off x="7572074" y="3884081"/>
            <a:ext cx="850871" cy="361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890298" y="3266533"/>
            <a:ext cx="1673068" cy="15967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Same model but with less variance!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00285" y="1892556"/>
            <a:ext cx="4867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Bagging ~= averaging similar models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32179" y="1907722"/>
            <a:ext cx="4389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Bias-variance tradeoff: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reduced variance penalty of a classifier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383439" y="5252196"/>
            <a:ext cx="42990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bias is not very important – competitors suffer from bias too (with similar degree)</a:t>
            </a:r>
          </a:p>
        </p:txBody>
      </p:sp>
      <p:sp>
        <p:nvSpPr>
          <p:cNvPr id="18" name="TextBox 17"/>
          <p:cNvSpPr txBox="1"/>
          <p:nvPr/>
        </p:nvSpPr>
        <p:spPr>
          <a:xfrm rot="18764813">
            <a:off x="1123338" y="2897733"/>
            <a:ext cx="1419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Lucky seed phenomena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31933" y="842717"/>
            <a:ext cx="70473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85D2"/>
                </a:solidFill>
                <a:latin typeface="LiberationSans"/>
              </a:rPr>
              <a:t>Bootstrap aggregating – in short: bagging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85263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8766" y="1806867"/>
            <a:ext cx="8086532" cy="4351338"/>
          </a:xfrm>
        </p:spPr>
        <p:txBody>
          <a:bodyPr>
            <a:normAutofit/>
          </a:bodyPr>
          <a:lstStyle/>
          <a:p>
            <a:r>
              <a:rPr lang="en-US" sz="1800" i="1" dirty="0"/>
              <a:t>One hot encoding – </a:t>
            </a:r>
            <a:r>
              <a:rPr lang="en-US" sz="1800" dirty="0"/>
              <a:t>create bag-of-words (bag the size of unique categories) and assign 0/1’s for each representing column. Will fail on new categories.</a:t>
            </a:r>
          </a:p>
          <a:p>
            <a:r>
              <a:rPr lang="en-US" sz="1800" i="1" dirty="0"/>
              <a:t>Label encoding – </a:t>
            </a:r>
            <a:r>
              <a:rPr lang="en-US" sz="1800" dirty="0"/>
              <a:t>label each category into       space. Will fail for new categories</a:t>
            </a:r>
            <a:endParaRPr lang="en-US" sz="1800" i="1" dirty="0"/>
          </a:p>
          <a:p>
            <a:pPr marL="0" indent="0">
              <a:buNone/>
            </a:pPr>
            <a:endParaRPr lang="en-US" sz="900" i="1" u="sng" dirty="0"/>
          </a:p>
          <a:p>
            <a:pPr marL="0" indent="0">
              <a:buNone/>
            </a:pPr>
            <a:r>
              <a:rPr lang="en-US" sz="1800" b="1" dirty="0"/>
              <a:t>Features with many categories - </a:t>
            </a:r>
            <a:r>
              <a:rPr lang="en-US" sz="1800" b="1" dirty="0" err="1"/>
              <a:t>rows:categories</a:t>
            </a:r>
            <a:r>
              <a:rPr lang="en-US" sz="1800" b="1" dirty="0"/>
              <a:t> ratio 20:1 or less</a:t>
            </a:r>
          </a:p>
          <a:p>
            <a:r>
              <a:rPr lang="en-US" sz="1800" i="1" dirty="0"/>
              <a:t>Count encoding </a:t>
            </a:r>
            <a:r>
              <a:rPr lang="en-US" sz="1800" dirty="0"/>
              <a:t>– count number of each category and use counter as a value. Iterate counter for each CV fold</a:t>
            </a:r>
          </a:p>
          <a:p>
            <a:r>
              <a:rPr lang="en-US" sz="1800" i="1" dirty="0"/>
              <a:t>Hash encoding – </a:t>
            </a:r>
            <a:r>
              <a:rPr lang="en-US" sz="1800" dirty="0"/>
              <a:t>mapping categories to reduced category space and do one hot encoding. Produces good results but may be sub-optimal.</a:t>
            </a:r>
          </a:p>
          <a:p>
            <a:r>
              <a:rPr lang="en-US" sz="1800" i="1" dirty="0"/>
              <a:t>Category embedding </a:t>
            </a:r>
            <a:r>
              <a:rPr lang="en-US" sz="1800" dirty="0"/>
              <a:t>– use a function (autoencoder) to map each category to Euclidian space</a:t>
            </a:r>
          </a:p>
          <a:p>
            <a:r>
              <a:rPr lang="en-US" sz="1800" b="1" i="1" dirty="0"/>
              <a:t>Likelihood encoding</a:t>
            </a:r>
            <a:r>
              <a:rPr lang="en-US" sz="1800" b="1" dirty="0"/>
              <a:t> – apply label average (likelihood) for each category</a:t>
            </a:r>
            <a:endParaRPr lang="en-US" sz="1800" b="1" i="1" dirty="0"/>
          </a:p>
        </p:txBody>
      </p:sp>
      <p:sp>
        <p:nvSpPr>
          <p:cNvPr id="4" name="Rectangle 3"/>
          <p:cNvSpPr/>
          <p:nvPr/>
        </p:nvSpPr>
        <p:spPr>
          <a:xfrm>
            <a:off x="831933" y="842717"/>
            <a:ext cx="65105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85D2"/>
                </a:solidFill>
                <a:latin typeface="LiberationSans"/>
              </a:rPr>
              <a:t>Ways to deal with categorical features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9050694" y="1860383"/>
            <a:ext cx="28365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Encode categories appearing 3+ times – reduce training feature space with no loss of info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5788873"/>
            <a:ext cx="10339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Dealing with NA’s depend on situation. NA itself is an information unit! Usually separate category is enough. </a:t>
            </a:r>
          </a:p>
        </p:txBody>
      </p:sp>
      <p:pic>
        <p:nvPicPr>
          <p:cNvPr id="1030" name="Picture 6" descr="https://upload.wikimedia.org/wikipedia/commons/thumb/4/4f/U%2B2115.svg/170px-U%2B2115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579" y="2517736"/>
            <a:ext cx="190449" cy="17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234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14893" y="1416971"/>
            <a:ext cx="101901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TIP #4 – AVOID LABEL LEAKAGE TO TRAINING SET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648342"/>
              </p:ext>
            </p:extLst>
          </p:nvPr>
        </p:nvGraphicFramePr>
        <p:xfrm>
          <a:off x="4225784" y="3037149"/>
          <a:ext cx="410570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567">
                  <a:extLst>
                    <a:ext uri="{9D8B030D-6E8A-4147-A177-3AD203B41FA5}">
                      <a16:colId xmlns:a16="http://schemas.microsoft.com/office/drawing/2014/main" val="2930554431"/>
                    </a:ext>
                  </a:extLst>
                </a:gridCol>
                <a:gridCol w="1368567">
                  <a:extLst>
                    <a:ext uri="{9D8B030D-6E8A-4147-A177-3AD203B41FA5}">
                      <a16:colId xmlns:a16="http://schemas.microsoft.com/office/drawing/2014/main" val="326117589"/>
                    </a:ext>
                  </a:extLst>
                </a:gridCol>
                <a:gridCol w="1368567">
                  <a:extLst>
                    <a:ext uri="{9D8B030D-6E8A-4147-A177-3AD203B41FA5}">
                      <a16:colId xmlns:a16="http://schemas.microsoft.com/office/drawing/2014/main" val="940087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X1m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109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“A1123”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184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“A1123”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634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“A1123”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272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“A1123”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734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“A1123”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707376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094046" y="2575484"/>
            <a:ext cx="2369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not to do it!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08306" y="5399487"/>
            <a:ext cx="67406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Label information of each row was transferred into independent variable X1m – label now has indirect dependence to itself - label leakage introduced!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98838" y="1894265"/>
            <a:ext cx="83408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Imagine having categorical feature with 100k different values on 1M dataset – </a:t>
            </a:r>
          </a:p>
          <a:p>
            <a:r>
              <a:rPr lang="en-US" sz="2000" dirty="0"/>
              <a:t>one hot encoding each category =&gt; dimensionality curse for any model</a:t>
            </a:r>
          </a:p>
        </p:txBody>
      </p:sp>
      <p:sp>
        <p:nvSpPr>
          <p:cNvPr id="9" name="Rectangle 8"/>
          <p:cNvSpPr/>
          <p:nvPr/>
        </p:nvSpPr>
        <p:spPr>
          <a:xfrm>
            <a:off x="831933" y="842717"/>
            <a:ext cx="35039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85D2"/>
                </a:solidFill>
                <a:latin typeface="LiberationSans"/>
              </a:rPr>
              <a:t>Likelihood encoding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48167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898089"/>
              </p:ext>
            </p:extLst>
          </p:nvPr>
        </p:nvGraphicFramePr>
        <p:xfrm>
          <a:off x="3523846" y="2330068"/>
          <a:ext cx="633758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528">
                  <a:extLst>
                    <a:ext uri="{9D8B030D-6E8A-4147-A177-3AD203B41FA5}">
                      <a16:colId xmlns:a16="http://schemas.microsoft.com/office/drawing/2014/main" val="2930554431"/>
                    </a:ext>
                  </a:extLst>
                </a:gridCol>
                <a:gridCol w="1222548">
                  <a:extLst>
                    <a:ext uri="{9D8B030D-6E8A-4147-A177-3AD203B41FA5}">
                      <a16:colId xmlns:a16="http://schemas.microsoft.com/office/drawing/2014/main" val="326117589"/>
                    </a:ext>
                  </a:extLst>
                </a:gridCol>
                <a:gridCol w="3002508">
                  <a:extLst>
                    <a:ext uri="{9D8B030D-6E8A-4147-A177-3AD203B41FA5}">
                      <a16:colId xmlns:a16="http://schemas.microsoft.com/office/drawing/2014/main" val="940087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X1m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109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“A1123”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0.666 + rand(0,sigma)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184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“A1123”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0.333 + rand(0,sigma)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634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“A1123”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0.333 + rand(0,sigma)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272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“A1123”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0.666 + rand(0,sigma)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734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“A1123”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707376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890911" y="1873520"/>
            <a:ext cx="4627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How to do it? Might work but risky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34162" y="4658081"/>
            <a:ext cx="67406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Problem: selecting optimum sigma value is painful and depends on how much you regularize your model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Holdout set might help but not always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933" y="842717"/>
            <a:ext cx="35039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85D2"/>
                </a:solidFill>
                <a:latin typeface="LiberationSans"/>
              </a:rPr>
              <a:t>Likelihood encoding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1314893" y="1416971"/>
            <a:ext cx="101901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TIP #4 – AVOID LABEL LEAKAGE TO TRAINING SET</a:t>
            </a:r>
          </a:p>
        </p:txBody>
      </p:sp>
    </p:spTree>
    <p:extLst>
      <p:ext uri="{BB962C8B-B14F-4D97-AF65-F5344CB8AC3E}">
        <p14:creationId xmlns:p14="http://schemas.microsoft.com/office/powerpoint/2010/main" val="886257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97803"/>
              </p:ext>
            </p:extLst>
          </p:nvPr>
        </p:nvGraphicFramePr>
        <p:xfrm>
          <a:off x="3490895" y="2321830"/>
          <a:ext cx="633758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528">
                  <a:extLst>
                    <a:ext uri="{9D8B030D-6E8A-4147-A177-3AD203B41FA5}">
                      <a16:colId xmlns:a16="http://schemas.microsoft.com/office/drawing/2014/main" val="2930554431"/>
                    </a:ext>
                  </a:extLst>
                </a:gridCol>
                <a:gridCol w="1222548">
                  <a:extLst>
                    <a:ext uri="{9D8B030D-6E8A-4147-A177-3AD203B41FA5}">
                      <a16:colId xmlns:a16="http://schemas.microsoft.com/office/drawing/2014/main" val="326117589"/>
                    </a:ext>
                  </a:extLst>
                </a:gridCol>
                <a:gridCol w="3002508">
                  <a:extLst>
                    <a:ext uri="{9D8B030D-6E8A-4147-A177-3AD203B41FA5}">
                      <a16:colId xmlns:a16="http://schemas.microsoft.com/office/drawing/2014/main" val="940087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X1m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109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“A1123”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CV out-of-fold prediction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184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“A1123”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CV out-of-fold prediction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634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“A1123”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CV out-of-fold prediction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272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“A1123”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CV out-of-fold prediction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734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“A1123”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CV predictions average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707376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302390" y="1878636"/>
            <a:ext cx="6378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How to do it? Works well but may underperform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8593" y="4631029"/>
            <a:ext cx="1136858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Nested cross-validation and high number of CV folds for your model is highly recommended</a:t>
            </a:r>
          </a:p>
          <a:p>
            <a:pPr algn="ctr"/>
            <a:r>
              <a:rPr lang="en-US" sz="2000" dirty="0"/>
              <a:t>Additional CV calculations are done within each model CV fold. Tricky and prone to errors method.</a:t>
            </a:r>
          </a:p>
          <a:p>
            <a:pPr algn="ctr"/>
            <a:endParaRPr lang="en-US" sz="1000" dirty="0"/>
          </a:p>
          <a:p>
            <a:pPr algn="ctr"/>
            <a:r>
              <a:rPr lang="en-US" sz="2000" dirty="0"/>
              <a:t>Problem: some degree of loss of information due to CV scheme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Good option for larger datasets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933" y="842717"/>
            <a:ext cx="35039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85D2"/>
                </a:solidFill>
                <a:latin typeface="LiberationSans"/>
              </a:rPr>
              <a:t>Likelihood encoding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1314893" y="1416971"/>
            <a:ext cx="101901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TIP #4 – AVOID LABEL LEAKAGE TO TRAINING SET</a:t>
            </a:r>
          </a:p>
        </p:txBody>
      </p:sp>
    </p:spTree>
    <p:extLst>
      <p:ext uri="{BB962C8B-B14F-4D97-AF65-F5344CB8AC3E}">
        <p14:creationId xmlns:p14="http://schemas.microsoft.com/office/powerpoint/2010/main" val="3429519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1933" y="842717"/>
            <a:ext cx="5999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85D2"/>
                </a:solidFill>
                <a:latin typeface="LiberationSans"/>
              </a:rPr>
              <a:t>Categorical features – interactions!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017035" y="2113897"/>
            <a:ext cx="735252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If interactions are natural for a problem - ML only does approximations! =&gt; sub-optimal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Always test your method with all explicitly created possible 2-way interactions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Interactions feature selection may be important due to exploding feature space (20 categorical features =&gt; 20*19/2 interactions!)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If 2-way interactions help – go even further (3-way, 4-way, …)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Applying previous category transformations may be necessary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268509"/>
              </p:ext>
            </p:extLst>
          </p:nvPr>
        </p:nvGraphicFramePr>
        <p:xfrm>
          <a:off x="8733454" y="2953744"/>
          <a:ext cx="235027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3426">
                  <a:extLst>
                    <a:ext uri="{9D8B030D-6E8A-4147-A177-3AD203B41FA5}">
                      <a16:colId xmlns:a16="http://schemas.microsoft.com/office/drawing/2014/main" val="1511799668"/>
                    </a:ext>
                  </a:extLst>
                </a:gridCol>
                <a:gridCol w="783426">
                  <a:extLst>
                    <a:ext uri="{9D8B030D-6E8A-4147-A177-3AD203B41FA5}">
                      <a16:colId xmlns:a16="http://schemas.microsoft.com/office/drawing/2014/main" val="3454558865"/>
                    </a:ext>
                  </a:extLst>
                </a:gridCol>
                <a:gridCol w="783426">
                  <a:extLst>
                    <a:ext uri="{9D8B030D-6E8A-4147-A177-3AD203B41FA5}">
                      <a16:colId xmlns:a16="http://schemas.microsoft.com/office/drawing/2014/main" val="4147589272"/>
                    </a:ext>
                  </a:extLst>
                </a:gridCol>
              </a:tblGrid>
              <a:tr h="353261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X1*X2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91017"/>
                  </a:ext>
                </a:extLst>
              </a:tr>
              <a:tr h="353261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913830"/>
                  </a:ext>
                </a:extLst>
              </a:tr>
              <a:tr h="353261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559199"/>
                  </a:ext>
                </a:extLst>
              </a:tr>
              <a:tr h="353261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858210"/>
                  </a:ext>
                </a:extLst>
              </a:tr>
              <a:tr h="353261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378923"/>
                  </a:ext>
                </a:extLst>
              </a:tr>
              <a:tr h="353261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767176"/>
                  </a:ext>
                </a:extLst>
              </a:tr>
              <a:tr h="353261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7616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733454" y="2525550"/>
            <a:ext cx="2404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Interaction example</a:t>
            </a:r>
          </a:p>
        </p:txBody>
      </p:sp>
    </p:spTree>
    <p:extLst>
      <p:ext uri="{BB962C8B-B14F-4D97-AF65-F5344CB8AC3E}">
        <p14:creationId xmlns:p14="http://schemas.microsoft.com/office/powerpoint/2010/main" val="2702846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1933" y="842717"/>
            <a:ext cx="30683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85D2"/>
                </a:solidFill>
                <a:latin typeface="LiberationSans"/>
              </a:rPr>
              <a:t>Numeric features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138335" y="1763226"/>
            <a:ext cx="9810699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Feature transformations to consider: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Scaling – min/max, N(0,1), root/power scaling, log scaling, Box-Cox, quantiles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Rounding (too much precision might be noise!)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Interactions {+,-,*,/}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Row counters – #0’s, #NA’s, #negatives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Row stats (if makes sense) – min, max, median, skewness…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Row similarity scoring – cosine similarity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…</a:t>
            </a:r>
          </a:p>
          <a:p>
            <a:endParaRPr lang="en-US" sz="2000" dirty="0"/>
          </a:p>
          <a:p>
            <a:r>
              <a:rPr lang="en-US" sz="2000" dirty="0"/>
              <a:t>Sometimes numeric features are categorical or even ordinal by nature - always consider that!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138335" y="5502711"/>
            <a:ext cx="68716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Tree methods are </a:t>
            </a:r>
            <a:r>
              <a:rPr lang="en-US" sz="2000" i="1" dirty="0"/>
              <a:t>almost</a:t>
            </a:r>
            <a:r>
              <a:rPr lang="en-US" sz="2000" dirty="0"/>
              <a:t> invariant to </a:t>
            </a:r>
            <a:r>
              <a:rPr lang="en-US" sz="2000" b="1" dirty="0"/>
              <a:t>scaling.</a:t>
            </a:r>
          </a:p>
          <a:p>
            <a:r>
              <a:rPr lang="en-US" sz="2000" dirty="0"/>
              <a:t>Linear models (including NN’s) need careful raw data treatment!</a:t>
            </a:r>
          </a:p>
        </p:txBody>
      </p:sp>
    </p:spTree>
    <p:extLst>
      <p:ext uri="{BB962C8B-B14F-4D97-AF65-F5344CB8AC3E}">
        <p14:creationId xmlns:p14="http://schemas.microsoft.com/office/powerpoint/2010/main" val="1695018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365" y="391971"/>
            <a:ext cx="9355765" cy="6219045"/>
          </a:xfrm>
          <a:prstGeom prst="rect">
            <a:avLst/>
          </a:prstGeom>
        </p:spPr>
      </p:pic>
      <p:pic>
        <p:nvPicPr>
          <p:cNvPr id="1026" name="Picture 2" descr="Image result for kaggle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893" y="3363223"/>
            <a:ext cx="3991604" cy="1814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83676" y="5006555"/>
            <a:ext cx="61124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Tips &amp; tricks to win data competitions</a:t>
            </a:r>
          </a:p>
        </p:txBody>
      </p:sp>
    </p:spTree>
    <p:extLst>
      <p:ext uri="{BB962C8B-B14F-4D97-AF65-F5344CB8AC3E}">
        <p14:creationId xmlns:p14="http://schemas.microsoft.com/office/powerpoint/2010/main" val="10156255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19442" y="1664012"/>
            <a:ext cx="978544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Regularized GLMs (underperforming but good </a:t>
            </a:r>
            <a:r>
              <a:rPr lang="en-US" sz="2400" dirty="0" err="1"/>
              <a:t>ensembling</a:t>
            </a:r>
            <a:r>
              <a:rPr lang="en-US" sz="2400" dirty="0"/>
              <a:t> material)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XGBoost</a:t>
            </a:r>
            <a:r>
              <a:rPr lang="en-US" sz="2400" dirty="0"/>
              <a:t> (top pick for traditional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LightGBM</a:t>
            </a:r>
            <a:r>
              <a:rPr lang="en-US" sz="2400" dirty="0"/>
              <a:t> (top pick for traditional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Keras</a:t>
            </a:r>
            <a:r>
              <a:rPr lang="en-US" sz="2400" dirty="0"/>
              <a:t> (NN’s are always good with good pre-processing)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LinearSVM</a:t>
            </a:r>
            <a:r>
              <a:rPr lang="en-US" sz="2400" dirty="0"/>
              <a:t> (non-linear is resource hungry and usually not worth 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Vowpal</a:t>
            </a:r>
            <a:r>
              <a:rPr lang="en-US" sz="2400" dirty="0"/>
              <a:t> Wabbit (extremely fast online learning algorithms)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Random forests (used to be popular, underperforming to GBM’s now)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To achieve maximum, each method requires good understanding of how they work and how they should be tuned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933" y="842717"/>
            <a:ext cx="16845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85D2"/>
                </a:solidFill>
                <a:latin typeface="LiberationSans"/>
              </a:rPr>
              <a:t>Methods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593285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72766" y="1524609"/>
            <a:ext cx="9785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Tuning parameters = experience + intuition + resources at hand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933" y="842717"/>
            <a:ext cx="80850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85D2"/>
                </a:solidFill>
                <a:latin typeface="LiberationSans"/>
              </a:rPr>
              <a:t>Tuning parameters – expert approach (</a:t>
            </a:r>
            <a:r>
              <a:rPr lang="en-US" sz="3200" dirty="0" err="1">
                <a:solidFill>
                  <a:srgbClr val="0085D2"/>
                </a:solidFill>
                <a:latin typeface="LiberationSans"/>
              </a:rPr>
              <a:t>xgboost</a:t>
            </a:r>
            <a:r>
              <a:rPr lang="en-US" sz="3200" dirty="0">
                <a:solidFill>
                  <a:srgbClr val="0085D2"/>
                </a:solidFill>
                <a:latin typeface="LiberationSans"/>
              </a:rPr>
              <a:t>)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972766" y="2021836"/>
            <a:ext cx="11147897" cy="5224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Typical routine: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Set learning rate (</a:t>
            </a:r>
            <a:r>
              <a:rPr lang="en-US" sz="1600" i="1" dirty="0"/>
              <a:t>eta</a:t>
            </a:r>
            <a:r>
              <a:rPr lang="en-US" sz="1600" dirty="0"/>
              <a:t>) parameter 0.1-0.2 (based on dataset size and available resources); all other parameters at default; </a:t>
            </a:r>
            <a:r>
              <a:rPr lang="en-US" sz="1600" dirty="0">
                <a:solidFill>
                  <a:srgbClr val="FF0000"/>
                </a:solidFill>
              </a:rPr>
              <a:t>personal experience: </a:t>
            </a:r>
            <a:r>
              <a:rPr lang="en-US" sz="1600" i="1" dirty="0">
                <a:solidFill>
                  <a:srgbClr val="FF0000"/>
                </a:solidFill>
              </a:rPr>
              <a:t>eta</a:t>
            </a:r>
            <a:r>
              <a:rPr lang="en-US" sz="1600" dirty="0">
                <a:solidFill>
                  <a:srgbClr val="FF0000"/>
                </a:solidFill>
              </a:rPr>
              <a:t> does not influence other parameter tuning!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Test maximum tree depth parameter, rule: 6-8-10-12-14; pick best performing on CV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Introduce regularization on leaf splits (alpha/lambda), rule: 2^k; </a:t>
            </a:r>
            <a:r>
              <a:rPr lang="en-US" sz="1600" b="1" dirty="0"/>
              <a:t>IF it helps on CV</a:t>
            </a:r>
            <a:r>
              <a:rPr lang="en-US" sz="1600" dirty="0"/>
              <a:t>, try to tune it as much as possible!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Tune min leaf node size (</a:t>
            </a:r>
            <a:r>
              <a:rPr lang="en-US" sz="1600" dirty="0" err="1"/>
              <a:t>min_child_weight</a:t>
            </a:r>
            <a:r>
              <a:rPr lang="en-US" sz="1600" dirty="0"/>
              <a:t>), rule: 1-0-5-10-20-50; </a:t>
            </a:r>
            <a:r>
              <a:rPr lang="en-US" sz="1600" b="1" dirty="0"/>
              <a:t>IF it helps on CV</a:t>
            </a:r>
            <a:r>
              <a:rPr lang="en-US" sz="1600" dirty="0"/>
              <a:t>, try to tune it as much as possible; </a:t>
            </a:r>
            <a:r>
              <a:rPr lang="en-US" sz="1600" b="1" dirty="0"/>
              <a:t>IF it does not help</a:t>
            </a:r>
            <a:r>
              <a:rPr lang="en-US" sz="1600" dirty="0"/>
              <a:t>, use value 0 (default = 1 is worse most of the times!); </a:t>
            </a:r>
            <a:r>
              <a:rPr lang="en-US" sz="1600" dirty="0">
                <a:solidFill>
                  <a:srgbClr val="FF0000"/>
                </a:solidFill>
              </a:rPr>
              <a:t>If 3-4 works – repeat step 2.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Tune randomness of each iteration (column/row sampling); Usually 0.7/0.7 is best and rarely needs to be tuned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Decrease </a:t>
            </a:r>
            <a:r>
              <a:rPr lang="en-US" sz="1600" i="1" dirty="0"/>
              <a:t>eta </a:t>
            </a:r>
            <a:r>
              <a:rPr lang="en-US" sz="1600" dirty="0"/>
              <a:t>to value which you are comfortable with your hardware; 0.025 is typically a good choice; lower values than 0.01 don’t provide significant score uplift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If training time is reasonable, introduce bagging (</a:t>
            </a:r>
            <a:r>
              <a:rPr lang="en-US" sz="1600" dirty="0" err="1"/>
              <a:t>num_parallel_trees</a:t>
            </a:r>
            <a:r>
              <a:rPr lang="en-US" sz="1600" dirty="0"/>
              <a:t>) – how many models should be averaged in each training iteration; random forests + gradient boosting </a:t>
            </a:r>
            <a:r>
              <a:rPr lang="en-US" sz="1600" dirty="0">
                <a:sym typeface="Wingdings" panose="05000000000000000000" pitchFamily="2" charset="2"/>
              </a:rPr>
              <a:t> recommended value - up to 5.</a:t>
            </a:r>
            <a:endParaRPr lang="en-US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1600" i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453295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77046" y="1680252"/>
            <a:ext cx="106277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Naive approach : apply grid search on all parameter space 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Zero effort and no supervision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Enormous parameters’ space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Very time consuming</a:t>
            </a:r>
          </a:p>
          <a:p>
            <a:endParaRPr lang="en-US" sz="2400" dirty="0"/>
          </a:p>
          <a:p>
            <a:r>
              <a:rPr lang="en-US" sz="2400" dirty="0"/>
              <a:t>Bayesian optimization methods : trade-off between expert and grid-search approach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Zero effort and no supervision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Grid space reduced on previous iterations’ results (mimic expert decisions)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Time consuming (still)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933" y="842717"/>
            <a:ext cx="72016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85D2"/>
                </a:solidFill>
                <a:latin typeface="LiberationSans"/>
              </a:rPr>
              <a:t>Tuning parameters – non-expert approach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831933" y="5700408"/>
            <a:ext cx="11048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Golden rule : finding optimal parameter configuration rarely is a good time investment! </a:t>
            </a:r>
          </a:p>
        </p:txBody>
      </p:sp>
    </p:spTree>
    <p:extLst>
      <p:ext uri="{BB962C8B-B14F-4D97-AF65-F5344CB8AC3E}">
        <p14:creationId xmlns:p14="http://schemas.microsoft.com/office/powerpoint/2010/main" val="35370257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27526" y="1652687"/>
            <a:ext cx="1008846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Get good score in public LB as fast as possible (if you intend to team up with experienced people)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Fail fast &amp; often / agile sprint / fast iterations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 many different methods and remember to save all your models (both CV and test runs)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Invest into having generic modelling scripts for every method – time saver long-term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Debug, Debug, Debug – nothing worse is finding a silly preprocessing error at the last day of the competition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Write reproducible code - setting seeds before any RNG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Learn to write efficient code (vectorization, parallelization; use C, FORTRAN, etc. based libs)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Learn how to look at the data and do feature engineering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Get access to reasonable hardware (8CPU threads, 32GB RAM minimum); AWS is always an option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3377715" y="3028318"/>
            <a:ext cx="5268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TIP #5 – USE SAME CV SPLIT FOR ALL YOUR MODELS!</a:t>
            </a:r>
          </a:p>
        </p:txBody>
      </p:sp>
      <p:sp>
        <p:nvSpPr>
          <p:cNvPr id="8" name="Rectangle 7"/>
          <p:cNvSpPr/>
          <p:nvPr/>
        </p:nvSpPr>
        <p:spPr>
          <a:xfrm>
            <a:off x="831933" y="842717"/>
            <a:ext cx="40379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85D2"/>
                </a:solidFill>
                <a:latin typeface="LiberationSans"/>
              </a:rPr>
              <a:t>Competitive advantage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103157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73882" y="1856969"/>
            <a:ext cx="100884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Ideally you would want to have a framework which could be applied to any competition;</a:t>
            </a:r>
          </a:p>
          <a:p>
            <a:r>
              <a:rPr lang="en-US" sz="2000" dirty="0"/>
              <a:t>It should be: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Data friendly (sparse/dense data, missing values, larger than memory)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Problem friendly (classification, regression, clustering, ranking,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Memory friendly (garbage collection, avoid using </a:t>
            </a:r>
            <a:r>
              <a:rPr lang="en-US" sz="2000" i="1" dirty="0"/>
              <a:t>swap</a:t>
            </a:r>
            <a:r>
              <a:rPr lang="en-US" sz="2000" dirty="0"/>
              <a:t> partition,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Automated (runs unsupervised from data reading to generating submission files)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831933" y="842717"/>
            <a:ext cx="74226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85D2"/>
                </a:solidFill>
                <a:latin typeface="LiberationSans"/>
              </a:rPr>
              <a:t>Competitive advantage – data flow pipeline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1273882" y="4434184"/>
            <a:ext cx="104284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Good framework can save hours of repetitive work when going from one competition to another</a:t>
            </a:r>
          </a:p>
        </p:txBody>
      </p:sp>
    </p:spTree>
    <p:extLst>
      <p:ext uri="{BB962C8B-B14F-4D97-AF65-F5344CB8AC3E}">
        <p14:creationId xmlns:p14="http://schemas.microsoft.com/office/powerpoint/2010/main" val="2942861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20267" y="1423827"/>
            <a:ext cx="978544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50% - feature engineering </a:t>
            </a:r>
          </a:p>
          <a:p>
            <a:r>
              <a:rPr lang="en-US" sz="2400" dirty="0"/>
              <a:t>30% - model diversity</a:t>
            </a:r>
          </a:p>
          <a:p>
            <a:r>
              <a:rPr lang="en-US" sz="2400" dirty="0"/>
              <a:t>10% - luck</a:t>
            </a:r>
          </a:p>
          <a:p>
            <a:r>
              <a:rPr lang="en-US" sz="2400" b="1" dirty="0"/>
              <a:t>10% - proper </a:t>
            </a:r>
            <a:r>
              <a:rPr lang="en-US" sz="2400" b="1" dirty="0" err="1"/>
              <a:t>ensembling</a:t>
            </a:r>
            <a:r>
              <a:rPr lang="en-US" sz="2400" b="1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Voting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Averaging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Bagging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Boosting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Binning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Blending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Stacking</a:t>
            </a:r>
            <a:endParaRPr lang="en-US" sz="3200" dirty="0"/>
          </a:p>
        </p:txBody>
      </p:sp>
      <p:sp>
        <p:nvSpPr>
          <p:cNvPr id="2" name="Arrow: Right 1"/>
          <p:cNvSpPr/>
          <p:nvPr/>
        </p:nvSpPr>
        <p:spPr>
          <a:xfrm rot="10800000">
            <a:off x="5025635" y="2630679"/>
            <a:ext cx="2374710" cy="259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697731" y="25206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93342" y="2889987"/>
            <a:ext cx="50710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Although 10%, but it is the key what separates top guys from the rest</a:t>
            </a:r>
          </a:p>
        </p:txBody>
      </p:sp>
      <p:pic>
        <p:nvPicPr>
          <p:cNvPr id="2052" name="Picture 4" descr="Perceptron bagg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688" y="4356147"/>
            <a:ext cx="3447156" cy="206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874630"/>
              </p:ext>
            </p:extLst>
          </p:nvPr>
        </p:nvGraphicFramePr>
        <p:xfrm>
          <a:off x="7889130" y="4087706"/>
          <a:ext cx="3910518" cy="19935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848257">
                  <a:extLst>
                    <a:ext uri="{9D8B030D-6E8A-4147-A177-3AD203B41FA5}">
                      <a16:colId xmlns:a16="http://schemas.microsoft.com/office/drawing/2014/main" val="2515880365"/>
                    </a:ext>
                  </a:extLst>
                </a:gridCol>
                <a:gridCol w="1050587">
                  <a:extLst>
                    <a:ext uri="{9D8B030D-6E8A-4147-A177-3AD203B41FA5}">
                      <a16:colId xmlns:a16="http://schemas.microsoft.com/office/drawing/2014/main" val="2402376527"/>
                    </a:ext>
                  </a:extLst>
                </a:gridCol>
                <a:gridCol w="1011674">
                  <a:extLst>
                    <a:ext uri="{9D8B030D-6E8A-4147-A177-3AD203B41FA5}">
                      <a16:colId xmlns:a16="http://schemas.microsoft.com/office/drawing/2014/main" val="76764656"/>
                    </a:ext>
                  </a:extLst>
                </a:gridCol>
              </a:tblGrid>
              <a:tr h="18665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50" cap="all" dirty="0">
                          <a:effectLst/>
                        </a:rPr>
                        <a:t>MODEL</a:t>
                      </a:r>
                      <a:endParaRPr lang="en-US" sz="1050" b="1" cap="all" dirty="0">
                        <a:effectLst/>
                        <a:latin typeface="inherit"/>
                      </a:endParaRPr>
                    </a:p>
                  </a:txBody>
                  <a:tcPr marL="59445" marR="59445" marT="59445" marB="5944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50" cap="all">
                          <a:effectLst/>
                        </a:rPr>
                        <a:t>PUBLIC MAE</a:t>
                      </a:r>
                      <a:endParaRPr lang="en-US" sz="1050" b="1" cap="all">
                        <a:effectLst/>
                        <a:latin typeface="inherit"/>
                      </a:endParaRPr>
                    </a:p>
                  </a:txBody>
                  <a:tcPr marL="59445" marR="59445" marT="59445" marB="5944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50" cap="all">
                          <a:effectLst/>
                        </a:rPr>
                        <a:t>PRIVATE MAE</a:t>
                      </a:r>
                      <a:endParaRPr lang="en-US" sz="1050" b="1" cap="all">
                        <a:effectLst/>
                        <a:latin typeface="inherit"/>
                      </a:endParaRPr>
                    </a:p>
                  </a:txBody>
                  <a:tcPr marL="59445" marR="59445" marT="59445" marB="59445" anchor="ctr"/>
                </a:tc>
                <a:extLst>
                  <a:ext uri="{0D108BD9-81ED-4DB2-BD59-A6C34878D82A}">
                    <a16:rowId xmlns:a16="http://schemas.microsoft.com/office/drawing/2014/main" val="1703689742"/>
                  </a:ext>
                </a:extLst>
              </a:tr>
              <a:tr h="18665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50">
                          <a:effectLst/>
                        </a:rPr>
                        <a:t>Random Forests 500 estimators</a:t>
                      </a:r>
                      <a:endParaRPr lang="en-US" sz="1050" b="0">
                        <a:effectLst/>
                        <a:latin typeface="inherit"/>
                      </a:endParaRPr>
                    </a:p>
                  </a:txBody>
                  <a:tcPr marL="59445" marR="59445" marT="59445" marB="5944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50" dirty="0">
                          <a:effectLst/>
                        </a:rPr>
                        <a:t>6.156</a:t>
                      </a:r>
                      <a:endParaRPr lang="en-US" sz="1050" b="0" dirty="0">
                        <a:effectLst/>
                        <a:latin typeface="inherit"/>
                      </a:endParaRPr>
                    </a:p>
                  </a:txBody>
                  <a:tcPr marL="59445" marR="59445" marT="59445" marB="5944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50">
                          <a:effectLst/>
                        </a:rPr>
                        <a:t>6.546</a:t>
                      </a:r>
                      <a:endParaRPr lang="en-US" sz="1050" b="0">
                        <a:effectLst/>
                        <a:latin typeface="inherit"/>
                      </a:endParaRPr>
                    </a:p>
                  </a:txBody>
                  <a:tcPr marL="59445" marR="59445" marT="59445" marB="59445" anchor="ctr"/>
                </a:tc>
                <a:extLst>
                  <a:ext uri="{0D108BD9-81ED-4DB2-BD59-A6C34878D82A}">
                    <a16:rowId xmlns:a16="http://schemas.microsoft.com/office/drawing/2014/main" val="3150602359"/>
                  </a:ext>
                </a:extLst>
              </a:tr>
              <a:tr h="29374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50">
                          <a:effectLst/>
                        </a:rPr>
                        <a:t>Extremely Randomized Trees 500 estimators</a:t>
                      </a:r>
                      <a:endParaRPr lang="en-US" sz="1050" b="0">
                        <a:effectLst/>
                        <a:latin typeface="inherit"/>
                      </a:endParaRPr>
                    </a:p>
                  </a:txBody>
                  <a:tcPr marL="59445" marR="59445" marT="59445" marB="5944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50" dirty="0">
                          <a:effectLst/>
                        </a:rPr>
                        <a:t>6.317</a:t>
                      </a:r>
                      <a:endParaRPr lang="en-US" sz="1050" b="0" dirty="0">
                        <a:effectLst/>
                        <a:latin typeface="inherit"/>
                      </a:endParaRPr>
                    </a:p>
                  </a:txBody>
                  <a:tcPr marL="59445" marR="59445" marT="59445" marB="5944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50" dirty="0">
                          <a:effectLst/>
                        </a:rPr>
                        <a:t>6.666</a:t>
                      </a:r>
                      <a:endParaRPr lang="en-US" sz="1050" b="0" dirty="0">
                        <a:effectLst/>
                        <a:latin typeface="inherit"/>
                      </a:endParaRPr>
                    </a:p>
                  </a:txBody>
                  <a:tcPr marL="59445" marR="59445" marT="59445" marB="59445" anchor="ctr"/>
                </a:tc>
                <a:extLst>
                  <a:ext uri="{0D108BD9-81ED-4DB2-BD59-A6C34878D82A}">
                    <a16:rowId xmlns:a16="http://schemas.microsoft.com/office/drawing/2014/main" val="2090423078"/>
                  </a:ext>
                </a:extLst>
              </a:tr>
              <a:tr h="18665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50">
                          <a:effectLst/>
                        </a:rPr>
                        <a:t>KNN-Classifier with 5 neighbors</a:t>
                      </a:r>
                      <a:endParaRPr lang="en-US" sz="1050" b="0">
                        <a:effectLst/>
                        <a:latin typeface="inherit"/>
                      </a:endParaRPr>
                    </a:p>
                  </a:txBody>
                  <a:tcPr marL="59445" marR="59445" marT="59445" marB="5944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50" dirty="0">
                          <a:effectLst/>
                        </a:rPr>
                        <a:t>6.828</a:t>
                      </a:r>
                      <a:endParaRPr lang="en-US" sz="1050" b="0" dirty="0">
                        <a:effectLst/>
                        <a:latin typeface="inherit"/>
                      </a:endParaRPr>
                    </a:p>
                  </a:txBody>
                  <a:tcPr marL="59445" marR="59445" marT="59445" marB="5944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50">
                          <a:effectLst/>
                        </a:rPr>
                        <a:t>7.460</a:t>
                      </a:r>
                      <a:endParaRPr lang="en-US" sz="1050" b="0">
                        <a:effectLst/>
                        <a:latin typeface="inherit"/>
                      </a:endParaRPr>
                    </a:p>
                  </a:txBody>
                  <a:tcPr marL="59445" marR="59445" marT="59445" marB="59445" anchor="ctr"/>
                </a:tc>
                <a:extLst>
                  <a:ext uri="{0D108BD9-81ED-4DB2-BD59-A6C34878D82A}">
                    <a16:rowId xmlns:a16="http://schemas.microsoft.com/office/drawing/2014/main" val="1141003264"/>
                  </a:ext>
                </a:extLst>
              </a:tr>
              <a:tr h="18665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50">
                          <a:effectLst/>
                        </a:rPr>
                        <a:t>Logistic Regression</a:t>
                      </a:r>
                      <a:endParaRPr lang="en-US" sz="1050" b="0">
                        <a:effectLst/>
                        <a:latin typeface="inherit"/>
                      </a:endParaRPr>
                    </a:p>
                  </a:txBody>
                  <a:tcPr marL="59445" marR="59445" marT="59445" marB="5944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50">
                          <a:effectLst/>
                        </a:rPr>
                        <a:t>6.694</a:t>
                      </a:r>
                      <a:endParaRPr lang="en-US" sz="1050" b="0">
                        <a:effectLst/>
                        <a:latin typeface="inherit"/>
                      </a:endParaRPr>
                    </a:p>
                  </a:txBody>
                  <a:tcPr marL="59445" marR="59445" marT="59445" marB="5944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50">
                          <a:effectLst/>
                        </a:rPr>
                        <a:t>6.949</a:t>
                      </a:r>
                      <a:endParaRPr lang="en-US" sz="1050" b="0">
                        <a:effectLst/>
                        <a:latin typeface="inherit"/>
                      </a:endParaRPr>
                    </a:p>
                  </a:txBody>
                  <a:tcPr marL="59445" marR="59445" marT="59445" marB="59445" anchor="ctr"/>
                </a:tc>
                <a:extLst>
                  <a:ext uri="{0D108BD9-81ED-4DB2-BD59-A6C34878D82A}">
                    <a16:rowId xmlns:a16="http://schemas.microsoft.com/office/drawing/2014/main" val="1544056009"/>
                  </a:ext>
                </a:extLst>
              </a:tr>
              <a:tr h="29374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50" b="1" dirty="0">
                          <a:effectLst/>
                        </a:rPr>
                        <a:t>Stacking with Extremely Randomized Trees</a:t>
                      </a:r>
                      <a:endParaRPr lang="en-US" sz="1050" b="1" dirty="0">
                        <a:effectLst/>
                        <a:latin typeface="inherit"/>
                      </a:endParaRPr>
                    </a:p>
                  </a:txBody>
                  <a:tcPr marL="59445" marR="59445" marT="59445" marB="5944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50" b="1">
                          <a:effectLst/>
                        </a:rPr>
                        <a:t>4.772</a:t>
                      </a:r>
                      <a:endParaRPr lang="en-US" sz="1050" b="1">
                        <a:effectLst/>
                        <a:latin typeface="inherit"/>
                      </a:endParaRPr>
                    </a:p>
                  </a:txBody>
                  <a:tcPr marL="59445" marR="59445" marT="59445" marB="5944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50" b="1" dirty="0">
                          <a:effectLst/>
                        </a:rPr>
                        <a:t>4.718</a:t>
                      </a:r>
                      <a:endParaRPr lang="en-US" sz="1050" b="1" dirty="0">
                        <a:effectLst/>
                        <a:latin typeface="inherit"/>
                      </a:endParaRPr>
                    </a:p>
                  </a:txBody>
                  <a:tcPr marL="59445" marR="59445" marT="59445" marB="59445" anchor="ctr"/>
                </a:tc>
                <a:extLst>
                  <a:ext uri="{0D108BD9-81ED-4DB2-BD59-A6C34878D82A}">
                    <a16:rowId xmlns:a16="http://schemas.microsoft.com/office/drawing/2014/main" val="288070541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008903" y="6149040"/>
            <a:ext cx="347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Ensembling</a:t>
            </a:r>
            <a:r>
              <a:rPr lang="en-US" b="1" dirty="0"/>
              <a:t> added efficiency +30%</a:t>
            </a:r>
          </a:p>
        </p:txBody>
      </p:sp>
      <p:sp>
        <p:nvSpPr>
          <p:cNvPr id="10" name="Rectangle 9"/>
          <p:cNvSpPr/>
          <p:nvPr/>
        </p:nvSpPr>
        <p:spPr>
          <a:xfrm>
            <a:off x="831933" y="842717"/>
            <a:ext cx="60136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85D2"/>
                </a:solidFill>
                <a:latin typeface="LiberationSans"/>
              </a:rPr>
              <a:t>Success formula (personal opinion)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562729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1933" y="842717"/>
            <a:ext cx="37375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>
                <a:solidFill>
                  <a:srgbClr val="0085D2"/>
                </a:solidFill>
                <a:latin typeface="LiberationSans"/>
              </a:rPr>
              <a:t>Ensembling</a:t>
            </a:r>
            <a:r>
              <a:rPr lang="en-US" sz="3200" dirty="0">
                <a:solidFill>
                  <a:srgbClr val="0085D2"/>
                </a:solidFill>
                <a:latin typeface="LiberationSans"/>
              </a:rPr>
              <a:t> by voting</a:t>
            </a:r>
            <a:endParaRPr lang="en-US" sz="32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229233" y="2867880"/>
            <a:ext cx="4580238" cy="124581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3648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nsolas" panose="020B0609020204030204" pitchFamily="49" charset="0"/>
              </a:rPr>
              <a:t>1111111100 = 80% accuracy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nsolas" panose="020B0609020204030204" pitchFamily="49" charset="0"/>
              </a:rPr>
              <a:t>0111011101 = 70% accuracy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nsolas" panose="020B0609020204030204" pitchFamily="49" charset="0"/>
              </a:rPr>
              <a:t>1000101111 = 60% accuracy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57518" y="4218338"/>
            <a:ext cx="1923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Majority vote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286898" y="4784651"/>
            <a:ext cx="4580238" cy="507147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3648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nsolas" panose="020B0609020204030204" pitchFamily="49" charset="0"/>
              </a:rPr>
              <a:t>1111111101 = 90% accuracy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66336" y="1761878"/>
            <a:ext cx="5212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Common application – recommendation models</a:t>
            </a:r>
          </a:p>
        </p:txBody>
      </p:sp>
    </p:spTree>
    <p:extLst>
      <p:ext uri="{BB962C8B-B14F-4D97-AF65-F5344CB8AC3E}">
        <p14:creationId xmlns:p14="http://schemas.microsoft.com/office/powerpoint/2010/main" val="26816399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1933" y="842717"/>
            <a:ext cx="43023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>
                <a:solidFill>
                  <a:srgbClr val="0085D2"/>
                </a:solidFill>
                <a:latin typeface="LiberationSans"/>
              </a:rPr>
              <a:t>Ensembling</a:t>
            </a:r>
            <a:r>
              <a:rPr lang="en-US" sz="3200" dirty="0">
                <a:solidFill>
                  <a:srgbClr val="0085D2"/>
                </a:solidFill>
                <a:latin typeface="LiberationSans"/>
              </a:rPr>
              <a:t> by averaging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1466336" y="1761878"/>
            <a:ext cx="9895401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Let’s say we have N classifiers: X1, X2, … , XN</a:t>
            </a:r>
          </a:p>
          <a:p>
            <a:endParaRPr lang="en-US" sz="2000" dirty="0"/>
          </a:p>
          <a:p>
            <a:r>
              <a:rPr lang="en-US" sz="2000" dirty="0"/>
              <a:t>We want to make a single prediction using weighted average:</a:t>
            </a:r>
          </a:p>
          <a:p>
            <a:r>
              <a:rPr lang="en-US" sz="2000" dirty="0"/>
              <a:t>B1*X1+B2*X2+B3*X3+…+BN*XN</a:t>
            </a:r>
          </a:p>
          <a:p>
            <a:endParaRPr lang="en-US" sz="2000" dirty="0"/>
          </a:p>
          <a:p>
            <a:r>
              <a:rPr lang="en-US" sz="2000" b="1" dirty="0"/>
              <a:t>TIP #6 – apply optimization for estimating ensemble weights</a:t>
            </a:r>
            <a:br>
              <a:rPr lang="en-US" sz="2000" dirty="0"/>
            </a:br>
            <a:r>
              <a:rPr lang="en-US" sz="2000" dirty="0"/>
              <a:t>very common mistake to select weights based on leaderboard feedback –</a:t>
            </a:r>
          </a:p>
          <a:p>
            <a:r>
              <a:rPr lang="en-US" sz="2000" dirty="0">
                <a:solidFill>
                  <a:srgbClr val="FF0000"/>
                </a:solidFill>
              </a:rPr>
              <a:t>inefficient &amp; prone to leaderboard overfitting</a:t>
            </a:r>
          </a:p>
          <a:p>
            <a:endParaRPr lang="en-US" sz="2000" dirty="0"/>
          </a:p>
          <a:p>
            <a:r>
              <a:rPr lang="en-US" sz="2000" dirty="0"/>
              <a:t>Solve the problem using CV predictions with optimization algorithms </a:t>
            </a:r>
          </a:p>
          <a:p>
            <a:r>
              <a:rPr lang="en-US" sz="2000" dirty="0"/>
              <a:t>	</a:t>
            </a:r>
            <a:r>
              <a:rPr lang="en-US" sz="2000" i="1" dirty="0" err="1"/>
              <a:t>optim</a:t>
            </a:r>
            <a:r>
              <a:rPr lang="en-US" sz="2000" dirty="0"/>
              <a:t>(B1*X1+B2*X2+B3*X3+…+BN*XN) with starting weights Bi=1/N</a:t>
            </a:r>
          </a:p>
          <a:p>
            <a:endParaRPr lang="en-US" sz="2000" dirty="0"/>
          </a:p>
          <a:p>
            <a:r>
              <a:rPr lang="en-US" sz="2000" dirty="0"/>
              <a:t>Critical to control convergence criteria, as default values usually lead to suboptimal solutions!</a:t>
            </a:r>
          </a:p>
          <a:p>
            <a:r>
              <a:rPr lang="en-US" sz="2000" b="1" dirty="0"/>
              <a:t>TIP #7 - apply </a:t>
            </a:r>
            <a:r>
              <a:rPr lang="en-US" sz="2000" b="1" i="1" dirty="0" err="1"/>
              <a:t>optim</a:t>
            </a:r>
            <a:r>
              <a:rPr lang="en-US" sz="2000" b="1" dirty="0"/>
              <a:t> on each fold and average Bi among folds</a:t>
            </a:r>
          </a:p>
        </p:txBody>
      </p:sp>
    </p:spTree>
    <p:extLst>
      <p:ext uri="{BB962C8B-B14F-4D97-AF65-F5344CB8AC3E}">
        <p14:creationId xmlns:p14="http://schemas.microsoft.com/office/powerpoint/2010/main" val="25862953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1933" y="842717"/>
            <a:ext cx="43023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>
                <a:solidFill>
                  <a:srgbClr val="0085D2"/>
                </a:solidFill>
                <a:latin typeface="LiberationSans"/>
              </a:rPr>
              <a:t>Ensembling</a:t>
            </a:r>
            <a:r>
              <a:rPr lang="en-US" sz="3200" dirty="0">
                <a:solidFill>
                  <a:srgbClr val="0085D2"/>
                </a:solidFill>
                <a:latin typeface="LiberationSans"/>
              </a:rPr>
              <a:t> by averaging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1589903" y="1745402"/>
            <a:ext cx="5271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TIP #8 – apply transformations before averaging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1824577" y="2335923"/>
            <a:ext cx="87980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For ranking-based models apply rank transformation on predicted probabilities</a:t>
            </a:r>
          </a:p>
          <a:p>
            <a:endParaRPr lang="en-US" dirty="0"/>
          </a:p>
          <a:p>
            <a:r>
              <a:rPr lang="en-US" dirty="0"/>
              <a:t>Rank transformation makes average more robust to model prediction probability outliers</a:t>
            </a:r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>
            <a:off x="2174789" y="3747011"/>
            <a:ext cx="0" cy="18876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cxnSpLocks/>
          </p:cNvCxnSpPr>
          <p:nvPr/>
        </p:nvCxnSpPr>
        <p:spPr>
          <a:xfrm flipH="1">
            <a:off x="2174789" y="5634681"/>
            <a:ext cx="28155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 flipV="1">
            <a:off x="2174789" y="3852153"/>
            <a:ext cx="2620947" cy="1782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631177" y="4441982"/>
            <a:ext cx="2808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Rank transformed </a:t>
            </a:r>
            <a:r>
              <a:rPr lang="en-US" dirty="0" err="1"/>
              <a:t>ecdf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018529" y="5092618"/>
            <a:ext cx="16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Probability </a:t>
            </a:r>
            <a:r>
              <a:rPr lang="en-US" dirty="0" err="1"/>
              <a:t>ecdf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146526" y="4025402"/>
            <a:ext cx="5316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TIP #9 – always try geometric mean as an option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556189" y="4558751"/>
            <a:ext cx="2248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root</a:t>
            </a:r>
            <a:r>
              <a:rPr lang="en-US" dirty="0"/>
              <a:t>(X1*X2*…*XN,N)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146526" y="5121360"/>
            <a:ext cx="55169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Sometimes outperforms weighted average, when number of models is not too large</a:t>
            </a:r>
          </a:p>
        </p:txBody>
      </p:sp>
      <p:sp>
        <p:nvSpPr>
          <p:cNvPr id="2" name="Freeform: Shape 1"/>
          <p:cNvSpPr/>
          <p:nvPr/>
        </p:nvSpPr>
        <p:spPr>
          <a:xfrm>
            <a:off x="2198451" y="3861570"/>
            <a:ext cx="2616740" cy="1761017"/>
          </a:xfrm>
          <a:custGeom>
            <a:avLst/>
            <a:gdLst>
              <a:gd name="connsiteX0" fmla="*/ 0 w 2616740"/>
              <a:gd name="connsiteY0" fmla="*/ 1761017 h 1761017"/>
              <a:gd name="connsiteX1" fmla="*/ 389106 w 2616740"/>
              <a:gd name="connsiteY1" fmla="*/ 1751290 h 1761017"/>
              <a:gd name="connsiteX2" fmla="*/ 505838 w 2616740"/>
              <a:gd name="connsiteY2" fmla="*/ 1731834 h 1761017"/>
              <a:gd name="connsiteX3" fmla="*/ 535021 w 2616740"/>
              <a:gd name="connsiteY3" fmla="*/ 1712379 h 1761017"/>
              <a:gd name="connsiteX4" fmla="*/ 593387 w 2616740"/>
              <a:gd name="connsiteY4" fmla="*/ 1692924 h 1761017"/>
              <a:gd name="connsiteX5" fmla="*/ 612843 w 2616740"/>
              <a:gd name="connsiteY5" fmla="*/ 1673468 h 1761017"/>
              <a:gd name="connsiteX6" fmla="*/ 642026 w 2616740"/>
              <a:gd name="connsiteY6" fmla="*/ 1663741 h 1761017"/>
              <a:gd name="connsiteX7" fmla="*/ 661481 w 2616740"/>
              <a:gd name="connsiteY7" fmla="*/ 1634558 h 1761017"/>
              <a:gd name="connsiteX8" fmla="*/ 719847 w 2616740"/>
              <a:gd name="connsiteY8" fmla="*/ 1585919 h 1761017"/>
              <a:gd name="connsiteX9" fmla="*/ 739302 w 2616740"/>
              <a:gd name="connsiteY9" fmla="*/ 1556736 h 1761017"/>
              <a:gd name="connsiteX10" fmla="*/ 768485 w 2616740"/>
              <a:gd name="connsiteY10" fmla="*/ 1527553 h 1761017"/>
              <a:gd name="connsiteX11" fmla="*/ 817123 w 2616740"/>
              <a:gd name="connsiteY11" fmla="*/ 1469187 h 1761017"/>
              <a:gd name="connsiteX12" fmla="*/ 826851 w 2616740"/>
              <a:gd name="connsiteY12" fmla="*/ 1440004 h 1761017"/>
              <a:gd name="connsiteX13" fmla="*/ 836579 w 2616740"/>
              <a:gd name="connsiteY13" fmla="*/ 1401094 h 1761017"/>
              <a:gd name="connsiteX14" fmla="*/ 856034 w 2616740"/>
              <a:gd name="connsiteY14" fmla="*/ 1371911 h 1761017"/>
              <a:gd name="connsiteX15" fmla="*/ 885217 w 2616740"/>
              <a:gd name="connsiteY15" fmla="*/ 1323273 h 1761017"/>
              <a:gd name="connsiteX16" fmla="*/ 914400 w 2616740"/>
              <a:gd name="connsiteY16" fmla="*/ 1245451 h 1761017"/>
              <a:gd name="connsiteX17" fmla="*/ 963038 w 2616740"/>
              <a:gd name="connsiteY17" fmla="*/ 1187085 h 1761017"/>
              <a:gd name="connsiteX18" fmla="*/ 982494 w 2616740"/>
              <a:gd name="connsiteY18" fmla="*/ 1128719 h 1761017"/>
              <a:gd name="connsiteX19" fmla="*/ 1021404 w 2616740"/>
              <a:gd name="connsiteY19" fmla="*/ 1070353 h 1761017"/>
              <a:gd name="connsiteX20" fmla="*/ 1040860 w 2616740"/>
              <a:gd name="connsiteY20" fmla="*/ 1011987 h 1761017"/>
              <a:gd name="connsiteX21" fmla="*/ 1060315 w 2616740"/>
              <a:gd name="connsiteY21" fmla="*/ 982804 h 1761017"/>
              <a:gd name="connsiteX22" fmla="*/ 1108953 w 2616740"/>
              <a:gd name="connsiteY22" fmla="*/ 885528 h 1761017"/>
              <a:gd name="connsiteX23" fmla="*/ 1147864 w 2616740"/>
              <a:gd name="connsiteY23" fmla="*/ 788251 h 1761017"/>
              <a:gd name="connsiteX24" fmla="*/ 1167319 w 2616740"/>
              <a:gd name="connsiteY24" fmla="*/ 720158 h 1761017"/>
              <a:gd name="connsiteX25" fmla="*/ 1186775 w 2616740"/>
              <a:gd name="connsiteY25" fmla="*/ 690975 h 1761017"/>
              <a:gd name="connsiteX26" fmla="*/ 1196502 w 2616740"/>
              <a:gd name="connsiteY26" fmla="*/ 652064 h 1761017"/>
              <a:gd name="connsiteX27" fmla="*/ 1245140 w 2616740"/>
              <a:gd name="connsiteY27" fmla="*/ 593698 h 1761017"/>
              <a:gd name="connsiteX28" fmla="*/ 1274323 w 2616740"/>
              <a:gd name="connsiteY28" fmla="*/ 554787 h 1761017"/>
              <a:gd name="connsiteX29" fmla="*/ 1303506 w 2616740"/>
              <a:gd name="connsiteY29" fmla="*/ 496421 h 1761017"/>
              <a:gd name="connsiteX30" fmla="*/ 1313234 w 2616740"/>
              <a:gd name="connsiteY30" fmla="*/ 457511 h 1761017"/>
              <a:gd name="connsiteX31" fmla="*/ 1342417 w 2616740"/>
              <a:gd name="connsiteY31" fmla="*/ 428328 h 1761017"/>
              <a:gd name="connsiteX32" fmla="*/ 1400783 w 2616740"/>
              <a:gd name="connsiteY32" fmla="*/ 369962 h 1761017"/>
              <a:gd name="connsiteX33" fmla="*/ 1410511 w 2616740"/>
              <a:gd name="connsiteY33" fmla="*/ 340779 h 1761017"/>
              <a:gd name="connsiteX34" fmla="*/ 1439694 w 2616740"/>
              <a:gd name="connsiteY34" fmla="*/ 331051 h 1761017"/>
              <a:gd name="connsiteX35" fmla="*/ 1468877 w 2616740"/>
              <a:gd name="connsiteY35" fmla="*/ 301868 h 1761017"/>
              <a:gd name="connsiteX36" fmla="*/ 1488332 w 2616740"/>
              <a:gd name="connsiteY36" fmla="*/ 253230 h 1761017"/>
              <a:gd name="connsiteX37" fmla="*/ 1517515 w 2616740"/>
              <a:gd name="connsiteY37" fmla="*/ 224047 h 1761017"/>
              <a:gd name="connsiteX38" fmla="*/ 1585609 w 2616740"/>
              <a:gd name="connsiteY38" fmla="*/ 175409 h 1761017"/>
              <a:gd name="connsiteX39" fmla="*/ 1605064 w 2616740"/>
              <a:gd name="connsiteY39" fmla="*/ 155953 h 1761017"/>
              <a:gd name="connsiteX40" fmla="*/ 1643975 w 2616740"/>
              <a:gd name="connsiteY40" fmla="*/ 146226 h 1761017"/>
              <a:gd name="connsiteX41" fmla="*/ 1682885 w 2616740"/>
              <a:gd name="connsiteY41" fmla="*/ 117043 h 1761017"/>
              <a:gd name="connsiteX42" fmla="*/ 1760706 w 2616740"/>
              <a:gd name="connsiteY42" fmla="*/ 97587 h 1761017"/>
              <a:gd name="connsiteX43" fmla="*/ 1887166 w 2616740"/>
              <a:gd name="connsiteY43" fmla="*/ 58677 h 1761017"/>
              <a:gd name="connsiteX44" fmla="*/ 1945532 w 2616740"/>
              <a:gd name="connsiteY44" fmla="*/ 39221 h 1761017"/>
              <a:gd name="connsiteX45" fmla="*/ 1974715 w 2616740"/>
              <a:gd name="connsiteY45" fmla="*/ 19766 h 1761017"/>
              <a:gd name="connsiteX46" fmla="*/ 2071992 w 2616740"/>
              <a:gd name="connsiteY46" fmla="*/ 10039 h 1761017"/>
              <a:gd name="connsiteX47" fmla="*/ 2616740 w 2616740"/>
              <a:gd name="connsiteY47" fmla="*/ 311 h 1761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616740" h="1761017">
                <a:moveTo>
                  <a:pt x="0" y="1761017"/>
                </a:moveTo>
                <a:lnTo>
                  <a:pt x="389106" y="1751290"/>
                </a:lnTo>
                <a:cubicBezTo>
                  <a:pt x="412603" y="1750331"/>
                  <a:pt x="474726" y="1747390"/>
                  <a:pt x="505838" y="1731834"/>
                </a:cubicBezTo>
                <a:cubicBezTo>
                  <a:pt x="516295" y="1726606"/>
                  <a:pt x="524337" y="1717127"/>
                  <a:pt x="535021" y="1712379"/>
                </a:cubicBezTo>
                <a:cubicBezTo>
                  <a:pt x="553761" y="1704050"/>
                  <a:pt x="593387" y="1692924"/>
                  <a:pt x="593387" y="1692924"/>
                </a:cubicBezTo>
                <a:cubicBezTo>
                  <a:pt x="599872" y="1686439"/>
                  <a:pt x="604978" y="1678187"/>
                  <a:pt x="612843" y="1673468"/>
                </a:cubicBezTo>
                <a:cubicBezTo>
                  <a:pt x="621636" y="1668193"/>
                  <a:pt x="634019" y="1670146"/>
                  <a:pt x="642026" y="1663741"/>
                </a:cubicBezTo>
                <a:cubicBezTo>
                  <a:pt x="651155" y="1656438"/>
                  <a:pt x="653214" y="1642825"/>
                  <a:pt x="661481" y="1634558"/>
                </a:cubicBezTo>
                <a:cubicBezTo>
                  <a:pt x="738000" y="1558038"/>
                  <a:pt x="640167" y="1681536"/>
                  <a:pt x="719847" y="1585919"/>
                </a:cubicBezTo>
                <a:cubicBezTo>
                  <a:pt x="727331" y="1576938"/>
                  <a:pt x="731818" y="1565717"/>
                  <a:pt x="739302" y="1556736"/>
                </a:cubicBezTo>
                <a:cubicBezTo>
                  <a:pt x="748109" y="1546168"/>
                  <a:pt x="759532" y="1537998"/>
                  <a:pt x="768485" y="1527553"/>
                </a:cubicBezTo>
                <a:cubicBezTo>
                  <a:pt x="837868" y="1446608"/>
                  <a:pt x="766577" y="1519736"/>
                  <a:pt x="817123" y="1469187"/>
                </a:cubicBezTo>
                <a:cubicBezTo>
                  <a:pt x="820366" y="1459459"/>
                  <a:pt x="824034" y="1449863"/>
                  <a:pt x="826851" y="1440004"/>
                </a:cubicBezTo>
                <a:cubicBezTo>
                  <a:pt x="830524" y="1427149"/>
                  <a:pt x="831313" y="1413382"/>
                  <a:pt x="836579" y="1401094"/>
                </a:cubicBezTo>
                <a:cubicBezTo>
                  <a:pt x="841184" y="1390348"/>
                  <a:pt x="849838" y="1381825"/>
                  <a:pt x="856034" y="1371911"/>
                </a:cubicBezTo>
                <a:cubicBezTo>
                  <a:pt x="866055" y="1355878"/>
                  <a:pt x="876035" y="1339801"/>
                  <a:pt x="885217" y="1323273"/>
                </a:cubicBezTo>
                <a:cubicBezTo>
                  <a:pt x="946003" y="1213858"/>
                  <a:pt x="868562" y="1352408"/>
                  <a:pt x="914400" y="1245451"/>
                </a:cubicBezTo>
                <a:cubicBezTo>
                  <a:pt x="924558" y="1221750"/>
                  <a:pt x="945508" y="1204615"/>
                  <a:pt x="963038" y="1187085"/>
                </a:cubicBezTo>
                <a:cubicBezTo>
                  <a:pt x="969523" y="1167630"/>
                  <a:pt x="971118" y="1145783"/>
                  <a:pt x="982494" y="1128719"/>
                </a:cubicBezTo>
                <a:cubicBezTo>
                  <a:pt x="995464" y="1109264"/>
                  <a:pt x="1014010" y="1092535"/>
                  <a:pt x="1021404" y="1070353"/>
                </a:cubicBezTo>
                <a:cubicBezTo>
                  <a:pt x="1027889" y="1050898"/>
                  <a:pt x="1029484" y="1029051"/>
                  <a:pt x="1040860" y="1011987"/>
                </a:cubicBezTo>
                <a:cubicBezTo>
                  <a:pt x="1047345" y="1002259"/>
                  <a:pt x="1055567" y="993488"/>
                  <a:pt x="1060315" y="982804"/>
                </a:cubicBezTo>
                <a:cubicBezTo>
                  <a:pt x="1105009" y="882242"/>
                  <a:pt x="1051565" y="962046"/>
                  <a:pt x="1108953" y="885528"/>
                </a:cubicBezTo>
                <a:cubicBezTo>
                  <a:pt x="1130633" y="798809"/>
                  <a:pt x="1109502" y="826615"/>
                  <a:pt x="1147864" y="788251"/>
                </a:cubicBezTo>
                <a:cubicBezTo>
                  <a:pt x="1150979" y="775791"/>
                  <a:pt x="1160344" y="734108"/>
                  <a:pt x="1167319" y="720158"/>
                </a:cubicBezTo>
                <a:cubicBezTo>
                  <a:pt x="1172548" y="709701"/>
                  <a:pt x="1180290" y="700703"/>
                  <a:pt x="1186775" y="690975"/>
                </a:cubicBezTo>
                <a:cubicBezTo>
                  <a:pt x="1190017" y="678005"/>
                  <a:pt x="1191236" y="664352"/>
                  <a:pt x="1196502" y="652064"/>
                </a:cubicBezTo>
                <a:cubicBezTo>
                  <a:pt x="1208786" y="623401"/>
                  <a:pt x="1225109" y="617067"/>
                  <a:pt x="1245140" y="593698"/>
                </a:cubicBezTo>
                <a:cubicBezTo>
                  <a:pt x="1255691" y="581388"/>
                  <a:pt x="1265982" y="568689"/>
                  <a:pt x="1274323" y="554787"/>
                </a:cubicBezTo>
                <a:cubicBezTo>
                  <a:pt x="1285514" y="536135"/>
                  <a:pt x="1295428" y="516617"/>
                  <a:pt x="1303506" y="496421"/>
                </a:cubicBezTo>
                <a:cubicBezTo>
                  <a:pt x="1308471" y="484008"/>
                  <a:pt x="1306601" y="469119"/>
                  <a:pt x="1313234" y="457511"/>
                </a:cubicBezTo>
                <a:cubicBezTo>
                  <a:pt x="1320059" y="445567"/>
                  <a:pt x="1333464" y="438773"/>
                  <a:pt x="1342417" y="428328"/>
                </a:cubicBezTo>
                <a:cubicBezTo>
                  <a:pt x="1390681" y="372020"/>
                  <a:pt x="1349409" y="404211"/>
                  <a:pt x="1400783" y="369962"/>
                </a:cubicBezTo>
                <a:cubicBezTo>
                  <a:pt x="1404026" y="360234"/>
                  <a:pt x="1403260" y="348030"/>
                  <a:pt x="1410511" y="340779"/>
                </a:cubicBezTo>
                <a:cubicBezTo>
                  <a:pt x="1417762" y="333528"/>
                  <a:pt x="1431162" y="336739"/>
                  <a:pt x="1439694" y="331051"/>
                </a:cubicBezTo>
                <a:cubicBezTo>
                  <a:pt x="1451140" y="323420"/>
                  <a:pt x="1459149" y="311596"/>
                  <a:pt x="1468877" y="301868"/>
                </a:cubicBezTo>
                <a:cubicBezTo>
                  <a:pt x="1475362" y="285655"/>
                  <a:pt x="1479077" y="268037"/>
                  <a:pt x="1488332" y="253230"/>
                </a:cubicBezTo>
                <a:cubicBezTo>
                  <a:pt x="1495623" y="241564"/>
                  <a:pt x="1507070" y="233000"/>
                  <a:pt x="1517515" y="224047"/>
                </a:cubicBezTo>
                <a:cubicBezTo>
                  <a:pt x="1613401" y="141859"/>
                  <a:pt x="1508595" y="237021"/>
                  <a:pt x="1585609" y="175409"/>
                </a:cubicBezTo>
                <a:cubicBezTo>
                  <a:pt x="1592771" y="169680"/>
                  <a:pt x="1596861" y="160055"/>
                  <a:pt x="1605064" y="155953"/>
                </a:cubicBezTo>
                <a:cubicBezTo>
                  <a:pt x="1617022" y="149974"/>
                  <a:pt x="1631005" y="149468"/>
                  <a:pt x="1643975" y="146226"/>
                </a:cubicBezTo>
                <a:cubicBezTo>
                  <a:pt x="1656945" y="136498"/>
                  <a:pt x="1667920" y="123279"/>
                  <a:pt x="1682885" y="117043"/>
                </a:cubicBezTo>
                <a:cubicBezTo>
                  <a:pt x="1707567" y="106759"/>
                  <a:pt x="1735880" y="107517"/>
                  <a:pt x="1760706" y="97587"/>
                </a:cubicBezTo>
                <a:cubicBezTo>
                  <a:pt x="1853516" y="60464"/>
                  <a:pt x="1762782" y="94216"/>
                  <a:pt x="1887166" y="58677"/>
                </a:cubicBezTo>
                <a:cubicBezTo>
                  <a:pt x="1906885" y="53043"/>
                  <a:pt x="1926792" y="47550"/>
                  <a:pt x="1945532" y="39221"/>
                </a:cubicBezTo>
                <a:cubicBezTo>
                  <a:pt x="1956215" y="34473"/>
                  <a:pt x="1963323" y="22395"/>
                  <a:pt x="1974715" y="19766"/>
                </a:cubicBezTo>
                <a:cubicBezTo>
                  <a:pt x="2006468" y="12439"/>
                  <a:pt x="2039447" y="11708"/>
                  <a:pt x="2071992" y="10039"/>
                </a:cubicBezTo>
                <a:cubicBezTo>
                  <a:pt x="2320528" y="-2706"/>
                  <a:pt x="2372650" y="311"/>
                  <a:pt x="2616740" y="311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3745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45" y="2490399"/>
            <a:ext cx="10790459" cy="271062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1933" y="842717"/>
            <a:ext cx="56039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85D2"/>
                </a:solidFill>
                <a:latin typeface="LiberationSans"/>
              </a:rPr>
              <a:t>Stacked generalization (stacking)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62541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356" y="930875"/>
            <a:ext cx="5883213" cy="49561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6648" y="2899718"/>
            <a:ext cx="53347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Real-time standings - competitive spirit of a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Cooperate with anyone to learn from each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 or learn new skills from shared scripts in forums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Overall profile rankings on past competition performance – added value to data science profiles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Friendly and helping community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 of course nice prizes for top finishers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23782" y="1548825"/>
            <a:ext cx="406335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85D2"/>
                </a:solidFill>
                <a:latin typeface="LiberationSans"/>
              </a:rPr>
              <a:t>Kaggle – </a:t>
            </a:r>
          </a:p>
          <a:p>
            <a:r>
              <a:rPr lang="en-US" sz="3200" dirty="0">
                <a:solidFill>
                  <a:srgbClr val="0085D2"/>
                </a:solidFill>
                <a:latin typeface="LiberationSans"/>
              </a:rPr>
              <a:t>What’s so fun about it?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994464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831933" y="842717"/>
            <a:ext cx="50488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85D2"/>
                </a:solidFill>
                <a:latin typeface="LiberationSans"/>
              </a:rPr>
              <a:t>Structure of stacked models </a:t>
            </a:r>
            <a:endParaRPr lang="en-US" sz="3200" dirty="0"/>
          </a:p>
        </p:txBody>
      </p:sp>
      <p:sp>
        <p:nvSpPr>
          <p:cNvPr id="21" name="TextBox 20"/>
          <p:cNvSpPr txBox="1"/>
          <p:nvPr/>
        </p:nvSpPr>
        <p:spPr>
          <a:xfrm>
            <a:off x="7675122" y="2182061"/>
            <a:ext cx="39822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TIP #10 – stack of non-tuned models often outperforms smaller stack of fine-tuned models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46340" y="3743969"/>
            <a:ext cx="44398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Weaker models often struggle to compensate fine-tuned model’s weaknesses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“More is better” motivates create monster ensembles of sub-optimal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Model selection for stacker &gt; fine-tuning</a:t>
            </a:r>
          </a:p>
          <a:p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959" y="1600892"/>
            <a:ext cx="6216001" cy="476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124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1933" y="842717"/>
            <a:ext cx="51485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85D2"/>
                </a:solidFill>
                <a:latin typeface="LiberationSans"/>
              </a:rPr>
              <a:t>Model selection for ensemble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1120345" y="1688927"/>
            <a:ext cx="983598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Having more models than necessary in ensemble may hurt.</a:t>
            </a:r>
          </a:p>
          <a:p>
            <a:endParaRPr lang="en-US" sz="2000" dirty="0"/>
          </a:p>
          <a:p>
            <a:r>
              <a:rPr lang="en-US" sz="2000" dirty="0"/>
              <a:t>Lets say we have a library of created models. Usually greedy-forward approach works well: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Start with a few well-performing models’ ensemble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Loop through each other model in a library and add to current ensemble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Determine best performing ensemble configuration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Repeat until metric converged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During each loop iteration it is wise to consider only a subset of library models, which could work as a regularization for model selection.</a:t>
            </a:r>
          </a:p>
          <a:p>
            <a:endParaRPr lang="en-US" sz="2000" dirty="0"/>
          </a:p>
          <a:p>
            <a:r>
              <a:rPr lang="en-US" sz="2000" dirty="0"/>
              <a:t>Repeating procedure few times and bagging results reduces the possibility of overfitting by doing model selection.</a:t>
            </a:r>
          </a:p>
        </p:txBody>
      </p:sp>
    </p:spTree>
    <p:extLst>
      <p:ext uri="{BB962C8B-B14F-4D97-AF65-F5344CB8AC3E}">
        <p14:creationId xmlns:p14="http://schemas.microsoft.com/office/powerpoint/2010/main" val="24955930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636388407"/>
              </p:ext>
            </p:extLst>
          </p:nvPr>
        </p:nvGraphicFramePr>
        <p:xfrm>
          <a:off x="5445211" y="2093142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ustomShape 3"/>
          <p:cNvSpPr/>
          <p:nvPr/>
        </p:nvSpPr>
        <p:spPr>
          <a:xfrm>
            <a:off x="6744412" y="1716290"/>
            <a:ext cx="4126384" cy="303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46086"/>
                </a:solidFill>
                <a:latin typeface="Open Sans"/>
                <a:ea typeface="ヒラギノ角ゴ Pro W3"/>
              </a:rPr>
              <a:t>Score progress over duration of a competition</a:t>
            </a:r>
            <a:endParaRPr dirty="0"/>
          </a:p>
        </p:txBody>
      </p:sp>
      <p:sp>
        <p:nvSpPr>
          <p:cNvPr id="6" name="CustomShape 4"/>
          <p:cNvSpPr/>
          <p:nvPr/>
        </p:nvSpPr>
        <p:spPr>
          <a:xfrm>
            <a:off x="6019601" y="2387602"/>
            <a:ext cx="1149480" cy="380520"/>
          </a:xfrm>
          <a:prstGeom prst="ellipse">
            <a:avLst/>
          </a:prstGeom>
          <a:noFill/>
          <a:ln w="12600">
            <a:solidFill>
              <a:srgbClr val="C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7" name="CustomShape 5"/>
          <p:cNvSpPr/>
          <p:nvPr/>
        </p:nvSpPr>
        <p:spPr>
          <a:xfrm>
            <a:off x="5993681" y="2904562"/>
            <a:ext cx="1197720" cy="42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262626"/>
                </a:solidFill>
                <a:latin typeface="Arial"/>
              </a:rPr>
              <a:t>Basic models on raw data</a:t>
            </a:r>
            <a:endParaRPr/>
          </a:p>
        </p:txBody>
      </p:sp>
      <p:sp>
        <p:nvSpPr>
          <p:cNvPr id="8" name="CustomShape 6"/>
          <p:cNvSpPr/>
          <p:nvPr/>
        </p:nvSpPr>
        <p:spPr>
          <a:xfrm>
            <a:off x="7337201" y="2810242"/>
            <a:ext cx="1066320" cy="313560"/>
          </a:xfrm>
          <a:prstGeom prst="ellipse">
            <a:avLst/>
          </a:prstGeom>
          <a:noFill/>
          <a:ln w="12600">
            <a:solidFill>
              <a:srgbClr val="C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9" name="CustomShape 7"/>
          <p:cNvSpPr/>
          <p:nvPr/>
        </p:nvSpPr>
        <p:spPr>
          <a:xfrm>
            <a:off x="7208321" y="2416402"/>
            <a:ext cx="1523520" cy="42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100" dirty="0">
                <a:solidFill>
                  <a:srgbClr val="262626"/>
                </a:solidFill>
                <a:latin typeface="Arial"/>
              </a:rPr>
              <a:t>Simple feature engineering</a:t>
            </a:r>
            <a:endParaRPr dirty="0"/>
          </a:p>
        </p:txBody>
      </p:sp>
      <p:sp>
        <p:nvSpPr>
          <p:cNvPr id="10" name="CustomShape 8"/>
          <p:cNvSpPr/>
          <p:nvPr/>
        </p:nvSpPr>
        <p:spPr>
          <a:xfrm>
            <a:off x="7870361" y="3800006"/>
            <a:ext cx="1523520" cy="42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100" dirty="0">
                <a:solidFill>
                  <a:srgbClr val="262626"/>
                </a:solidFill>
                <a:latin typeface="Arial"/>
              </a:rPr>
              <a:t>Sophisticated feature engineering</a:t>
            </a:r>
            <a:endParaRPr dirty="0"/>
          </a:p>
        </p:txBody>
      </p:sp>
      <p:sp>
        <p:nvSpPr>
          <p:cNvPr id="11" name="CustomShape 9"/>
          <p:cNvSpPr/>
          <p:nvPr/>
        </p:nvSpPr>
        <p:spPr>
          <a:xfrm>
            <a:off x="9699521" y="4125142"/>
            <a:ext cx="1523520" cy="42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100" dirty="0">
                <a:solidFill>
                  <a:srgbClr val="262626"/>
                </a:solidFill>
                <a:latin typeface="Arial"/>
              </a:rPr>
              <a:t>Minor tweaks + </a:t>
            </a:r>
            <a:r>
              <a:rPr lang="en-US" sz="1100" dirty="0" err="1">
                <a:solidFill>
                  <a:srgbClr val="262626"/>
                </a:solidFill>
                <a:latin typeface="Arial"/>
              </a:rPr>
              <a:t>ensembling</a:t>
            </a:r>
            <a:endParaRPr dirty="0"/>
          </a:p>
        </p:txBody>
      </p:sp>
      <p:sp>
        <p:nvSpPr>
          <p:cNvPr id="12" name="CustomShape 10"/>
          <p:cNvSpPr/>
          <p:nvPr/>
        </p:nvSpPr>
        <p:spPr>
          <a:xfrm>
            <a:off x="9255571" y="3774142"/>
            <a:ext cx="2285640" cy="351000"/>
          </a:xfrm>
          <a:prstGeom prst="ellipse">
            <a:avLst/>
          </a:prstGeom>
          <a:noFill/>
          <a:ln w="12600">
            <a:solidFill>
              <a:srgbClr val="C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3" name="CustomShape 10"/>
          <p:cNvSpPr/>
          <p:nvPr/>
        </p:nvSpPr>
        <p:spPr>
          <a:xfrm>
            <a:off x="8534639" y="3056437"/>
            <a:ext cx="272965" cy="810935"/>
          </a:xfrm>
          <a:prstGeom prst="ellipse">
            <a:avLst/>
          </a:prstGeom>
          <a:noFill/>
          <a:ln w="12600">
            <a:solidFill>
              <a:srgbClr val="C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1933" y="842717"/>
            <a:ext cx="58306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85D2"/>
                </a:solidFill>
                <a:latin typeface="LiberationSans"/>
              </a:rPr>
              <a:t>Rule of thumb: data first, ML later</a:t>
            </a:r>
            <a:endParaRPr 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436605" y="2139983"/>
            <a:ext cx="486280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Create few simple models first – having a good dataflow pipeline early is very convenient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Data exploration and visualization. Might be boring and frustrating, but pays off well. Excel is underrated in this aspect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marL="342900" indent="-342900">
              <a:buAutoNum type="arabicPeriod"/>
            </a:pPr>
            <a:endParaRPr lang="en-US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Think of how to make </a:t>
            </a:r>
            <a:r>
              <a:rPr lang="en-US" b="1" dirty="0">
                <a:sym typeface="Wingdings" panose="05000000000000000000" pitchFamily="2" charset="2"/>
              </a:rPr>
              <a:t>smart</a:t>
            </a:r>
            <a:r>
              <a:rPr lang="en-US" dirty="0">
                <a:sym typeface="Wingdings" panose="05000000000000000000" pitchFamily="2" charset="2"/>
              </a:rPr>
              <a:t> features; avoid using linear combinations, {/,*} is superior</a:t>
            </a:r>
          </a:p>
          <a:p>
            <a:pPr marL="342900" indent="-342900">
              <a:buAutoNum type="arabicPeriod"/>
            </a:pPr>
            <a:endParaRPr lang="en-US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Winners usually find something that most people struggle to see in data. Not many people look at the data at all!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7162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042" y="1725545"/>
            <a:ext cx="10239376" cy="51324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1933" y="842717"/>
            <a:ext cx="45604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85D2"/>
                </a:solidFill>
                <a:latin typeface="LiberationSans"/>
              </a:rPr>
              <a:t>Anonymous data – usually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639144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56951" y="14086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/>
        </p:blipFill>
        <p:spPr>
          <a:xfrm>
            <a:off x="2653229" y="3237471"/>
            <a:ext cx="6358966" cy="3343090"/>
          </a:xfrm>
          <a:prstGeom prst="rect">
            <a:avLst/>
          </a:prstGeom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1338507" y="585009"/>
            <a:ext cx="89561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85D2"/>
                </a:solidFill>
                <a:latin typeface="LiberationSans"/>
              </a:rPr>
              <a:t>Find something that no one else can find = guaranteed top place finish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823783" y="1189335"/>
            <a:ext cx="110304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BNP Paribas competition: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Medium sized dataset with 100+ anonymous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numerical features scaled to fit in [0; 20] interval, all looking like noise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Dedicated 3 weeks for data exploration - found something no one else did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Moving from </a:t>
            </a:r>
            <a:r>
              <a:rPr lang="en-US" dirty="0" err="1"/>
              <a:t>i.i.d</a:t>
            </a:r>
            <a:r>
              <a:rPr lang="en-US" dirty="0"/>
              <a:t>. dataset assumption to timetable dataset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Whole new class of time related feature engineering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4240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31933" y="842717"/>
            <a:ext cx="54982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85D2"/>
                </a:solidFill>
                <a:latin typeface="LiberationSans"/>
              </a:rPr>
              <a:t> Feature engineering - summary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005016" y="1642417"/>
            <a:ext cx="999249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engineering is hard and is the most creative part in </a:t>
            </a:r>
            <a:r>
              <a:rPr lang="en-US" dirty="0" err="1"/>
              <a:t>Kaggle</a:t>
            </a:r>
            <a:r>
              <a:rPr lang="en-US" dirty="0"/>
              <a:t> – not many enjoy it</a:t>
            </a:r>
          </a:p>
          <a:p>
            <a:endParaRPr lang="en-US" dirty="0"/>
          </a:p>
          <a:p>
            <a:r>
              <a:rPr lang="en-US" dirty="0"/>
              <a:t>Typical feature transformations: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Multiplication &amp; ratios of numeric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Log, Box-Cox transformations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PCA, t-SNE outputs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Percentile ranks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Interactions of categorical features (A,B =&gt; “AB”), multiple levels of interactions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Lag &amp; lead features (for timetable data)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Target likelihood ratios of categorical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One-hot encoding/label encoding of categorical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Having strong explicit features in simple models often beat monster ensembles with no feature engineering (personal experience </a:t>
            </a:r>
            <a:r>
              <a:rPr lang="en-US" dirty="0">
                <a:sym typeface="Wingdings" panose="05000000000000000000" pitchFamily="2" charset="2"/>
              </a:rPr>
              <a:t>)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2833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31933" y="842717"/>
            <a:ext cx="59195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85D2"/>
                </a:solidFill>
                <a:latin typeface="LiberationSans"/>
              </a:rPr>
              <a:t>Data leakage – competition design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1367480" y="1642588"/>
            <a:ext cx="9407611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Sometimes competition has its flaws by data design, when you can directly infer some information from training set to test set (leakage); For example: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order of rows matter as data rows have not been random shuffled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Same subject appears both in train &amp; test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Time-based data structure with improper data shuffling, etc.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Detecting and exploiting a leakage can give a significant advantage, and many people dedicate significant amount time for that.</a:t>
            </a:r>
          </a:p>
          <a:p>
            <a:endParaRPr lang="en-US" sz="2000" dirty="0"/>
          </a:p>
          <a:p>
            <a:r>
              <a:rPr lang="en-US" sz="2000" dirty="0"/>
              <a:t>As a result, the outcome of a competition not what a sponsor wanted to achieve.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611644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31933" y="842717"/>
            <a:ext cx="59195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85D2"/>
                </a:solidFill>
                <a:latin typeface="LiberationSans"/>
              </a:rPr>
              <a:t>Final remarks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1235675" y="1657519"/>
            <a:ext cx="976183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Kaggle</a:t>
            </a:r>
            <a:r>
              <a:rPr lang="en-US" sz="2000" dirty="0"/>
              <a:t> is a playground for hyper-optimization and stacking – for business any solution in 10% rankings is sufficient.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Teaming up is important – simple average of i.e. 9</a:t>
            </a:r>
            <a:r>
              <a:rPr lang="en-US" sz="2000" baseline="30000" dirty="0"/>
              <a:t>th</a:t>
            </a:r>
            <a:r>
              <a:rPr lang="en-US" sz="2000" dirty="0"/>
              <a:t> and 10</a:t>
            </a:r>
            <a:r>
              <a:rPr lang="en-US" sz="2000" baseline="30000" dirty="0"/>
              <a:t>th</a:t>
            </a:r>
            <a:r>
              <a:rPr lang="en-US" sz="2000" dirty="0"/>
              <a:t> place finishes can sometimes beat 1</a:t>
            </a:r>
            <a:r>
              <a:rPr lang="en-US" sz="2000" baseline="30000" dirty="0"/>
              <a:t>st</a:t>
            </a:r>
            <a:r>
              <a:rPr lang="en-US" sz="2000" dirty="0"/>
              <a:t> place solution.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No winning solution go straight to production due to their complexity or occasional leakages.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Sponsors benefit more from forum discussions and provided data visualizations.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624686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9066" y="1868615"/>
            <a:ext cx="8482130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http://mlwave.com/kaggle-ensembling-guide/</a:t>
            </a:r>
            <a:endParaRPr lang="en-US" dirty="0"/>
          </a:p>
          <a:p>
            <a:r>
              <a:rPr lang="en-US" dirty="0">
                <a:hlinkClick r:id="rId3"/>
              </a:rPr>
              <a:t>http://www.slideshare.net/OwenZhang2/presentations</a:t>
            </a:r>
            <a:endParaRPr lang="en-US" dirty="0"/>
          </a:p>
          <a:p>
            <a:r>
              <a:rPr lang="en-US" dirty="0">
                <a:hlinkClick r:id="rId4"/>
              </a:rPr>
              <a:t>http://www.slideshare.net/markpeng/general-tips-for-participating-kaggle-competitions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Must read:</a:t>
            </a:r>
          </a:p>
          <a:p>
            <a:r>
              <a:rPr lang="en-US" dirty="0">
                <a:hlinkClick r:id="rId5"/>
              </a:rPr>
              <a:t>https://www.slideshare.net/HJvanVeen/feature-engineering-72376750?trk=v-feed</a:t>
            </a:r>
            <a:endParaRPr lang="en-US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90743" y="984867"/>
            <a:ext cx="20848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85D2"/>
                </a:solidFill>
                <a:latin typeface="LiberationSans"/>
              </a:rPr>
              <a:t>Useful links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17518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59032" y="1612763"/>
            <a:ext cx="54438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2. Make predictions on </a:t>
            </a:r>
            <a:r>
              <a:rPr lang="en-US" sz="2400" b="1" dirty="0"/>
              <a:t>test samples</a:t>
            </a:r>
            <a:r>
              <a:rPr lang="en-US" sz="2400" dirty="0"/>
              <a:t> 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1392866" y="2860157"/>
            <a:ext cx="3264196" cy="9675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57062" y="2860157"/>
            <a:ext cx="3264196" cy="9675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921258" y="2860157"/>
            <a:ext cx="3264196" cy="967563"/>
          </a:xfrm>
          <a:prstGeom prst="rect">
            <a:avLst/>
          </a:prstGeom>
          <a:pattFill prst="divot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4889" y="1612763"/>
            <a:ext cx="32956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1. Build model using </a:t>
            </a:r>
            <a:r>
              <a:rPr lang="en-US" sz="2400" b="1" dirty="0"/>
              <a:t>training samples </a:t>
            </a:r>
            <a:r>
              <a:rPr lang="en-US" sz="2400" dirty="0"/>
              <a:t>with known labels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57895" y="3082328"/>
            <a:ext cx="2282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TRAINING SET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50806" y="3082328"/>
            <a:ext cx="2822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TEST SET - PUBLIC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204894" y="3076937"/>
            <a:ext cx="2980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TEST SET - PRIVATE</a:t>
            </a:r>
          </a:p>
        </p:txBody>
      </p:sp>
      <p:sp>
        <p:nvSpPr>
          <p:cNvPr id="15" name="Arrow: Curved Down 14"/>
          <p:cNvSpPr/>
          <p:nvPr/>
        </p:nvSpPr>
        <p:spPr>
          <a:xfrm rot="10800000">
            <a:off x="3338624" y="3949176"/>
            <a:ext cx="2317898" cy="55318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850065" y="4663546"/>
            <a:ext cx="388088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3. Submit model predictions on </a:t>
            </a:r>
            <a:r>
              <a:rPr lang="en-US" sz="2400" b="1" dirty="0"/>
              <a:t>“unseen”</a:t>
            </a:r>
            <a:r>
              <a:rPr lang="en-US" sz="2400" dirty="0"/>
              <a:t> data and get quick response in public leaderboard standings</a:t>
            </a:r>
          </a:p>
        </p:txBody>
      </p:sp>
      <p:sp>
        <p:nvSpPr>
          <p:cNvPr id="17" name="Arrow: Curved Down 16"/>
          <p:cNvSpPr/>
          <p:nvPr/>
        </p:nvSpPr>
        <p:spPr>
          <a:xfrm>
            <a:off x="3338623" y="2203858"/>
            <a:ext cx="2392325" cy="55318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Arrow: Curved Down 17"/>
          <p:cNvSpPr/>
          <p:nvPr/>
        </p:nvSpPr>
        <p:spPr>
          <a:xfrm>
            <a:off x="3338623" y="2195884"/>
            <a:ext cx="5752215" cy="55318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04571" y="4663546"/>
            <a:ext cx="38808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4. Final standings based on Private test predictions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37130" y="624515"/>
            <a:ext cx="38549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85D2"/>
                </a:solidFill>
                <a:latin typeface="LiberationSans"/>
              </a:rPr>
              <a:t>How does it all work?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32710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837710" y="2126990"/>
            <a:ext cx="3264196" cy="9675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101906" y="2126990"/>
            <a:ext cx="6165862" cy="9675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02739" y="2349161"/>
            <a:ext cx="2282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TRAINING SET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52256" y="2360743"/>
            <a:ext cx="1482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TEST SET</a:t>
            </a:r>
          </a:p>
        </p:txBody>
      </p:sp>
      <p:sp>
        <p:nvSpPr>
          <p:cNvPr id="17" name="Arrow: Curved Down 16"/>
          <p:cNvSpPr/>
          <p:nvPr/>
        </p:nvSpPr>
        <p:spPr>
          <a:xfrm>
            <a:off x="3783467" y="1470691"/>
            <a:ext cx="2392325" cy="55318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Arrow: Down 1"/>
          <p:cNvSpPr/>
          <p:nvPr/>
        </p:nvSpPr>
        <p:spPr>
          <a:xfrm>
            <a:off x="2502948" y="3446056"/>
            <a:ext cx="354842" cy="13511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/>
          <p:cNvSpPr/>
          <p:nvPr/>
        </p:nvSpPr>
        <p:spPr>
          <a:xfrm rot="16200000">
            <a:off x="6127991" y="4886849"/>
            <a:ext cx="354842" cy="12365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837710" y="4989614"/>
            <a:ext cx="3264196" cy="9675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956032" y="4989613"/>
            <a:ext cx="0" cy="967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063775" y="4989613"/>
            <a:ext cx="0" cy="967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7630" y="3744237"/>
            <a:ext cx="22223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1. Make random training set splits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83232" y="3945517"/>
            <a:ext cx="32221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3.Infer information from CV models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088027" y="5220858"/>
            <a:ext cx="769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CV1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178995" y="5220858"/>
            <a:ext cx="769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CV2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178793" y="5211784"/>
            <a:ext cx="769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CV3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90497" y="4776514"/>
            <a:ext cx="29152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CV1 + CV2 =&gt; validate CV3</a:t>
            </a:r>
          </a:p>
          <a:p>
            <a:r>
              <a:rPr lang="en-US" sz="2000" dirty="0">
                <a:solidFill>
                  <a:srgbClr val="FF0000"/>
                </a:solidFill>
              </a:rPr>
              <a:t>CV1 + CV3 =&gt; validate CV2</a:t>
            </a:r>
          </a:p>
          <a:p>
            <a:r>
              <a:rPr lang="en-US" sz="2000" dirty="0">
                <a:solidFill>
                  <a:srgbClr val="FF0000"/>
                </a:solidFill>
              </a:rPr>
              <a:t>CV2 + CV3 =&gt; validate CV1</a:t>
            </a:r>
          </a:p>
        </p:txBody>
      </p:sp>
      <p:sp>
        <p:nvSpPr>
          <p:cNvPr id="32" name="Arrow: Down 31"/>
          <p:cNvSpPr/>
          <p:nvPr/>
        </p:nvSpPr>
        <p:spPr>
          <a:xfrm rot="5400000">
            <a:off x="6556582" y="3848921"/>
            <a:ext cx="354842" cy="12365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Down 32"/>
          <p:cNvSpPr/>
          <p:nvPr/>
        </p:nvSpPr>
        <p:spPr>
          <a:xfrm rot="10800000">
            <a:off x="2860859" y="3446599"/>
            <a:ext cx="354842" cy="13511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839493" y="3874253"/>
            <a:ext cx="4428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2. Run models on all-but-one subsamples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337130" y="624515"/>
            <a:ext cx="48874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85D2"/>
                </a:solidFill>
                <a:latin typeface="LiberationSans"/>
              </a:rPr>
              <a:t>Cross-validation – the basics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1427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rrow: Curved Down 16"/>
          <p:cNvSpPr/>
          <p:nvPr/>
        </p:nvSpPr>
        <p:spPr>
          <a:xfrm>
            <a:off x="3338623" y="1457605"/>
            <a:ext cx="2392325" cy="55318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684360" y="5292203"/>
            <a:ext cx="3264196" cy="9675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>
          <a:xfrm>
            <a:off x="2802682" y="5292203"/>
            <a:ext cx="0" cy="967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cxnSpLocks/>
          </p:cNvCxnSpPr>
          <p:nvPr/>
        </p:nvCxnSpPr>
        <p:spPr>
          <a:xfrm>
            <a:off x="3910425" y="5292203"/>
            <a:ext cx="0" cy="967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934677" y="5523448"/>
            <a:ext cx="769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CV1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025645" y="5523448"/>
            <a:ext cx="769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CV2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25443" y="5514374"/>
            <a:ext cx="769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CV3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948556" y="5309645"/>
            <a:ext cx="6188916" cy="9675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180029" y="5558240"/>
            <a:ext cx="1482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TEST SET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837710" y="3141753"/>
            <a:ext cx="3264196" cy="9675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Straight Connector 34"/>
          <p:cNvCxnSpPr>
            <a:cxnSpLocks/>
          </p:cNvCxnSpPr>
          <p:nvPr/>
        </p:nvCxnSpPr>
        <p:spPr>
          <a:xfrm>
            <a:off x="2956032" y="3141752"/>
            <a:ext cx="0" cy="967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cxnSpLocks/>
          </p:cNvCxnSpPr>
          <p:nvPr/>
        </p:nvCxnSpPr>
        <p:spPr>
          <a:xfrm>
            <a:off x="4063775" y="3141752"/>
            <a:ext cx="0" cy="967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088027" y="3372997"/>
            <a:ext cx="769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CV1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78995" y="3372997"/>
            <a:ext cx="769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CV2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178793" y="3363923"/>
            <a:ext cx="769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CV3</a:t>
            </a:r>
          </a:p>
        </p:txBody>
      </p:sp>
      <p:sp>
        <p:nvSpPr>
          <p:cNvPr id="40" name="Arrow: Down 39"/>
          <p:cNvSpPr/>
          <p:nvPr/>
        </p:nvSpPr>
        <p:spPr>
          <a:xfrm rot="10800000">
            <a:off x="1373222" y="2431088"/>
            <a:ext cx="354842" cy="13511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Down 40"/>
          <p:cNvSpPr/>
          <p:nvPr/>
        </p:nvSpPr>
        <p:spPr>
          <a:xfrm>
            <a:off x="998363" y="2466188"/>
            <a:ext cx="354842" cy="13511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Curved Down 41"/>
          <p:cNvSpPr/>
          <p:nvPr/>
        </p:nvSpPr>
        <p:spPr>
          <a:xfrm>
            <a:off x="2028064" y="4612837"/>
            <a:ext cx="4563805" cy="55318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Arrow: Curved Down 42"/>
          <p:cNvSpPr/>
          <p:nvPr/>
        </p:nvSpPr>
        <p:spPr>
          <a:xfrm>
            <a:off x="3024964" y="4621512"/>
            <a:ext cx="3566905" cy="55318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Arrow: Curved Down 43"/>
          <p:cNvSpPr/>
          <p:nvPr/>
        </p:nvSpPr>
        <p:spPr>
          <a:xfrm>
            <a:off x="4063774" y="4608300"/>
            <a:ext cx="2528095" cy="55318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18729" y="4792031"/>
            <a:ext cx="5912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mean(p(CV1+CV2),p(CV1+CV3),p(CV2+CV3))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55541" y="429512"/>
            <a:ext cx="51819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NO GOLDEN RULE WHICH IS BETTER!</a:t>
            </a:r>
          </a:p>
          <a:p>
            <a:r>
              <a:rPr lang="en-US" sz="2000" dirty="0"/>
              <a:t>#1 better on smaller datasets, simpler code</a:t>
            </a:r>
          </a:p>
          <a:p>
            <a:r>
              <a:rPr lang="en-US" sz="2000" dirty="0"/>
              <a:t>#2 preferred on larger datasets, faster iterations</a:t>
            </a:r>
          </a:p>
          <a:p>
            <a:r>
              <a:rPr lang="en-US" sz="2000" dirty="0"/>
              <a:t>#2 &gt; #1 for many top </a:t>
            </a:r>
            <a:r>
              <a:rPr lang="en-US" sz="2000" dirty="0" err="1"/>
              <a:t>kagglers</a:t>
            </a:r>
            <a:r>
              <a:rPr lang="en-US" sz="2000" dirty="0"/>
              <a:t> – but situational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7918" y="2692698"/>
            <a:ext cx="6992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#1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30996" y="5373574"/>
            <a:ext cx="6992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#2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837710" y="2126990"/>
            <a:ext cx="3264196" cy="9675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5101906" y="2126990"/>
            <a:ext cx="6165862" cy="9675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402739" y="2349161"/>
            <a:ext cx="2282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TRAINING SET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352256" y="2360743"/>
            <a:ext cx="1482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TEST SET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337130" y="624515"/>
            <a:ext cx="28611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85D2"/>
                </a:solidFill>
                <a:latin typeface="LiberationSans"/>
              </a:rPr>
              <a:t>Using CV results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87417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69581" y="1166036"/>
            <a:ext cx="89455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TIP #1 – DO NOT OVERFIT PUBLIC TEST SET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663572"/>
              </p:ext>
            </p:extLst>
          </p:nvPr>
        </p:nvGraphicFramePr>
        <p:xfrm>
          <a:off x="1968203" y="2110106"/>
          <a:ext cx="8940801" cy="332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0267">
                  <a:extLst>
                    <a:ext uri="{9D8B030D-6E8A-4147-A177-3AD203B41FA5}">
                      <a16:colId xmlns:a16="http://schemas.microsoft.com/office/drawing/2014/main" val="1052540305"/>
                    </a:ext>
                  </a:extLst>
                </a:gridCol>
                <a:gridCol w="2664441">
                  <a:extLst>
                    <a:ext uri="{9D8B030D-6E8A-4147-A177-3AD203B41FA5}">
                      <a16:colId xmlns:a16="http://schemas.microsoft.com/office/drawing/2014/main" val="1356343664"/>
                    </a:ext>
                  </a:extLst>
                </a:gridCol>
                <a:gridCol w="3296093">
                  <a:extLst>
                    <a:ext uri="{9D8B030D-6E8A-4147-A177-3AD203B41FA5}">
                      <a16:colId xmlns:a16="http://schemas.microsoft.com/office/drawing/2014/main" val="34710423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Public test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Private test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618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trees 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872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trees 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0.819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9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Number trees 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0.816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078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Number trees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0.814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0.821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715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trees 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317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trees 430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50596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… many attempts later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Maximum public LB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Seems good right? – often NO!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9664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Number trees 437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0.820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0.814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2558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968203" y="1606961"/>
            <a:ext cx="7239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 forest example – tuning number of trees with no proper validation</a:t>
            </a:r>
          </a:p>
          <a:p>
            <a:endParaRPr lang="en-US" dirty="0"/>
          </a:p>
        </p:txBody>
      </p:sp>
      <p:sp>
        <p:nvSpPr>
          <p:cNvPr id="8" name="Arrow: Curved Right 7"/>
          <p:cNvSpPr/>
          <p:nvPr/>
        </p:nvSpPr>
        <p:spPr>
          <a:xfrm>
            <a:off x="1169581" y="4178596"/>
            <a:ext cx="552893" cy="136096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68203" y="5539563"/>
            <a:ext cx="8228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#500 &lt; #400 =&gt; test if #450 is good? =&gt; public LB score confirms it! =&gt; spurious results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37130" y="624515"/>
            <a:ext cx="62762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85D2"/>
                </a:solidFill>
                <a:latin typeface="LiberationSans"/>
              </a:rPr>
              <a:t>Public leaderboard – don’t be fooled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1968203" y="6010952"/>
            <a:ext cx="9065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Rule of thumb – the less submissions you make, less likely you have overfitted to LB solution!</a:t>
            </a:r>
          </a:p>
        </p:txBody>
      </p:sp>
    </p:spTree>
    <p:extLst>
      <p:ext uri="{BB962C8B-B14F-4D97-AF65-F5344CB8AC3E}">
        <p14:creationId xmlns:p14="http://schemas.microsoft.com/office/powerpoint/2010/main" val="3751412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41588" y="1709551"/>
            <a:ext cx="10348745" cy="4593434"/>
            <a:chOff x="1141588" y="1709551"/>
            <a:chExt cx="10348745" cy="4593434"/>
          </a:xfrm>
        </p:grpSpPr>
        <p:sp>
          <p:nvSpPr>
            <p:cNvPr id="10" name="Rectangle 9"/>
            <p:cNvSpPr/>
            <p:nvPr/>
          </p:nvSpPr>
          <p:spPr>
            <a:xfrm>
              <a:off x="2407383" y="1709551"/>
              <a:ext cx="2223544" cy="86334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TRAIN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07383" y="2572895"/>
              <a:ext cx="2223544" cy="31303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PUBLIC TEST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407383" y="2885934"/>
              <a:ext cx="2223544" cy="996778"/>
            </a:xfrm>
            <a:prstGeom prst="rect">
              <a:avLst/>
            </a:prstGeom>
            <a:pattFill prst="divot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PRIVATE TEST</a:t>
              </a:r>
            </a:p>
          </p:txBody>
        </p:sp>
        <p:cxnSp>
          <p:nvCxnSpPr>
            <p:cNvPr id="3" name="Straight Arrow Connector 2"/>
            <p:cNvCxnSpPr/>
            <p:nvPr/>
          </p:nvCxnSpPr>
          <p:spPr>
            <a:xfrm flipV="1">
              <a:off x="1883944" y="3948614"/>
              <a:ext cx="3270422" cy="8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630927" y="4022754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04119" y="1896272"/>
              <a:ext cx="2223544" cy="27772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TRAIN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504119" y="2182235"/>
              <a:ext cx="2223544" cy="32127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PUBLIC TEST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504119" y="2503513"/>
              <a:ext cx="2223544" cy="980302"/>
            </a:xfrm>
            <a:prstGeom prst="rect">
              <a:avLst/>
            </a:prstGeom>
            <a:pattFill prst="divot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PRIVATE TEST</a:t>
              </a:r>
            </a:p>
          </p:txBody>
        </p:sp>
        <p:cxnSp>
          <p:nvCxnSpPr>
            <p:cNvPr id="16" name="Straight Arrow Connector 15"/>
            <p:cNvCxnSpPr>
              <a:cxnSpLocks/>
            </p:cNvCxnSpPr>
            <p:nvPr/>
          </p:nvCxnSpPr>
          <p:spPr>
            <a:xfrm flipV="1">
              <a:off x="5980680" y="3549717"/>
              <a:ext cx="3270422" cy="8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01565" y="3587520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426222" y="2285778"/>
              <a:ext cx="8563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NO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727663" y="2205814"/>
              <a:ext cx="16619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MAYBE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141588" y="4803222"/>
              <a:ext cx="2223544" cy="86334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TRAIN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365132" y="4797776"/>
              <a:ext cx="2223544" cy="40904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PUBLIC TEST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365132" y="5213729"/>
              <a:ext cx="2223544" cy="459746"/>
            </a:xfrm>
            <a:prstGeom prst="rect">
              <a:avLst/>
            </a:prstGeom>
            <a:pattFill prst="divot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PRIVATE TEST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V="1">
              <a:off x="2813734" y="5779054"/>
              <a:ext cx="3270422" cy="8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560717" y="5853194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426221" y="5595099"/>
              <a:ext cx="143468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MUST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421667" y="4718743"/>
              <a:ext cx="2223544" cy="86334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TRAIN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645211" y="4713297"/>
              <a:ext cx="1241456" cy="86878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PUBLIC TEST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886667" y="4713297"/>
              <a:ext cx="982088" cy="875699"/>
            </a:xfrm>
            <a:prstGeom prst="rect">
              <a:avLst/>
            </a:prstGeom>
            <a:pattFill prst="divot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PRIVATE TEST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V="1">
              <a:off x="8093813" y="5694575"/>
              <a:ext cx="3270422" cy="8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0840796" y="5768715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706300" y="5510620"/>
              <a:ext cx="91544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YES</a:t>
              </a:r>
            </a:p>
          </p:txBody>
        </p:sp>
      </p:grpSp>
      <p:sp>
        <p:nvSpPr>
          <p:cNvPr id="33" name="Rectangle 32"/>
          <p:cNvSpPr/>
          <p:nvPr/>
        </p:nvSpPr>
        <p:spPr>
          <a:xfrm>
            <a:off x="1337130" y="624515"/>
            <a:ext cx="67406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85D2"/>
                </a:solidFill>
                <a:latin typeface="LiberationSans"/>
              </a:rPr>
              <a:t>Should I even trust public leaderboard?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46075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86901" y="1177643"/>
            <a:ext cx="89455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TIP #2 – TRUST YOUR CV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68203" y="1606961"/>
            <a:ext cx="93967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Typical question on smaller datasets:</a:t>
            </a:r>
          </a:p>
          <a:p>
            <a:r>
              <a:rPr lang="en-US" sz="2400" dirty="0"/>
              <a:t>“I’m doing proper cross-validation and see improvements on my CV score,</a:t>
            </a:r>
          </a:p>
          <a:p>
            <a:r>
              <a:rPr lang="en-US" sz="2400" dirty="0"/>
              <a:t>but public leaderboard is so random and does not correlate at all!”</a:t>
            </a:r>
          </a:p>
          <a:p>
            <a:endParaRPr lang="en-US" sz="2400" dirty="0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1585200" y="3807725"/>
            <a:ext cx="6264322" cy="641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rot="21240736">
            <a:off x="4663164" y="3592712"/>
            <a:ext cx="3008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Cross-validation AUC behavior</a:t>
            </a:r>
          </a:p>
        </p:txBody>
      </p:sp>
      <p:sp>
        <p:nvSpPr>
          <p:cNvPr id="13" name="TextBox 12"/>
          <p:cNvSpPr txBox="1"/>
          <p:nvPr/>
        </p:nvSpPr>
        <p:spPr>
          <a:xfrm rot="570254">
            <a:off x="4791068" y="4415440"/>
            <a:ext cx="2456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LB score behavior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21073" y="3353698"/>
            <a:ext cx="25280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to trust</a:t>
            </a:r>
          </a:p>
          <a:p>
            <a:pPr marL="342900" indent="-342900">
              <a:buAutoNum type="arabicParenR"/>
            </a:pPr>
            <a:r>
              <a:rPr lang="en-US" sz="2400" dirty="0"/>
              <a:t>CV?</a:t>
            </a:r>
          </a:p>
          <a:p>
            <a:pPr marL="342900" indent="-342900">
              <a:buAutoNum type="arabicParenR"/>
            </a:pPr>
            <a:r>
              <a:rPr lang="en-US" sz="2400" dirty="0"/>
              <a:t>Public LB score?</a:t>
            </a:r>
          </a:p>
        </p:txBody>
      </p: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1585200" y="3807725"/>
            <a:ext cx="6133817" cy="7946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457894" y="5308114"/>
            <a:ext cx="67010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Both seem valid choices ?!</a:t>
            </a:r>
          </a:p>
          <a:p>
            <a:r>
              <a:rPr lang="en-US" sz="2400" dirty="0">
                <a:solidFill>
                  <a:srgbClr val="FF0000"/>
                </a:solidFill>
              </a:rPr>
              <a:t>1) is better 90%+ of the time (other 10% due to luck</a:t>
            </a:r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37130" y="624515"/>
            <a:ext cx="17684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85D2"/>
                </a:solidFill>
                <a:latin typeface="LiberationSans"/>
              </a:rPr>
              <a:t>CV or LB?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10498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3283</Words>
  <Application>Microsoft Office PowerPoint</Application>
  <PresentationFormat>Widescreen</PresentationFormat>
  <Paragraphs>612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Arial</vt:lpstr>
      <vt:lpstr>Calibri</vt:lpstr>
      <vt:lpstr>Calibri Light</vt:lpstr>
      <vt:lpstr>Consolas</vt:lpstr>
      <vt:lpstr>inherit</vt:lpstr>
      <vt:lpstr>LiberationSans</vt:lpstr>
      <vt:lpstr>Open Sans</vt:lpstr>
      <vt:lpstr>Wingdings</vt:lpstr>
      <vt:lpstr>ヒラギノ角ゴ Pro W3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Darius Barušauskas</dc:creator>
  <cp:lastModifiedBy>Darius Barušauskas</cp:lastModifiedBy>
  <cp:revision>205</cp:revision>
  <dcterms:created xsi:type="dcterms:W3CDTF">2017-02-06T19:55:33Z</dcterms:created>
  <dcterms:modified xsi:type="dcterms:W3CDTF">2017-03-05T19:03:37Z</dcterms:modified>
</cp:coreProperties>
</file>