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404050" cy="43205400"/>
  <p:notesSz cx="7099300" cy="10234613"/>
  <p:custDataLst>
    <p:tags r:id="rId5"/>
  </p:custDataLst>
  <p:defaultTextStyle>
    <a:defPPr>
      <a:defRPr lang="he-IL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FFFFB7"/>
    <a:srgbClr val="00FFFF"/>
    <a:srgbClr val="66FF33"/>
    <a:srgbClr val="FFCC00"/>
    <a:srgbClr val="FF9900"/>
    <a:srgbClr val="FC9204"/>
    <a:srgbClr val="CC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158" y="-4680"/>
      </p:cViewPr>
      <p:guideLst>
        <p:guide orient="horz" pos="13608"/>
        <p:guide pos="106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49713" y="0"/>
            <a:ext cx="304958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2" tIns="47621" rIns="95242" bIns="47621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-39688" y="0"/>
            <a:ext cx="3130551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2" tIns="47621" rIns="95242" bIns="47621" numCol="1" anchor="t" anchorCtr="0" compatLnSpc="1">
            <a:prstTxWarp prst="textNoShape">
              <a:avLst/>
            </a:prstTxWarp>
          </a:bodyPr>
          <a:lstStyle>
            <a:lvl1pPr algn="l" defTabSz="952500">
              <a:defRPr sz="1200"/>
            </a:lvl1pPr>
          </a:lstStyle>
          <a:p>
            <a:endParaRPr lang="en-US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49713" y="9720263"/>
            <a:ext cx="30495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2" tIns="47621" rIns="95242" bIns="47621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-39688" y="9720263"/>
            <a:ext cx="3130551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2" tIns="47621" rIns="95242" bIns="47621" numCol="1" anchor="b" anchorCtr="0" compatLnSpc="1">
            <a:prstTxWarp prst="textNoShape">
              <a:avLst/>
            </a:prstTxWarp>
          </a:bodyPr>
          <a:lstStyle>
            <a:lvl1pPr algn="l" defTabSz="952500">
              <a:defRPr sz="1200">
                <a:cs typeface="Times New Roman" pitchFamily="18" charset="0"/>
              </a:defRPr>
            </a:lvl1pPr>
          </a:lstStyle>
          <a:p>
            <a:fld id="{269A64F5-C560-46E5-A464-590A805646E2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3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9788" y="766763"/>
            <a:ext cx="287972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cs typeface="Times New Roman" pitchFamily="18" charset="0"/>
              </a:defRPr>
            </a:lvl1pPr>
          </a:lstStyle>
          <a:p>
            <a:fld id="{81675503-DA35-4B78-98F1-D7BCC674E505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6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C39CC-08DC-4248-9B27-E1033A4DF55E}" type="slidenum">
              <a:rPr lang="he-IL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8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66F44-0E9F-4D8A-A500-54020A2B217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1C3E7-21F0-4F40-B501-23715A3A6A4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7013" y="3201988"/>
            <a:ext cx="6884987" cy="28802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2050" y="3201988"/>
            <a:ext cx="20502563" cy="28802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91751-15CC-439C-8226-32CBAFF578C6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92CD-E22E-4E4E-8E17-456D2DE8281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8665D-8820-48C9-BB87-FEE005BCEE5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050" y="10402888"/>
            <a:ext cx="13693775" cy="21601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8225" y="10402888"/>
            <a:ext cx="13693775" cy="21601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DF423-0BBD-4E00-BEFA-CA9F6BF66FF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CFDF4-4896-45D3-B67D-65483A0EC6D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E6153-BB38-4756-ABFC-56B5742C08F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92A21-8420-4666-B40E-91E0F13BDBD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4D031-843C-432D-BF7D-1271DEB6921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654E4-4855-4EBE-85EE-07F94A551B4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FFFDFB"/>
          </a:fgClr>
          <a:bgClr>
            <a:srgbClr val="FFF3E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2050" y="3841750"/>
            <a:ext cx="27539950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2050" y="12484100"/>
            <a:ext cx="27539950" cy="259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2050" y="39363650"/>
            <a:ext cx="6748463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l">
              <a:defRPr sz="66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9363650"/>
            <a:ext cx="102616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 algn="ctr">
              <a:defRPr sz="66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9363650"/>
            <a:ext cx="6748462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1963" tIns="215981" rIns="431963" bIns="215981" numCol="1" anchor="t" anchorCtr="0" compatLnSpc="1">
            <a:prstTxWarp prst="textNoShape">
              <a:avLst/>
            </a:prstTxWarp>
          </a:bodyPr>
          <a:lstStyle>
            <a:lvl1pPr>
              <a:defRPr sz="6600">
                <a:cs typeface="Times New Roman" pitchFamily="18" charset="0"/>
              </a:defRPr>
            </a:lvl1pPr>
          </a:lstStyle>
          <a:p>
            <a:fld id="{E4634090-B474-42BB-A1B8-C808B594C72B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-112" charset="0"/>
          <a:ea typeface="Arial" charset="0"/>
          <a:cs typeface="Arial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-112" charset="0"/>
          <a:ea typeface="Arial" charset="0"/>
          <a:cs typeface="Arial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-112" charset="0"/>
          <a:ea typeface="Arial" charset="0"/>
          <a:cs typeface="Arial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Arial" pitchFamily="-112" charset="0"/>
          <a:ea typeface="Arial" charset="0"/>
          <a:cs typeface="Arial" charset="0"/>
        </a:defRPr>
      </a:lvl5pPr>
      <a:lvl6pPr marL="457200"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charset="0"/>
          <a:ea typeface="Arial" charset="0"/>
          <a:cs typeface="Arial" charset="0"/>
        </a:defRPr>
      </a:lvl6pPr>
      <a:lvl7pPr marL="914400"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charset="0"/>
          <a:ea typeface="Arial" charset="0"/>
          <a:cs typeface="Arial" charset="0"/>
        </a:defRPr>
      </a:lvl7pPr>
      <a:lvl8pPr marL="1371600"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charset="0"/>
          <a:ea typeface="Arial" charset="0"/>
          <a:cs typeface="Arial" charset="0"/>
        </a:defRPr>
      </a:lvl8pPr>
      <a:lvl9pPr marL="1828800"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2"/>
          </a:solidFill>
          <a:latin typeface="Times New Roman" charset="0"/>
          <a:ea typeface="Arial" charset="0"/>
          <a:cs typeface="Arial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Char char="•"/>
        <a:defRPr sz="15100">
          <a:solidFill>
            <a:schemeClr val="tx1"/>
          </a:solidFill>
          <a:latin typeface="Arial" charset="0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Arial" charset="0"/>
          <a:ea typeface="+mn-ea"/>
          <a:cs typeface="+mn-cs"/>
        </a:defRPr>
      </a:lvl2pPr>
      <a:lvl3pPr marL="5399088" indent="-1079500" algn="r" defTabSz="4319588" rtl="1" eaLnBrk="0" fontAlgn="base" hangingPunct="0">
        <a:spcBef>
          <a:spcPct val="20000"/>
        </a:spcBef>
        <a:spcAft>
          <a:spcPct val="0"/>
        </a:spcAft>
        <a:buChar char="•"/>
        <a:defRPr sz="11300">
          <a:solidFill>
            <a:schemeClr val="tx1"/>
          </a:solidFill>
          <a:latin typeface="Arial" charset="0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Arial" charset="0"/>
          <a:ea typeface="+mn-ea"/>
          <a:cs typeface="+mn-cs"/>
        </a:defRPr>
      </a:lvl4pPr>
      <a:lvl5pPr marL="9718675" indent="-1079500" algn="r" defTabSz="4319588" rtl="1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Arial" charset="0"/>
          <a:ea typeface="+mn-ea"/>
          <a:cs typeface="+mn-cs"/>
        </a:defRPr>
      </a:lvl5pPr>
      <a:lvl6pPr marL="10175875" indent="-1079500" algn="r" defTabSz="4319588" rtl="1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+mn-cs"/>
        </a:defRPr>
      </a:lvl6pPr>
      <a:lvl7pPr marL="10633075" indent="-1079500" algn="r" defTabSz="4319588" rtl="1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+mn-cs"/>
        </a:defRPr>
      </a:lvl7pPr>
      <a:lvl8pPr marL="11090275" indent="-1079500" algn="r" defTabSz="4319588" rtl="1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+mn-cs"/>
        </a:defRPr>
      </a:lvl8pPr>
      <a:lvl9pPr marL="11547475" indent="-1079500" algn="r" defTabSz="4319588" rtl="1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refael.vivanti@mail.huji.ac.il" TargetMode="External"/><Relationship Id="rId5" Type="http://schemas.openxmlformats.org/officeDocument/2006/relationships/hyperlink" Target="mailto:moshe.samson@mail.huji.ac.il" TargetMode="External"/><Relationship Id="rId4" Type="http://schemas.openxmlformats.org/officeDocument/2006/relationships/hyperlink" Target="mailto:shlomo.shenzis@mail.huji.ac.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FFFDFB"/>
          </a:fgClr>
          <a:bgClr>
            <a:srgbClr val="FFF3E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42789" y="674834"/>
            <a:ext cx="31647034" cy="655564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lnSpc>
                <a:spcPts val="10000"/>
              </a:lnSpc>
            </a:pPr>
            <a:r>
              <a:rPr lang="en-US" sz="8800" b="1" dirty="0" smtClean="0">
                <a:cs typeface="+mj-cs"/>
              </a:rPr>
              <a:t>3D Anatomy Segmentation using </a:t>
            </a:r>
          </a:p>
          <a:p>
            <a:pPr algn="ctr" rtl="0">
              <a:lnSpc>
                <a:spcPts val="10000"/>
              </a:lnSpc>
            </a:pPr>
            <a:r>
              <a:rPr lang="en-US" sz="8800" b="1" dirty="0" smtClean="0">
                <a:cs typeface="+mj-cs"/>
              </a:rPr>
              <a:t>Perceptual Computing</a:t>
            </a:r>
          </a:p>
          <a:p>
            <a:pPr algn="ctr" rtl="0">
              <a:lnSpc>
                <a:spcPts val="10000"/>
              </a:lnSpc>
            </a:pPr>
            <a:endParaRPr lang="en-US" sz="9600" b="1" dirty="0" smtClean="0">
              <a:cs typeface="+mj-cs"/>
            </a:endParaRPr>
          </a:p>
          <a:p>
            <a:pPr algn="ctr" rtl="0">
              <a:spcAft>
                <a:spcPts val="1200"/>
              </a:spcAft>
            </a:pPr>
            <a:r>
              <a:rPr lang="en-US" sz="4800" dirty="0" err="1" smtClean="0"/>
              <a:t>Shlomo</a:t>
            </a:r>
            <a:r>
              <a:rPr lang="en-US" sz="4800" dirty="0" smtClean="0"/>
              <a:t> Shenzis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Moshe Samson</a:t>
            </a:r>
            <a:r>
              <a:rPr lang="en-US" sz="4800" baseline="30000" dirty="0" smtClean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Refael</a:t>
            </a:r>
            <a:r>
              <a:rPr lang="en-US" sz="4800" dirty="0" smtClean="0"/>
              <a:t> Vivanti</a:t>
            </a:r>
            <a:r>
              <a:rPr lang="en-US" sz="4800" baseline="30000" dirty="0" smtClean="0"/>
              <a:t>1</a:t>
            </a:r>
            <a:endParaRPr lang="en-US" sz="4800" dirty="0" smtClean="0"/>
          </a:p>
          <a:p>
            <a:pPr marL="742950" lvl="0" indent="-742950" algn="ctr" rtl="0">
              <a:buAutoNum type="arabicPeriod"/>
            </a:pPr>
            <a:r>
              <a:rPr lang="en-US" sz="4000" dirty="0" smtClean="0"/>
              <a:t>The Rachel and </a:t>
            </a:r>
            <a:r>
              <a:rPr lang="en-US" sz="4000" dirty="0" err="1" smtClean="0"/>
              <a:t>Selim</a:t>
            </a:r>
            <a:r>
              <a:rPr lang="en-US" sz="4000" dirty="0" smtClean="0"/>
              <a:t> Benin School of Computer Science and Engineering The Hebrew University of Jerusalem</a:t>
            </a:r>
          </a:p>
          <a:p>
            <a:pPr lvl="0" algn="ctr" rtl="0"/>
            <a:r>
              <a:rPr lang="en-US" sz="3600" kern="0" dirty="0" smtClean="0">
                <a:latin typeface="Arial" charset="0"/>
                <a:cs typeface="+mn-cs"/>
              </a:rPr>
              <a:t>Email</a:t>
            </a:r>
            <a:r>
              <a:rPr lang="en-US" sz="3600" kern="0" dirty="0">
                <a:latin typeface="Arial" charset="0"/>
                <a:cs typeface="+mn-cs"/>
              </a:rPr>
              <a:t>: </a:t>
            </a:r>
            <a:r>
              <a:rPr lang="en-US" sz="3600" kern="0" dirty="0" smtClean="0">
                <a:latin typeface="Arial" charset="0"/>
                <a:cs typeface="+mn-cs"/>
                <a:hlinkClick r:id="rId4"/>
              </a:rPr>
              <a:t>shlomo.shenzis@mail.huji.ac.il</a:t>
            </a:r>
            <a:r>
              <a:rPr lang="en-US" sz="3600" kern="0" dirty="0" smtClean="0">
                <a:latin typeface="Arial" charset="0"/>
                <a:cs typeface="+mn-cs"/>
              </a:rPr>
              <a:t>			</a:t>
            </a:r>
            <a:r>
              <a:rPr lang="en-US" sz="3600" kern="0" dirty="0" smtClean="0">
                <a:latin typeface="Arial" charset="0"/>
                <a:cs typeface="+mn-cs"/>
                <a:hlinkClick r:id="rId5"/>
              </a:rPr>
              <a:t>moshe.samson@mail.huji.ac.il</a:t>
            </a:r>
            <a:endParaRPr lang="en-US" sz="3600" kern="0" dirty="0" smtClean="0">
              <a:latin typeface="Arial" charset="0"/>
              <a:cs typeface="+mn-cs"/>
            </a:endParaRPr>
          </a:p>
          <a:p>
            <a:pPr marL="457200" indent="-457200" algn="ctr" rtl="0"/>
            <a:r>
              <a:rPr lang="en-US" sz="3600" kern="0" dirty="0" smtClean="0">
                <a:latin typeface="Arial" charset="0"/>
                <a:cs typeface="+mn-cs"/>
              </a:rPr>
              <a:t>		</a:t>
            </a:r>
            <a:r>
              <a:rPr lang="en-US" sz="3600" kern="0" dirty="0" smtClean="0">
                <a:latin typeface="Arial" charset="0"/>
                <a:cs typeface="+mn-cs"/>
                <a:hlinkClick r:id="rId6"/>
              </a:rPr>
              <a:t>refael.vivanti@mail.huji.ac.il</a:t>
            </a:r>
            <a:r>
              <a:rPr lang="en-US" sz="3600" kern="0" dirty="0" smtClean="0">
                <a:latin typeface="Arial" charset="0"/>
                <a:cs typeface="+mn-cs"/>
              </a:rPr>
              <a:t> </a:t>
            </a:r>
            <a:endParaRPr lang="en-US" sz="3600" kern="0" dirty="0">
              <a:latin typeface="Arial" charset="0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4227" y="25603228"/>
            <a:ext cx="10153410" cy="8858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marL="457200" algn="l" rtl="0">
              <a:spcAft>
                <a:spcPts val="1200"/>
              </a:spcAft>
            </a:pPr>
            <a:r>
              <a:rPr lang="en-US" sz="1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endParaRPr lang="en-US" sz="36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algn="l" rtl="0">
              <a:spcAft>
                <a:spcPts val="1200"/>
              </a:spcAft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Input:</a:t>
            </a:r>
            <a:r>
              <a:rPr lang="en-US" sz="4000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</a:p>
          <a:p>
            <a:pPr marL="1143000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CT slices </a:t>
            </a:r>
            <a:r>
              <a:rPr lang="en-US" sz="3600" b="1" kern="0" dirty="0" smtClean="0">
                <a:latin typeface="Arial" charset="0"/>
              </a:rPr>
              <a:t>IMAGES?</a:t>
            </a:r>
          </a:p>
          <a:p>
            <a:pPr marL="1143000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Hand motion and gestures acquired </a:t>
            </a:r>
            <a:r>
              <a:rPr lang="en-US" sz="3600" kern="0" dirty="0" smtClean="0">
                <a:latin typeface="Arial" charset="0"/>
              </a:rPr>
              <a:t>by the Leap Motion</a:t>
            </a:r>
            <a:endParaRPr lang="en-US" sz="3600" kern="0" dirty="0" smtClean="0">
              <a:latin typeface="Arial" charset="0"/>
            </a:endParaRPr>
          </a:p>
          <a:p>
            <a:pPr marL="1600200" lvl="1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A 3D approximate scribble across several slices of the CT scan</a:t>
            </a:r>
          </a:p>
          <a:p>
            <a:pPr marL="1600200" lvl="1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A 3D correction scribble of the segmentation leaks over the output mesh</a:t>
            </a:r>
          </a:p>
          <a:p>
            <a:pPr marL="457200" algn="l" rtl="0">
              <a:spcAft>
                <a:spcPts val="1200"/>
              </a:spcAft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Output:</a:t>
            </a:r>
          </a:p>
          <a:p>
            <a:pPr marL="1143000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2D </a:t>
            </a:r>
            <a:r>
              <a:rPr lang="en-US" sz="3600" kern="0" dirty="0" smtClean="0">
                <a:latin typeface="Arial" charset="0"/>
              </a:rPr>
              <a:t>– </a:t>
            </a:r>
            <a:r>
              <a:rPr lang="en-US" sz="3600" kern="0" dirty="0" smtClean="0">
                <a:latin typeface="Arial" charset="0"/>
              </a:rPr>
              <a:t>Correct segmentation of the anatomy.</a:t>
            </a:r>
            <a:endParaRPr lang="en-US" sz="3600" kern="0" dirty="0" smtClean="0">
              <a:latin typeface="Arial" charset="0"/>
            </a:endParaRPr>
          </a:p>
          <a:p>
            <a:pPr marL="1143000" indent="-571500" algn="l" rtl="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3D – Mesh of the corrected </a:t>
            </a:r>
            <a:r>
              <a:rPr lang="en-US" sz="3600" kern="0" dirty="0" smtClean="0">
                <a:latin typeface="Arial" charset="0"/>
              </a:rPr>
              <a:t>anatomy</a:t>
            </a:r>
            <a:r>
              <a:rPr lang="en-US" sz="3600" kern="0" dirty="0" smtClean="0">
                <a:latin typeface="Arial" charset="0"/>
                <a:cs typeface="+mn-cs"/>
              </a:rPr>
              <a:t>.</a:t>
            </a:r>
            <a:endParaRPr lang="en-US" sz="3600" kern="0" dirty="0" smtClean="0">
              <a:latin typeface="Arial" charset="0"/>
              <a:cs typeface="+mn-cs"/>
            </a:endParaRPr>
          </a:p>
          <a:p>
            <a:pPr marL="457200" indent="-1619250" algn="l" rtl="0">
              <a:spcAft>
                <a:spcPts val="120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</a:p>
          <a:p>
            <a:pPr marL="457200" indent="-1619250" algn="l" rtl="0">
              <a:spcAft>
                <a:spcPts val="1200"/>
              </a:spcAft>
            </a:pPr>
            <a:endParaRPr lang="en-US" sz="32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3845" y="8208840"/>
            <a:ext cx="10081400" cy="10107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lIns="0" tIns="0" rIns="288000" bIns="0" rtlCol="0">
            <a:noAutofit/>
          </a:bodyPr>
          <a:lstStyle/>
          <a:p>
            <a:pPr marL="742950" indent="-285750" algn="just" rtl="0"/>
            <a:endParaRPr lang="en-US" sz="32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742950" indent="-285750" algn="just" rtl="0">
              <a:spcAft>
                <a:spcPts val="1200"/>
              </a:spcAft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Motivation</a:t>
            </a:r>
            <a:endParaRPr lang="en-US" sz="66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1143000" lvl="2" indent="-6286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The delineation and segmentation of  anatomical structures and pathologies in volumetric scans is a challenging and time-consuming task that significantly hampers the use of 3D models in the clinic. </a:t>
            </a:r>
          </a:p>
          <a:p>
            <a:pPr marL="1143000" lvl="2" indent="-6286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Today, radiologists estimates the tumor size using  linear measurements on individual 2D CT scan slices.</a:t>
            </a:r>
          </a:p>
          <a:p>
            <a:pPr marL="1143000" lvl="2" indent="-6286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The problems: not accurate, time-consuming and tedious.</a:t>
            </a:r>
          </a:p>
          <a:p>
            <a:pPr marL="1143000" lvl="2" indent="-6286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Our solution: a semi-automatic tool for 3D segmentation in volumetric medical scans using natural input from the user.</a:t>
            </a: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285750" algn="just" rtl="0"/>
            <a:endParaRPr lang="en-US" sz="32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772737" y="16771166"/>
            <a:ext cx="10358510" cy="11903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lvl="2" algn="just" rtl="0">
              <a:spcBef>
                <a:spcPts val="600"/>
              </a:spcBef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Stage 2: </a:t>
            </a:r>
            <a:r>
              <a:rPr lang="en-US" sz="3600" b="1" kern="0" dirty="0" smtClean="0">
                <a:latin typeface="Arial" charset="0"/>
                <a:cs typeface="+mn-cs"/>
              </a:rPr>
              <a:t>Segmentation</a:t>
            </a:r>
          </a:p>
          <a:p>
            <a:pPr marL="971550" lvl="2" indent="-45720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Online segmentation of the structure of interest with the Grow-Cut segmentation algorithm over the given initial scribble and </a:t>
            </a:r>
            <a:r>
              <a:rPr lang="en-US" sz="3600" kern="0" dirty="0" smtClean="0">
                <a:latin typeface="Arial" charset="0"/>
                <a:cs typeface="+mn-cs"/>
              </a:rPr>
              <a:t>real-time </a:t>
            </a:r>
            <a:r>
              <a:rPr lang="en-US" sz="3600" kern="0" dirty="0" smtClean="0">
                <a:latin typeface="Arial" charset="0"/>
                <a:cs typeface="+mn-cs"/>
              </a:rPr>
              <a:t>2D corrections.</a:t>
            </a:r>
          </a:p>
          <a:p>
            <a:pPr marL="971550" lvl="2" indent="-45720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When repeating this stage, additional scribbles can be added at any time.</a:t>
            </a:r>
          </a:p>
          <a:p>
            <a:pPr marL="971550" lvl="2" indent="-45720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Output may be leaky, and inaccurate.</a:t>
            </a:r>
          </a:p>
          <a:p>
            <a:pPr marL="971550" lvl="2" indent="-45720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Leaks are in 3D, not in 2D, therefore requiring 3D correction method.</a:t>
            </a:r>
          </a:p>
          <a:p>
            <a:pPr marL="971550" lvl="2" indent="-45720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b="1" kern="0" dirty="0" smtClean="0">
                <a:latin typeface="Arial" charset="0"/>
                <a:cs typeface="+mn-cs"/>
              </a:rPr>
              <a:t>IMAGES</a:t>
            </a:r>
          </a:p>
          <a:p>
            <a:pPr marL="514350" indent="-514350" algn="l" rtl="0"/>
            <a:endParaRPr lang="en-US" sz="3200" kern="0" dirty="0" smtClean="0">
              <a:latin typeface="Arial" charset="0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72737" y="28947720"/>
            <a:ext cx="10358510" cy="9371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l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Stage 3:</a:t>
            </a:r>
            <a:r>
              <a:rPr lang="en-US" sz="36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r>
              <a:rPr lang="en-US" sz="3600" b="1" kern="0" dirty="0" smtClean="0">
                <a:latin typeface="Arial" charset="0"/>
                <a:cs typeface="+mn-cs"/>
              </a:rPr>
              <a:t>Correction Scribble on 3D mesh</a:t>
            </a:r>
          </a:p>
          <a:p>
            <a:pPr algn="l" rtl="0"/>
            <a:endParaRPr lang="en-US" sz="3600" b="1" kern="0" dirty="0" smtClean="0">
              <a:latin typeface="Arial" charset="0"/>
              <a:cs typeface="+mn-cs"/>
            </a:endParaRPr>
          </a:p>
          <a:p>
            <a:pPr marL="914400" indent="-400050" algn="l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Annotate leaks versus correct regions on the 3D anatomy mesh using two-point defined, shortest geodesic path scribbles. </a:t>
            </a:r>
            <a:endParaRPr lang="en-US" sz="3600" kern="0" dirty="0" smtClean="0">
              <a:latin typeface="Arial" charset="0"/>
              <a:cs typeface="+mn-cs"/>
            </a:endParaRPr>
          </a:p>
          <a:p>
            <a:pPr marL="914400" indent="-400050" algn="l" rtl="0">
              <a:buFont typeface="Arial" pitchFamily="34" charset="0"/>
              <a:buChar char="•"/>
            </a:pPr>
            <a:r>
              <a:rPr lang="en-US" sz="3600" b="1" kern="0" dirty="0" smtClean="0">
                <a:latin typeface="Arial" charset="0"/>
                <a:cs typeface="+mn-cs"/>
              </a:rPr>
              <a:t>IMAGES</a:t>
            </a:r>
            <a:endParaRPr lang="en-US" sz="3600" b="1" kern="0" dirty="0" smtClean="0">
              <a:latin typeface="Arial" charset="0"/>
              <a:cs typeface="+mn-cs"/>
            </a:endParaRPr>
          </a:p>
          <a:p>
            <a:pPr marL="596646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3600" kern="0" dirty="0" smtClean="0">
              <a:latin typeface="Arial" charset="0"/>
              <a:cs typeface="+mn-cs"/>
            </a:endParaRPr>
          </a:p>
          <a:p>
            <a:pPr lvl="1" algn="l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</p:txBody>
      </p:sp>
      <p:sp>
        <p:nvSpPr>
          <p:cNvPr id="15620" name="Rectangle 260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621" name="Rectangle 261"/>
          <p:cNvSpPr>
            <a:spLocks noChangeArrowheads="1"/>
          </p:cNvSpPr>
          <p:nvPr/>
        </p:nvSpPr>
        <p:spPr bwMode="auto">
          <a:xfrm>
            <a:off x="0" y="538162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16999" y="23835010"/>
            <a:ext cx="10572824" cy="12025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just" rtl="0">
              <a:spcBef>
                <a:spcPts val="600"/>
              </a:spcBef>
            </a:pPr>
            <a:r>
              <a:rPr lang="en-US" sz="2000" b="1" kern="0" dirty="0" smtClean="0">
                <a:latin typeface="Arial" charset="0"/>
                <a:cs typeface="+mn-cs"/>
              </a:rPr>
              <a:t> </a:t>
            </a:r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just" rtl="0">
              <a:spcBef>
                <a:spcPts val="600"/>
              </a:spcBef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Validation: </a:t>
            </a:r>
          </a:p>
          <a:p>
            <a:pPr marL="1028700" lvl="1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10 cases from 10 different patients</a:t>
            </a:r>
          </a:p>
          <a:p>
            <a:pPr marL="1485900" lvl="2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resolution range is: ???</a:t>
            </a:r>
          </a:p>
          <a:p>
            <a:pPr marL="1028700" lvl="1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Ground truth – Radiologists approved segmentation on CT.</a:t>
            </a:r>
          </a:p>
          <a:p>
            <a:pPr marL="1028700" lvl="1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Comparison metrics:</a:t>
            </a:r>
          </a:p>
          <a:p>
            <a:pPr marL="1485900" lvl="2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DICE volumetric overlap error (VOE)</a:t>
            </a:r>
          </a:p>
          <a:p>
            <a:pPr marL="1485900" lvl="2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Volumetric Similarity (VS)</a:t>
            </a:r>
          </a:p>
          <a:p>
            <a:pPr marL="1485900" lvl="2" indent="-514350" algn="just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Average </a:t>
            </a:r>
            <a:r>
              <a:rPr lang="en-US" sz="3600" kern="0" dirty="0" err="1" smtClean="0">
                <a:latin typeface="Arial" charset="0"/>
                <a:cs typeface="+mn-cs"/>
              </a:rPr>
              <a:t>Hausdorff</a:t>
            </a:r>
            <a:r>
              <a:rPr lang="en-US" sz="3600" kern="0" dirty="0" smtClean="0">
                <a:latin typeface="Arial" charset="0"/>
                <a:cs typeface="+mn-cs"/>
              </a:rPr>
              <a:t> Distance (AHD)</a:t>
            </a: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spcBef>
                <a:spcPts val="600"/>
              </a:spcBef>
            </a:pPr>
            <a:r>
              <a:rPr lang="en-US" sz="11500" kern="0" dirty="0" smtClean="0">
                <a:latin typeface="Arial" charset="0"/>
                <a:cs typeface="+mn-cs"/>
              </a:rPr>
              <a:t> </a:t>
            </a: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r>
              <a:rPr lang="en-US" sz="2800" kern="0" dirty="0" smtClean="0">
                <a:latin typeface="Arial" charset="0"/>
                <a:cs typeface="+mn-cs"/>
              </a:rPr>
              <a:t> </a:t>
            </a: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>
              <a:buFontTx/>
              <a:buChar char="-"/>
            </a:pP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r>
              <a:rPr lang="en-US" sz="1400" kern="0" dirty="0" smtClean="0">
                <a:latin typeface="Arial" charset="0"/>
                <a:cs typeface="+mn-cs"/>
              </a:rPr>
              <a:t> </a:t>
            </a: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r>
              <a:rPr lang="en-US" sz="3200" kern="0" dirty="0" smtClean="0">
                <a:latin typeface="Arial" charset="0"/>
                <a:cs typeface="+mn-cs"/>
              </a:rPr>
              <a:t> </a:t>
            </a:r>
          </a:p>
          <a:p>
            <a:pPr algn="just" rtl="0"/>
            <a:endParaRPr lang="en-US" sz="3200" b="1" kern="0" dirty="0" smtClean="0">
              <a:latin typeface="Arial" charset="0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416999" y="36004700"/>
            <a:ext cx="10572824" cy="6600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algn="l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Summary:</a:t>
            </a:r>
          </a:p>
          <a:p>
            <a:pPr algn="l" rtl="0"/>
            <a:r>
              <a:rPr lang="en-US" sz="3600" kern="0" dirty="0" smtClean="0">
                <a:latin typeface="Arial" charset="0"/>
                <a:cs typeface="+mn-cs"/>
              </a:rPr>
              <a:t> </a:t>
            </a:r>
          </a:p>
          <a:p>
            <a:pPr marL="1143000" indent="-571500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Semi-automatic 3D anatomy segmentation method using Natural Input.</a:t>
            </a:r>
          </a:p>
          <a:p>
            <a:pPr marL="1143000" indent="-571500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Grow-Cut algorithm for 2D segmentation.</a:t>
            </a:r>
          </a:p>
          <a:p>
            <a:pPr marL="1143000" indent="-571500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Graph </a:t>
            </a:r>
            <a:r>
              <a:rPr lang="en-US" sz="3600" kern="0" smtClean="0">
                <a:latin typeface="Arial" charset="0"/>
                <a:cs typeface="+mn-cs"/>
              </a:rPr>
              <a:t>based lesion removal </a:t>
            </a:r>
            <a:r>
              <a:rPr lang="en-US" sz="3600" kern="0" dirty="0" smtClean="0">
                <a:latin typeface="Arial" charset="0"/>
                <a:cs typeface="+mn-cs"/>
              </a:rPr>
              <a:t>algorithm using contour smoothness.</a:t>
            </a:r>
          </a:p>
          <a:p>
            <a:pPr marL="1143000" indent="-571500" algn="l" rtl="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???% Volume Overlap Error</a:t>
            </a:r>
          </a:p>
          <a:p>
            <a:pPr marL="457200" algn="l" rtl="0"/>
            <a:endParaRPr lang="en-US" sz="2000" b="1" kern="0" dirty="0" smtClean="0">
              <a:solidFill>
                <a:srgbClr val="FF0000"/>
              </a:solidFill>
              <a:latin typeface="Arial" charset="0"/>
            </a:endParaRPr>
          </a:p>
          <a:p>
            <a:pPr marL="457200" algn="l" rtl="0"/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algn="l" rtl="0">
              <a:spcBef>
                <a:spcPts val="600"/>
              </a:spcBef>
            </a:pPr>
            <a:endParaRPr lang="en-US" sz="3200" kern="0" dirty="0" smtClean="0">
              <a:solidFill>
                <a:srgbClr val="FF0000"/>
              </a:solidFill>
              <a:latin typeface="Arial" charset="0"/>
            </a:endParaRPr>
          </a:p>
          <a:p>
            <a:pPr algn="l" rtl="0">
              <a:spcBef>
                <a:spcPts val="600"/>
              </a:spcBef>
            </a:pPr>
            <a:endParaRPr lang="en-US" sz="32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pic>
        <p:nvPicPr>
          <p:cNvPr id="218" name="Picture 177"/>
          <p:cNvPicPr preferRelativeResize="0"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865" y="1943970"/>
            <a:ext cx="3240450" cy="346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0" name="Picture 629" descr="logo hadassah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299705" y="2257200"/>
            <a:ext cx="34417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485665" y="18530866"/>
            <a:ext cx="10081400" cy="691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lIns="0" tIns="0" rIns="576000" bIns="0" rtlCol="0">
            <a:noAutofit/>
          </a:bodyPr>
          <a:lstStyle/>
          <a:p>
            <a:pPr marL="742950" indent="-320400" algn="just" rtl="0">
              <a:spcBef>
                <a:spcPts val="0"/>
              </a:spcBef>
              <a:spcAft>
                <a:spcPts val="1200"/>
              </a:spcAft>
            </a:pPr>
            <a:endParaRPr lang="en-US" sz="3600" b="1" kern="0" dirty="0" smtClean="0">
              <a:solidFill>
                <a:srgbClr val="FF0000"/>
              </a:solidFill>
              <a:latin typeface="Arial" charset="0"/>
            </a:endParaRPr>
          </a:p>
          <a:p>
            <a:pPr marL="742950" indent="-320400" algn="just" rtl="0">
              <a:spcBef>
                <a:spcPts val="0"/>
              </a:spcBef>
              <a:spcAft>
                <a:spcPts val="1200"/>
              </a:spcAft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</a:rPr>
              <a:t>Segmentation challenges</a:t>
            </a:r>
          </a:p>
          <a:p>
            <a:pPr marL="1143000" indent="-57150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Soft-tissues segmentation values are usually very similar to each other.</a:t>
            </a:r>
          </a:p>
          <a:p>
            <a:pPr marL="1600200" lvl="3" indent="-57150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Kidney – 30 HU</a:t>
            </a:r>
          </a:p>
          <a:p>
            <a:pPr marL="1600200" lvl="3" indent="-57150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Liver – 40-60 HU</a:t>
            </a:r>
          </a:p>
          <a:p>
            <a:pPr marL="1143000" lvl="1" indent="-57150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Tumor-to-liver contrast: ~30 HU</a:t>
            </a:r>
          </a:p>
          <a:p>
            <a:pPr marL="1143000" indent="-57150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Quality and Resolution – </a:t>
            </a:r>
            <a:r>
              <a:rPr lang="en-US" sz="3600" kern="0" dirty="0" smtClean="0">
                <a:latin typeface="Arial" charset="0"/>
              </a:rPr>
              <a:t>very often, </a:t>
            </a:r>
            <a:r>
              <a:rPr lang="en-US" sz="3600" kern="0" dirty="0" smtClean="0">
                <a:latin typeface="Arial" charset="0"/>
              </a:rPr>
              <a:t>the CT is in medium </a:t>
            </a:r>
            <a:r>
              <a:rPr lang="en-US" sz="3600" kern="0" dirty="0" smtClean="0">
                <a:latin typeface="Arial" charset="0"/>
              </a:rPr>
              <a:t>to </a:t>
            </a:r>
            <a:r>
              <a:rPr lang="en-US" sz="3600" kern="0" dirty="0" smtClean="0">
                <a:latin typeface="Arial" charset="0"/>
              </a:rPr>
              <a:t>poor resolution, which </a:t>
            </a:r>
            <a:r>
              <a:rPr lang="en-US" sz="3600" kern="0" dirty="0" smtClean="0">
                <a:latin typeface="Arial" charset="0"/>
              </a:rPr>
              <a:t>causes artifacts in </a:t>
            </a:r>
            <a:r>
              <a:rPr lang="en-US" sz="3600" kern="0" dirty="0" smtClean="0">
                <a:latin typeface="Arial" charset="0"/>
              </a:rPr>
              <a:t>the results.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844175" y="8280850"/>
            <a:ext cx="10287072" cy="8249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just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just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Stage 1:</a:t>
            </a:r>
            <a:r>
              <a:rPr lang="en-US" sz="4000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r>
              <a:rPr lang="en-US" sz="3600" b="1" kern="0" dirty="0" smtClean="0">
                <a:latin typeface="Arial" charset="0"/>
                <a:cs typeface="+mn-cs"/>
              </a:rPr>
              <a:t>Initial Scribble on 2D Slices</a:t>
            </a:r>
          </a:p>
          <a:p>
            <a:pPr marL="971550" lvl="2" indent="-51435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Acquire initial, </a:t>
            </a:r>
            <a:r>
              <a:rPr lang="en-US" sz="3600" kern="0" dirty="0" smtClean="0">
                <a:latin typeface="Arial" charset="0"/>
              </a:rPr>
              <a:t>approximate 2D scribbles </a:t>
            </a:r>
            <a:r>
              <a:rPr lang="en-US" sz="3600" kern="0" dirty="0" smtClean="0">
                <a:latin typeface="Arial" charset="0"/>
              </a:rPr>
              <a:t>on </a:t>
            </a:r>
            <a:r>
              <a:rPr lang="en-US" sz="3600" kern="0" dirty="0" smtClean="0">
                <a:latin typeface="Arial" charset="0"/>
              </a:rPr>
              <a:t>the </a:t>
            </a:r>
            <a:r>
              <a:rPr lang="en-US" sz="3600" kern="0" dirty="0" smtClean="0">
                <a:latin typeface="Arial" charset="0"/>
              </a:rPr>
              <a:t>anatomy for the foreground and background.</a:t>
            </a:r>
            <a:endParaRPr lang="en-US" sz="3600" kern="0" dirty="0" smtClean="0">
              <a:latin typeface="Arial" charset="0"/>
            </a:endParaRPr>
          </a:p>
          <a:p>
            <a:pPr marL="971550" lvl="2" indent="-51435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Natural Input – </a:t>
            </a:r>
            <a:r>
              <a:rPr lang="en-US" sz="3600" kern="0" dirty="0" smtClean="0">
                <a:latin typeface="Arial" charset="0"/>
              </a:rPr>
              <a:t>input acquired by natural interaction with the user:</a:t>
            </a:r>
            <a:endParaRPr lang="en-US" sz="3600" kern="0" dirty="0" smtClean="0">
              <a:latin typeface="Arial" charset="0"/>
            </a:endParaRPr>
          </a:p>
          <a:p>
            <a:pPr marL="1428750" lvl="3" indent="-51435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Hand gestures</a:t>
            </a:r>
            <a:endParaRPr lang="en-US" sz="3600" kern="0" dirty="0" smtClean="0">
              <a:latin typeface="Arial" charset="0"/>
            </a:endParaRPr>
          </a:p>
          <a:p>
            <a:pPr marL="1428750" lvl="3" indent="-514350" algn="just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</a:rPr>
              <a:t>Finger tracking</a:t>
            </a:r>
            <a:endParaRPr lang="en-US" sz="3600" kern="0" dirty="0" smtClean="0">
              <a:latin typeface="Arial" charset="0"/>
            </a:endParaRPr>
          </a:p>
          <a:p>
            <a:pPr marL="971550" lvl="2" indent="-514350" algn="just" rtl="0">
              <a:buFont typeface="Arial" pitchFamily="34" charset="0"/>
              <a:buChar char="•"/>
            </a:pPr>
            <a:r>
              <a:rPr lang="en-US" sz="3600" b="1" kern="0" dirty="0" smtClean="0">
                <a:latin typeface="Arial" charset="0"/>
              </a:rPr>
              <a:t>IMAGEs</a:t>
            </a:r>
            <a:endParaRPr lang="en-US" sz="3600" b="1" kern="0" dirty="0" smtClean="0">
              <a:latin typeface="Arial" charset="0"/>
            </a:endParaRPr>
          </a:p>
          <a:p>
            <a:pPr marL="457200" algn="just" rtl="0"/>
            <a:endParaRPr lang="en-US" sz="36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r>
              <a:rPr lang="en-US" sz="1100" kern="0" dirty="0" smtClean="0">
                <a:latin typeface="Arial" charset="0"/>
                <a:cs typeface="+mn-cs"/>
              </a:rPr>
              <a:t> </a:t>
            </a:r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lvl="1" algn="just" rtl="0"/>
            <a:endParaRPr lang="en-US" sz="3200" kern="0" dirty="0" smtClean="0">
              <a:latin typeface="Arial" charset="0"/>
              <a:cs typeface="+mn-cs"/>
            </a:endParaRPr>
          </a:p>
          <a:p>
            <a:pPr algn="just" rtl="0"/>
            <a:endParaRPr lang="en-US" sz="3200" kern="0" dirty="0" smtClean="0">
              <a:latin typeface="Arial" charset="0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39207" y="8243794"/>
            <a:ext cx="10579178" cy="4752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l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Repetition: </a:t>
            </a:r>
            <a:r>
              <a:rPr lang="en-US" sz="3600" b="1" kern="0" dirty="0" smtClean="0">
                <a:latin typeface="Arial" charset="0"/>
                <a:cs typeface="+mn-cs"/>
              </a:rPr>
              <a:t>Repeating Stage </a:t>
            </a:r>
            <a:r>
              <a:rPr lang="en-US" sz="3600" b="1" kern="0" dirty="0" smtClean="0">
                <a:latin typeface="Arial" charset="0"/>
                <a:cs typeface="+mn-cs"/>
              </a:rPr>
              <a:t>1-2, 3-4</a:t>
            </a:r>
            <a:endParaRPr lang="en-US" sz="3600" b="1" kern="0" dirty="0" smtClean="0">
              <a:latin typeface="Arial" charset="0"/>
              <a:cs typeface="+mn-cs"/>
            </a:endParaRPr>
          </a:p>
          <a:p>
            <a:pPr marL="1028700" indent="-571500" algn="l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Iteratively repeat stages </a:t>
            </a:r>
            <a:r>
              <a:rPr lang="en-US" sz="3600" kern="0" dirty="0" smtClean="0">
                <a:latin typeface="Arial" charset="0"/>
                <a:cs typeface="+mn-cs"/>
              </a:rPr>
              <a:t>1-2,2-4 </a:t>
            </a:r>
            <a:r>
              <a:rPr lang="en-US" sz="3600" kern="0" dirty="0" smtClean="0">
                <a:latin typeface="Arial" charset="0"/>
                <a:cs typeface="+mn-cs"/>
              </a:rPr>
              <a:t>until a satisfying result is obtained.</a:t>
            </a:r>
          </a:p>
          <a:p>
            <a:pPr marL="1028700" indent="-571500" algn="l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Corrections can be done at any </a:t>
            </a:r>
            <a:r>
              <a:rPr lang="en-US" sz="3600" kern="0" dirty="0" smtClean="0">
                <a:latin typeface="Arial" charset="0"/>
                <a:cs typeface="+mn-cs"/>
              </a:rPr>
              <a:t>stage,            </a:t>
            </a:r>
            <a:r>
              <a:rPr lang="en-US" sz="3600" kern="0" dirty="0" smtClean="0">
                <a:latin typeface="Arial" charset="0"/>
                <a:cs typeface="+mn-cs"/>
              </a:rPr>
              <a:t>in both 2D and 3D views.</a:t>
            </a:r>
          </a:p>
          <a:p>
            <a:pPr marL="457200" algn="l" rtl="0"/>
            <a:endParaRPr lang="en-US" sz="3200" kern="0" dirty="0" smtClean="0">
              <a:latin typeface="Arial" charset="0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4227" y="34675854"/>
            <a:ext cx="10153410" cy="7929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marL="457200" algn="l" rtl="0">
              <a:spcAft>
                <a:spcPts val="1200"/>
              </a:spcAft>
            </a:pPr>
            <a:endParaRPr lang="en-US" sz="36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algn="l" rtl="0">
              <a:spcAft>
                <a:spcPts val="1200"/>
              </a:spcAft>
            </a:pPr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Method stages:</a:t>
            </a:r>
            <a:r>
              <a:rPr lang="en-US" sz="4000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</a:p>
          <a:p>
            <a:pPr marL="1200150" indent="-742950" algn="l" rtl="0">
              <a:spcAft>
                <a:spcPts val="1200"/>
              </a:spcAft>
              <a:buFont typeface="+mj-lt"/>
              <a:buAutoNum type="arabicPeriod"/>
            </a:pPr>
            <a:endParaRPr lang="en-US" sz="3600" kern="0" dirty="0" smtClean="0">
              <a:latin typeface="Arial" charset="0"/>
            </a:endParaRPr>
          </a:p>
          <a:p>
            <a:pPr marL="1200150" indent="-742950" algn="l" rtl="0">
              <a:spcAft>
                <a:spcPts val="1200"/>
              </a:spcAft>
              <a:buFont typeface="+mj-lt"/>
              <a:buAutoNum type="arabicPeriod"/>
            </a:pPr>
            <a:r>
              <a:rPr lang="en-US" sz="3600" kern="0" dirty="0" smtClean="0">
                <a:latin typeface="Arial" charset="0"/>
              </a:rPr>
              <a:t>Initial Scribble on 2D slices</a:t>
            </a:r>
          </a:p>
          <a:p>
            <a:pPr marL="1200150" indent="-742950" algn="l" rtl="0">
              <a:spcAft>
                <a:spcPts val="1200"/>
              </a:spcAft>
              <a:buFont typeface="+mj-lt"/>
              <a:buAutoNum type="arabicPeriod"/>
            </a:pPr>
            <a:r>
              <a:rPr lang="en-US" sz="3600" kern="0" dirty="0" smtClean="0">
                <a:latin typeface="Arial" charset="0"/>
              </a:rPr>
              <a:t>Segmentation                                           [Optional repeat of stages 1-2]</a:t>
            </a:r>
            <a:endParaRPr lang="en-US" sz="3600" kern="0" dirty="0" smtClean="0">
              <a:latin typeface="Arial" charset="0"/>
            </a:endParaRPr>
          </a:p>
          <a:p>
            <a:pPr marL="1200150" indent="-742950" algn="l" rtl="0">
              <a:spcAft>
                <a:spcPts val="1200"/>
              </a:spcAft>
              <a:buFont typeface="+mj-lt"/>
              <a:buAutoNum type="arabicPeriod"/>
            </a:pPr>
            <a:r>
              <a:rPr lang="en-US" sz="3600" kern="0" dirty="0" smtClean="0">
                <a:latin typeface="Arial" charset="0"/>
              </a:rPr>
              <a:t>Corrections scribble on 3D mesh</a:t>
            </a:r>
          </a:p>
          <a:p>
            <a:pPr marL="1200150" indent="-742950" algn="l" rtl="0">
              <a:spcAft>
                <a:spcPts val="1200"/>
              </a:spcAft>
              <a:buFont typeface="+mj-lt"/>
              <a:buAutoNum type="arabicPeriod"/>
            </a:pPr>
            <a:r>
              <a:rPr lang="en-US" sz="3600" kern="0" dirty="0" smtClean="0">
                <a:latin typeface="Arial" charset="0"/>
              </a:rPr>
              <a:t>Segmentation lesions </a:t>
            </a:r>
            <a:r>
              <a:rPr lang="en-US" sz="3600" kern="0" dirty="0" smtClean="0">
                <a:latin typeface="Arial" charset="0"/>
              </a:rPr>
              <a:t>removal           </a:t>
            </a:r>
            <a:r>
              <a:rPr lang="en-US" sz="3600" kern="0" dirty="0" smtClean="0">
                <a:latin typeface="Arial" charset="0"/>
              </a:rPr>
              <a:t>[Optional </a:t>
            </a:r>
            <a:r>
              <a:rPr lang="en-US" sz="3600" kern="0" dirty="0">
                <a:latin typeface="Arial" charset="0"/>
              </a:rPr>
              <a:t>repeat of stages </a:t>
            </a:r>
            <a:r>
              <a:rPr lang="en-US" sz="3600" kern="0" dirty="0" smtClean="0">
                <a:latin typeface="Arial" charset="0"/>
              </a:rPr>
              <a:t>3-4]</a:t>
            </a:r>
            <a:endParaRPr lang="en-US" sz="3600" kern="0" dirty="0">
              <a:latin typeface="Arial" charset="0"/>
            </a:endParaRPr>
          </a:p>
          <a:p>
            <a:pPr marL="457200" indent="-1619250" algn="l" rtl="0">
              <a:spcAft>
                <a:spcPts val="1200"/>
              </a:spcAft>
            </a:pPr>
            <a:r>
              <a:rPr lang="en-US" sz="2000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 </a:t>
            </a:r>
            <a:endParaRPr lang="en-US" sz="20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457200" indent="-1619250" algn="l" rtl="0">
              <a:spcAft>
                <a:spcPts val="1200"/>
              </a:spcAft>
            </a:pPr>
            <a:endParaRPr lang="en-US" sz="3200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45561" y="13173016"/>
            <a:ext cx="10572824" cy="1042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l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Results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1774187" y="30175260"/>
          <a:ext cx="9929884" cy="53578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2471"/>
                <a:gridCol w="2482471"/>
                <a:gridCol w="2482471"/>
                <a:gridCol w="2482471"/>
              </a:tblGrid>
              <a:tr h="1071570"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cs typeface="+mn-cs"/>
                        </a:rPr>
                        <a:t>VOE[%]</a:t>
                      </a:r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cs typeface="+mn-cs"/>
                        </a:rPr>
                        <a:t>VS[%]</a:t>
                      </a:r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cs typeface="+mn-cs"/>
                        </a:rPr>
                        <a:t>AHD[mm]</a:t>
                      </a:r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>
                        <a:cs typeface="+mn-cs"/>
                      </a:endParaRPr>
                    </a:p>
                  </a:txBody>
                  <a:tcPr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sz="3600" kern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 bwMode="auto">
          <a:xfrm>
            <a:off x="11415679" y="34175788"/>
            <a:ext cx="3929090" cy="38576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130587" y="34175788"/>
            <a:ext cx="3929090" cy="38576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7202157" y="12744388"/>
            <a:ext cx="3429024" cy="33575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487117" y="24317344"/>
            <a:ext cx="3857652" cy="37862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273463" y="24317344"/>
            <a:ext cx="4071966" cy="37862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2737" y="38604944"/>
            <a:ext cx="10358510" cy="4000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 algn="l" rtl="0"/>
            <a:endParaRPr lang="en-US" sz="3200" b="1" kern="0" dirty="0" smtClean="0">
              <a:latin typeface="Arial" charset="0"/>
              <a:cs typeface="+mn-cs"/>
            </a:endParaRPr>
          </a:p>
          <a:p>
            <a:pPr marL="457200" algn="l" rtl="0"/>
            <a:r>
              <a:rPr lang="en-US" sz="4000" b="1" kern="0" dirty="0" smtClean="0">
                <a:solidFill>
                  <a:srgbClr val="FF0000"/>
                </a:solidFill>
                <a:latin typeface="Arial" charset="0"/>
                <a:cs typeface="+mn-cs"/>
              </a:rPr>
              <a:t>Stage 4:</a:t>
            </a:r>
            <a:r>
              <a:rPr lang="en-US" sz="4000" b="1" kern="0" dirty="0" smtClean="0">
                <a:latin typeface="Arial" charset="0"/>
                <a:cs typeface="+mn-cs"/>
              </a:rPr>
              <a:t> </a:t>
            </a:r>
            <a:r>
              <a:rPr lang="en-US" sz="3600" b="1" kern="0" dirty="0" smtClean="0">
                <a:latin typeface="Arial" charset="0"/>
              </a:rPr>
              <a:t>Leaks Removal</a:t>
            </a:r>
            <a:endParaRPr lang="en-US" sz="3600" b="1" kern="0" dirty="0" smtClean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914400" indent="-400050" algn="l" rtl="0">
              <a:buFont typeface="Arial" pitchFamily="34" charset="0"/>
              <a:buChar char="•"/>
            </a:pPr>
            <a:r>
              <a:rPr lang="en-US" sz="3600" kern="0" dirty="0">
                <a:latin typeface="Arial" charset="0"/>
              </a:rPr>
              <a:t>3D correction of the segmentation lesions using a graph based segmentation algorithm.</a:t>
            </a:r>
          </a:p>
          <a:p>
            <a:pPr marL="1028700" indent="-571500" algn="l" rtl="0">
              <a:buFont typeface="Arial" pitchFamily="34" charset="0"/>
              <a:buChar char="•"/>
            </a:pPr>
            <a:r>
              <a:rPr lang="en-US" sz="3600" kern="0" dirty="0" smtClean="0">
                <a:latin typeface="Arial" charset="0"/>
                <a:cs typeface="+mn-cs"/>
              </a:rPr>
              <a:t>Lesions removal </a:t>
            </a:r>
            <a:r>
              <a:rPr lang="en-US" sz="3600" kern="0" dirty="0" smtClean="0">
                <a:latin typeface="Arial" charset="0"/>
                <a:cs typeface="+mn-cs"/>
              </a:rPr>
              <a:t>algorithm – </a:t>
            </a:r>
            <a:r>
              <a:rPr lang="en-US" sz="3600" kern="0" dirty="0" smtClean="0">
                <a:latin typeface="Arial" charset="0"/>
                <a:cs typeface="+mn-cs"/>
              </a:rPr>
              <a:t>contour </a:t>
            </a:r>
            <a:r>
              <a:rPr lang="en-US" sz="3600" kern="0" dirty="0" smtClean="0">
                <a:latin typeface="Arial" charset="0"/>
                <a:cs typeface="+mn-cs"/>
              </a:rPr>
              <a:t>smoothness </a:t>
            </a:r>
            <a:r>
              <a:rPr lang="en-US" sz="3600" kern="0" dirty="0" smtClean="0">
                <a:latin typeface="Arial" charset="0"/>
                <a:cs typeface="+mn-cs"/>
              </a:rPr>
              <a:t>value used </a:t>
            </a:r>
            <a:r>
              <a:rPr lang="en-US" sz="3600" kern="0" dirty="0" smtClean="0">
                <a:latin typeface="Arial" charset="0"/>
                <a:cs typeface="+mn-cs"/>
              </a:rPr>
              <a:t>in order to ‘shrink’ leaks and ‘fill’ holes.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1488437" y="1503040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4917461" y="1503040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8346485" y="1503040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8346485" y="1895949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17461" y="1895949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488437" y="18959494"/>
            <a:ext cx="3286148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DeclareMathOperator*{\argmin}{arg\,min}&#10;"/>
  <p:tag name="MAGPC" val="200"/>
  <p:tag name="FONTSIZE" val="1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CFFCC"/>
    </a:lt1>
    <a:dk2>
      <a:srgbClr val="000000"/>
    </a:dk2>
    <a:lt2>
      <a:srgbClr val="808080"/>
    </a:lt2>
    <a:accent1>
      <a:srgbClr val="FF0000"/>
    </a:accent1>
    <a:accent2>
      <a:srgbClr val="3333CC"/>
    </a:accent2>
    <a:accent3>
      <a:srgbClr val="E2FFE2"/>
    </a:accent3>
    <a:accent4>
      <a:srgbClr val="000000"/>
    </a:accent4>
    <a:accent5>
      <a:srgbClr val="FFAAA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24370</TotalTime>
  <Words>533</Words>
  <Application>Microsoft Office PowerPoint</Application>
  <PresentationFormat>Custom</PresentationFormat>
  <Paragraphs>148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Default Design</vt:lpstr>
      <vt:lpstr>PowerPoint Presentation</vt:lpstr>
    </vt:vector>
  </TitlesOfParts>
  <Company>Hebrew University, Jerusalem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ללא כותרת שקופית</dc:title>
  <dc:creator>zivy</dc:creator>
  <cp:lastModifiedBy>Solomon</cp:lastModifiedBy>
  <cp:revision>1329</cp:revision>
  <cp:lastPrinted>2001-08-28T07:57:50Z</cp:lastPrinted>
  <dcterms:created xsi:type="dcterms:W3CDTF">2010-07-01T08:06:38Z</dcterms:created>
  <dcterms:modified xsi:type="dcterms:W3CDTF">2015-04-24T10:23:26Z</dcterms:modified>
</cp:coreProperties>
</file>