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203E-F847-49C3-8183-182105CF3D7D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BBA-FFD0-489B-9338-C03915160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203E-F847-49C3-8183-182105CF3D7D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BBA-FFD0-489B-9338-C03915160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203E-F847-49C3-8183-182105CF3D7D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BBA-FFD0-489B-9338-C03915160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203E-F847-49C3-8183-182105CF3D7D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BBA-FFD0-489B-9338-C03915160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203E-F847-49C3-8183-182105CF3D7D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BBA-FFD0-489B-9338-C03915160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203E-F847-49C3-8183-182105CF3D7D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BBA-FFD0-489B-9338-C03915160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203E-F847-49C3-8183-182105CF3D7D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BBA-FFD0-489B-9338-C03915160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203E-F847-49C3-8183-182105CF3D7D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BBA-FFD0-489B-9338-C03915160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203E-F847-49C3-8183-182105CF3D7D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BBA-FFD0-489B-9338-C03915160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203E-F847-49C3-8183-182105CF3D7D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BBA-FFD0-489B-9338-C03915160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203E-F847-49C3-8183-182105CF3D7D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ABBA-FFD0-489B-9338-C03915160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C203E-F847-49C3-8183-182105CF3D7D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9ABBA-FFD0-489B-9338-C0391516035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Robust Medical Segmentation</a:t>
            </a:r>
            <a:b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Natural UI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6400800" cy="1752600"/>
          </a:xfrm>
        </p:spPr>
        <p:txBody>
          <a:bodyPr>
            <a:noAutofit/>
          </a:bodyPr>
          <a:lstStyle/>
          <a:p>
            <a:r>
              <a:rPr lang="en-US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Shlomo</a:t>
            </a: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Shenzis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&amp;</a:t>
            </a:r>
            <a:endParaRPr lang="en-US" sz="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Moshe Samson</a:t>
            </a:r>
          </a:p>
          <a:p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Advisor:</a:t>
            </a:r>
          </a:p>
          <a:p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Rafael </a:t>
            </a:r>
            <a:r>
              <a:rPr lang="en-US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Vivanti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Solutions-Lesion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After segmentation of the tumor a 3D mesh is composed.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 user-friendly interface lets the user            mark ‘good’ and ‘bad’ regions of the resulting mesh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special tool will then reevaluate the results and remove the leaks based on the given marks.</a:t>
            </a:r>
            <a:endParaRPr lang="en-US" dirty="0"/>
          </a:p>
        </p:txBody>
      </p:sp>
      <p:pic>
        <p:nvPicPr>
          <p:cNvPr id="6" name="Picture 3" descr="C:\Users\sshenz62\Desktop\ok-flande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1143000" cy="9699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Solution - Overall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An initial 3D input is given using the pointing finger as a scroll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The algorithm segments the tumor and creates a 3D mesh</a:t>
            </a:r>
            <a:endParaRPr lang="en-US" sz="2400" dirty="0"/>
          </a:p>
        </p:txBody>
      </p:sp>
      <p:pic>
        <p:nvPicPr>
          <p:cNvPr id="3078" name="Picture 6" descr="C:\Users\sshenz62\Desktop\iStock_000016285077XSmall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3810000"/>
            <a:ext cx="5258813" cy="34904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635000"/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075" name="Picture 3" descr="C:\Users\sshenz62\Documents\GitHub\Engineering-Project-2014-15\Images\Segmentation Screenshot 2014-05-01 10.51.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2400" y="3429000"/>
            <a:ext cx="6400800" cy="36004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3079" name="Picture 7" descr="C:\Users\sshenz62\Desktop\idea_lightbul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304800"/>
            <a:ext cx="660400" cy="10709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Solution - Overall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3"/>
            </a:pPr>
            <a:r>
              <a:rPr lang="en-US" sz="2400" dirty="0" smtClean="0"/>
              <a:t>The user is presented to an interface for 3D mesh manipulation. There, he marks a scribble on ‘bad’ areas and the algorithm removes the leaks</a:t>
            </a:r>
            <a:endParaRPr lang="en-US" sz="2400" dirty="0"/>
          </a:p>
        </p:txBody>
      </p:sp>
      <p:pic>
        <p:nvPicPr>
          <p:cNvPr id="4098" name="Picture 2" descr="C:\Users\sshenz62\Documents\GitHub\Engineering-Project-2014-15\Images\Leaks Marking Si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2751" y="3505200"/>
            <a:ext cx="6247363" cy="35052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Picture 6" descr="C:\Users\sshenz62\Desktop\iStock_000016285077XSmall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3748590"/>
            <a:ext cx="5258813" cy="34904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635000"/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" name="Picture 7" descr="C:\Users\sshenz62\Desktop\idea_lightbul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304800"/>
            <a:ext cx="660400" cy="10709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/>
              <a:t>In order to validate our results we have numerous sets of cases with ground truth, professional radiologists verified images.</a:t>
            </a:r>
          </a:p>
          <a:p>
            <a:pPr>
              <a:buFont typeface="Wingdings" pitchFamily="2" charset="2"/>
              <a:buChar char="v"/>
            </a:pPr>
            <a:endParaRPr lang="en-US" sz="2800" dirty="0"/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We will sit with radiologists from Hadassah to receive feedback on the user interface and the application performance overall.</a:t>
            </a:r>
            <a:endParaRPr lang="en-US" sz="2800" dirty="0"/>
          </a:p>
        </p:txBody>
      </p:sp>
      <p:pic>
        <p:nvPicPr>
          <p:cNvPr id="6146" name="Picture 2" descr="C:\Users\sshenz62\Desktop\Hadassah-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4648200"/>
            <a:ext cx="22860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147" name="Picture 3" descr="C:\Users\sshenz62\Desktop\checkmar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5038" y="434578"/>
            <a:ext cx="1147762" cy="8608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shenz62\Desktop\shutterstock_10761554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4572000"/>
            <a:ext cx="34290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/>
              <a:t>The project aims at creating a user friendly, natural and intuitive method for tumor segmentation and 3D mesh creation.</a:t>
            </a:r>
          </a:p>
          <a:p>
            <a:pPr>
              <a:buFont typeface="Wingdings" pitchFamily="2" charset="2"/>
              <a:buChar char="v"/>
            </a:pPr>
            <a:endParaRPr lang="en-US" sz="2800" dirty="0" smtClean="0"/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The final product will help radiologists    correctly access tumor dynamics in patients and speed up the process of medical segmentation in hospitals.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8400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0070C0"/>
                </a:solidFill>
              </a:rPr>
              <a:t>Questions?</a:t>
            </a:r>
            <a:endParaRPr lang="en-US" sz="6600" dirty="0"/>
          </a:p>
        </p:txBody>
      </p:sp>
      <p:pic>
        <p:nvPicPr>
          <p:cNvPr id="10242" name="Picture 2" descr="C:\Users\sshenz62\Desktop\ask-question-1-ca45a12e5206bae44014e11cd3ced9f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81000"/>
            <a:ext cx="3048000" cy="2305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Some Background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Cancer </a:t>
            </a:r>
            <a:r>
              <a:rPr lang="en-US" dirty="0"/>
              <a:t>is a group of diseases involving abnormal </a:t>
            </a:r>
            <a:r>
              <a:rPr lang="en-US" dirty="0" smtClean="0"/>
              <a:t>cell growth</a:t>
            </a:r>
            <a:r>
              <a:rPr lang="en-US" dirty="0"/>
              <a:t> with the potential to invade or spread to other parts of the body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/>
              <a:t>Cancer is a leading cause of death worldwide, accounting for 8.2 million deaths in 2012 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 tumor </a:t>
            </a:r>
            <a:r>
              <a:rPr lang="en-US" dirty="0"/>
              <a:t> is an abnormal mass of </a:t>
            </a:r>
            <a:r>
              <a:rPr lang="en-US" dirty="0" smtClean="0"/>
              <a:t>tissue                </a:t>
            </a:r>
            <a:r>
              <a:rPr lang="en-US" dirty="0"/>
              <a:t>as a result of abnormal growth or </a:t>
            </a:r>
            <a:r>
              <a:rPr lang="en-US" dirty="0" smtClean="0"/>
              <a:t>                 division </a:t>
            </a:r>
            <a:r>
              <a:rPr lang="en-US" dirty="0"/>
              <a:t>of cells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 tumor can be cancerous or not.</a:t>
            </a:r>
            <a:endParaRPr lang="en-US" dirty="0"/>
          </a:p>
        </p:txBody>
      </p:sp>
      <p:pic>
        <p:nvPicPr>
          <p:cNvPr id="7170" name="Picture 2" descr="C:\Users\sshenz62\Desktop\ar464845.fig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533400"/>
            <a:ext cx="4495800" cy="58265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Measuring tumor volume is </a:t>
            </a:r>
            <a:r>
              <a:rPr lang="en-US" dirty="0" smtClean="0"/>
              <a:t>important </a:t>
            </a:r>
            <a:r>
              <a:rPr lang="en-US" dirty="0"/>
              <a:t>for the evaluation of treatment </a:t>
            </a:r>
            <a:r>
              <a:rPr lang="en-US" dirty="0" smtClean="0"/>
              <a:t>response</a:t>
            </a:r>
            <a:br>
              <a:rPr lang="en-US" dirty="0" smtClean="0"/>
            </a:br>
            <a:r>
              <a:rPr lang="en-US" dirty="0" smtClean="0"/>
              <a:t>and can greatly increase chances of healing!</a:t>
            </a:r>
            <a:br>
              <a:rPr lang="en-US" dirty="0" smtClean="0"/>
            </a:b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How can that be done?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Identifying a tumor among healthy tissue.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3 possible approaches: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Manual Segmentation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Automatic Segmentation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Semi-Automatic Segmentation.</a:t>
            </a:r>
            <a:endParaRPr lang="en-US" dirty="0"/>
          </a:p>
        </p:txBody>
      </p:sp>
      <p:pic>
        <p:nvPicPr>
          <p:cNvPr id="9218" name="Picture 2" descr="C:\Users\sshenz62\Desktop\302763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04800"/>
            <a:ext cx="1048624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Segmentation -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Manual Segmentation: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A radiologist goes over the patients CT scan slice-by-slice and marks the infected regions.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Problem: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 average CT scan can be as big as 140    slices!</a:t>
            </a:r>
          </a:p>
          <a:p>
            <a:pPr>
              <a:buNone/>
            </a:pPr>
            <a:r>
              <a:rPr lang="en-US" dirty="0" smtClean="0"/>
              <a:t>	It is a tedious and time consuming work.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8194" name="Picture 2" descr="C:\Users\sshenz62\Desktop\1159484976_138994188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"/>
            <a:ext cx="1118235" cy="9318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Segmentation -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Automatic Segmentation: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An algorithm receives a scan and automatically segments the infected  region.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Problem: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Tumors have very loose borders, they are latent by the healthy tissue.</a:t>
            </a:r>
          </a:p>
          <a:p>
            <a:pPr>
              <a:buNone/>
            </a:pPr>
            <a:r>
              <a:rPr lang="en-US" dirty="0" smtClean="0"/>
              <a:t>	As a result, automatic algorithms have low accuracy rate and are prone to errors.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 descr="C:\Users\sshenz62\Desktop\1159484976_138994188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"/>
            <a:ext cx="1118235" cy="9318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Segmentation -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Semi-automatic Segmentation: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An algorithm receives a scan and an initial user input, then segments the infected  region using the input as a clue.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Problem: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Although, semi-automatic approach has good accuracy and is more efficient then the manual approach, user input is not intuitive, hence, most radiologists don’t use it.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 smtClean="0"/>
              <a:t>Moreover, the segmentation still has leaks!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 descr="C:\Users\sshenz62\Desktop\1159484976_138994188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"/>
            <a:ext cx="1118235" cy="9318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600" dirty="0" smtClean="0"/>
              <a:t>Semi-automatic Lesion Removal     Tool.</a:t>
            </a:r>
            <a:endParaRPr lang="en-US" sz="2800" dirty="0" smtClean="0"/>
          </a:p>
          <a:p>
            <a:pPr>
              <a:buFont typeface="Wingdings" pitchFamily="2" charset="2"/>
              <a:buChar char="v"/>
            </a:pPr>
            <a:endParaRPr lang="en-US" sz="3600" dirty="0" smtClean="0"/>
          </a:p>
          <a:p>
            <a:pPr>
              <a:buFont typeface="Wingdings" pitchFamily="2" charset="2"/>
              <a:buChar char="v"/>
            </a:pPr>
            <a:r>
              <a:rPr lang="en-US" sz="3600" dirty="0" smtClean="0"/>
              <a:t>Natural User Interface –NUI</a:t>
            </a:r>
            <a:endParaRPr lang="en-US" sz="4000" dirty="0" smtClean="0"/>
          </a:p>
          <a:p>
            <a:pPr>
              <a:buNone/>
            </a:pPr>
            <a:endParaRPr lang="en-US" sz="4000" dirty="0"/>
          </a:p>
          <a:p>
            <a:pPr>
              <a:buFont typeface="Wingdings" pitchFamily="2" charset="2"/>
              <a:buChar char="v"/>
            </a:pPr>
            <a:endParaRPr lang="en-US" sz="4000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 descr="C:\Users\sshenz62\Desktop\lea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037729"/>
            <a:ext cx="3886200" cy="2820271"/>
          </a:xfrm>
          <a:prstGeom prst="rect">
            <a:avLst/>
          </a:prstGeom>
          <a:noFill/>
        </p:spPr>
      </p:pic>
      <p:pic>
        <p:nvPicPr>
          <p:cNvPr id="1027" name="Picture 3" descr="C:\Users\sshenz62\Desktop\ok-flande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304800"/>
            <a:ext cx="1143000" cy="9699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Solutions-NUI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Leap Motion </a:t>
            </a:r>
            <a:r>
              <a:rPr lang="en-US" dirty="0"/>
              <a:t>is </a:t>
            </a:r>
            <a:r>
              <a:rPr lang="en-US" dirty="0" smtClean="0"/>
              <a:t>a </a:t>
            </a:r>
            <a:r>
              <a:rPr lang="en-US" dirty="0"/>
              <a:t>computer hardware </a:t>
            </a:r>
            <a:r>
              <a:rPr lang="en-US" dirty="0" smtClean="0"/>
              <a:t>sensor device </a:t>
            </a:r>
            <a:r>
              <a:rPr lang="en-US" dirty="0"/>
              <a:t>that supports hand and finger motions as input, analogous to a </a:t>
            </a:r>
            <a:r>
              <a:rPr lang="en-US" dirty="0" smtClean="0"/>
              <a:t>mouse, </a:t>
            </a:r>
            <a:r>
              <a:rPr lang="en-US" dirty="0"/>
              <a:t>but requiring no hand contact or touching.</a:t>
            </a:r>
            <a:endParaRPr lang="en-US" dirty="0"/>
          </a:p>
        </p:txBody>
      </p:sp>
      <p:pic>
        <p:nvPicPr>
          <p:cNvPr id="2050" name="Picture 2" descr="C:\Users\sshenz62\Desktop\fc66ee5ddbb9e4e61490ffa57c10d4d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3933155"/>
            <a:ext cx="5334000" cy="30010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1" name="Picture 3" descr="C:\Users\sshenz62\Desktop\leap-motion-the-real-thing-4_0dd5dd7fb4f1fc22c5b917e340665c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800600"/>
            <a:ext cx="4293383" cy="2057400"/>
          </a:xfrm>
          <a:prstGeom prst="rect">
            <a:avLst/>
          </a:prstGeom>
          <a:noFill/>
          <a:effectLst>
            <a:softEdge rad="12700"/>
          </a:effectLst>
        </p:spPr>
      </p:pic>
      <p:pic>
        <p:nvPicPr>
          <p:cNvPr id="6" name="Picture 3" descr="C:\Users\sshenz62\Desktop\ok-flander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304800"/>
            <a:ext cx="1143000" cy="9699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304</Words>
  <Application>Microsoft Office PowerPoint</Application>
  <PresentationFormat>On-screen Show (4:3)</PresentationFormat>
  <Paragraphs>66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Robust Medical Segmentation with Natural UI</vt:lpstr>
      <vt:lpstr>Some Background</vt:lpstr>
      <vt:lpstr>Some Background</vt:lpstr>
      <vt:lpstr>Segmentation</vt:lpstr>
      <vt:lpstr>Segmentation - Problems</vt:lpstr>
      <vt:lpstr>Segmentation - Problems</vt:lpstr>
      <vt:lpstr>Segmentation - Problems</vt:lpstr>
      <vt:lpstr>Solutions</vt:lpstr>
      <vt:lpstr>Solutions-NUI</vt:lpstr>
      <vt:lpstr>Solutions-Lesion Removal</vt:lpstr>
      <vt:lpstr>Solution - Overall</vt:lpstr>
      <vt:lpstr>Solution - Overall</vt:lpstr>
      <vt:lpstr>Validation</vt:lpstr>
      <vt:lpstr>Summary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Medical Segmentation with Natural UI</dc:title>
  <dc:creator>Shlomo Shenzis</dc:creator>
  <cp:lastModifiedBy>Shlomo Shenzis</cp:lastModifiedBy>
  <cp:revision>16</cp:revision>
  <dcterms:created xsi:type="dcterms:W3CDTF">2014-06-11T08:30:17Z</dcterms:created>
  <dcterms:modified xsi:type="dcterms:W3CDTF">2014-06-11T11:09:49Z</dcterms:modified>
</cp:coreProperties>
</file>