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"/>
  </p:handoutMasterIdLst>
  <p:sldIdLst>
    <p:sldId id="256" r:id="rId2"/>
  </p:sldIdLst>
  <p:sldSz cx="30267275" cy="42794238"/>
  <p:notesSz cx="9271000" cy="7010400"/>
  <p:defaultTextStyle>
    <a:defPPr>
      <a:defRPr lang="en-US"/>
    </a:defPPr>
    <a:lvl1pPr marL="0" algn="l" defTabSz="4174843" rtl="0" eaLnBrk="1" latinLnBrk="0" hangingPunct="1">
      <a:defRPr sz="8300" kern="1200">
        <a:solidFill>
          <a:schemeClr val="tx1"/>
        </a:solidFill>
        <a:latin typeface="+mn-lt"/>
        <a:ea typeface="+mn-ea"/>
        <a:cs typeface="+mn-cs"/>
      </a:defRPr>
    </a:lvl1pPr>
    <a:lvl2pPr marL="2087422" algn="l" defTabSz="4174843" rtl="0" eaLnBrk="1" latinLnBrk="0" hangingPunct="1">
      <a:defRPr sz="8300" kern="1200">
        <a:solidFill>
          <a:schemeClr val="tx1"/>
        </a:solidFill>
        <a:latin typeface="+mn-lt"/>
        <a:ea typeface="+mn-ea"/>
        <a:cs typeface="+mn-cs"/>
      </a:defRPr>
    </a:lvl2pPr>
    <a:lvl3pPr marL="4174843" algn="l" defTabSz="4174843" rtl="0" eaLnBrk="1" latinLnBrk="0" hangingPunct="1">
      <a:defRPr sz="8300" kern="1200">
        <a:solidFill>
          <a:schemeClr val="tx1"/>
        </a:solidFill>
        <a:latin typeface="+mn-lt"/>
        <a:ea typeface="+mn-ea"/>
        <a:cs typeface="+mn-cs"/>
      </a:defRPr>
    </a:lvl3pPr>
    <a:lvl4pPr marL="6262266" algn="l" defTabSz="4174843" rtl="0" eaLnBrk="1" latinLnBrk="0" hangingPunct="1">
      <a:defRPr sz="8300" kern="1200">
        <a:solidFill>
          <a:schemeClr val="tx1"/>
        </a:solidFill>
        <a:latin typeface="+mn-lt"/>
        <a:ea typeface="+mn-ea"/>
        <a:cs typeface="+mn-cs"/>
      </a:defRPr>
    </a:lvl4pPr>
    <a:lvl5pPr marL="8349688" algn="l" defTabSz="4174843" rtl="0" eaLnBrk="1" latinLnBrk="0" hangingPunct="1">
      <a:defRPr sz="8300" kern="1200">
        <a:solidFill>
          <a:schemeClr val="tx1"/>
        </a:solidFill>
        <a:latin typeface="+mn-lt"/>
        <a:ea typeface="+mn-ea"/>
        <a:cs typeface="+mn-cs"/>
      </a:defRPr>
    </a:lvl5pPr>
    <a:lvl6pPr marL="10437110" algn="l" defTabSz="4174843" rtl="0" eaLnBrk="1" latinLnBrk="0" hangingPunct="1">
      <a:defRPr sz="8300" kern="1200">
        <a:solidFill>
          <a:schemeClr val="tx1"/>
        </a:solidFill>
        <a:latin typeface="+mn-lt"/>
        <a:ea typeface="+mn-ea"/>
        <a:cs typeface="+mn-cs"/>
      </a:defRPr>
    </a:lvl6pPr>
    <a:lvl7pPr marL="12524531" algn="l" defTabSz="4174843" rtl="0" eaLnBrk="1" latinLnBrk="0" hangingPunct="1">
      <a:defRPr sz="8300" kern="1200">
        <a:solidFill>
          <a:schemeClr val="tx1"/>
        </a:solidFill>
        <a:latin typeface="+mn-lt"/>
        <a:ea typeface="+mn-ea"/>
        <a:cs typeface="+mn-cs"/>
      </a:defRPr>
    </a:lvl7pPr>
    <a:lvl8pPr marL="14611953" algn="l" defTabSz="4174843" rtl="0" eaLnBrk="1" latinLnBrk="0" hangingPunct="1">
      <a:defRPr sz="8300" kern="1200">
        <a:solidFill>
          <a:schemeClr val="tx1"/>
        </a:solidFill>
        <a:latin typeface="+mn-lt"/>
        <a:ea typeface="+mn-ea"/>
        <a:cs typeface="+mn-cs"/>
      </a:defRPr>
    </a:lvl8pPr>
    <a:lvl9pPr marL="16699377" algn="l" defTabSz="4174843" rtl="0" eaLnBrk="1" latinLnBrk="0" hangingPunct="1">
      <a:defRPr sz="83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79">
          <p15:clr>
            <a:srgbClr val="A4A3A4"/>
          </p15:clr>
        </p15:guide>
        <p15:guide id="2" pos="953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403152"/>
    <a:srgbClr val="10253F"/>
    <a:srgbClr val="215968"/>
    <a:srgbClr val="1E1C11"/>
    <a:srgbClr val="984807"/>
    <a:srgbClr val="953735"/>
    <a:srgbClr val="4F6228"/>
    <a:srgbClr val="C9F1FF"/>
    <a:srgbClr val="D2EC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33" d="100"/>
          <a:sy n="33" d="100"/>
        </p:scale>
        <p:origin x="906" y="-4818"/>
      </p:cViewPr>
      <p:guideLst>
        <p:guide orient="horz" pos="13479"/>
        <p:guide pos="953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17433" cy="350520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51421" y="0"/>
            <a:ext cx="4017433" cy="350520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r">
              <a:defRPr sz="1200"/>
            </a:lvl1pPr>
          </a:lstStyle>
          <a:p>
            <a:fld id="{9281E4DE-EB0E-4FB2-BE29-FC865D9A50FC}" type="datetimeFigureOut">
              <a:rPr lang="en-US" smtClean="0"/>
              <a:pPr/>
              <a:t>4/27/2015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17433" cy="350520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51421" y="6658664"/>
            <a:ext cx="4017433" cy="350520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r">
              <a:defRPr sz="1200"/>
            </a:lvl1pPr>
          </a:lstStyle>
          <a:p>
            <a:fld id="{DE247C12-2C6F-4F8F-A764-8CB2FE9A43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912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718148" y="742955"/>
            <a:ext cx="22093242" cy="3714778"/>
          </a:xfrm>
        </p:spPr>
        <p:txBody>
          <a:bodyPr/>
          <a:lstStyle>
            <a:lvl1pPr marL="0" indent="0">
              <a:buNone/>
              <a:defRPr sz="12700"/>
            </a:lvl1pPr>
          </a:lstStyle>
          <a:p>
            <a:pPr algn="ctr"/>
            <a:r>
              <a:rPr lang="en-US" sz="6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This is a Scientific Poster Template created by </a:t>
            </a:r>
            <a:r>
              <a:rPr lang="en-US" sz="6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Graphicsland</a:t>
            </a:r>
            <a:r>
              <a:rPr lang="en-US" sz="6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&amp; MakeSigns.com </a:t>
            </a:r>
            <a:br>
              <a:rPr lang="en-US" sz="6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</a:br>
            <a:r>
              <a:rPr lang="en-US" sz="6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Your poster title would go on these lines</a:t>
            </a:r>
            <a:endParaRPr lang="en-US" sz="64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8148" y="5052098"/>
            <a:ext cx="22093242" cy="2377457"/>
          </a:xfrm>
        </p:spPr>
        <p:txBody>
          <a:bodyPr/>
          <a:lstStyle>
            <a:lvl1pPr marL="0" indent="0">
              <a:buNone/>
              <a:defRPr sz="12700"/>
            </a:lvl1pPr>
          </a:lstStyle>
          <a:p>
            <a:pPr algn="ctr"/>
            <a:r>
              <a:rPr lang="en-US" sz="4300" dirty="0" smtClean="0">
                <a:solidFill>
                  <a:schemeClr val="bg1"/>
                </a:solidFill>
                <a:cs typeface="Arial" pitchFamily="34" charset="0"/>
              </a:rPr>
              <a:t>Author Name, RN</a:t>
            </a:r>
            <a:r>
              <a:rPr lang="en-US" sz="4300" baseline="30000" dirty="0" smtClean="0">
                <a:solidFill>
                  <a:schemeClr val="bg1"/>
                </a:solidFill>
                <a:cs typeface="Arial" pitchFamily="34" charset="0"/>
              </a:rPr>
              <a:t>1</a:t>
            </a:r>
            <a:r>
              <a:rPr lang="en-US" sz="4300" dirty="0" smtClean="0">
                <a:solidFill>
                  <a:schemeClr val="bg1"/>
                </a:solidFill>
                <a:cs typeface="Arial" pitchFamily="34" charset="0"/>
              </a:rPr>
              <a:t>; Author Name, Ph.D</a:t>
            </a:r>
            <a:r>
              <a:rPr lang="en-US" sz="4300" baseline="30000" dirty="0" smtClean="0">
                <a:solidFill>
                  <a:schemeClr val="bg1"/>
                </a:solidFill>
                <a:cs typeface="Arial" pitchFamily="34" charset="0"/>
              </a:rPr>
              <a:t>2</a:t>
            </a:r>
            <a:r>
              <a:rPr lang="en-US" sz="4300" dirty="0" smtClean="0">
                <a:solidFill>
                  <a:schemeClr val="bg1"/>
                </a:solidFill>
                <a:cs typeface="Arial" pitchFamily="34" charset="0"/>
              </a:rPr>
              <a:t>, Author Name, RN</a:t>
            </a:r>
            <a:r>
              <a:rPr lang="en-US" sz="4300" baseline="30000" dirty="0" smtClean="0">
                <a:solidFill>
                  <a:schemeClr val="bg1"/>
                </a:solidFill>
                <a:cs typeface="Arial" pitchFamily="34" charset="0"/>
              </a:rPr>
              <a:t>2,3</a:t>
            </a:r>
            <a:r>
              <a:rPr lang="en-US" sz="4300" dirty="0" smtClean="0">
                <a:solidFill>
                  <a:schemeClr val="bg1"/>
                </a:solidFill>
                <a:cs typeface="Arial" pitchFamily="34" charset="0"/>
              </a:rPr>
              <a:t>; Author Name, Ph.D</a:t>
            </a:r>
            <a:r>
              <a:rPr lang="en-US" sz="4300" baseline="30000" dirty="0" smtClean="0">
                <a:solidFill>
                  <a:schemeClr val="bg1"/>
                </a:solidFill>
                <a:cs typeface="Arial" pitchFamily="34" charset="0"/>
              </a:rPr>
              <a:t>1,4</a:t>
            </a:r>
            <a:r>
              <a:rPr lang="en-US" sz="43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br>
              <a:rPr lang="en-US" sz="4300" dirty="0" smtClean="0">
                <a:solidFill>
                  <a:schemeClr val="bg1"/>
                </a:solidFill>
                <a:cs typeface="Arial" pitchFamily="34" charset="0"/>
              </a:rPr>
            </a:br>
            <a:r>
              <a:rPr lang="en-US" sz="4300" baseline="30000" dirty="0" smtClean="0">
                <a:solidFill>
                  <a:schemeClr val="bg1"/>
                </a:solidFill>
                <a:cs typeface="Arial" pitchFamily="34" charset="0"/>
              </a:rPr>
              <a:t>1</a:t>
            </a:r>
            <a:r>
              <a:rPr lang="en-US" sz="4300" dirty="0" smtClean="0">
                <a:solidFill>
                  <a:schemeClr val="bg1"/>
                </a:solidFill>
                <a:cs typeface="Arial" pitchFamily="34" charset="0"/>
              </a:rPr>
              <a:t>Name of University, City, State; </a:t>
            </a:r>
            <a:r>
              <a:rPr lang="en-US" sz="4300" baseline="30000" dirty="0" smtClean="0">
                <a:solidFill>
                  <a:schemeClr val="bg1"/>
                </a:solidFill>
                <a:cs typeface="Arial" pitchFamily="34" charset="0"/>
              </a:rPr>
              <a:t>2</a:t>
            </a:r>
            <a:r>
              <a:rPr lang="en-US" sz="4300" dirty="0" smtClean="0">
                <a:solidFill>
                  <a:schemeClr val="bg1"/>
                </a:solidFill>
                <a:cs typeface="Arial" pitchFamily="34" charset="0"/>
              </a:rPr>
              <a:t>Name of University, City, State; </a:t>
            </a:r>
            <a:r>
              <a:rPr lang="en-US" sz="4300" baseline="30000" dirty="0" smtClean="0">
                <a:solidFill>
                  <a:schemeClr val="bg1"/>
                </a:solidFill>
                <a:cs typeface="Arial" pitchFamily="34" charset="0"/>
              </a:rPr>
              <a:t>3</a:t>
            </a:r>
            <a:r>
              <a:rPr lang="en-US" sz="4300" dirty="0" smtClean="0">
                <a:solidFill>
                  <a:schemeClr val="bg1"/>
                </a:solidFill>
                <a:cs typeface="Arial" pitchFamily="34" charset="0"/>
              </a:rPr>
              <a:t>Name of University, City, State; </a:t>
            </a:r>
            <a:r>
              <a:rPr lang="en-US" sz="4300" baseline="30000" dirty="0" smtClean="0">
                <a:solidFill>
                  <a:schemeClr val="bg1"/>
                </a:solidFill>
                <a:cs typeface="Arial" pitchFamily="34" charset="0"/>
              </a:rPr>
              <a:t>4</a:t>
            </a:r>
            <a:r>
              <a:rPr lang="en-US" sz="4300" dirty="0" smtClean="0">
                <a:solidFill>
                  <a:schemeClr val="bg1"/>
                </a:solidFill>
                <a:cs typeface="Arial" pitchFamily="34" charset="0"/>
              </a:rPr>
              <a:t>Name of University, City, State; </a:t>
            </a:r>
            <a:endParaRPr lang="en-US" sz="43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420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1F909-3568-40F5-8205-05484158C88C}" type="datetimeFigureOut">
              <a:rPr lang="en-US" smtClean="0"/>
              <a:pPr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0D005-FB29-4DA1-AF6A-7002CDC49E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46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999690" y="5487968"/>
            <a:ext cx="24513342" cy="1168421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49165" y="5487968"/>
            <a:ext cx="73046073" cy="1168421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1F909-3568-40F5-8205-05484158C88C}" type="datetimeFigureOut">
              <a:rPr lang="en-US" smtClean="0"/>
              <a:pPr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0D005-FB29-4DA1-AF6A-7002CDC49E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695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1F909-3568-40F5-8205-05484158C88C}" type="datetimeFigureOut">
              <a:rPr lang="en-US" smtClean="0"/>
              <a:pPr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0D005-FB29-4DA1-AF6A-7002CDC49E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413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907" y="27499266"/>
            <a:ext cx="25727184" cy="8499411"/>
          </a:xfrm>
        </p:spPr>
        <p:txBody>
          <a:bodyPr anchor="t"/>
          <a:lstStyle>
            <a:lvl1pPr algn="l">
              <a:defRPr sz="18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0907" y="18138027"/>
            <a:ext cx="25727184" cy="9361236"/>
          </a:xfrm>
        </p:spPr>
        <p:txBody>
          <a:bodyPr anchor="b"/>
          <a:lstStyle>
            <a:lvl1pPr marL="0" indent="0">
              <a:buNone/>
              <a:defRPr sz="9200">
                <a:solidFill>
                  <a:schemeClr val="tx1">
                    <a:tint val="75000"/>
                  </a:schemeClr>
                </a:solidFill>
              </a:defRPr>
            </a:lvl1pPr>
            <a:lvl2pPr marL="2087422" indent="0">
              <a:buNone/>
              <a:defRPr sz="8300">
                <a:solidFill>
                  <a:schemeClr val="tx1">
                    <a:tint val="75000"/>
                  </a:schemeClr>
                </a:solidFill>
              </a:defRPr>
            </a:lvl2pPr>
            <a:lvl3pPr marL="4174843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3pPr>
            <a:lvl4pPr marL="626226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349688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43711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524531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611953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699377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1F909-3568-40F5-8205-05484158C88C}" type="datetimeFigureOut">
              <a:rPr lang="en-US" smtClean="0"/>
              <a:pPr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0D005-FB29-4DA1-AF6A-7002CDC49E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968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49163" y="31956997"/>
            <a:ext cx="48779705" cy="90373113"/>
          </a:xfrm>
        </p:spPr>
        <p:txBody>
          <a:bodyPr/>
          <a:lstStyle>
            <a:lvl1pPr>
              <a:defRPr sz="12700"/>
            </a:lvl1pPr>
            <a:lvl2pPr>
              <a:defRPr sz="10900"/>
            </a:lvl2pPr>
            <a:lvl3pPr>
              <a:defRPr sz="9200"/>
            </a:lvl3pPr>
            <a:lvl4pPr>
              <a:defRPr sz="8300"/>
            </a:lvl4pPr>
            <a:lvl5pPr>
              <a:defRPr sz="8300"/>
            </a:lvl5pPr>
            <a:lvl6pPr>
              <a:defRPr sz="8300"/>
            </a:lvl6pPr>
            <a:lvl7pPr>
              <a:defRPr sz="8300"/>
            </a:lvl7pPr>
            <a:lvl8pPr>
              <a:defRPr sz="8300"/>
            </a:lvl8pPr>
            <a:lvl9pPr>
              <a:defRPr sz="8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733325" y="31956997"/>
            <a:ext cx="48779709" cy="90373113"/>
          </a:xfrm>
        </p:spPr>
        <p:txBody>
          <a:bodyPr/>
          <a:lstStyle>
            <a:lvl1pPr>
              <a:defRPr sz="12700"/>
            </a:lvl1pPr>
            <a:lvl2pPr>
              <a:defRPr sz="10900"/>
            </a:lvl2pPr>
            <a:lvl3pPr>
              <a:defRPr sz="9200"/>
            </a:lvl3pPr>
            <a:lvl4pPr>
              <a:defRPr sz="8300"/>
            </a:lvl4pPr>
            <a:lvl5pPr>
              <a:defRPr sz="8300"/>
            </a:lvl5pPr>
            <a:lvl6pPr>
              <a:defRPr sz="8300"/>
            </a:lvl6pPr>
            <a:lvl7pPr>
              <a:defRPr sz="8300"/>
            </a:lvl7pPr>
            <a:lvl8pPr>
              <a:defRPr sz="8300"/>
            </a:lvl8pPr>
            <a:lvl9pPr>
              <a:defRPr sz="8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1F909-3568-40F5-8205-05484158C88C}" type="datetimeFigureOut">
              <a:rPr lang="en-US" smtClean="0"/>
              <a:pPr/>
              <a:t>4/27/2015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0D005-FB29-4DA1-AF6A-7002CDC49E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245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364" y="1713755"/>
            <a:ext cx="27240547" cy="713237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365" y="9579177"/>
            <a:ext cx="13373303" cy="3992144"/>
          </a:xfrm>
        </p:spPr>
        <p:txBody>
          <a:bodyPr anchor="b"/>
          <a:lstStyle>
            <a:lvl1pPr marL="0" indent="0">
              <a:buNone/>
              <a:defRPr sz="10900" b="1"/>
            </a:lvl1pPr>
            <a:lvl2pPr marL="2087422" indent="0">
              <a:buNone/>
              <a:defRPr sz="9200" b="1"/>
            </a:lvl2pPr>
            <a:lvl3pPr marL="4174843" indent="0">
              <a:buNone/>
              <a:defRPr sz="8300" b="1"/>
            </a:lvl3pPr>
            <a:lvl4pPr marL="6262266" indent="0">
              <a:buNone/>
              <a:defRPr sz="7300" b="1"/>
            </a:lvl4pPr>
            <a:lvl5pPr marL="8349688" indent="0">
              <a:buNone/>
              <a:defRPr sz="7300" b="1"/>
            </a:lvl5pPr>
            <a:lvl6pPr marL="10437110" indent="0">
              <a:buNone/>
              <a:defRPr sz="7300" b="1"/>
            </a:lvl6pPr>
            <a:lvl7pPr marL="12524531" indent="0">
              <a:buNone/>
              <a:defRPr sz="7300" b="1"/>
            </a:lvl7pPr>
            <a:lvl8pPr marL="14611953" indent="0">
              <a:buNone/>
              <a:defRPr sz="7300" b="1"/>
            </a:lvl8pPr>
            <a:lvl9pPr marL="16699377" indent="0">
              <a:buNone/>
              <a:defRPr sz="7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3365" y="13571322"/>
            <a:ext cx="13373303" cy="24656220"/>
          </a:xfrm>
        </p:spPr>
        <p:txBody>
          <a:bodyPr/>
          <a:lstStyle>
            <a:lvl1pPr>
              <a:defRPr sz="10900"/>
            </a:lvl1pPr>
            <a:lvl2pPr>
              <a:defRPr sz="9200"/>
            </a:lvl2pPr>
            <a:lvl3pPr>
              <a:defRPr sz="83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75357" y="9579177"/>
            <a:ext cx="13378556" cy="3992144"/>
          </a:xfrm>
        </p:spPr>
        <p:txBody>
          <a:bodyPr anchor="b"/>
          <a:lstStyle>
            <a:lvl1pPr marL="0" indent="0">
              <a:buNone/>
              <a:defRPr sz="10900" b="1"/>
            </a:lvl1pPr>
            <a:lvl2pPr marL="2087422" indent="0">
              <a:buNone/>
              <a:defRPr sz="9200" b="1"/>
            </a:lvl2pPr>
            <a:lvl3pPr marL="4174843" indent="0">
              <a:buNone/>
              <a:defRPr sz="8300" b="1"/>
            </a:lvl3pPr>
            <a:lvl4pPr marL="6262266" indent="0">
              <a:buNone/>
              <a:defRPr sz="7300" b="1"/>
            </a:lvl4pPr>
            <a:lvl5pPr marL="8349688" indent="0">
              <a:buNone/>
              <a:defRPr sz="7300" b="1"/>
            </a:lvl5pPr>
            <a:lvl6pPr marL="10437110" indent="0">
              <a:buNone/>
              <a:defRPr sz="7300" b="1"/>
            </a:lvl6pPr>
            <a:lvl7pPr marL="12524531" indent="0">
              <a:buNone/>
              <a:defRPr sz="7300" b="1"/>
            </a:lvl7pPr>
            <a:lvl8pPr marL="14611953" indent="0">
              <a:buNone/>
              <a:defRPr sz="7300" b="1"/>
            </a:lvl8pPr>
            <a:lvl9pPr marL="16699377" indent="0">
              <a:buNone/>
              <a:defRPr sz="7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75357" y="13571322"/>
            <a:ext cx="13378556" cy="24656220"/>
          </a:xfrm>
        </p:spPr>
        <p:txBody>
          <a:bodyPr/>
          <a:lstStyle>
            <a:lvl1pPr>
              <a:defRPr sz="10900"/>
            </a:lvl1pPr>
            <a:lvl2pPr>
              <a:defRPr sz="9200"/>
            </a:lvl2pPr>
            <a:lvl3pPr>
              <a:defRPr sz="83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1F909-3568-40F5-8205-05484158C88C}" type="datetimeFigureOut">
              <a:rPr lang="en-US" smtClean="0"/>
              <a:pPr/>
              <a:t>4/27/2015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0D005-FB29-4DA1-AF6A-7002CDC49E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019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1F909-3568-40F5-8205-05484158C88C}" type="datetimeFigureOut">
              <a:rPr lang="en-US" smtClean="0"/>
              <a:pPr/>
              <a:t>4/27/2015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0D005-FB29-4DA1-AF6A-7002CDC49E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42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1F909-3568-40F5-8205-05484158C88C}" type="datetimeFigureOut">
              <a:rPr lang="en-US" smtClean="0"/>
              <a:pPr/>
              <a:t>4/27/2015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0D005-FB29-4DA1-AF6A-7002CDC49E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914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366" y="1703845"/>
            <a:ext cx="9957725" cy="7251246"/>
          </a:xfrm>
        </p:spPr>
        <p:txBody>
          <a:bodyPr anchor="b"/>
          <a:lstStyle>
            <a:lvl1pPr algn="l">
              <a:defRPr sz="9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3663" y="1703847"/>
            <a:ext cx="16920248" cy="36523697"/>
          </a:xfrm>
        </p:spPr>
        <p:txBody>
          <a:bodyPr/>
          <a:lstStyle>
            <a:lvl1pPr>
              <a:defRPr sz="14600"/>
            </a:lvl1pPr>
            <a:lvl2pPr>
              <a:defRPr sz="12700"/>
            </a:lvl2pPr>
            <a:lvl3pPr>
              <a:defRPr sz="10900"/>
            </a:lvl3pPr>
            <a:lvl4pPr>
              <a:defRPr sz="9200"/>
            </a:lvl4pPr>
            <a:lvl5pPr>
              <a:defRPr sz="9200"/>
            </a:lvl5pPr>
            <a:lvl6pPr>
              <a:defRPr sz="9200"/>
            </a:lvl6pPr>
            <a:lvl7pPr>
              <a:defRPr sz="9200"/>
            </a:lvl7pPr>
            <a:lvl8pPr>
              <a:defRPr sz="9200"/>
            </a:lvl8pPr>
            <a:lvl9pPr>
              <a:defRPr sz="9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3366" y="8955093"/>
            <a:ext cx="9957725" cy="29272452"/>
          </a:xfrm>
        </p:spPr>
        <p:txBody>
          <a:bodyPr/>
          <a:lstStyle>
            <a:lvl1pPr marL="0" indent="0">
              <a:buNone/>
              <a:defRPr sz="6400"/>
            </a:lvl1pPr>
            <a:lvl2pPr marL="2087422" indent="0">
              <a:buNone/>
              <a:defRPr sz="5400"/>
            </a:lvl2pPr>
            <a:lvl3pPr marL="4174843" indent="0">
              <a:buNone/>
              <a:defRPr sz="4600"/>
            </a:lvl3pPr>
            <a:lvl4pPr marL="6262266" indent="0">
              <a:buNone/>
              <a:defRPr sz="4100"/>
            </a:lvl4pPr>
            <a:lvl5pPr marL="8349688" indent="0">
              <a:buNone/>
              <a:defRPr sz="4100"/>
            </a:lvl5pPr>
            <a:lvl6pPr marL="10437110" indent="0">
              <a:buNone/>
              <a:defRPr sz="4100"/>
            </a:lvl6pPr>
            <a:lvl7pPr marL="12524531" indent="0">
              <a:buNone/>
              <a:defRPr sz="4100"/>
            </a:lvl7pPr>
            <a:lvl8pPr marL="14611953" indent="0">
              <a:buNone/>
              <a:defRPr sz="4100"/>
            </a:lvl8pPr>
            <a:lvl9pPr marL="16699377" indent="0">
              <a:buNone/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1F909-3568-40F5-8205-05484158C88C}" type="datetimeFigureOut">
              <a:rPr lang="en-US" smtClean="0"/>
              <a:pPr/>
              <a:t>4/27/2015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0D005-FB29-4DA1-AF6A-7002CDC49E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310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2599" y="29955968"/>
            <a:ext cx="18160365" cy="3536473"/>
          </a:xfrm>
        </p:spPr>
        <p:txBody>
          <a:bodyPr anchor="b"/>
          <a:lstStyle>
            <a:lvl1pPr algn="l">
              <a:defRPr sz="9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2599" y="3823745"/>
            <a:ext cx="18160365" cy="25676543"/>
          </a:xfrm>
        </p:spPr>
        <p:txBody>
          <a:bodyPr/>
          <a:lstStyle>
            <a:lvl1pPr marL="0" indent="0">
              <a:buNone/>
              <a:defRPr sz="14600"/>
            </a:lvl1pPr>
            <a:lvl2pPr marL="2087422" indent="0">
              <a:buNone/>
              <a:defRPr sz="12700"/>
            </a:lvl2pPr>
            <a:lvl3pPr marL="4174843" indent="0">
              <a:buNone/>
              <a:defRPr sz="10900"/>
            </a:lvl3pPr>
            <a:lvl4pPr marL="6262266" indent="0">
              <a:buNone/>
              <a:defRPr sz="9200"/>
            </a:lvl4pPr>
            <a:lvl5pPr marL="8349688" indent="0">
              <a:buNone/>
              <a:defRPr sz="9200"/>
            </a:lvl5pPr>
            <a:lvl6pPr marL="10437110" indent="0">
              <a:buNone/>
              <a:defRPr sz="9200"/>
            </a:lvl6pPr>
            <a:lvl7pPr marL="12524531" indent="0">
              <a:buNone/>
              <a:defRPr sz="9200"/>
            </a:lvl7pPr>
            <a:lvl8pPr marL="14611953" indent="0">
              <a:buNone/>
              <a:defRPr sz="9200"/>
            </a:lvl8pPr>
            <a:lvl9pPr marL="16699377" indent="0">
              <a:buNone/>
              <a:defRPr sz="9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2599" y="33492440"/>
            <a:ext cx="18160365" cy="5022375"/>
          </a:xfrm>
        </p:spPr>
        <p:txBody>
          <a:bodyPr/>
          <a:lstStyle>
            <a:lvl1pPr marL="0" indent="0">
              <a:buNone/>
              <a:defRPr sz="6400"/>
            </a:lvl1pPr>
            <a:lvl2pPr marL="2087422" indent="0">
              <a:buNone/>
              <a:defRPr sz="5400"/>
            </a:lvl2pPr>
            <a:lvl3pPr marL="4174843" indent="0">
              <a:buNone/>
              <a:defRPr sz="4600"/>
            </a:lvl3pPr>
            <a:lvl4pPr marL="6262266" indent="0">
              <a:buNone/>
              <a:defRPr sz="4100"/>
            </a:lvl4pPr>
            <a:lvl5pPr marL="8349688" indent="0">
              <a:buNone/>
              <a:defRPr sz="4100"/>
            </a:lvl5pPr>
            <a:lvl6pPr marL="10437110" indent="0">
              <a:buNone/>
              <a:defRPr sz="4100"/>
            </a:lvl6pPr>
            <a:lvl7pPr marL="12524531" indent="0">
              <a:buNone/>
              <a:defRPr sz="4100"/>
            </a:lvl7pPr>
            <a:lvl8pPr marL="14611953" indent="0">
              <a:buNone/>
              <a:defRPr sz="4100"/>
            </a:lvl8pPr>
            <a:lvl9pPr marL="16699377" indent="0">
              <a:buNone/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1F909-3568-40F5-8205-05484158C88C}" type="datetimeFigureOut">
              <a:rPr lang="en-US" smtClean="0"/>
              <a:pPr/>
              <a:t>4/27/2015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0D005-FB29-4DA1-AF6A-7002CDC49E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995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13364" y="1713755"/>
            <a:ext cx="27240547" cy="7132373"/>
          </a:xfrm>
          <a:prstGeom prst="rect">
            <a:avLst/>
          </a:prstGeom>
        </p:spPr>
        <p:txBody>
          <a:bodyPr vert="horz" lIns="417485" tIns="208742" rIns="417485" bIns="20874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364" y="9985325"/>
            <a:ext cx="27240547" cy="28242220"/>
          </a:xfrm>
          <a:prstGeom prst="rect">
            <a:avLst/>
          </a:prstGeom>
        </p:spPr>
        <p:txBody>
          <a:bodyPr vert="horz" lIns="417485" tIns="208742" rIns="417485" bIns="20874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13364" y="39663923"/>
            <a:ext cx="7062364" cy="2278397"/>
          </a:xfrm>
          <a:prstGeom prst="rect">
            <a:avLst/>
          </a:prstGeom>
        </p:spPr>
        <p:txBody>
          <a:bodyPr vert="horz" lIns="417485" tIns="208742" rIns="417485" bIns="208742" rtlCol="0" anchor="ctr"/>
          <a:lstStyle>
            <a:lvl1pPr algn="l">
              <a:defRPr sz="5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1F909-3568-40F5-8205-05484158C88C}" type="datetimeFigureOut">
              <a:rPr lang="en-US" smtClean="0"/>
              <a:pPr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341320" y="39663923"/>
            <a:ext cx="9584637" cy="2278397"/>
          </a:xfrm>
          <a:prstGeom prst="rect">
            <a:avLst/>
          </a:prstGeom>
        </p:spPr>
        <p:txBody>
          <a:bodyPr vert="horz" lIns="417485" tIns="208742" rIns="417485" bIns="208742" rtlCol="0" anchor="ctr"/>
          <a:lstStyle>
            <a:lvl1pPr algn="ctr">
              <a:defRPr sz="5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91547" y="39663923"/>
            <a:ext cx="7062364" cy="2278397"/>
          </a:xfrm>
          <a:prstGeom prst="rect">
            <a:avLst/>
          </a:prstGeom>
        </p:spPr>
        <p:txBody>
          <a:bodyPr vert="horz" lIns="417485" tIns="208742" rIns="417485" bIns="208742" rtlCol="0" anchor="ctr"/>
          <a:lstStyle>
            <a:lvl1pPr algn="r">
              <a:defRPr sz="5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0D005-FB29-4DA1-AF6A-7002CDC49E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613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174843" rtl="0" eaLnBrk="1" latinLnBrk="0" hangingPunct="1">
        <a:spcBef>
          <a:spcPct val="0"/>
        </a:spcBef>
        <a:buNone/>
        <a:defRPr sz="2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5567" indent="-1565567" algn="l" defTabSz="4174843" rtl="0" eaLnBrk="1" latinLnBrk="0" hangingPunct="1">
        <a:spcBef>
          <a:spcPct val="20000"/>
        </a:spcBef>
        <a:buFont typeface="Arial" pitchFamily="34" charset="0"/>
        <a:buChar char="•"/>
        <a:defRPr sz="14600" kern="1200">
          <a:solidFill>
            <a:schemeClr val="tx1"/>
          </a:solidFill>
          <a:latin typeface="+mn-lt"/>
          <a:ea typeface="+mn-ea"/>
          <a:cs typeface="+mn-cs"/>
        </a:defRPr>
      </a:lvl1pPr>
      <a:lvl2pPr marL="3392061" indent="-1304639" algn="l" defTabSz="4174843" rtl="0" eaLnBrk="1" latinLnBrk="0" hangingPunct="1">
        <a:spcBef>
          <a:spcPct val="20000"/>
        </a:spcBef>
        <a:buFont typeface="Arial" pitchFamily="34" charset="0"/>
        <a:buChar char="–"/>
        <a:defRPr sz="12700" kern="1200">
          <a:solidFill>
            <a:schemeClr val="tx1"/>
          </a:solidFill>
          <a:latin typeface="+mn-lt"/>
          <a:ea typeface="+mn-ea"/>
          <a:cs typeface="+mn-cs"/>
        </a:defRPr>
      </a:lvl2pPr>
      <a:lvl3pPr marL="5218555" indent="-1043711" algn="l" defTabSz="4174843" rtl="0" eaLnBrk="1" latinLnBrk="0" hangingPunct="1">
        <a:spcBef>
          <a:spcPct val="20000"/>
        </a:spcBef>
        <a:buFont typeface="Arial" pitchFamily="34" charset="0"/>
        <a:buChar char="•"/>
        <a:defRPr sz="10900" kern="1200">
          <a:solidFill>
            <a:schemeClr val="tx1"/>
          </a:solidFill>
          <a:latin typeface="+mn-lt"/>
          <a:ea typeface="+mn-ea"/>
          <a:cs typeface="+mn-cs"/>
        </a:defRPr>
      </a:lvl3pPr>
      <a:lvl4pPr marL="7305977" indent="-1043711" algn="l" defTabSz="4174843" rtl="0" eaLnBrk="1" latinLnBrk="0" hangingPunct="1">
        <a:spcBef>
          <a:spcPct val="20000"/>
        </a:spcBef>
        <a:buFont typeface="Arial" pitchFamily="34" charset="0"/>
        <a:buChar char="–"/>
        <a:defRPr sz="9200" kern="1200">
          <a:solidFill>
            <a:schemeClr val="tx1"/>
          </a:solidFill>
          <a:latin typeface="+mn-lt"/>
          <a:ea typeface="+mn-ea"/>
          <a:cs typeface="+mn-cs"/>
        </a:defRPr>
      </a:lvl4pPr>
      <a:lvl5pPr marL="9393399" indent="-1043711" algn="l" defTabSz="4174843" rtl="0" eaLnBrk="1" latinLnBrk="0" hangingPunct="1">
        <a:spcBef>
          <a:spcPct val="20000"/>
        </a:spcBef>
        <a:buFont typeface="Arial" pitchFamily="34" charset="0"/>
        <a:buChar char="»"/>
        <a:defRPr sz="9200" kern="1200">
          <a:solidFill>
            <a:schemeClr val="tx1"/>
          </a:solidFill>
          <a:latin typeface="+mn-lt"/>
          <a:ea typeface="+mn-ea"/>
          <a:cs typeface="+mn-cs"/>
        </a:defRPr>
      </a:lvl5pPr>
      <a:lvl6pPr marL="11480820" indent="-1043711" algn="l" defTabSz="4174843" rtl="0" eaLnBrk="1" latinLnBrk="0" hangingPunct="1">
        <a:spcBef>
          <a:spcPct val="20000"/>
        </a:spcBef>
        <a:buFont typeface="Arial" pitchFamily="34" charset="0"/>
        <a:buChar char="•"/>
        <a:defRPr sz="9200" kern="1200">
          <a:solidFill>
            <a:schemeClr val="tx1"/>
          </a:solidFill>
          <a:latin typeface="+mn-lt"/>
          <a:ea typeface="+mn-ea"/>
          <a:cs typeface="+mn-cs"/>
        </a:defRPr>
      </a:lvl6pPr>
      <a:lvl7pPr marL="13568242" indent="-1043711" algn="l" defTabSz="4174843" rtl="0" eaLnBrk="1" latinLnBrk="0" hangingPunct="1">
        <a:spcBef>
          <a:spcPct val="20000"/>
        </a:spcBef>
        <a:buFont typeface="Arial" pitchFamily="34" charset="0"/>
        <a:buChar char="•"/>
        <a:defRPr sz="9200" kern="1200">
          <a:solidFill>
            <a:schemeClr val="tx1"/>
          </a:solidFill>
          <a:latin typeface="+mn-lt"/>
          <a:ea typeface="+mn-ea"/>
          <a:cs typeface="+mn-cs"/>
        </a:defRPr>
      </a:lvl7pPr>
      <a:lvl8pPr marL="15655666" indent="-1043711" algn="l" defTabSz="4174843" rtl="0" eaLnBrk="1" latinLnBrk="0" hangingPunct="1">
        <a:spcBef>
          <a:spcPct val="20000"/>
        </a:spcBef>
        <a:buFont typeface="Arial" pitchFamily="34" charset="0"/>
        <a:buChar char="•"/>
        <a:defRPr sz="92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3087" indent="-1043711" algn="l" defTabSz="4174843" rtl="0" eaLnBrk="1" latinLnBrk="0" hangingPunct="1">
        <a:spcBef>
          <a:spcPct val="20000"/>
        </a:spcBef>
        <a:buFont typeface="Arial" pitchFamily="34" charset="0"/>
        <a:buChar char="•"/>
        <a:defRPr sz="9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74843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1pPr>
      <a:lvl2pPr marL="2087422" algn="l" defTabSz="4174843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2pPr>
      <a:lvl3pPr marL="4174843" algn="l" defTabSz="4174843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3pPr>
      <a:lvl4pPr marL="6262266" algn="l" defTabSz="4174843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4pPr>
      <a:lvl5pPr marL="8349688" algn="l" defTabSz="4174843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5pPr>
      <a:lvl6pPr marL="10437110" algn="l" defTabSz="4174843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4531" algn="l" defTabSz="4174843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1953" algn="l" defTabSz="4174843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8pPr>
      <a:lvl9pPr marL="16699377" algn="l" defTabSz="4174843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oshe.samson@mail.huji.ac.il" TargetMode="External"/><Relationship Id="rId2" Type="http://schemas.openxmlformats.org/officeDocument/2006/relationships/hyperlink" Target="mailto:shlomo.shenzis@mail.huji.ac.il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-1648" y="0"/>
            <a:ext cx="30268923" cy="42794238"/>
          </a:xfrm>
          <a:prstGeom prst="rect">
            <a:avLst/>
          </a:prstGeom>
          <a:gradFill>
            <a:gsLst>
              <a:gs pos="100000">
                <a:schemeClr val="accent2">
                  <a:lumMod val="40000"/>
                  <a:lumOff val="60000"/>
                </a:schemeClr>
              </a:gs>
              <a:gs pos="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500"/>
          </a:p>
        </p:txBody>
      </p:sp>
      <p:sp>
        <p:nvSpPr>
          <p:cNvPr id="88" name="Rounded Rectangle 87"/>
          <p:cNvSpPr/>
          <p:nvPr/>
        </p:nvSpPr>
        <p:spPr>
          <a:xfrm>
            <a:off x="12085637" y="13319919"/>
            <a:ext cx="17373600" cy="18211800"/>
          </a:xfrm>
          <a:prstGeom prst="roundRect">
            <a:avLst>
              <a:gd name="adj" fmla="val 11729"/>
            </a:avLst>
          </a:prstGeom>
          <a:solidFill>
            <a:schemeClr val="accent3">
              <a:lumMod val="75000"/>
              <a:alpha val="8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500"/>
          </a:p>
        </p:txBody>
      </p:sp>
      <p:sp>
        <p:nvSpPr>
          <p:cNvPr id="26" name="Rounded Rectangle 25"/>
          <p:cNvSpPr/>
          <p:nvPr/>
        </p:nvSpPr>
        <p:spPr>
          <a:xfrm>
            <a:off x="274637" y="33665319"/>
            <a:ext cx="20574000" cy="8686800"/>
          </a:xfrm>
          <a:prstGeom prst="roundRect">
            <a:avLst>
              <a:gd name="adj" fmla="val 4189"/>
            </a:avLst>
          </a:prstGeom>
          <a:solidFill>
            <a:schemeClr val="tx2">
              <a:alpha val="9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500"/>
          </a:p>
        </p:txBody>
      </p:sp>
      <p:sp>
        <p:nvSpPr>
          <p:cNvPr id="27" name="Rounded Rectangle 26"/>
          <p:cNvSpPr/>
          <p:nvPr/>
        </p:nvSpPr>
        <p:spPr>
          <a:xfrm>
            <a:off x="337873" y="350837"/>
            <a:ext cx="29591529" cy="4419600"/>
          </a:xfrm>
          <a:prstGeom prst="roundRect">
            <a:avLst/>
          </a:prstGeom>
          <a:solidFill>
            <a:srgbClr val="4F6228">
              <a:alpha val="50196"/>
            </a:srgb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500" dirty="0"/>
          </a:p>
        </p:txBody>
      </p:sp>
      <p:sp>
        <p:nvSpPr>
          <p:cNvPr id="32" name="Rounded Rectangle 31"/>
          <p:cNvSpPr/>
          <p:nvPr/>
        </p:nvSpPr>
        <p:spPr>
          <a:xfrm>
            <a:off x="274637" y="13319919"/>
            <a:ext cx="11582400" cy="18211800"/>
          </a:xfrm>
          <a:prstGeom prst="roundRect">
            <a:avLst>
              <a:gd name="adj" fmla="val 11729"/>
            </a:avLst>
          </a:prstGeom>
          <a:solidFill>
            <a:schemeClr val="accent3">
              <a:lumMod val="75000"/>
              <a:alpha val="8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500"/>
          </a:p>
        </p:txBody>
      </p:sp>
      <p:sp>
        <p:nvSpPr>
          <p:cNvPr id="31" name="Rounded Rectangle 30"/>
          <p:cNvSpPr/>
          <p:nvPr/>
        </p:nvSpPr>
        <p:spPr>
          <a:xfrm>
            <a:off x="462759" y="6842919"/>
            <a:ext cx="14289878" cy="4572000"/>
          </a:xfrm>
          <a:prstGeom prst="roundRect">
            <a:avLst>
              <a:gd name="adj" fmla="val 11729"/>
            </a:avLst>
          </a:prstGeom>
          <a:solidFill>
            <a:schemeClr val="accent2">
              <a:lumMod val="75000"/>
              <a:alpha val="50196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500"/>
          </a:p>
        </p:txBody>
      </p:sp>
      <p:sp>
        <p:nvSpPr>
          <p:cNvPr id="33" name="TextBox 32"/>
          <p:cNvSpPr txBox="1"/>
          <p:nvPr/>
        </p:nvSpPr>
        <p:spPr>
          <a:xfrm>
            <a:off x="884237" y="7071519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Motivation</a:t>
            </a:r>
            <a:endParaRPr lang="en-US" sz="36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79437" y="7604919"/>
            <a:ext cx="13944600" cy="4262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66738" lvl="2" indent="-276225" algn="just">
              <a:spcBef>
                <a:spcPts val="600"/>
              </a:spcBef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The segmentation of anatomical structures in volumetric scans is a challenging and time-consuming task that significantly hampers the use of 3D models in the clinic.</a:t>
            </a:r>
          </a:p>
          <a:p>
            <a:pPr marL="566738" lvl="2" indent="-276225" algn="just">
              <a:spcBef>
                <a:spcPts val="600"/>
              </a:spcBef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Today, Radiologists estimate the tumor size linear measurements on individual 2D CT slices.</a:t>
            </a:r>
          </a:p>
          <a:p>
            <a:pPr marL="566738" lvl="2" indent="-276225" algn="just">
              <a:spcBef>
                <a:spcPts val="600"/>
              </a:spcBef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Segmentation is hard – low tumor-to-liver contrast (~30 HU), in addition to poor quality or 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low resolution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.</a:t>
            </a:r>
            <a:endParaRPr lang="en-US" sz="3200" kern="0" dirty="0" smtClean="0">
              <a:latin typeface="Arial" charset="0"/>
            </a:endParaRPr>
          </a:p>
          <a:p>
            <a:pPr marL="566738" lvl="2" indent="-276225" algn="just">
              <a:spcBef>
                <a:spcPts val="600"/>
              </a:spcBef>
              <a:buFont typeface="Arial" pitchFamily="34" charset="0"/>
              <a:buChar char="•"/>
            </a:pPr>
            <a:endParaRPr lang="en-US" sz="3200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84237" y="13816588"/>
            <a:ext cx="3798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Input</a:t>
            </a:r>
            <a:endParaRPr lang="en-US" sz="36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55637" y="14423196"/>
            <a:ext cx="1100215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66738" lvl="2" indent="-276225" algn="just">
              <a:spcBef>
                <a:spcPts val="600"/>
              </a:spcBef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CT slices</a:t>
            </a:r>
          </a:p>
          <a:p>
            <a:pPr marL="566738" lvl="2" indent="-276225" algn="just">
              <a:spcBef>
                <a:spcPts val="600"/>
              </a:spcBef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Hand motion and gestures acquired by the Leap Motion</a:t>
            </a:r>
          </a:p>
          <a:p>
            <a:pPr marL="976313" lvl="3" indent="-252413" algn="just">
              <a:spcBef>
                <a:spcPts val="600"/>
              </a:spcBef>
              <a:spcAft>
                <a:spcPts val="1200"/>
              </a:spcAft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A 3D approximate scribble across several slices of the CT scan</a:t>
            </a:r>
          </a:p>
          <a:p>
            <a:pPr marL="976313" lvl="3" indent="-252413" algn="just">
              <a:spcBef>
                <a:spcPts val="600"/>
              </a:spcBef>
              <a:spcAft>
                <a:spcPts val="1200"/>
              </a:spcAft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A 3D correction scribble of the segmentation 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lesions over 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the output mesh</a:t>
            </a:r>
          </a:p>
          <a:p>
            <a:pPr marL="566738" lvl="2" indent="-276225" algn="just">
              <a:spcBef>
                <a:spcPts val="600"/>
              </a:spcBef>
              <a:buFont typeface="Arial" pitchFamily="34" charset="0"/>
              <a:buChar char="•"/>
            </a:pPr>
            <a:endParaRPr lang="en-US" sz="3200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21229638" y="33665319"/>
            <a:ext cx="8669601" cy="8763000"/>
          </a:xfrm>
          <a:prstGeom prst="roundRect">
            <a:avLst>
              <a:gd name="adj" fmla="val 11729"/>
            </a:avLst>
          </a:prstGeom>
          <a:solidFill>
            <a:schemeClr val="accent4">
              <a:lumMod val="50000"/>
              <a:alpha val="50196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500"/>
          </a:p>
        </p:txBody>
      </p:sp>
      <p:sp>
        <p:nvSpPr>
          <p:cNvPr id="52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71881" y="533400"/>
            <a:ext cx="29123512" cy="2857500"/>
          </a:xfrm>
        </p:spPr>
        <p:txBody>
          <a:bodyPr>
            <a:normAutofit/>
          </a:bodyPr>
          <a:lstStyle/>
          <a:p>
            <a:pPr algn="ctr"/>
            <a:r>
              <a:rPr lang="en-US" sz="66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3D Anatomy Segmentation using Perceptual Computing</a:t>
            </a:r>
            <a:endParaRPr lang="en-US" sz="66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3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71881" y="1813719"/>
            <a:ext cx="29123512" cy="2819400"/>
          </a:xfrm>
        </p:spPr>
        <p:txBody>
          <a:bodyPr>
            <a:normAutofit/>
          </a:bodyPr>
          <a:lstStyle/>
          <a:p>
            <a:pPr algn="ctr">
              <a:spcAft>
                <a:spcPts val="1200"/>
              </a:spcAft>
            </a:pPr>
            <a:r>
              <a:rPr lang="en-US" sz="4000" dirty="0" smtClean="0">
                <a:solidFill>
                  <a:schemeClr val="bg1"/>
                </a:solidFill>
              </a:rPr>
              <a:t>S. </a:t>
            </a:r>
            <a:r>
              <a:rPr lang="en-US" sz="4000" dirty="0" err="1" smtClean="0">
                <a:solidFill>
                  <a:schemeClr val="bg1"/>
                </a:solidFill>
              </a:rPr>
              <a:t>Shenzis</a:t>
            </a:r>
            <a:r>
              <a:rPr lang="en-US" sz="4000" dirty="0" smtClean="0">
                <a:solidFill>
                  <a:schemeClr val="bg1"/>
                </a:solidFill>
              </a:rPr>
              <a:t>, M. Samson, L. </a:t>
            </a:r>
            <a:r>
              <a:rPr lang="en-US" sz="4000" dirty="0" err="1" smtClean="0">
                <a:solidFill>
                  <a:schemeClr val="bg1"/>
                </a:solidFill>
              </a:rPr>
              <a:t>Joskovitz</a:t>
            </a:r>
            <a:r>
              <a:rPr lang="en-US" sz="4000" dirty="0" smtClean="0">
                <a:solidFill>
                  <a:schemeClr val="bg1"/>
                </a:solidFill>
              </a:rPr>
              <a:t>, R. </a:t>
            </a:r>
            <a:r>
              <a:rPr lang="en-US" sz="4000" dirty="0" err="1" smtClean="0">
                <a:solidFill>
                  <a:schemeClr val="bg1"/>
                </a:solidFill>
              </a:rPr>
              <a:t>Vivanti</a:t>
            </a:r>
            <a:endParaRPr lang="en-US" sz="4000" dirty="0" smtClean="0">
              <a:solidFill>
                <a:schemeClr val="bg1"/>
              </a:solidFill>
            </a:endParaRPr>
          </a:p>
          <a:p>
            <a:pPr marL="742950" lvl="0" indent="-742950" algn="ctr"/>
            <a:r>
              <a:rPr lang="en-US" sz="4000" dirty="0" smtClean="0">
                <a:solidFill>
                  <a:schemeClr val="bg1"/>
                </a:solidFill>
              </a:rPr>
              <a:t>The Rachel and </a:t>
            </a:r>
            <a:r>
              <a:rPr lang="en-US" sz="4000" dirty="0" err="1" smtClean="0">
                <a:solidFill>
                  <a:schemeClr val="bg1"/>
                </a:solidFill>
              </a:rPr>
              <a:t>Selim</a:t>
            </a:r>
            <a:r>
              <a:rPr lang="en-US" sz="4000" dirty="0" smtClean="0">
                <a:solidFill>
                  <a:schemeClr val="bg1"/>
                </a:solidFill>
              </a:rPr>
              <a:t> Benin School of Computer Science and Engineering The Hebrew University of Jerusalem</a:t>
            </a:r>
          </a:p>
          <a:p>
            <a:pPr marL="742950" lvl="0" indent="-742950" algn="ctr"/>
            <a:r>
              <a:rPr lang="en-US" sz="4000" dirty="0" smtClean="0">
                <a:solidFill>
                  <a:schemeClr val="bg1"/>
                </a:solidFill>
              </a:rPr>
              <a:t>Email:  </a:t>
            </a:r>
            <a:r>
              <a:rPr lang="en-US" sz="4000" dirty="0" smtClean="0">
                <a:solidFill>
                  <a:schemeClr val="bg1"/>
                </a:solidFill>
                <a:hlinkClick r:id="rId2"/>
              </a:rPr>
              <a:t>shlomo.shenzis@mail.huji.ac.il</a:t>
            </a:r>
            <a:r>
              <a:rPr lang="en-US" sz="4000" dirty="0" smtClean="0">
                <a:solidFill>
                  <a:schemeClr val="bg1"/>
                </a:solidFill>
              </a:rPr>
              <a:t>	</a:t>
            </a:r>
            <a:r>
              <a:rPr lang="en-US" sz="4000" dirty="0" smtClean="0">
                <a:solidFill>
                  <a:schemeClr val="bg1"/>
                </a:solidFill>
                <a:hlinkClick r:id="rId3"/>
              </a:rPr>
              <a:t>moshe.samson@mail.huji.ac.il</a:t>
            </a:r>
            <a:r>
              <a:rPr lang="en-US" sz="4000" dirty="0" smtClean="0">
                <a:solidFill>
                  <a:schemeClr val="bg1"/>
                </a:solidFill>
              </a:rPr>
              <a:t> </a:t>
            </a:r>
          </a:p>
          <a:p>
            <a:pPr marL="742950" lvl="0" indent="-742950" algn="ctr"/>
            <a:endParaRPr lang="en-US" sz="4000" dirty="0" smtClean="0">
              <a:solidFill>
                <a:schemeClr val="bg1"/>
              </a:solidFill>
            </a:endParaRPr>
          </a:p>
          <a:p>
            <a:pPr lvl="0" algn="ctr">
              <a:defRPr/>
            </a:pP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55637" y="5242719"/>
            <a:ext cx="287274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8" name="Rounded Rectangle 37"/>
          <p:cNvSpPr/>
          <p:nvPr/>
        </p:nvSpPr>
        <p:spPr>
          <a:xfrm>
            <a:off x="14981237" y="6842919"/>
            <a:ext cx="14554200" cy="4572000"/>
          </a:xfrm>
          <a:prstGeom prst="roundRect">
            <a:avLst>
              <a:gd name="adj" fmla="val 11729"/>
            </a:avLst>
          </a:prstGeom>
          <a:solidFill>
            <a:schemeClr val="accent2">
              <a:lumMod val="75000"/>
              <a:alpha val="50196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500"/>
          </a:p>
        </p:txBody>
      </p:sp>
      <p:sp>
        <p:nvSpPr>
          <p:cNvPr id="42" name="Rectangle 41"/>
          <p:cNvSpPr/>
          <p:nvPr/>
        </p:nvSpPr>
        <p:spPr>
          <a:xfrm>
            <a:off x="579437" y="11795919"/>
            <a:ext cx="287274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15028078" y="7757319"/>
            <a:ext cx="1435495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66738" lvl="2" indent="-276225" algn="just">
              <a:spcBef>
                <a:spcPts val="600"/>
              </a:spcBef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Not 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accurate segmentation</a:t>
            </a:r>
            <a:endParaRPr lang="en-US" sz="3200" dirty="0" smtClean="0">
              <a:solidFill>
                <a:schemeClr val="bg1"/>
              </a:solidFill>
              <a:cs typeface="Arial" pitchFamily="34" charset="0"/>
            </a:endParaRPr>
          </a:p>
          <a:p>
            <a:pPr marL="566738" lvl="2" indent="-276225" algn="just">
              <a:spcBef>
                <a:spcPts val="600"/>
              </a:spcBef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Time 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Consuming interaction</a:t>
            </a:r>
            <a:endParaRPr lang="en-US" sz="3200" dirty="0" smtClean="0">
              <a:solidFill>
                <a:schemeClr val="bg1"/>
              </a:solidFill>
              <a:cs typeface="Arial" pitchFamily="34" charset="0"/>
            </a:endParaRPr>
          </a:p>
          <a:p>
            <a:pPr marL="566738" lvl="2" indent="-276225" algn="just">
              <a:spcBef>
                <a:spcPts val="600"/>
              </a:spcBef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T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edious task</a:t>
            </a:r>
            <a:endParaRPr lang="en-US" sz="3200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427037" y="31988919"/>
            <a:ext cx="204216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Results and Validation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21229637" y="31988919"/>
            <a:ext cx="84582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63" name="Picture 177"/>
          <p:cNvPicPr preferRelativeResize="0"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9437" y="899319"/>
            <a:ext cx="3097847" cy="331067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6563637" y="823119"/>
            <a:ext cx="3200400" cy="3429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4" name="TextBox 63"/>
          <p:cNvSpPr txBox="1"/>
          <p:nvPr/>
        </p:nvSpPr>
        <p:spPr>
          <a:xfrm>
            <a:off x="15362237" y="7147719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The Problem</a:t>
            </a:r>
            <a:endParaRPr lang="en-US" sz="36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5286037" y="9509919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Our Solution</a:t>
            </a:r>
            <a:endParaRPr lang="en-US" sz="3600" b="1" i="1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5057437" y="10195719"/>
            <a:ext cx="14401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66738" lvl="2" indent="-276225" algn="just">
              <a:spcBef>
                <a:spcPts val="600"/>
              </a:spcBef>
              <a:buFont typeface="Arial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cs typeface="Arial" pitchFamily="34" charset="0"/>
              </a:rPr>
              <a:t>A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semi-automatic tool for 3D segmentation in volumetric medical scans using natural input from the user.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819672" y="17931388"/>
            <a:ext cx="3798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Output</a:t>
            </a:r>
            <a:endParaRPr lang="en-US" sz="36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79437" y="18577719"/>
            <a:ext cx="7954159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66738" lvl="2" indent="-276225" algn="just">
              <a:spcBef>
                <a:spcPts val="600"/>
              </a:spcBef>
              <a:spcAft>
                <a:spcPts val="1200"/>
              </a:spcAft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2D – Correct segmentation of the anatomy.</a:t>
            </a:r>
          </a:p>
          <a:p>
            <a:pPr marL="566738" lvl="2" indent="-276225" algn="just">
              <a:spcBef>
                <a:spcPts val="600"/>
              </a:spcBef>
              <a:spcAft>
                <a:spcPts val="1200"/>
              </a:spcAft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3D – Mesh of the corrected anatomy.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743472" y="20558919"/>
            <a:ext cx="3798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Algorithm </a:t>
            </a:r>
            <a:endParaRPr lang="en-US" sz="36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73878" y="21433596"/>
            <a:ext cx="11154559" cy="9787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4863" lvl="2" indent="-514350" algn="just">
              <a:spcBef>
                <a:spcPts val="6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Initial Scribble on 2D slices</a:t>
            </a:r>
          </a:p>
          <a:p>
            <a:pPr marL="1028700" lvl="3" indent="-404813" algn="just">
              <a:spcBef>
                <a:spcPts val="600"/>
              </a:spcBef>
              <a:spcAft>
                <a:spcPts val="1200"/>
              </a:spcAft>
              <a:buFont typeface="Arial" pitchFamily="34" charset="0"/>
              <a:buChar char="•"/>
              <a:tabLst>
                <a:tab pos="1085850" algn="l"/>
              </a:tabLst>
            </a:pP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Input acquired by natural interaction with the user: hand gestures and finger tracking.</a:t>
            </a:r>
          </a:p>
          <a:p>
            <a:pPr marL="804863" lvl="2" indent="-514350" algn="just">
              <a:spcBef>
                <a:spcPts val="6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Segmentation</a:t>
            </a:r>
          </a:p>
          <a:p>
            <a:pPr marL="1028700" lvl="3" indent="-404813" algn="just">
              <a:spcBef>
                <a:spcPts val="600"/>
              </a:spcBef>
              <a:spcAft>
                <a:spcPts val="1200"/>
              </a:spcAft>
              <a:buFont typeface="Arial" pitchFamily="34" charset="0"/>
              <a:buChar char="•"/>
              <a:tabLst>
                <a:tab pos="1085850" algn="l"/>
              </a:tabLst>
            </a:pP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Grow-Cut algorithm.</a:t>
            </a:r>
          </a:p>
          <a:p>
            <a:pPr marL="1028700" lvl="3" indent="-404813" algn="just">
              <a:spcBef>
                <a:spcPts val="600"/>
              </a:spcBef>
              <a:spcAft>
                <a:spcPts val="1200"/>
              </a:spcAft>
              <a:buFont typeface="Arial" pitchFamily="34" charset="0"/>
              <a:buChar char="•"/>
              <a:tabLst>
                <a:tab pos="1085850" algn="l"/>
              </a:tabLst>
            </a:pP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Optional repeating of stages 1-2.</a:t>
            </a:r>
          </a:p>
          <a:p>
            <a:pPr marL="804863" lvl="2" indent="-514350" algn="just">
              <a:spcBef>
                <a:spcPts val="6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Correction Scribbles on 3D Mesh</a:t>
            </a:r>
          </a:p>
          <a:p>
            <a:pPr marL="1028700" lvl="3" indent="-404813" algn="just">
              <a:spcBef>
                <a:spcPts val="600"/>
              </a:spcBef>
              <a:spcAft>
                <a:spcPts val="1200"/>
              </a:spcAft>
              <a:buFont typeface="Arial" pitchFamily="34" charset="0"/>
              <a:buChar char="•"/>
              <a:tabLst>
                <a:tab pos="1085850" algn="l"/>
              </a:tabLst>
            </a:pP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Annotate 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lesions versus 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correct regions on the 3D anatomy mesh.</a:t>
            </a:r>
          </a:p>
          <a:p>
            <a:pPr marL="804863" lvl="2" indent="-514350" algn="just">
              <a:spcBef>
                <a:spcPts val="6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Leaks Removal</a:t>
            </a:r>
          </a:p>
          <a:p>
            <a:pPr marL="1028700" lvl="3" indent="-404813" algn="just">
              <a:spcBef>
                <a:spcPts val="600"/>
              </a:spcBef>
              <a:spcAft>
                <a:spcPts val="1200"/>
              </a:spcAft>
              <a:buFont typeface="Arial" pitchFamily="34" charset="0"/>
              <a:buChar char="•"/>
              <a:tabLst>
                <a:tab pos="1085850" algn="l"/>
              </a:tabLst>
            </a:pP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3D correction of segmentation lesions using contour smoothness value.</a:t>
            </a:r>
          </a:p>
          <a:p>
            <a:pPr marL="804863" lvl="2" indent="-514350" algn="just">
              <a:spcBef>
                <a:spcPts val="6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Repeating stages 1-2, 3-4</a:t>
            </a:r>
          </a:p>
          <a:p>
            <a:pPr marL="1028700" lvl="3" indent="-404813" algn="just">
              <a:spcBef>
                <a:spcPts val="600"/>
              </a:spcBef>
              <a:spcAft>
                <a:spcPts val="1200"/>
              </a:spcAft>
              <a:buFont typeface="Arial" pitchFamily="34" charset="0"/>
              <a:buChar char="•"/>
              <a:tabLst>
                <a:tab pos="1085850" algn="l"/>
              </a:tabLst>
            </a:pP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Iteratively repeat stages 1-2 and 3-4, until a satisfying result is obtained.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4066837" y="28102719"/>
            <a:ext cx="14354959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4863" lvl="2" indent="-514350" algn="just">
              <a:spcBef>
                <a:spcPts val="600"/>
              </a:spcBef>
              <a:spcAft>
                <a:spcPts val="1200"/>
              </a:spcAft>
            </a:pPr>
            <a:r>
              <a:rPr lang="en-US" sz="2400" dirty="0" err="1" smtClean="0">
                <a:solidFill>
                  <a:schemeClr val="bg1"/>
                </a:solidFill>
                <a:cs typeface="Arial" pitchFamily="34" charset="0"/>
              </a:rPr>
              <a:t>Explantation</a:t>
            </a:r>
            <a:r>
              <a:rPr lang="en-US" sz="24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cs typeface="Arial" pitchFamily="34" charset="0"/>
              </a:rPr>
              <a:t>Explantation</a:t>
            </a:r>
            <a:r>
              <a:rPr lang="en-US" sz="24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cs typeface="Arial" pitchFamily="34" charset="0"/>
              </a:rPr>
              <a:t>Explantation</a:t>
            </a:r>
            <a:r>
              <a:rPr lang="en-US" sz="24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cs typeface="Arial" pitchFamily="34" charset="0"/>
              </a:rPr>
              <a:t>Explantation</a:t>
            </a:r>
            <a:r>
              <a:rPr lang="en-US" sz="24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cs typeface="Arial" pitchFamily="34" charset="0"/>
              </a:rPr>
              <a:t>Explantation</a:t>
            </a:r>
            <a:r>
              <a:rPr lang="en-US" sz="24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cs typeface="Arial" pitchFamily="34" charset="0"/>
              </a:rPr>
              <a:t>Explantation</a:t>
            </a:r>
            <a:r>
              <a:rPr lang="en-US" sz="24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cs typeface="Arial" pitchFamily="34" charset="0"/>
              </a:rPr>
              <a:t>Explantation</a:t>
            </a:r>
            <a:r>
              <a:rPr lang="en-US" sz="24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cs typeface="Arial" pitchFamily="34" charset="0"/>
              </a:rPr>
              <a:t>Explantation</a:t>
            </a:r>
            <a:endParaRPr lang="en-US" sz="2400" dirty="0" smtClean="0">
              <a:solidFill>
                <a:schemeClr val="bg1"/>
              </a:solidFill>
              <a:cs typeface="Arial" pitchFamily="34" charset="0"/>
            </a:endParaRPr>
          </a:p>
          <a:p>
            <a:pPr marL="804863" lvl="2" indent="-514350" algn="just">
              <a:spcBef>
                <a:spcPts val="600"/>
              </a:spcBef>
              <a:spcAft>
                <a:spcPts val="1200"/>
              </a:spcAft>
            </a:pPr>
            <a:r>
              <a:rPr lang="en-US" sz="2400" dirty="0" err="1" smtClean="0">
                <a:solidFill>
                  <a:schemeClr val="bg1"/>
                </a:solidFill>
                <a:cs typeface="Arial" pitchFamily="34" charset="0"/>
              </a:rPr>
              <a:t>Explantation</a:t>
            </a:r>
            <a:r>
              <a:rPr lang="en-US" sz="24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cs typeface="Arial" pitchFamily="34" charset="0"/>
              </a:rPr>
              <a:t>Explantation</a:t>
            </a:r>
            <a:r>
              <a:rPr lang="en-US" sz="24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cs typeface="Arial" pitchFamily="34" charset="0"/>
              </a:rPr>
              <a:t>Explantation</a:t>
            </a:r>
            <a:r>
              <a:rPr lang="en-US" sz="24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cs typeface="Arial" pitchFamily="34" charset="0"/>
              </a:rPr>
              <a:t>Explantation</a:t>
            </a:r>
            <a:r>
              <a:rPr lang="en-US" sz="24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cs typeface="Arial" pitchFamily="34" charset="0"/>
              </a:rPr>
              <a:t>Explantation</a:t>
            </a:r>
            <a:r>
              <a:rPr lang="en-US" sz="24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cs typeface="Arial" pitchFamily="34" charset="0"/>
              </a:rPr>
              <a:t>Explantation</a:t>
            </a:r>
            <a:r>
              <a:rPr lang="en-US" sz="24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cs typeface="Arial" pitchFamily="34" charset="0"/>
              </a:rPr>
              <a:t>Explantation</a:t>
            </a:r>
            <a:r>
              <a:rPr lang="en-US" sz="24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cs typeface="Arial" pitchFamily="34" charset="0"/>
              </a:rPr>
              <a:t>Explantation</a:t>
            </a:r>
            <a:endParaRPr lang="en-US" sz="2400" dirty="0" smtClean="0">
              <a:solidFill>
                <a:schemeClr val="bg1"/>
              </a:solidFill>
              <a:cs typeface="Arial" pitchFamily="34" charset="0"/>
            </a:endParaRPr>
          </a:p>
          <a:p>
            <a:pPr marL="804863" lvl="2" indent="-514350" algn="just">
              <a:spcBef>
                <a:spcPts val="600"/>
              </a:spcBef>
              <a:spcAft>
                <a:spcPts val="1200"/>
              </a:spcAft>
            </a:pPr>
            <a:r>
              <a:rPr lang="en-US" sz="2400" dirty="0" err="1" smtClean="0">
                <a:solidFill>
                  <a:schemeClr val="bg1"/>
                </a:solidFill>
                <a:cs typeface="Arial" pitchFamily="34" charset="0"/>
              </a:rPr>
              <a:t>Explantation</a:t>
            </a:r>
            <a:r>
              <a:rPr lang="en-US" sz="24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cs typeface="Arial" pitchFamily="34" charset="0"/>
              </a:rPr>
              <a:t>Explantation</a:t>
            </a:r>
            <a:r>
              <a:rPr lang="en-US" sz="24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cs typeface="Arial" pitchFamily="34" charset="0"/>
              </a:rPr>
              <a:t>Explantation</a:t>
            </a:r>
            <a:r>
              <a:rPr lang="en-US" sz="24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cs typeface="Arial" pitchFamily="34" charset="0"/>
              </a:rPr>
              <a:t>Explantation</a:t>
            </a:r>
            <a:r>
              <a:rPr lang="en-US" sz="24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cs typeface="Arial" pitchFamily="34" charset="0"/>
              </a:rPr>
              <a:t>Explantation</a:t>
            </a:r>
            <a:r>
              <a:rPr lang="en-US" sz="24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cs typeface="Arial" pitchFamily="34" charset="0"/>
              </a:rPr>
              <a:t>Explantation</a:t>
            </a:r>
            <a:r>
              <a:rPr lang="en-US" sz="24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cs typeface="Arial" pitchFamily="34" charset="0"/>
              </a:rPr>
              <a:t>Explantation</a:t>
            </a:r>
            <a:r>
              <a:rPr lang="en-US" sz="24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cs typeface="Arial" pitchFamily="34" charset="0"/>
              </a:rPr>
              <a:t>Explantation</a:t>
            </a:r>
            <a:endParaRPr lang="en-US" sz="2400" dirty="0" smtClean="0">
              <a:solidFill>
                <a:schemeClr val="bg1"/>
              </a:solidFill>
              <a:cs typeface="Arial" pitchFamily="34" charset="0"/>
            </a:endParaRPr>
          </a:p>
          <a:p>
            <a:pPr marL="804863" lvl="2" indent="-514350" algn="just">
              <a:spcBef>
                <a:spcPts val="600"/>
              </a:spcBef>
              <a:spcAft>
                <a:spcPts val="1200"/>
              </a:spcAft>
            </a:pPr>
            <a:r>
              <a:rPr lang="en-US" sz="2400" dirty="0" err="1" smtClean="0">
                <a:solidFill>
                  <a:schemeClr val="bg1"/>
                </a:solidFill>
                <a:cs typeface="Arial" pitchFamily="34" charset="0"/>
              </a:rPr>
              <a:t>Explantation</a:t>
            </a:r>
            <a:r>
              <a:rPr lang="en-US" sz="24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cs typeface="Arial" pitchFamily="34" charset="0"/>
              </a:rPr>
              <a:t>Explantation</a:t>
            </a:r>
            <a:r>
              <a:rPr lang="en-US" sz="24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cs typeface="Arial" pitchFamily="34" charset="0"/>
              </a:rPr>
              <a:t>Explantation</a:t>
            </a:r>
            <a:r>
              <a:rPr lang="en-US" sz="24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cs typeface="Arial" pitchFamily="34" charset="0"/>
              </a:rPr>
              <a:t>Explantation</a:t>
            </a:r>
            <a:r>
              <a:rPr lang="en-US" sz="24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cs typeface="Arial" pitchFamily="34" charset="0"/>
              </a:rPr>
              <a:t>Explantation</a:t>
            </a:r>
            <a:r>
              <a:rPr lang="en-US" sz="24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cs typeface="Arial" pitchFamily="34" charset="0"/>
              </a:rPr>
              <a:t>Explantation</a:t>
            </a:r>
            <a:r>
              <a:rPr lang="en-US" sz="24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cs typeface="Arial" pitchFamily="34" charset="0"/>
              </a:rPr>
              <a:t>Explantation</a:t>
            </a:r>
            <a:r>
              <a:rPr lang="en-US" sz="24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cs typeface="Arial" pitchFamily="34" charset="0"/>
              </a:rPr>
              <a:t>Explantation</a:t>
            </a:r>
            <a:endParaRPr lang="en-US" sz="2400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20467637" y="14691519"/>
            <a:ext cx="4267200" cy="4114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14981237" y="14767719"/>
            <a:ext cx="4267200" cy="4114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17191037" y="17891919"/>
            <a:ext cx="4267200" cy="4114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20696237" y="20482719"/>
            <a:ext cx="4267200" cy="4114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17953037" y="23378319"/>
            <a:ext cx="4267200" cy="4114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23439437" y="23454519"/>
            <a:ext cx="4267200" cy="4114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14066837" y="20787519"/>
            <a:ext cx="4267200" cy="4114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23972837" y="16444119"/>
            <a:ext cx="4267200" cy="4114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743472" y="34274919"/>
            <a:ext cx="4407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Experimental Results</a:t>
            </a:r>
            <a:endParaRPr lang="en-US" sz="36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03237" y="35182651"/>
            <a:ext cx="9067800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66738" lvl="2" indent="-276225" algn="just">
              <a:spcBef>
                <a:spcPts val="600"/>
              </a:spcBef>
              <a:spcAft>
                <a:spcPts val="1200"/>
              </a:spcAft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?? cases from ?? different patients</a:t>
            </a:r>
          </a:p>
          <a:p>
            <a:pPr marL="919163" lvl="3" indent="-276225" algn="just">
              <a:spcBef>
                <a:spcPts val="600"/>
              </a:spcBef>
              <a:spcAft>
                <a:spcPts val="1200"/>
              </a:spcAft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resolution range is: ???</a:t>
            </a:r>
          </a:p>
          <a:p>
            <a:pPr marL="566738" lvl="2" indent="-276225" algn="just">
              <a:spcBef>
                <a:spcPts val="600"/>
              </a:spcBef>
              <a:spcAft>
                <a:spcPts val="1200"/>
              </a:spcAft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Ground truth – Radiologists approved segmentation on CT.</a:t>
            </a:r>
          </a:p>
          <a:p>
            <a:pPr marL="566738" lvl="2" indent="-276225" algn="just">
              <a:spcBef>
                <a:spcPts val="600"/>
              </a:spcBef>
              <a:spcAft>
                <a:spcPts val="1200"/>
              </a:spcAft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Comparison metrics:</a:t>
            </a:r>
          </a:p>
          <a:p>
            <a:pPr marL="919163" lvl="3" indent="-276225" algn="just">
              <a:spcBef>
                <a:spcPts val="600"/>
              </a:spcBef>
              <a:spcAft>
                <a:spcPts val="1200"/>
              </a:spcAft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DICE volumetric overlap error (VOE)</a:t>
            </a:r>
          </a:p>
          <a:p>
            <a:pPr marL="919163" lvl="3" indent="-276225" algn="just">
              <a:spcBef>
                <a:spcPts val="600"/>
              </a:spcBef>
              <a:spcAft>
                <a:spcPts val="1200"/>
              </a:spcAft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Volumetric Similarity (VS)</a:t>
            </a:r>
          </a:p>
          <a:p>
            <a:pPr marL="919163" lvl="3" indent="-276225" algn="just">
              <a:spcBef>
                <a:spcPts val="600"/>
              </a:spcBef>
              <a:spcAft>
                <a:spcPts val="1200"/>
              </a:spcAft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Average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Hausdorff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Distance (AHD)</a:t>
            </a:r>
          </a:p>
        </p:txBody>
      </p:sp>
      <p:graphicFrame>
        <p:nvGraphicFramePr>
          <p:cNvPr id="85" name="Table 84"/>
          <p:cNvGraphicFramePr>
            <a:graphicFrameLocks noGrp="1"/>
          </p:cNvGraphicFramePr>
          <p:nvPr/>
        </p:nvGraphicFramePr>
        <p:xfrm>
          <a:off x="10156753" y="35241669"/>
          <a:ext cx="9929884" cy="535785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482471"/>
                <a:gridCol w="2482471"/>
                <a:gridCol w="2482471"/>
                <a:gridCol w="2482471"/>
              </a:tblGrid>
              <a:tr h="1071570">
                <a:tc>
                  <a:txBody>
                    <a:bodyPr/>
                    <a:lstStyle/>
                    <a:p>
                      <a:endParaRPr lang="en-US" sz="3200" dirty="0">
                        <a:latin typeface="+mn-lt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VOE[%]</a:t>
                      </a:r>
                      <a:endParaRPr lang="en-US" sz="3200" dirty="0">
                        <a:latin typeface="+mn-lt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VS[%]</a:t>
                      </a:r>
                      <a:endParaRPr lang="en-US" sz="3200" dirty="0">
                        <a:latin typeface="+mn-lt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AHD[mm]</a:t>
                      </a:r>
                      <a:endParaRPr lang="en-US" sz="3200" dirty="0">
                        <a:latin typeface="+mn-lt"/>
                        <a:cs typeface="+mn-cs"/>
                      </a:endParaRPr>
                    </a:p>
                  </a:txBody>
                  <a:tcPr/>
                </a:tc>
              </a:tr>
              <a:tr h="1071570">
                <a:tc>
                  <a:txBody>
                    <a:bodyPr/>
                    <a:lstStyle/>
                    <a:p>
                      <a:r>
                        <a:rPr lang="en-US" sz="3600" kern="0" dirty="0" smtClean="0"/>
                        <a:t>Mean</a:t>
                      </a:r>
                      <a:endParaRPr lang="en-US" sz="3600" kern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 dirty="0">
                        <a:latin typeface="+mn-lt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>
                        <a:latin typeface="+mn-lt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>
                        <a:latin typeface="+mn-lt"/>
                        <a:cs typeface="+mn-cs"/>
                      </a:endParaRPr>
                    </a:p>
                  </a:txBody>
                  <a:tcPr/>
                </a:tc>
              </a:tr>
              <a:tr h="1071570">
                <a:tc>
                  <a:txBody>
                    <a:bodyPr/>
                    <a:lstStyle/>
                    <a:p>
                      <a:r>
                        <a:rPr lang="en-US" sz="3600" kern="0" dirty="0" smtClean="0"/>
                        <a:t>Std</a:t>
                      </a:r>
                      <a:endParaRPr lang="en-US" sz="3600" kern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 dirty="0">
                        <a:latin typeface="+mn-lt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>
                        <a:latin typeface="+mn-lt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>
                        <a:latin typeface="+mn-lt"/>
                        <a:cs typeface="+mn-cs"/>
                      </a:endParaRPr>
                    </a:p>
                  </a:txBody>
                  <a:tcPr/>
                </a:tc>
              </a:tr>
              <a:tr h="1071570">
                <a:tc>
                  <a:txBody>
                    <a:bodyPr/>
                    <a:lstStyle/>
                    <a:p>
                      <a:r>
                        <a:rPr lang="en-US" sz="3600" kern="0" dirty="0" smtClean="0"/>
                        <a:t>Min</a:t>
                      </a:r>
                      <a:endParaRPr lang="en-US" sz="3600" kern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>
                        <a:latin typeface="+mn-lt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>
                        <a:latin typeface="+mn-lt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>
                        <a:latin typeface="+mn-lt"/>
                        <a:cs typeface="+mn-cs"/>
                      </a:endParaRPr>
                    </a:p>
                  </a:txBody>
                  <a:tcPr/>
                </a:tc>
              </a:tr>
              <a:tr h="1071570">
                <a:tc>
                  <a:txBody>
                    <a:bodyPr/>
                    <a:lstStyle/>
                    <a:p>
                      <a:r>
                        <a:rPr lang="en-US" sz="3600" kern="0" dirty="0" smtClean="0"/>
                        <a:t>Max</a:t>
                      </a:r>
                      <a:endParaRPr lang="en-US" sz="3600" kern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 dirty="0">
                        <a:latin typeface="+mn-lt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 dirty="0">
                        <a:latin typeface="+mn-lt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 dirty="0">
                        <a:latin typeface="+mn-lt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7" name="TextBox 86"/>
          <p:cNvSpPr txBox="1"/>
          <p:nvPr/>
        </p:nvSpPr>
        <p:spPr>
          <a:xfrm>
            <a:off x="21305837" y="34046319"/>
            <a:ext cx="7924800" cy="373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66738" lvl="2" indent="-276225" algn="just">
              <a:spcBef>
                <a:spcPts val="600"/>
              </a:spcBef>
              <a:spcAft>
                <a:spcPts val="1200"/>
              </a:spcAft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Semi-automatic 2D soft-anatomy segmentation using natural input</a:t>
            </a:r>
          </a:p>
          <a:p>
            <a:pPr marL="566738" lvl="2" indent="-276225" algn="just">
              <a:spcBef>
                <a:spcPts val="600"/>
              </a:spcBef>
              <a:spcAft>
                <a:spcPts val="1200"/>
              </a:spcAft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Grow-Cut algorithm for 2D segmentation</a:t>
            </a:r>
          </a:p>
          <a:p>
            <a:pPr marL="566738" lvl="2" indent="-276225" algn="just">
              <a:spcBef>
                <a:spcPts val="600"/>
              </a:spcBef>
              <a:spcAft>
                <a:spcPts val="1200"/>
              </a:spcAft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Graph-based lesions removal using contour smoothness 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and gradient as </a:t>
            </a:r>
            <a:r>
              <a:rPr lang="en-US" sz="3200" smtClean="0">
                <a:solidFill>
                  <a:schemeClr val="bg1"/>
                </a:solidFill>
                <a:cs typeface="Arial" pitchFamily="34" charset="0"/>
              </a:rPr>
              <a:t>cost function.  </a:t>
            </a:r>
            <a:endParaRPr lang="en-US" sz="3200" dirty="0" smtClean="0">
              <a:solidFill>
                <a:schemeClr val="bg1"/>
              </a:solidFill>
              <a:cs typeface="Arial" pitchFamily="34" charset="0"/>
            </a:endParaRPr>
          </a:p>
          <a:p>
            <a:pPr marL="566738" lvl="2" indent="-276225" algn="just">
              <a:spcBef>
                <a:spcPts val="600"/>
              </a:spcBef>
              <a:spcAft>
                <a:spcPts val="1200"/>
              </a:spcAft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???% of Volumetric Overlap Error</a:t>
            </a:r>
          </a:p>
        </p:txBody>
      </p:sp>
    </p:spTree>
    <p:extLst>
      <p:ext uri="{BB962C8B-B14F-4D97-AF65-F5344CB8AC3E}">
        <p14:creationId xmlns:p14="http://schemas.microsoft.com/office/powerpoint/2010/main" val="127040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</TotalTime>
  <Words>370</Words>
  <Application>Microsoft Office PowerPoint</Application>
  <PresentationFormat>Custom</PresentationFormat>
  <Paragraphs>61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to create a scientific poster</dc:title>
  <dc:subject>Free Research Poster</dc:subject>
  <dc:creator>Graphicsland/MakeSigns.com</dc:creator>
  <cp:keywords>scientific, research, template, custom, poster, presentation, symposium, printing, powerpoint, create, design, example, sample, download</cp:keywords>
  <dc:description>Download our scientific poster templates at no cost to you and get one step closer to making a great research poster.</dc:description>
  <cp:lastModifiedBy>Solomon</cp:lastModifiedBy>
  <cp:revision>32</cp:revision>
  <cp:lastPrinted>2012-07-31T19:59:21Z</cp:lastPrinted>
  <dcterms:created xsi:type="dcterms:W3CDTF">2012-07-31T16:06:49Z</dcterms:created>
  <dcterms:modified xsi:type="dcterms:W3CDTF">2015-04-27T20:01:57Z</dcterms:modified>
  <cp:category>research posters template</cp:category>
</cp:coreProperties>
</file>