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65" r:id="rId5"/>
    <p:sldId id="256" r:id="rId6"/>
    <p:sldId id="258" r:id="rId7"/>
    <p:sldId id="259" r:id="rId8"/>
    <p:sldId id="260" r:id="rId9"/>
    <p:sldId id="26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F1C9FD-5051-4066-A48E-FD8348AB8D4B}">
          <p14:sldIdLst>
            <p14:sldId id="261"/>
            <p14:sldId id="263"/>
            <p14:sldId id="264"/>
            <p14:sldId id="265"/>
            <p14:sldId id="256"/>
            <p14:sldId id="258"/>
            <p14:sldId id="259"/>
            <p14:sldId id="260"/>
            <p14:sldId id="262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34" autoAdjust="0"/>
    <p:restoredTop sz="94662" autoAdjust="0"/>
  </p:normalViewPr>
  <p:slideViewPr>
    <p:cSldViewPr>
      <p:cViewPr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CD23-CBA6-4FBB-A85E-B72B9D8450E0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F196-67E4-4569-9A93-DAE782EBA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48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CD23-CBA6-4FBB-A85E-B72B9D8450E0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F196-67E4-4569-9A93-DAE782EBA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33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CD23-CBA6-4FBB-A85E-B72B9D8450E0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F196-67E4-4569-9A93-DAE782EBA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42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CD23-CBA6-4FBB-A85E-B72B9D8450E0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F196-67E4-4569-9A93-DAE782EBA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72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CD23-CBA6-4FBB-A85E-B72B9D8450E0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F196-67E4-4569-9A93-DAE782EBA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66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CD23-CBA6-4FBB-A85E-B72B9D8450E0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F196-67E4-4569-9A93-DAE782EBA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51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CD23-CBA6-4FBB-A85E-B72B9D8450E0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F196-67E4-4569-9A93-DAE782EBA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30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CD23-CBA6-4FBB-A85E-B72B9D8450E0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F196-67E4-4569-9A93-DAE782EBA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28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CD23-CBA6-4FBB-A85E-B72B9D8450E0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F196-67E4-4569-9A93-DAE782EBA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87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CD23-CBA6-4FBB-A85E-B72B9D8450E0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F196-67E4-4569-9A93-DAE782EBA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98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CD23-CBA6-4FBB-A85E-B72B9D8450E0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F196-67E4-4569-9A93-DAE782EBA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45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BCD23-CBA6-4FBB-A85E-B72B9D8450E0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FF196-67E4-4569-9A93-DAE782EBA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9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000" r="98667">
                        <a14:foregroundMark x1="48000" y1="45000" x2="48000" y2="4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420888"/>
            <a:ext cx="2857500" cy="2857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91680" y="1620737"/>
            <a:ext cx="414786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MyCare</a:t>
            </a:r>
            <a:endParaRPr lang="en-US" sz="9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198884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Friendly inviting UI.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 </a:t>
            </a:r>
            <a:r>
              <a:rPr lang="en-GB" dirty="0" smtClean="0"/>
              <a:t>app contains the following features: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Last recorded medical  information of the patient </a:t>
            </a:r>
            <a:endParaRPr lang="en-GB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Patient List which include access to patients’ profiles</a:t>
            </a:r>
            <a:endParaRPr lang="en-GB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Notifications by e-mail in case of patient’s emergency</a:t>
            </a: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000" r="98667">
                        <a14:foregroundMark x1="48000" y1="45000" x2="48000" y2="4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912" y="-609"/>
            <a:ext cx="792088" cy="792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568" y="980728"/>
            <a:ext cx="48665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solidFill>
                  <a:srgbClr val="C00000"/>
                </a:solidFill>
              </a:rPr>
              <a:t>The </a:t>
            </a:r>
            <a:r>
              <a:rPr lang="en-GB" sz="4400" b="1" dirty="0" smtClean="0">
                <a:solidFill>
                  <a:srgbClr val="C00000"/>
                </a:solidFill>
              </a:rPr>
              <a:t>Caretaker’s APP</a:t>
            </a:r>
            <a:endParaRPr lang="en-GB" sz="4400" b="1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13"/>
          <a:stretch/>
        </p:blipFill>
        <p:spPr>
          <a:xfrm>
            <a:off x="0" y="5308978"/>
            <a:ext cx="9144000" cy="154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1587" y="2087112"/>
            <a:ext cx="8524669" cy="4436012"/>
            <a:chOff x="504825" y="4690"/>
            <a:chExt cx="8134350" cy="41383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25" y="980728"/>
              <a:ext cx="8134350" cy="316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734" y="4690"/>
              <a:ext cx="7644532" cy="99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44624"/>
            <a:ext cx="6617217" cy="186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7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" y="29672"/>
            <a:ext cx="6362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263" y="2996952"/>
            <a:ext cx="5097851" cy="346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9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09945"/>
            <a:ext cx="4424794" cy="28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1106" y="548680"/>
            <a:ext cx="74995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solidFill>
                  <a:srgbClr val="C00000"/>
                </a:solidFill>
              </a:rPr>
              <a:t>Here </a:t>
            </a:r>
            <a:r>
              <a:rPr lang="en-GB" sz="4400" b="1" dirty="0" err="1" smtClean="0">
                <a:solidFill>
                  <a:srgbClr val="C00000"/>
                </a:solidFill>
              </a:rPr>
              <a:t>MyCare</a:t>
            </a:r>
            <a:r>
              <a:rPr lang="en-GB" sz="4400" b="1" dirty="0">
                <a:solidFill>
                  <a:srgbClr val="C00000"/>
                </a:solidFill>
              </a:rPr>
              <a:t> </a:t>
            </a:r>
            <a:r>
              <a:rPr lang="en-GB" sz="4400" b="1" dirty="0" smtClean="0">
                <a:solidFill>
                  <a:srgbClr val="C00000"/>
                </a:solidFill>
              </a:rPr>
              <a:t>comes in  for you </a:t>
            </a:r>
          </a:p>
          <a:p>
            <a:r>
              <a:rPr lang="en-GB" sz="4400" b="1" dirty="0">
                <a:solidFill>
                  <a:srgbClr val="C00000"/>
                </a:solidFill>
              </a:rPr>
              <a:t> </a:t>
            </a:r>
            <a:r>
              <a:rPr lang="en-GB" sz="4400" b="1" dirty="0" smtClean="0">
                <a:solidFill>
                  <a:srgbClr val="C00000"/>
                </a:solidFill>
              </a:rPr>
              <a:t>     and your loved ones</a:t>
            </a:r>
            <a:endParaRPr lang="en-GB" sz="4400" b="1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000" r="98667">
                        <a14:foregroundMark x1="48000" y1="45000" x2="48000" y2="4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912" y="-609"/>
            <a:ext cx="792088" cy="7920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13"/>
          <a:stretch/>
        </p:blipFill>
        <p:spPr>
          <a:xfrm>
            <a:off x="0" y="5308978"/>
            <a:ext cx="9144000" cy="154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0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919990"/>
            <a:ext cx="61926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err="1" smtClean="0"/>
              <a:t>MyCare</a:t>
            </a:r>
            <a:r>
              <a:rPr lang="he-IL" dirty="0" smtClean="0"/>
              <a:t> </a:t>
            </a:r>
            <a:r>
              <a:rPr lang="en-GB" dirty="0" smtClean="0"/>
              <a:t> is a monitoring app designed to ensure the well being of the elderly.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 main goals of the app: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Enabling independence.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Fast reaction to distress calls.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Real-time updates of personal history database in the cloud.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Remote access to the database of a person.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Keeping the care-takers informed. 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3568" y="980728"/>
            <a:ext cx="34622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solidFill>
                  <a:srgbClr val="C00000"/>
                </a:solidFill>
              </a:rPr>
              <a:t>Why </a:t>
            </a:r>
            <a:r>
              <a:rPr lang="en-GB" sz="4400" b="1" dirty="0" err="1" smtClean="0">
                <a:solidFill>
                  <a:srgbClr val="C00000"/>
                </a:solidFill>
              </a:rPr>
              <a:t>MyCare</a:t>
            </a:r>
            <a:r>
              <a:rPr lang="en-GB" sz="4400" b="1" dirty="0" smtClean="0">
                <a:solidFill>
                  <a:srgbClr val="C00000"/>
                </a:solidFill>
              </a:rPr>
              <a:t>?</a:t>
            </a:r>
            <a:endParaRPr lang="en-GB" sz="4400" b="1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000" r="98667">
                        <a14:foregroundMark x1="48000" y1="45000" x2="48000" y2="4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912" y="-609"/>
            <a:ext cx="792088" cy="7920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13"/>
          <a:stretch/>
        </p:blipFill>
        <p:spPr>
          <a:xfrm>
            <a:off x="0" y="5308978"/>
            <a:ext cx="9144000" cy="154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3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840" y="1264296"/>
            <a:ext cx="3240360" cy="185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587" y="3281617"/>
            <a:ext cx="1239789" cy="173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2000" r="98667">
                        <a14:foregroundMark x1="48000" y1="45000" x2="48000" y2="4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912" y="-609"/>
            <a:ext cx="792088" cy="79208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9313" y="406758"/>
            <a:ext cx="3197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solidFill>
                  <a:srgbClr val="C00000"/>
                </a:solidFill>
              </a:rPr>
              <a:t>Technologies</a:t>
            </a:r>
            <a:endParaRPr lang="en-GB" sz="44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70190" y="5019100"/>
            <a:ext cx="1980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Caretakers’ </a:t>
            </a:r>
            <a:r>
              <a:rPr lang="en-US" b="1" dirty="0" smtClean="0"/>
              <a:t>phone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dirty="0"/>
              <a:t>email notifications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monitoring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297" y="3590375"/>
            <a:ext cx="2662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Patients’ phone:</a:t>
            </a:r>
          </a:p>
          <a:p>
            <a:r>
              <a:rPr lang="en-US" dirty="0" smtClean="0"/>
              <a:t>falling </a:t>
            </a:r>
            <a:r>
              <a:rPr lang="en-US" dirty="0"/>
              <a:t>detection algorithm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385" y="4830600"/>
            <a:ext cx="722194" cy="92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5617">
            <a:off x="586326" y="4180748"/>
            <a:ext cx="1071963" cy="150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75656" y="119421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Azure </a:t>
            </a:r>
            <a:r>
              <a:rPr lang="en-US" b="1" dirty="0"/>
              <a:t>cloud:</a:t>
            </a:r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databases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email services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function apps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469968" y="5710555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Band: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heart rate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accelerometer</a:t>
            </a:r>
            <a:endParaRPr lang="en-GB" dirty="0"/>
          </a:p>
        </p:txBody>
      </p:sp>
      <p:cxnSp>
        <p:nvCxnSpPr>
          <p:cNvPr id="23" name="Elbow Connector 22"/>
          <p:cNvCxnSpPr/>
          <p:nvPr/>
        </p:nvCxnSpPr>
        <p:spPr>
          <a:xfrm rot="16200000" flipV="1">
            <a:off x="4882978" y="3659322"/>
            <a:ext cx="1682300" cy="593360"/>
          </a:xfrm>
          <a:prstGeom prst="bentConnector3">
            <a:avLst>
              <a:gd name="adj1" fmla="val 51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1979712" y="3243014"/>
            <a:ext cx="1119348" cy="474018"/>
          </a:xfrm>
          <a:prstGeom prst="bentConnector3">
            <a:avLst>
              <a:gd name="adj1" fmla="val 123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flipV="1">
            <a:off x="1122309" y="2636912"/>
            <a:ext cx="1597097" cy="949479"/>
          </a:xfrm>
          <a:prstGeom prst="bentConnector3">
            <a:avLst>
              <a:gd name="adj1" fmla="val -212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H="1">
            <a:off x="5941795" y="2473553"/>
            <a:ext cx="1085483" cy="927456"/>
          </a:xfrm>
          <a:prstGeom prst="bentConnector3">
            <a:avLst>
              <a:gd name="adj1" fmla="val -292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722862" y="4830600"/>
            <a:ext cx="616890" cy="4601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1518035" y="5054345"/>
            <a:ext cx="630081" cy="5596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6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1381" y="1988840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app uses the information from the bracelet to update the database in the cloud in </a:t>
            </a:r>
            <a:r>
              <a:rPr lang="en-GB" dirty="0" smtClean="0"/>
              <a:t>real-time, </a:t>
            </a:r>
            <a:r>
              <a:rPr lang="en-GB" dirty="0" smtClean="0"/>
              <a:t>sampling the following sensors:</a:t>
            </a:r>
          </a:p>
          <a:p>
            <a:endParaRPr lang="en-GB" dirty="0"/>
          </a:p>
          <a:p>
            <a:r>
              <a:rPr lang="en-GB" dirty="0" smtClean="0"/>
              <a:t>Optical heart-rate monitor: Sampling heart rate.</a:t>
            </a:r>
          </a:p>
          <a:p>
            <a:endParaRPr lang="en-GB" dirty="0" smtClean="0"/>
          </a:p>
          <a:p>
            <a:r>
              <a:rPr lang="en-GB" dirty="0" smtClean="0"/>
              <a:t>Accelerometer: detecting sudden movements and falls (peaks).</a:t>
            </a:r>
          </a:p>
          <a:p>
            <a:endParaRPr lang="en-GB" dirty="0"/>
          </a:p>
          <a:p>
            <a:r>
              <a:rPr lang="en-GB" dirty="0" smtClean="0"/>
              <a:t>Bluetooth: announcing whether the bracelet is out of range.</a:t>
            </a:r>
          </a:p>
          <a:p>
            <a:r>
              <a:rPr lang="en-GB" dirty="0" smtClean="0"/>
              <a:t>   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000" r="98667">
                        <a14:foregroundMark x1="48000" y1="45000" x2="48000" y2="4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912" y="-609"/>
            <a:ext cx="792088" cy="792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568" y="980728"/>
            <a:ext cx="30939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solidFill>
                  <a:srgbClr val="C00000"/>
                </a:solidFill>
              </a:rPr>
              <a:t>The Bracelet</a:t>
            </a:r>
            <a:endParaRPr lang="en-GB" sz="4400" b="1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13"/>
          <a:stretch/>
        </p:blipFill>
        <p:spPr>
          <a:xfrm>
            <a:off x="0" y="5308978"/>
            <a:ext cx="9144000" cy="154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2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885" y="1916831"/>
            <a:ext cx="7983276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cloud keeps the patients’ and caretakers’ personal information. </a:t>
            </a:r>
            <a:endParaRPr lang="en-GB" dirty="0" smtClean="0"/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The </a:t>
            </a:r>
            <a:r>
              <a:rPr lang="en-GB" dirty="0" smtClean="0"/>
              <a:t>cloud updates the phone and informs difficult situations</a:t>
            </a:r>
            <a:r>
              <a:rPr lang="en-GB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Difficult </a:t>
            </a:r>
            <a:r>
              <a:rPr lang="en-GB" dirty="0" smtClean="0"/>
              <a:t>situations include: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Detected </a:t>
            </a:r>
            <a:r>
              <a:rPr lang="en-GB" dirty="0" smtClean="0"/>
              <a:t>falls:  as soon as a fall is detected a mail would be sent using  </a:t>
            </a:r>
            <a:r>
              <a:rPr lang="en-GB" dirty="0" err="1" smtClean="0"/>
              <a:t>SendGrid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                                to the caretakers.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Abnormal heart rate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000" r="98667">
                        <a14:foregroundMark x1="48000" y1="45000" x2="48000" y2="4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912" y="-609"/>
            <a:ext cx="792088" cy="792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568" y="980728"/>
            <a:ext cx="2523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solidFill>
                  <a:srgbClr val="C00000"/>
                </a:solidFill>
              </a:rPr>
              <a:t>The Cloud</a:t>
            </a:r>
            <a:endParaRPr lang="en-GB" sz="4400" b="1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13"/>
          <a:stretch/>
        </p:blipFill>
        <p:spPr>
          <a:xfrm>
            <a:off x="0" y="5308978"/>
            <a:ext cx="9144000" cy="154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1892658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Specialized to be used by the elderly: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Simple UI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Big buttons, font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Pleasant colours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 </a:t>
            </a:r>
            <a:r>
              <a:rPr lang="en-GB" dirty="0" smtClean="0"/>
              <a:t>app contains the following features: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Real time Heart rate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Profile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Medical team contact in case of </a:t>
            </a:r>
            <a:r>
              <a:rPr lang="en-GB" dirty="0" smtClean="0"/>
              <a:t>emergency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000" r="98667">
                        <a14:foregroundMark x1="48000" y1="45000" x2="48000" y2="4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912" y="-609"/>
            <a:ext cx="792088" cy="792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568" y="980728"/>
            <a:ext cx="4274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solidFill>
                  <a:srgbClr val="C00000"/>
                </a:solidFill>
              </a:rPr>
              <a:t>The </a:t>
            </a:r>
            <a:r>
              <a:rPr lang="en-GB" sz="4400" b="1" dirty="0" smtClean="0">
                <a:solidFill>
                  <a:srgbClr val="C00000"/>
                </a:solidFill>
              </a:rPr>
              <a:t>Patient’s APP</a:t>
            </a:r>
            <a:endParaRPr lang="en-GB" sz="4400" b="1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13"/>
          <a:stretch/>
        </p:blipFill>
        <p:spPr>
          <a:xfrm>
            <a:off x="0" y="5308978"/>
            <a:ext cx="9144000" cy="154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1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536</TotalTime>
  <Words>283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olgi</dc:creator>
  <cp:lastModifiedBy>olga olgi</cp:lastModifiedBy>
  <cp:revision>118</cp:revision>
  <dcterms:created xsi:type="dcterms:W3CDTF">2017-11-12T07:28:59Z</dcterms:created>
  <dcterms:modified xsi:type="dcterms:W3CDTF">2018-04-17T15:53:26Z</dcterms:modified>
</cp:coreProperties>
</file>