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7" r:id="rId3"/>
    <p:sldId id="258" r:id="rId4"/>
    <p:sldId id="259" r:id="rId5"/>
    <p:sldId id="262" r:id="rId6"/>
    <p:sldId id="279" r:id="rId7"/>
    <p:sldId id="280" r:id="rId8"/>
    <p:sldId id="260" r:id="rId9"/>
    <p:sldId id="264" r:id="rId10"/>
    <p:sldId id="261" r:id="rId11"/>
    <p:sldId id="263" r:id="rId12"/>
    <p:sldId id="265" r:id="rId13"/>
    <p:sldId id="267" r:id="rId14"/>
    <p:sldId id="268" r:id="rId15"/>
    <p:sldId id="269" r:id="rId16"/>
    <p:sldId id="270" r:id="rId17"/>
    <p:sldId id="266" r:id="rId18"/>
    <p:sldId id="271" r:id="rId19"/>
    <p:sldId id="273" r:id="rId20"/>
    <p:sldId id="272" r:id="rId21"/>
    <p:sldId id="274" r:id="rId22"/>
    <p:sldId id="281" r:id="rId23"/>
    <p:sldId id="282" r:id="rId24"/>
    <p:sldId id="283" r:id="rId25"/>
    <p:sldId id="278"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C1E70F05-7FB9-495A-82D8-F6F83BB4A6C5}">
          <p14:sldIdLst>
            <p14:sldId id="256"/>
            <p14:sldId id="257"/>
            <p14:sldId id="258"/>
            <p14:sldId id="259"/>
            <p14:sldId id="262"/>
            <p14:sldId id="279"/>
            <p14:sldId id="280"/>
            <p14:sldId id="260"/>
            <p14:sldId id="264"/>
            <p14:sldId id="261"/>
            <p14:sldId id="263"/>
            <p14:sldId id="265"/>
            <p14:sldId id="267"/>
            <p14:sldId id="268"/>
            <p14:sldId id="269"/>
            <p14:sldId id="270"/>
            <p14:sldId id="266"/>
            <p14:sldId id="271"/>
            <p14:sldId id="273"/>
            <p14:sldId id="272"/>
            <p14:sldId id="274"/>
            <p14:sldId id="281"/>
            <p14:sldId id="282"/>
            <p14:sldId id="283"/>
            <p14:sldId id="278"/>
            <p14:sldId id="284"/>
            <p14:sldId id="2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86" d="100"/>
          <a:sy n="86"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9A18F-8987-484D-A0DE-477475879E94}" type="doc">
      <dgm:prSet loTypeId="urn:microsoft.com/office/officeart/2005/8/layout/process1" loCatId="process" qsTypeId="urn:microsoft.com/office/officeart/2005/8/quickstyle/simple1" qsCatId="simple" csTypeId="urn:microsoft.com/office/officeart/2005/8/colors/accent1_2" csCatId="accent1" phldr="1"/>
      <dgm:spPr/>
    </dgm:pt>
    <dgm:pt modelId="{DBE12AA5-8ABF-4733-A9F1-9B3A365A76A8}">
      <dgm:prSet phldrT="[Text]"/>
      <dgm:spPr/>
      <dgm:t>
        <a:bodyPr/>
        <a:lstStyle/>
        <a:p>
          <a:r>
            <a:rPr lang="en-US" dirty="0"/>
            <a:t>Create new Q table for each predator</a:t>
          </a:r>
        </a:p>
      </dgm:t>
    </dgm:pt>
    <dgm:pt modelId="{B7871DE0-2A78-4990-8531-A639F42477BB}" type="parTrans" cxnId="{47A6C2F6-A5DC-4D54-BA0D-44F42D169529}">
      <dgm:prSet/>
      <dgm:spPr/>
      <dgm:t>
        <a:bodyPr/>
        <a:lstStyle/>
        <a:p>
          <a:endParaRPr lang="en-US"/>
        </a:p>
      </dgm:t>
    </dgm:pt>
    <dgm:pt modelId="{F0990E8F-74A1-46CB-B811-0F91BCEBACD9}" type="sibTrans" cxnId="{47A6C2F6-A5DC-4D54-BA0D-44F42D169529}">
      <dgm:prSet/>
      <dgm:spPr/>
      <dgm:t>
        <a:bodyPr/>
        <a:lstStyle/>
        <a:p>
          <a:endParaRPr lang="en-US" dirty="0"/>
        </a:p>
      </dgm:t>
    </dgm:pt>
    <dgm:pt modelId="{CD5222E4-AF48-42AA-AFBA-9C2CDA9AF01C}">
      <dgm:prSet phldrT="[Text]"/>
      <dgm:spPr/>
      <dgm:t>
        <a:bodyPr/>
        <a:lstStyle/>
        <a:p>
          <a:r>
            <a:rPr lang="en-US" dirty="0"/>
            <a:t>Choose random placement for all animals</a:t>
          </a:r>
        </a:p>
      </dgm:t>
    </dgm:pt>
    <dgm:pt modelId="{6AC59AAB-77EE-43FC-A3DF-EF5EE3F591F7}" type="parTrans" cxnId="{A6F0EC1E-B6EE-4D64-9DED-DF3525D27417}">
      <dgm:prSet/>
      <dgm:spPr/>
      <dgm:t>
        <a:bodyPr/>
        <a:lstStyle/>
        <a:p>
          <a:endParaRPr lang="en-US"/>
        </a:p>
      </dgm:t>
    </dgm:pt>
    <dgm:pt modelId="{895DFF4B-06FC-449B-B6A3-606DE6A093E7}" type="sibTrans" cxnId="{A6F0EC1E-B6EE-4D64-9DED-DF3525D27417}">
      <dgm:prSet/>
      <dgm:spPr/>
      <dgm:t>
        <a:bodyPr/>
        <a:lstStyle/>
        <a:p>
          <a:endParaRPr lang="en-US" dirty="0"/>
        </a:p>
      </dgm:t>
    </dgm:pt>
    <dgm:pt modelId="{AD08D9FB-2865-4D7B-9CF7-127C5E52D1FA}">
      <dgm:prSet phldrT="[Text]"/>
      <dgm:spPr/>
      <dgm:t>
        <a:bodyPr/>
        <a:lstStyle/>
        <a:p>
          <a:r>
            <a:rPr lang="en-US" dirty="0"/>
            <a:t>Run episode</a:t>
          </a:r>
        </a:p>
      </dgm:t>
    </dgm:pt>
    <dgm:pt modelId="{DDFAF0FD-A9F1-4413-B65A-A82E579DE1EB}" type="parTrans" cxnId="{7BDA4759-8455-4518-9E6E-2D9171414FB4}">
      <dgm:prSet/>
      <dgm:spPr/>
      <dgm:t>
        <a:bodyPr/>
        <a:lstStyle/>
        <a:p>
          <a:endParaRPr lang="en-US"/>
        </a:p>
      </dgm:t>
    </dgm:pt>
    <dgm:pt modelId="{95D66510-3D86-4FA5-8663-95E48ECEC9E6}" type="sibTrans" cxnId="{7BDA4759-8455-4518-9E6E-2D9171414FB4}">
      <dgm:prSet/>
      <dgm:spPr/>
      <dgm:t>
        <a:bodyPr/>
        <a:lstStyle/>
        <a:p>
          <a:endParaRPr lang="en-US" dirty="0"/>
        </a:p>
      </dgm:t>
    </dgm:pt>
    <dgm:pt modelId="{633023B0-6742-43DF-9C4B-35A52BC53499}">
      <dgm:prSet phldrT="[Text]"/>
      <dgm:spPr/>
      <dgm:t>
        <a:bodyPr/>
        <a:lstStyle/>
        <a:p>
          <a:r>
            <a:rPr lang="en-US" b="1" dirty="0">
              <a:solidFill>
                <a:schemeClr val="accent2"/>
              </a:solidFill>
            </a:rPr>
            <a:t>Run end</a:t>
          </a:r>
        </a:p>
      </dgm:t>
    </dgm:pt>
    <dgm:pt modelId="{B8A10834-BE05-4EED-B5A5-EC025DC90E53}" type="parTrans" cxnId="{30819E5B-F624-4BC6-A41B-AE6A7FDD1B44}">
      <dgm:prSet/>
      <dgm:spPr/>
      <dgm:t>
        <a:bodyPr/>
        <a:lstStyle/>
        <a:p>
          <a:endParaRPr lang="en-US"/>
        </a:p>
      </dgm:t>
    </dgm:pt>
    <dgm:pt modelId="{E16AB511-8208-45CA-A7DD-BE5399C29E71}" type="sibTrans" cxnId="{30819E5B-F624-4BC6-A41B-AE6A7FDD1B44}">
      <dgm:prSet/>
      <dgm:spPr/>
      <dgm:t>
        <a:bodyPr/>
        <a:lstStyle/>
        <a:p>
          <a:endParaRPr lang="en-US"/>
        </a:p>
      </dgm:t>
    </dgm:pt>
    <dgm:pt modelId="{6B433244-A483-46E2-8DF1-8B2F6795E60C}">
      <dgm:prSet phldrT="[Text]"/>
      <dgm:spPr/>
      <dgm:t>
        <a:bodyPr/>
        <a:lstStyle/>
        <a:p>
          <a:r>
            <a:rPr lang="en-US" b="1" dirty="0"/>
            <a:t>Run start</a:t>
          </a:r>
        </a:p>
      </dgm:t>
    </dgm:pt>
    <dgm:pt modelId="{B8951F49-423F-4243-A8DC-AE5426C588CF}" type="parTrans" cxnId="{A76687D2-7AF5-425F-BB11-C3EFF0D56708}">
      <dgm:prSet/>
      <dgm:spPr/>
      <dgm:t>
        <a:bodyPr/>
        <a:lstStyle/>
        <a:p>
          <a:endParaRPr lang="en-US"/>
        </a:p>
      </dgm:t>
    </dgm:pt>
    <dgm:pt modelId="{E94DE114-2B17-4A2F-A6E0-F2D24AF350EC}" type="sibTrans" cxnId="{A76687D2-7AF5-425F-BB11-C3EFF0D56708}">
      <dgm:prSet/>
      <dgm:spPr/>
      <dgm:t>
        <a:bodyPr/>
        <a:lstStyle/>
        <a:p>
          <a:endParaRPr lang="en-US" dirty="0"/>
        </a:p>
      </dgm:t>
    </dgm:pt>
    <dgm:pt modelId="{55937893-B426-4022-A28C-957B91708A66}" type="pres">
      <dgm:prSet presAssocID="{E7B9A18F-8987-484D-A0DE-477475879E94}" presName="Name0" presStyleCnt="0">
        <dgm:presLayoutVars>
          <dgm:dir/>
          <dgm:resizeHandles val="exact"/>
        </dgm:presLayoutVars>
      </dgm:prSet>
      <dgm:spPr/>
    </dgm:pt>
    <dgm:pt modelId="{4CFFB477-D02E-4565-B080-0CD3054B1613}" type="pres">
      <dgm:prSet presAssocID="{6B433244-A483-46E2-8DF1-8B2F6795E60C}" presName="node" presStyleLbl="node1" presStyleIdx="0" presStyleCnt="5">
        <dgm:presLayoutVars>
          <dgm:bulletEnabled val="1"/>
        </dgm:presLayoutVars>
      </dgm:prSet>
      <dgm:spPr/>
    </dgm:pt>
    <dgm:pt modelId="{FBC8F63D-D0EF-466E-9B36-7B26AD36E348}" type="pres">
      <dgm:prSet presAssocID="{E94DE114-2B17-4A2F-A6E0-F2D24AF350EC}" presName="sibTrans" presStyleLbl="sibTrans2D1" presStyleIdx="0" presStyleCnt="4"/>
      <dgm:spPr/>
    </dgm:pt>
    <dgm:pt modelId="{0B3B81B4-FB45-4295-BFDD-FDDDA3EC0EB9}" type="pres">
      <dgm:prSet presAssocID="{E94DE114-2B17-4A2F-A6E0-F2D24AF350EC}" presName="connectorText" presStyleLbl="sibTrans2D1" presStyleIdx="0" presStyleCnt="4"/>
      <dgm:spPr/>
    </dgm:pt>
    <dgm:pt modelId="{53571DBE-B253-494B-9412-A57916D11476}" type="pres">
      <dgm:prSet presAssocID="{DBE12AA5-8ABF-4733-A9F1-9B3A365A76A8}" presName="node" presStyleLbl="node1" presStyleIdx="1" presStyleCnt="5">
        <dgm:presLayoutVars>
          <dgm:bulletEnabled val="1"/>
        </dgm:presLayoutVars>
      </dgm:prSet>
      <dgm:spPr/>
    </dgm:pt>
    <dgm:pt modelId="{1CC824EA-DA65-403C-8FC6-FE44496DBA3F}" type="pres">
      <dgm:prSet presAssocID="{F0990E8F-74A1-46CB-B811-0F91BCEBACD9}" presName="sibTrans" presStyleLbl="sibTrans2D1" presStyleIdx="1" presStyleCnt="4"/>
      <dgm:spPr/>
    </dgm:pt>
    <dgm:pt modelId="{308C3F32-BD2B-4237-BFAA-789F826541EF}" type="pres">
      <dgm:prSet presAssocID="{F0990E8F-74A1-46CB-B811-0F91BCEBACD9}" presName="connectorText" presStyleLbl="sibTrans2D1" presStyleIdx="1" presStyleCnt="4"/>
      <dgm:spPr/>
    </dgm:pt>
    <dgm:pt modelId="{4A3F1379-C326-4499-8EFD-D80BBEE11A2C}" type="pres">
      <dgm:prSet presAssocID="{CD5222E4-AF48-42AA-AFBA-9C2CDA9AF01C}" presName="node" presStyleLbl="node1" presStyleIdx="2" presStyleCnt="5">
        <dgm:presLayoutVars>
          <dgm:bulletEnabled val="1"/>
        </dgm:presLayoutVars>
      </dgm:prSet>
      <dgm:spPr/>
    </dgm:pt>
    <dgm:pt modelId="{2C0D6316-C917-4522-8EC1-347AA2EA5D51}" type="pres">
      <dgm:prSet presAssocID="{895DFF4B-06FC-449B-B6A3-606DE6A093E7}" presName="sibTrans" presStyleLbl="sibTrans2D1" presStyleIdx="2" presStyleCnt="4"/>
      <dgm:spPr/>
    </dgm:pt>
    <dgm:pt modelId="{1EAB8147-94EF-4AB7-BB7B-8AD766593324}" type="pres">
      <dgm:prSet presAssocID="{895DFF4B-06FC-449B-B6A3-606DE6A093E7}" presName="connectorText" presStyleLbl="sibTrans2D1" presStyleIdx="2" presStyleCnt="4"/>
      <dgm:spPr/>
    </dgm:pt>
    <dgm:pt modelId="{583795FE-8BF6-482F-9EEE-158D0D79255C}" type="pres">
      <dgm:prSet presAssocID="{AD08D9FB-2865-4D7B-9CF7-127C5E52D1FA}" presName="node" presStyleLbl="node1" presStyleIdx="3" presStyleCnt="5">
        <dgm:presLayoutVars>
          <dgm:bulletEnabled val="1"/>
        </dgm:presLayoutVars>
      </dgm:prSet>
      <dgm:spPr/>
    </dgm:pt>
    <dgm:pt modelId="{C6B943B5-CA44-4A06-9E70-746BF364CE7E}" type="pres">
      <dgm:prSet presAssocID="{95D66510-3D86-4FA5-8663-95E48ECEC9E6}" presName="sibTrans" presStyleLbl="sibTrans2D1" presStyleIdx="3" presStyleCnt="4"/>
      <dgm:spPr/>
    </dgm:pt>
    <dgm:pt modelId="{E39AEE3E-46D4-43FF-89F6-F86FFD088F93}" type="pres">
      <dgm:prSet presAssocID="{95D66510-3D86-4FA5-8663-95E48ECEC9E6}" presName="connectorText" presStyleLbl="sibTrans2D1" presStyleIdx="3" presStyleCnt="4"/>
      <dgm:spPr/>
    </dgm:pt>
    <dgm:pt modelId="{FB3D0FDB-3EDA-4650-8324-3BBFD005E9E0}" type="pres">
      <dgm:prSet presAssocID="{633023B0-6742-43DF-9C4B-35A52BC53499}" presName="node" presStyleLbl="node1" presStyleIdx="4" presStyleCnt="5">
        <dgm:presLayoutVars>
          <dgm:bulletEnabled val="1"/>
        </dgm:presLayoutVars>
      </dgm:prSet>
      <dgm:spPr/>
    </dgm:pt>
  </dgm:ptLst>
  <dgm:cxnLst>
    <dgm:cxn modelId="{30FFFC00-C09A-4B24-A1B6-09590923F61A}" type="presOf" srcId="{895DFF4B-06FC-449B-B6A3-606DE6A093E7}" destId="{2C0D6316-C917-4522-8EC1-347AA2EA5D51}" srcOrd="0" destOrd="0" presId="urn:microsoft.com/office/officeart/2005/8/layout/process1"/>
    <dgm:cxn modelId="{BDF1F20E-2CF8-433B-AFBD-E9E69B294C43}" type="presOf" srcId="{6B433244-A483-46E2-8DF1-8B2F6795E60C}" destId="{4CFFB477-D02E-4565-B080-0CD3054B1613}" srcOrd="0" destOrd="0" presId="urn:microsoft.com/office/officeart/2005/8/layout/process1"/>
    <dgm:cxn modelId="{A6F0EC1E-B6EE-4D64-9DED-DF3525D27417}" srcId="{E7B9A18F-8987-484D-A0DE-477475879E94}" destId="{CD5222E4-AF48-42AA-AFBA-9C2CDA9AF01C}" srcOrd="2" destOrd="0" parTransId="{6AC59AAB-77EE-43FC-A3DF-EF5EE3F591F7}" sibTransId="{895DFF4B-06FC-449B-B6A3-606DE6A093E7}"/>
    <dgm:cxn modelId="{30819E5B-F624-4BC6-A41B-AE6A7FDD1B44}" srcId="{E7B9A18F-8987-484D-A0DE-477475879E94}" destId="{633023B0-6742-43DF-9C4B-35A52BC53499}" srcOrd="4" destOrd="0" parTransId="{B8A10834-BE05-4EED-B5A5-EC025DC90E53}" sibTransId="{E16AB511-8208-45CA-A7DD-BE5399C29E71}"/>
    <dgm:cxn modelId="{050A4873-EFF3-465E-A045-162300697D71}" type="presOf" srcId="{95D66510-3D86-4FA5-8663-95E48ECEC9E6}" destId="{C6B943B5-CA44-4A06-9E70-746BF364CE7E}" srcOrd="0" destOrd="0" presId="urn:microsoft.com/office/officeart/2005/8/layout/process1"/>
    <dgm:cxn modelId="{7BDA4759-8455-4518-9E6E-2D9171414FB4}" srcId="{E7B9A18F-8987-484D-A0DE-477475879E94}" destId="{AD08D9FB-2865-4D7B-9CF7-127C5E52D1FA}" srcOrd="3" destOrd="0" parTransId="{DDFAF0FD-A9F1-4413-B65A-A82E579DE1EB}" sibTransId="{95D66510-3D86-4FA5-8663-95E48ECEC9E6}"/>
    <dgm:cxn modelId="{D30EB7AA-FBF5-4082-AE78-3A52C3004F94}" type="presOf" srcId="{95D66510-3D86-4FA5-8663-95E48ECEC9E6}" destId="{E39AEE3E-46D4-43FF-89F6-F86FFD088F93}" srcOrd="1" destOrd="0" presId="urn:microsoft.com/office/officeart/2005/8/layout/process1"/>
    <dgm:cxn modelId="{E191B5AE-5F6E-4AFD-868D-5A5346120DB3}" type="presOf" srcId="{E94DE114-2B17-4A2F-A6E0-F2D24AF350EC}" destId="{0B3B81B4-FB45-4295-BFDD-FDDDA3EC0EB9}" srcOrd="1" destOrd="0" presId="urn:microsoft.com/office/officeart/2005/8/layout/process1"/>
    <dgm:cxn modelId="{BBC3E6B5-38B9-4EC0-8BA9-5882A49D24A6}" type="presOf" srcId="{E7B9A18F-8987-484D-A0DE-477475879E94}" destId="{55937893-B426-4022-A28C-957B91708A66}" srcOrd="0" destOrd="0" presId="urn:microsoft.com/office/officeart/2005/8/layout/process1"/>
    <dgm:cxn modelId="{A8635AC6-9473-4971-9786-DBB28FC748F7}" type="presOf" srcId="{E94DE114-2B17-4A2F-A6E0-F2D24AF350EC}" destId="{FBC8F63D-D0EF-466E-9B36-7B26AD36E348}" srcOrd="0" destOrd="0" presId="urn:microsoft.com/office/officeart/2005/8/layout/process1"/>
    <dgm:cxn modelId="{EB8BCFCB-DBCF-4A4F-AC52-D2DAFD529582}" type="presOf" srcId="{895DFF4B-06FC-449B-B6A3-606DE6A093E7}" destId="{1EAB8147-94EF-4AB7-BB7B-8AD766593324}" srcOrd="1" destOrd="0" presId="urn:microsoft.com/office/officeart/2005/8/layout/process1"/>
    <dgm:cxn modelId="{A76687D2-7AF5-425F-BB11-C3EFF0D56708}" srcId="{E7B9A18F-8987-484D-A0DE-477475879E94}" destId="{6B433244-A483-46E2-8DF1-8B2F6795E60C}" srcOrd="0" destOrd="0" parTransId="{B8951F49-423F-4243-A8DC-AE5426C588CF}" sibTransId="{E94DE114-2B17-4A2F-A6E0-F2D24AF350EC}"/>
    <dgm:cxn modelId="{59A9D9D7-EAA4-4B3D-8DB6-AAF7DC927760}" type="presOf" srcId="{F0990E8F-74A1-46CB-B811-0F91BCEBACD9}" destId="{1CC824EA-DA65-403C-8FC6-FE44496DBA3F}" srcOrd="0" destOrd="0" presId="urn:microsoft.com/office/officeart/2005/8/layout/process1"/>
    <dgm:cxn modelId="{23FC8DD8-53DD-4E7C-9C24-D2D7A100D7F4}" type="presOf" srcId="{DBE12AA5-8ABF-4733-A9F1-9B3A365A76A8}" destId="{53571DBE-B253-494B-9412-A57916D11476}" srcOrd="0" destOrd="0" presId="urn:microsoft.com/office/officeart/2005/8/layout/process1"/>
    <dgm:cxn modelId="{6DA7C2E1-8096-41E0-9CCD-248C875408E2}" type="presOf" srcId="{AD08D9FB-2865-4D7B-9CF7-127C5E52D1FA}" destId="{583795FE-8BF6-482F-9EEE-158D0D79255C}" srcOrd="0" destOrd="0" presId="urn:microsoft.com/office/officeart/2005/8/layout/process1"/>
    <dgm:cxn modelId="{6CD400EA-AB68-4A34-90D7-B442BB9147EC}" type="presOf" srcId="{633023B0-6742-43DF-9C4B-35A52BC53499}" destId="{FB3D0FDB-3EDA-4650-8324-3BBFD005E9E0}" srcOrd="0" destOrd="0" presId="urn:microsoft.com/office/officeart/2005/8/layout/process1"/>
    <dgm:cxn modelId="{47A6C2F6-A5DC-4D54-BA0D-44F42D169529}" srcId="{E7B9A18F-8987-484D-A0DE-477475879E94}" destId="{DBE12AA5-8ABF-4733-A9F1-9B3A365A76A8}" srcOrd="1" destOrd="0" parTransId="{B7871DE0-2A78-4990-8531-A639F42477BB}" sibTransId="{F0990E8F-74A1-46CB-B811-0F91BCEBACD9}"/>
    <dgm:cxn modelId="{ABD9A3F7-3C28-4AA1-84FA-5800F2781F1E}" type="presOf" srcId="{F0990E8F-74A1-46CB-B811-0F91BCEBACD9}" destId="{308C3F32-BD2B-4237-BFAA-789F826541EF}" srcOrd="1" destOrd="0" presId="urn:microsoft.com/office/officeart/2005/8/layout/process1"/>
    <dgm:cxn modelId="{97B00FFE-7FEF-4F5A-BDF7-A1ABF6B42A1B}" type="presOf" srcId="{CD5222E4-AF48-42AA-AFBA-9C2CDA9AF01C}" destId="{4A3F1379-C326-4499-8EFD-D80BBEE11A2C}" srcOrd="0" destOrd="0" presId="urn:microsoft.com/office/officeart/2005/8/layout/process1"/>
    <dgm:cxn modelId="{30B7D4FB-4BDF-4DC5-9873-4BDCB01A7901}" type="presParOf" srcId="{55937893-B426-4022-A28C-957B91708A66}" destId="{4CFFB477-D02E-4565-B080-0CD3054B1613}" srcOrd="0" destOrd="0" presId="urn:microsoft.com/office/officeart/2005/8/layout/process1"/>
    <dgm:cxn modelId="{3F619EAF-E2B4-4661-A7E5-1872CCA705E9}" type="presParOf" srcId="{55937893-B426-4022-A28C-957B91708A66}" destId="{FBC8F63D-D0EF-466E-9B36-7B26AD36E348}" srcOrd="1" destOrd="0" presId="urn:microsoft.com/office/officeart/2005/8/layout/process1"/>
    <dgm:cxn modelId="{CC64F623-66A9-4CBE-8438-4CC8DFC554D3}" type="presParOf" srcId="{FBC8F63D-D0EF-466E-9B36-7B26AD36E348}" destId="{0B3B81B4-FB45-4295-BFDD-FDDDA3EC0EB9}" srcOrd="0" destOrd="0" presId="urn:microsoft.com/office/officeart/2005/8/layout/process1"/>
    <dgm:cxn modelId="{C665EC59-2C62-4E3B-9443-E81CD1BB58E9}" type="presParOf" srcId="{55937893-B426-4022-A28C-957B91708A66}" destId="{53571DBE-B253-494B-9412-A57916D11476}" srcOrd="2" destOrd="0" presId="urn:microsoft.com/office/officeart/2005/8/layout/process1"/>
    <dgm:cxn modelId="{581687D0-25EC-4DF1-9830-17A7C3730C8D}" type="presParOf" srcId="{55937893-B426-4022-A28C-957B91708A66}" destId="{1CC824EA-DA65-403C-8FC6-FE44496DBA3F}" srcOrd="3" destOrd="0" presId="urn:microsoft.com/office/officeart/2005/8/layout/process1"/>
    <dgm:cxn modelId="{33EA73F1-8350-4A42-BD24-536DBAA68678}" type="presParOf" srcId="{1CC824EA-DA65-403C-8FC6-FE44496DBA3F}" destId="{308C3F32-BD2B-4237-BFAA-789F826541EF}" srcOrd="0" destOrd="0" presId="urn:microsoft.com/office/officeart/2005/8/layout/process1"/>
    <dgm:cxn modelId="{F19680F1-3BC1-4F55-A8AB-025999586176}" type="presParOf" srcId="{55937893-B426-4022-A28C-957B91708A66}" destId="{4A3F1379-C326-4499-8EFD-D80BBEE11A2C}" srcOrd="4" destOrd="0" presId="urn:microsoft.com/office/officeart/2005/8/layout/process1"/>
    <dgm:cxn modelId="{2F4AF897-40CA-4F6D-8CDF-42AA85727FFF}" type="presParOf" srcId="{55937893-B426-4022-A28C-957B91708A66}" destId="{2C0D6316-C917-4522-8EC1-347AA2EA5D51}" srcOrd="5" destOrd="0" presId="urn:microsoft.com/office/officeart/2005/8/layout/process1"/>
    <dgm:cxn modelId="{36B4ED55-CE25-480D-AECA-9AC7B99151F7}" type="presParOf" srcId="{2C0D6316-C917-4522-8EC1-347AA2EA5D51}" destId="{1EAB8147-94EF-4AB7-BB7B-8AD766593324}" srcOrd="0" destOrd="0" presId="urn:microsoft.com/office/officeart/2005/8/layout/process1"/>
    <dgm:cxn modelId="{355B129E-F6EB-4A47-9576-ECD62BC8A66C}" type="presParOf" srcId="{55937893-B426-4022-A28C-957B91708A66}" destId="{583795FE-8BF6-482F-9EEE-158D0D79255C}" srcOrd="6" destOrd="0" presId="urn:microsoft.com/office/officeart/2005/8/layout/process1"/>
    <dgm:cxn modelId="{7417F19A-2CCD-4D5D-A3FB-D9F614CAB8BF}" type="presParOf" srcId="{55937893-B426-4022-A28C-957B91708A66}" destId="{C6B943B5-CA44-4A06-9E70-746BF364CE7E}" srcOrd="7" destOrd="0" presId="urn:microsoft.com/office/officeart/2005/8/layout/process1"/>
    <dgm:cxn modelId="{A7F21A0C-BEBA-4CDC-98FF-6C654374E3AA}" type="presParOf" srcId="{C6B943B5-CA44-4A06-9E70-746BF364CE7E}" destId="{E39AEE3E-46D4-43FF-89F6-F86FFD088F93}" srcOrd="0" destOrd="0" presId="urn:microsoft.com/office/officeart/2005/8/layout/process1"/>
    <dgm:cxn modelId="{6EAC77E6-CE90-4DF5-B39A-21486BBD3113}" type="presParOf" srcId="{55937893-B426-4022-A28C-957B91708A66}" destId="{FB3D0FDB-3EDA-4650-8324-3BBFD005E9E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28D84B-B7A3-4F06-AB8B-822D5461DC9D}" type="doc">
      <dgm:prSet loTypeId="urn:microsoft.com/office/officeart/2005/8/layout/process1" loCatId="process" qsTypeId="urn:microsoft.com/office/officeart/2005/8/quickstyle/simple1" qsCatId="simple" csTypeId="urn:microsoft.com/office/officeart/2005/8/colors/accent1_2" csCatId="accent1" phldr="1"/>
      <dgm:spPr/>
    </dgm:pt>
    <dgm:pt modelId="{383D1739-18B7-4094-8D5D-013E4D6AF62C}">
      <dgm:prSet phldrT="[טקסט]"/>
      <dgm:spPr/>
      <dgm:t>
        <a:bodyPr/>
        <a:lstStyle/>
        <a:p>
          <a:pPr rtl="1"/>
          <a:r>
            <a:rPr lang="en-US" dirty="0"/>
            <a:t>Predator is at state s</a:t>
          </a:r>
          <a:endParaRPr lang="he-IL" dirty="0"/>
        </a:p>
      </dgm:t>
    </dgm:pt>
    <dgm:pt modelId="{ED95AA15-952F-49E1-81B8-3838145AF868}" type="parTrans" cxnId="{557EBD38-0D00-4466-AFC3-889CF639E6A3}">
      <dgm:prSet/>
      <dgm:spPr/>
      <dgm:t>
        <a:bodyPr/>
        <a:lstStyle/>
        <a:p>
          <a:pPr rtl="1"/>
          <a:endParaRPr lang="he-IL"/>
        </a:p>
      </dgm:t>
    </dgm:pt>
    <dgm:pt modelId="{E9ECC879-F656-49E2-8362-2EAD3637CE7E}" type="sibTrans" cxnId="{557EBD38-0D00-4466-AFC3-889CF639E6A3}">
      <dgm:prSet/>
      <dgm:spPr/>
      <dgm:t>
        <a:bodyPr/>
        <a:lstStyle/>
        <a:p>
          <a:pPr rtl="1"/>
          <a:endParaRPr lang="he-IL" dirty="0"/>
        </a:p>
      </dgm:t>
    </dgm:pt>
    <dgm:pt modelId="{78A14ED6-2498-40EA-86D1-6461B0CA9EC9}">
      <dgm:prSet phldrT="[טקסט]"/>
      <dgm:spPr/>
      <dgm:t>
        <a:bodyPr/>
        <a:lstStyle/>
        <a:p>
          <a:pPr rtl="1"/>
          <a:r>
            <a:rPr lang="en-US" dirty="0"/>
            <a:t>Select action a and perform it</a:t>
          </a:r>
          <a:endParaRPr lang="he-IL" dirty="0"/>
        </a:p>
      </dgm:t>
    </dgm:pt>
    <dgm:pt modelId="{95127A13-3AD9-48CA-A205-0025A4D240E1}" type="parTrans" cxnId="{DE404718-DE55-4198-8D53-22CEE6A43F69}">
      <dgm:prSet/>
      <dgm:spPr/>
      <dgm:t>
        <a:bodyPr/>
        <a:lstStyle/>
        <a:p>
          <a:pPr rtl="1"/>
          <a:endParaRPr lang="he-IL"/>
        </a:p>
      </dgm:t>
    </dgm:pt>
    <dgm:pt modelId="{31074988-39F3-42CC-BC94-3CECA59F1A88}" type="sibTrans" cxnId="{DE404718-DE55-4198-8D53-22CEE6A43F69}">
      <dgm:prSet/>
      <dgm:spPr/>
      <dgm:t>
        <a:bodyPr/>
        <a:lstStyle/>
        <a:p>
          <a:pPr rtl="1"/>
          <a:endParaRPr lang="he-IL" dirty="0"/>
        </a:p>
      </dgm:t>
    </dgm:pt>
    <dgm:pt modelId="{9C08736D-6358-4621-9F29-2AD747176638}">
      <dgm:prSet phldrT="[טקסט]"/>
      <dgm:spPr/>
      <dgm:t>
        <a:bodyPr/>
        <a:lstStyle/>
        <a:p>
          <a:pPr rtl="1"/>
          <a:r>
            <a:rPr lang="en-US" dirty="0"/>
            <a:t>Transited to state s’</a:t>
          </a:r>
          <a:endParaRPr lang="he-IL" dirty="0"/>
        </a:p>
      </dgm:t>
    </dgm:pt>
    <dgm:pt modelId="{B3DF7D29-102D-41C8-8610-0D3D0B1C9DCB}" type="parTrans" cxnId="{10B4BEBF-D2E6-4692-A647-048A5E150956}">
      <dgm:prSet/>
      <dgm:spPr/>
      <dgm:t>
        <a:bodyPr/>
        <a:lstStyle/>
        <a:p>
          <a:pPr rtl="1"/>
          <a:endParaRPr lang="he-IL"/>
        </a:p>
      </dgm:t>
    </dgm:pt>
    <dgm:pt modelId="{7C2C14BA-E6DB-47D5-8FC6-BD8D7F7E87A1}" type="sibTrans" cxnId="{10B4BEBF-D2E6-4692-A647-048A5E150956}">
      <dgm:prSet/>
      <dgm:spPr/>
      <dgm:t>
        <a:bodyPr/>
        <a:lstStyle/>
        <a:p>
          <a:pPr rtl="1"/>
          <a:endParaRPr lang="he-IL" dirty="0"/>
        </a:p>
      </dgm:t>
    </dgm:pt>
    <dgm:pt modelId="{A4CFADFA-8D01-4D1E-B8A0-94863EDC81BB}">
      <dgm:prSet phldrT="[טקסט]"/>
      <dgm:spPr/>
      <dgm:t>
        <a:bodyPr/>
        <a:lstStyle/>
        <a:p>
          <a:pPr rtl="1"/>
          <a:r>
            <a:rPr lang="en-US" dirty="0"/>
            <a:t>Receives a reward signal of R(s, a, s’)</a:t>
          </a:r>
          <a:endParaRPr lang="he-IL" dirty="0"/>
        </a:p>
      </dgm:t>
    </dgm:pt>
    <dgm:pt modelId="{9A511F6A-01C7-415F-9D91-2044B6DD0425}" type="parTrans" cxnId="{7DC8D804-04E5-4CFB-A9C1-02094C5032F9}">
      <dgm:prSet/>
      <dgm:spPr/>
      <dgm:t>
        <a:bodyPr/>
        <a:lstStyle/>
        <a:p>
          <a:pPr rtl="1"/>
          <a:endParaRPr lang="he-IL"/>
        </a:p>
      </dgm:t>
    </dgm:pt>
    <dgm:pt modelId="{3A1A1F09-B9DA-49FF-AACB-C8F9B7B25DCC}" type="sibTrans" cxnId="{7DC8D804-04E5-4CFB-A9C1-02094C5032F9}">
      <dgm:prSet/>
      <dgm:spPr/>
      <dgm:t>
        <a:bodyPr/>
        <a:lstStyle/>
        <a:p>
          <a:pPr rtl="1"/>
          <a:endParaRPr lang="he-IL" dirty="0"/>
        </a:p>
      </dgm:t>
    </dgm:pt>
    <dgm:pt modelId="{32074A8A-5203-4FFF-955E-01222198E9A9}">
      <dgm:prSet phldrT="[טקסט]"/>
      <dgm:spPr/>
      <dgm:t>
        <a:bodyPr/>
        <a:lstStyle/>
        <a:p>
          <a:pPr rtl="1"/>
          <a:r>
            <a:rPr lang="en-US" dirty="0"/>
            <a:t>Updates its Q-Table using the received reward signal</a:t>
          </a:r>
          <a:endParaRPr lang="he-IL" dirty="0"/>
        </a:p>
      </dgm:t>
    </dgm:pt>
    <dgm:pt modelId="{E2EC5B3B-5F36-4640-8DD1-7AC2B232C19D}" type="parTrans" cxnId="{25B1A67F-3CB3-4BA6-B7F1-0F1F59DD1DCC}">
      <dgm:prSet/>
      <dgm:spPr/>
      <dgm:t>
        <a:bodyPr/>
        <a:lstStyle/>
        <a:p>
          <a:pPr rtl="1"/>
          <a:endParaRPr lang="he-IL"/>
        </a:p>
      </dgm:t>
    </dgm:pt>
    <dgm:pt modelId="{ACB65832-5DC7-49C5-8255-0A910680854B}" type="sibTrans" cxnId="{25B1A67F-3CB3-4BA6-B7F1-0F1F59DD1DCC}">
      <dgm:prSet/>
      <dgm:spPr/>
      <dgm:t>
        <a:bodyPr/>
        <a:lstStyle/>
        <a:p>
          <a:pPr rtl="1"/>
          <a:endParaRPr lang="he-IL"/>
        </a:p>
      </dgm:t>
    </dgm:pt>
    <dgm:pt modelId="{9CAE9364-35F1-4A05-8268-BF4CB5BAF96B}" type="pres">
      <dgm:prSet presAssocID="{3328D84B-B7A3-4F06-AB8B-822D5461DC9D}" presName="Name0" presStyleCnt="0">
        <dgm:presLayoutVars>
          <dgm:dir/>
          <dgm:resizeHandles val="exact"/>
        </dgm:presLayoutVars>
      </dgm:prSet>
      <dgm:spPr/>
    </dgm:pt>
    <dgm:pt modelId="{369D38AD-A639-4D05-A1F5-FE1B24662031}" type="pres">
      <dgm:prSet presAssocID="{383D1739-18B7-4094-8D5D-013E4D6AF62C}" presName="node" presStyleLbl="node1" presStyleIdx="0" presStyleCnt="5">
        <dgm:presLayoutVars>
          <dgm:bulletEnabled val="1"/>
        </dgm:presLayoutVars>
      </dgm:prSet>
      <dgm:spPr/>
    </dgm:pt>
    <dgm:pt modelId="{0702DB74-78A8-4616-B09F-9C5ACA9F6837}" type="pres">
      <dgm:prSet presAssocID="{E9ECC879-F656-49E2-8362-2EAD3637CE7E}" presName="sibTrans" presStyleLbl="sibTrans2D1" presStyleIdx="0" presStyleCnt="4"/>
      <dgm:spPr/>
    </dgm:pt>
    <dgm:pt modelId="{D797C766-9704-4401-AFD0-E530C7C1A6DB}" type="pres">
      <dgm:prSet presAssocID="{E9ECC879-F656-49E2-8362-2EAD3637CE7E}" presName="connectorText" presStyleLbl="sibTrans2D1" presStyleIdx="0" presStyleCnt="4"/>
      <dgm:spPr/>
    </dgm:pt>
    <dgm:pt modelId="{FA1B2BB9-9F7F-4FB0-AE84-1094E971B14B}" type="pres">
      <dgm:prSet presAssocID="{78A14ED6-2498-40EA-86D1-6461B0CA9EC9}" presName="node" presStyleLbl="node1" presStyleIdx="1" presStyleCnt="5">
        <dgm:presLayoutVars>
          <dgm:bulletEnabled val="1"/>
        </dgm:presLayoutVars>
      </dgm:prSet>
      <dgm:spPr/>
    </dgm:pt>
    <dgm:pt modelId="{6FAF2BD8-008C-45E1-B579-892FDE32B29F}" type="pres">
      <dgm:prSet presAssocID="{31074988-39F3-42CC-BC94-3CECA59F1A88}" presName="sibTrans" presStyleLbl="sibTrans2D1" presStyleIdx="1" presStyleCnt="4"/>
      <dgm:spPr/>
    </dgm:pt>
    <dgm:pt modelId="{BB44A227-BC4C-43FB-A5E2-F8194310FB35}" type="pres">
      <dgm:prSet presAssocID="{31074988-39F3-42CC-BC94-3CECA59F1A88}" presName="connectorText" presStyleLbl="sibTrans2D1" presStyleIdx="1" presStyleCnt="4"/>
      <dgm:spPr/>
    </dgm:pt>
    <dgm:pt modelId="{7804AC2D-7C22-4FC8-A080-60B195D0A9B5}" type="pres">
      <dgm:prSet presAssocID="{9C08736D-6358-4621-9F29-2AD747176638}" presName="node" presStyleLbl="node1" presStyleIdx="2" presStyleCnt="5">
        <dgm:presLayoutVars>
          <dgm:bulletEnabled val="1"/>
        </dgm:presLayoutVars>
      </dgm:prSet>
      <dgm:spPr/>
    </dgm:pt>
    <dgm:pt modelId="{21BE58FE-37D5-4047-A84D-926426E1263C}" type="pres">
      <dgm:prSet presAssocID="{7C2C14BA-E6DB-47D5-8FC6-BD8D7F7E87A1}" presName="sibTrans" presStyleLbl="sibTrans2D1" presStyleIdx="2" presStyleCnt="4"/>
      <dgm:spPr/>
    </dgm:pt>
    <dgm:pt modelId="{D08D70EB-BACE-4C30-955B-E5EF0A389684}" type="pres">
      <dgm:prSet presAssocID="{7C2C14BA-E6DB-47D5-8FC6-BD8D7F7E87A1}" presName="connectorText" presStyleLbl="sibTrans2D1" presStyleIdx="2" presStyleCnt="4"/>
      <dgm:spPr/>
    </dgm:pt>
    <dgm:pt modelId="{83347248-B018-4F87-BD51-BCDF38564684}" type="pres">
      <dgm:prSet presAssocID="{A4CFADFA-8D01-4D1E-B8A0-94863EDC81BB}" presName="node" presStyleLbl="node1" presStyleIdx="3" presStyleCnt="5">
        <dgm:presLayoutVars>
          <dgm:bulletEnabled val="1"/>
        </dgm:presLayoutVars>
      </dgm:prSet>
      <dgm:spPr/>
    </dgm:pt>
    <dgm:pt modelId="{3240240B-35C0-4DE9-8C34-D3AAE9B44F57}" type="pres">
      <dgm:prSet presAssocID="{3A1A1F09-B9DA-49FF-AACB-C8F9B7B25DCC}" presName="sibTrans" presStyleLbl="sibTrans2D1" presStyleIdx="3" presStyleCnt="4"/>
      <dgm:spPr/>
    </dgm:pt>
    <dgm:pt modelId="{CA8D26FC-E7A8-45F6-8331-4271A9345410}" type="pres">
      <dgm:prSet presAssocID="{3A1A1F09-B9DA-49FF-AACB-C8F9B7B25DCC}" presName="connectorText" presStyleLbl="sibTrans2D1" presStyleIdx="3" presStyleCnt="4"/>
      <dgm:spPr/>
    </dgm:pt>
    <dgm:pt modelId="{9DD5938D-2385-4C1D-9251-162BDB451FA8}" type="pres">
      <dgm:prSet presAssocID="{32074A8A-5203-4FFF-955E-01222198E9A9}" presName="node" presStyleLbl="node1" presStyleIdx="4" presStyleCnt="5">
        <dgm:presLayoutVars>
          <dgm:bulletEnabled val="1"/>
        </dgm:presLayoutVars>
      </dgm:prSet>
      <dgm:spPr/>
    </dgm:pt>
  </dgm:ptLst>
  <dgm:cxnLst>
    <dgm:cxn modelId="{7DC8D804-04E5-4CFB-A9C1-02094C5032F9}" srcId="{3328D84B-B7A3-4F06-AB8B-822D5461DC9D}" destId="{A4CFADFA-8D01-4D1E-B8A0-94863EDC81BB}" srcOrd="3" destOrd="0" parTransId="{9A511F6A-01C7-415F-9D91-2044B6DD0425}" sibTransId="{3A1A1F09-B9DA-49FF-AACB-C8F9B7B25DCC}"/>
    <dgm:cxn modelId="{DE404718-DE55-4198-8D53-22CEE6A43F69}" srcId="{3328D84B-B7A3-4F06-AB8B-822D5461DC9D}" destId="{78A14ED6-2498-40EA-86D1-6461B0CA9EC9}" srcOrd="1" destOrd="0" parTransId="{95127A13-3AD9-48CA-A205-0025A4D240E1}" sibTransId="{31074988-39F3-42CC-BC94-3CECA59F1A88}"/>
    <dgm:cxn modelId="{2BEA9E26-8745-4F7C-8940-B9055444C2D3}" type="presOf" srcId="{7C2C14BA-E6DB-47D5-8FC6-BD8D7F7E87A1}" destId="{21BE58FE-37D5-4047-A84D-926426E1263C}" srcOrd="0" destOrd="0" presId="urn:microsoft.com/office/officeart/2005/8/layout/process1"/>
    <dgm:cxn modelId="{557EBD38-0D00-4466-AFC3-889CF639E6A3}" srcId="{3328D84B-B7A3-4F06-AB8B-822D5461DC9D}" destId="{383D1739-18B7-4094-8D5D-013E4D6AF62C}" srcOrd="0" destOrd="0" parTransId="{ED95AA15-952F-49E1-81B8-3838145AF868}" sibTransId="{E9ECC879-F656-49E2-8362-2EAD3637CE7E}"/>
    <dgm:cxn modelId="{25B1A67F-3CB3-4BA6-B7F1-0F1F59DD1DCC}" srcId="{3328D84B-B7A3-4F06-AB8B-822D5461DC9D}" destId="{32074A8A-5203-4FFF-955E-01222198E9A9}" srcOrd="4" destOrd="0" parTransId="{E2EC5B3B-5F36-4640-8DD1-7AC2B232C19D}" sibTransId="{ACB65832-5DC7-49C5-8255-0A910680854B}"/>
    <dgm:cxn modelId="{B888AD8C-0263-44F3-B1A5-2698064751DF}" type="presOf" srcId="{E9ECC879-F656-49E2-8362-2EAD3637CE7E}" destId="{0702DB74-78A8-4616-B09F-9C5ACA9F6837}" srcOrd="0" destOrd="0" presId="urn:microsoft.com/office/officeart/2005/8/layout/process1"/>
    <dgm:cxn modelId="{5DF01193-FBC9-46C0-A972-75E99B23FEA7}" type="presOf" srcId="{3328D84B-B7A3-4F06-AB8B-822D5461DC9D}" destId="{9CAE9364-35F1-4A05-8268-BF4CB5BAF96B}" srcOrd="0" destOrd="0" presId="urn:microsoft.com/office/officeart/2005/8/layout/process1"/>
    <dgm:cxn modelId="{7608EDAF-1F62-4352-AB57-DB8040B8E983}" type="presOf" srcId="{E9ECC879-F656-49E2-8362-2EAD3637CE7E}" destId="{D797C766-9704-4401-AFD0-E530C7C1A6DB}" srcOrd="1" destOrd="0" presId="urn:microsoft.com/office/officeart/2005/8/layout/process1"/>
    <dgm:cxn modelId="{FD0802B3-46BE-46CB-A05D-BF1264B57DAD}" type="presOf" srcId="{3A1A1F09-B9DA-49FF-AACB-C8F9B7B25DCC}" destId="{CA8D26FC-E7A8-45F6-8331-4271A9345410}" srcOrd="1" destOrd="0" presId="urn:microsoft.com/office/officeart/2005/8/layout/process1"/>
    <dgm:cxn modelId="{E67207B6-1A92-4969-BA20-EDDE7182CC70}" type="presOf" srcId="{A4CFADFA-8D01-4D1E-B8A0-94863EDC81BB}" destId="{83347248-B018-4F87-BD51-BCDF38564684}" srcOrd="0" destOrd="0" presId="urn:microsoft.com/office/officeart/2005/8/layout/process1"/>
    <dgm:cxn modelId="{E9327DB7-A010-4793-AC76-6FB2F365E060}" type="presOf" srcId="{7C2C14BA-E6DB-47D5-8FC6-BD8D7F7E87A1}" destId="{D08D70EB-BACE-4C30-955B-E5EF0A389684}" srcOrd="1" destOrd="0" presId="urn:microsoft.com/office/officeart/2005/8/layout/process1"/>
    <dgm:cxn modelId="{931FC5BC-4C4C-4B63-9D2F-8579B4CC9C2C}" type="presOf" srcId="{31074988-39F3-42CC-BC94-3CECA59F1A88}" destId="{BB44A227-BC4C-43FB-A5E2-F8194310FB35}" srcOrd="1" destOrd="0" presId="urn:microsoft.com/office/officeart/2005/8/layout/process1"/>
    <dgm:cxn modelId="{10B4BEBF-D2E6-4692-A647-048A5E150956}" srcId="{3328D84B-B7A3-4F06-AB8B-822D5461DC9D}" destId="{9C08736D-6358-4621-9F29-2AD747176638}" srcOrd="2" destOrd="0" parTransId="{B3DF7D29-102D-41C8-8610-0D3D0B1C9DCB}" sibTransId="{7C2C14BA-E6DB-47D5-8FC6-BD8D7F7E87A1}"/>
    <dgm:cxn modelId="{02E008C4-0616-4B8D-BD10-00E4A485D7A9}" type="presOf" srcId="{3A1A1F09-B9DA-49FF-AACB-C8F9B7B25DCC}" destId="{3240240B-35C0-4DE9-8C34-D3AAE9B44F57}" srcOrd="0" destOrd="0" presId="urn:microsoft.com/office/officeart/2005/8/layout/process1"/>
    <dgm:cxn modelId="{13674DCA-CC3F-42BD-8BE6-ABEB7774E0B1}" type="presOf" srcId="{9C08736D-6358-4621-9F29-2AD747176638}" destId="{7804AC2D-7C22-4FC8-A080-60B195D0A9B5}" srcOrd="0" destOrd="0" presId="urn:microsoft.com/office/officeart/2005/8/layout/process1"/>
    <dgm:cxn modelId="{261C74CF-365B-4BFC-AAC5-9BB600B0CB86}" type="presOf" srcId="{32074A8A-5203-4FFF-955E-01222198E9A9}" destId="{9DD5938D-2385-4C1D-9251-162BDB451FA8}" srcOrd="0" destOrd="0" presId="urn:microsoft.com/office/officeart/2005/8/layout/process1"/>
    <dgm:cxn modelId="{314CB9D4-2B26-4043-A084-7B4A0939B033}" type="presOf" srcId="{78A14ED6-2498-40EA-86D1-6461B0CA9EC9}" destId="{FA1B2BB9-9F7F-4FB0-AE84-1094E971B14B}" srcOrd="0" destOrd="0" presId="urn:microsoft.com/office/officeart/2005/8/layout/process1"/>
    <dgm:cxn modelId="{A6DD7BE4-E200-43F5-A217-F38B25CB6D89}" type="presOf" srcId="{383D1739-18B7-4094-8D5D-013E4D6AF62C}" destId="{369D38AD-A639-4D05-A1F5-FE1B24662031}" srcOrd="0" destOrd="0" presId="urn:microsoft.com/office/officeart/2005/8/layout/process1"/>
    <dgm:cxn modelId="{C25E80ED-B879-472C-96C5-43DD6735CB6A}" type="presOf" srcId="{31074988-39F3-42CC-BC94-3CECA59F1A88}" destId="{6FAF2BD8-008C-45E1-B579-892FDE32B29F}" srcOrd="0" destOrd="0" presId="urn:microsoft.com/office/officeart/2005/8/layout/process1"/>
    <dgm:cxn modelId="{AFA23648-719E-48A6-96AF-D544E237C988}" type="presParOf" srcId="{9CAE9364-35F1-4A05-8268-BF4CB5BAF96B}" destId="{369D38AD-A639-4D05-A1F5-FE1B24662031}" srcOrd="0" destOrd="0" presId="urn:microsoft.com/office/officeart/2005/8/layout/process1"/>
    <dgm:cxn modelId="{7FA46B36-945E-4F62-AEA2-CEA63897C2F2}" type="presParOf" srcId="{9CAE9364-35F1-4A05-8268-BF4CB5BAF96B}" destId="{0702DB74-78A8-4616-B09F-9C5ACA9F6837}" srcOrd="1" destOrd="0" presId="urn:microsoft.com/office/officeart/2005/8/layout/process1"/>
    <dgm:cxn modelId="{1E40C504-2A74-4200-9E65-CD5220691F54}" type="presParOf" srcId="{0702DB74-78A8-4616-B09F-9C5ACA9F6837}" destId="{D797C766-9704-4401-AFD0-E530C7C1A6DB}" srcOrd="0" destOrd="0" presId="urn:microsoft.com/office/officeart/2005/8/layout/process1"/>
    <dgm:cxn modelId="{F8EC45AB-11C4-4516-AC5C-09741A8B3C18}" type="presParOf" srcId="{9CAE9364-35F1-4A05-8268-BF4CB5BAF96B}" destId="{FA1B2BB9-9F7F-4FB0-AE84-1094E971B14B}" srcOrd="2" destOrd="0" presId="urn:microsoft.com/office/officeart/2005/8/layout/process1"/>
    <dgm:cxn modelId="{CFEB692D-D775-4910-A95F-FDB9ECA95A9C}" type="presParOf" srcId="{9CAE9364-35F1-4A05-8268-BF4CB5BAF96B}" destId="{6FAF2BD8-008C-45E1-B579-892FDE32B29F}" srcOrd="3" destOrd="0" presId="urn:microsoft.com/office/officeart/2005/8/layout/process1"/>
    <dgm:cxn modelId="{AA29B3CB-BD57-4977-B643-E9CB0B39A61F}" type="presParOf" srcId="{6FAF2BD8-008C-45E1-B579-892FDE32B29F}" destId="{BB44A227-BC4C-43FB-A5E2-F8194310FB35}" srcOrd="0" destOrd="0" presId="urn:microsoft.com/office/officeart/2005/8/layout/process1"/>
    <dgm:cxn modelId="{4BB1DAB2-1971-4C07-ACE4-735304585129}" type="presParOf" srcId="{9CAE9364-35F1-4A05-8268-BF4CB5BAF96B}" destId="{7804AC2D-7C22-4FC8-A080-60B195D0A9B5}" srcOrd="4" destOrd="0" presId="urn:microsoft.com/office/officeart/2005/8/layout/process1"/>
    <dgm:cxn modelId="{722144E1-2469-47D6-810C-C4D6262FB6D0}" type="presParOf" srcId="{9CAE9364-35F1-4A05-8268-BF4CB5BAF96B}" destId="{21BE58FE-37D5-4047-A84D-926426E1263C}" srcOrd="5" destOrd="0" presId="urn:microsoft.com/office/officeart/2005/8/layout/process1"/>
    <dgm:cxn modelId="{2317BEBB-9DC1-406D-B890-241A2D4A5007}" type="presParOf" srcId="{21BE58FE-37D5-4047-A84D-926426E1263C}" destId="{D08D70EB-BACE-4C30-955B-E5EF0A389684}" srcOrd="0" destOrd="0" presId="urn:microsoft.com/office/officeart/2005/8/layout/process1"/>
    <dgm:cxn modelId="{4AF98200-895D-4E01-8225-4C23E5E98F92}" type="presParOf" srcId="{9CAE9364-35F1-4A05-8268-BF4CB5BAF96B}" destId="{83347248-B018-4F87-BD51-BCDF38564684}" srcOrd="6" destOrd="0" presId="urn:microsoft.com/office/officeart/2005/8/layout/process1"/>
    <dgm:cxn modelId="{C466E50F-DFAD-4CFD-845E-ADD73AE26EA5}" type="presParOf" srcId="{9CAE9364-35F1-4A05-8268-BF4CB5BAF96B}" destId="{3240240B-35C0-4DE9-8C34-D3AAE9B44F57}" srcOrd="7" destOrd="0" presId="urn:microsoft.com/office/officeart/2005/8/layout/process1"/>
    <dgm:cxn modelId="{E4FE2456-1F4A-4DDA-938E-E6B568D00938}" type="presParOf" srcId="{3240240B-35C0-4DE9-8C34-D3AAE9B44F57}" destId="{CA8D26FC-E7A8-45F6-8331-4271A9345410}" srcOrd="0" destOrd="0" presId="urn:microsoft.com/office/officeart/2005/8/layout/process1"/>
    <dgm:cxn modelId="{73D1C3D5-77B5-4227-A9DC-30031FDD8C6D}" type="presParOf" srcId="{9CAE9364-35F1-4A05-8268-BF4CB5BAF96B}" destId="{9DD5938D-2385-4C1D-9251-162BDB451FA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FB477-D02E-4565-B080-0CD3054B1613}">
      <dsp:nvSpPr>
        <dsp:cNvPr id="0" name=""/>
        <dsp:cNvSpPr/>
      </dsp:nvSpPr>
      <dsp:spPr>
        <a:xfrm>
          <a:off x="3968" y="1027673"/>
          <a:ext cx="1230312" cy="1499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Run start</a:t>
          </a:r>
        </a:p>
      </dsp:txBody>
      <dsp:txXfrm>
        <a:off x="40003" y="1063708"/>
        <a:ext cx="1158242" cy="1427373"/>
      </dsp:txXfrm>
    </dsp:sp>
    <dsp:sp modelId="{FBC8F63D-D0EF-466E-9B36-7B26AD36E348}">
      <dsp:nvSpPr>
        <dsp:cNvPr id="0" name=""/>
        <dsp:cNvSpPr/>
      </dsp:nvSpPr>
      <dsp:spPr>
        <a:xfrm>
          <a:off x="1357312" y="1624836"/>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357312" y="1685859"/>
        <a:ext cx="182578" cy="183071"/>
      </dsp:txXfrm>
    </dsp:sp>
    <dsp:sp modelId="{53571DBE-B253-494B-9412-A57916D11476}">
      <dsp:nvSpPr>
        <dsp:cNvPr id="0" name=""/>
        <dsp:cNvSpPr/>
      </dsp:nvSpPr>
      <dsp:spPr>
        <a:xfrm>
          <a:off x="1726406" y="1027673"/>
          <a:ext cx="1230312" cy="1499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new Q table for each predator</a:t>
          </a:r>
        </a:p>
      </dsp:txBody>
      <dsp:txXfrm>
        <a:off x="1762441" y="1063708"/>
        <a:ext cx="1158242" cy="1427373"/>
      </dsp:txXfrm>
    </dsp:sp>
    <dsp:sp modelId="{1CC824EA-DA65-403C-8FC6-FE44496DBA3F}">
      <dsp:nvSpPr>
        <dsp:cNvPr id="0" name=""/>
        <dsp:cNvSpPr/>
      </dsp:nvSpPr>
      <dsp:spPr>
        <a:xfrm>
          <a:off x="3079750" y="1624836"/>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3079750" y="1685859"/>
        <a:ext cx="182578" cy="183071"/>
      </dsp:txXfrm>
    </dsp:sp>
    <dsp:sp modelId="{4A3F1379-C326-4499-8EFD-D80BBEE11A2C}">
      <dsp:nvSpPr>
        <dsp:cNvPr id="0" name=""/>
        <dsp:cNvSpPr/>
      </dsp:nvSpPr>
      <dsp:spPr>
        <a:xfrm>
          <a:off x="3448843" y="1027673"/>
          <a:ext cx="1230312" cy="1499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Choose random placement for all animals</a:t>
          </a:r>
        </a:p>
      </dsp:txBody>
      <dsp:txXfrm>
        <a:off x="3484878" y="1063708"/>
        <a:ext cx="1158242" cy="1427373"/>
      </dsp:txXfrm>
    </dsp:sp>
    <dsp:sp modelId="{2C0D6316-C917-4522-8EC1-347AA2EA5D51}">
      <dsp:nvSpPr>
        <dsp:cNvPr id="0" name=""/>
        <dsp:cNvSpPr/>
      </dsp:nvSpPr>
      <dsp:spPr>
        <a:xfrm>
          <a:off x="4802187" y="1624836"/>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4802187" y="1685859"/>
        <a:ext cx="182578" cy="183071"/>
      </dsp:txXfrm>
    </dsp:sp>
    <dsp:sp modelId="{583795FE-8BF6-482F-9EEE-158D0D79255C}">
      <dsp:nvSpPr>
        <dsp:cNvPr id="0" name=""/>
        <dsp:cNvSpPr/>
      </dsp:nvSpPr>
      <dsp:spPr>
        <a:xfrm>
          <a:off x="5171281" y="1027673"/>
          <a:ext cx="1230312" cy="1499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Run episode</a:t>
          </a:r>
        </a:p>
      </dsp:txBody>
      <dsp:txXfrm>
        <a:off x="5207316" y="1063708"/>
        <a:ext cx="1158242" cy="1427373"/>
      </dsp:txXfrm>
    </dsp:sp>
    <dsp:sp modelId="{C6B943B5-CA44-4A06-9E70-746BF364CE7E}">
      <dsp:nvSpPr>
        <dsp:cNvPr id="0" name=""/>
        <dsp:cNvSpPr/>
      </dsp:nvSpPr>
      <dsp:spPr>
        <a:xfrm>
          <a:off x="6524624" y="1624836"/>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524624" y="1685859"/>
        <a:ext cx="182578" cy="183071"/>
      </dsp:txXfrm>
    </dsp:sp>
    <dsp:sp modelId="{FB3D0FDB-3EDA-4650-8324-3BBFD005E9E0}">
      <dsp:nvSpPr>
        <dsp:cNvPr id="0" name=""/>
        <dsp:cNvSpPr/>
      </dsp:nvSpPr>
      <dsp:spPr>
        <a:xfrm>
          <a:off x="6893718" y="1027673"/>
          <a:ext cx="1230312" cy="1499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2"/>
              </a:solidFill>
            </a:rPr>
            <a:t>Run end</a:t>
          </a:r>
        </a:p>
      </dsp:txBody>
      <dsp:txXfrm>
        <a:off x="6929753" y="1063708"/>
        <a:ext cx="1158242" cy="1427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D38AD-A639-4D05-A1F5-FE1B24662031}">
      <dsp:nvSpPr>
        <dsp:cNvPr id="0" name=""/>
        <dsp:cNvSpPr/>
      </dsp:nvSpPr>
      <dsp:spPr>
        <a:xfrm>
          <a:off x="4820" y="1272831"/>
          <a:ext cx="1494397" cy="1492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kern="1200" dirty="0"/>
            <a:t>Predator is at state s</a:t>
          </a:r>
          <a:endParaRPr lang="he-IL" sz="1800" kern="1200" dirty="0"/>
        </a:p>
      </dsp:txBody>
      <dsp:txXfrm>
        <a:off x="48547" y="1316558"/>
        <a:ext cx="1406943" cy="1405483"/>
      </dsp:txXfrm>
    </dsp:sp>
    <dsp:sp modelId="{0702DB74-78A8-4616-B09F-9C5ACA9F6837}">
      <dsp:nvSpPr>
        <dsp:cNvPr id="0" name=""/>
        <dsp:cNvSpPr/>
      </dsp:nvSpPr>
      <dsp:spPr>
        <a:xfrm>
          <a:off x="1648657" y="1833994"/>
          <a:ext cx="316812" cy="370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dirty="0"/>
        </a:p>
      </dsp:txBody>
      <dsp:txXfrm>
        <a:off x="1648657" y="1908116"/>
        <a:ext cx="221768" cy="222366"/>
      </dsp:txXfrm>
    </dsp:sp>
    <dsp:sp modelId="{FA1B2BB9-9F7F-4FB0-AE84-1094E971B14B}">
      <dsp:nvSpPr>
        <dsp:cNvPr id="0" name=""/>
        <dsp:cNvSpPr/>
      </dsp:nvSpPr>
      <dsp:spPr>
        <a:xfrm>
          <a:off x="2096976" y="1272831"/>
          <a:ext cx="1494397" cy="1492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kern="1200" dirty="0"/>
            <a:t>Select action a and perform it</a:t>
          </a:r>
          <a:endParaRPr lang="he-IL" sz="1800" kern="1200" dirty="0"/>
        </a:p>
      </dsp:txBody>
      <dsp:txXfrm>
        <a:off x="2140703" y="1316558"/>
        <a:ext cx="1406943" cy="1405483"/>
      </dsp:txXfrm>
    </dsp:sp>
    <dsp:sp modelId="{6FAF2BD8-008C-45E1-B579-892FDE32B29F}">
      <dsp:nvSpPr>
        <dsp:cNvPr id="0" name=""/>
        <dsp:cNvSpPr/>
      </dsp:nvSpPr>
      <dsp:spPr>
        <a:xfrm>
          <a:off x="3740813" y="1833994"/>
          <a:ext cx="316812" cy="370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dirty="0"/>
        </a:p>
      </dsp:txBody>
      <dsp:txXfrm>
        <a:off x="3740813" y="1908116"/>
        <a:ext cx="221768" cy="222366"/>
      </dsp:txXfrm>
    </dsp:sp>
    <dsp:sp modelId="{7804AC2D-7C22-4FC8-A080-60B195D0A9B5}">
      <dsp:nvSpPr>
        <dsp:cNvPr id="0" name=""/>
        <dsp:cNvSpPr/>
      </dsp:nvSpPr>
      <dsp:spPr>
        <a:xfrm>
          <a:off x="4189132" y="1272831"/>
          <a:ext cx="1494397" cy="1492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kern="1200" dirty="0"/>
            <a:t>Transited to state s’</a:t>
          </a:r>
          <a:endParaRPr lang="he-IL" sz="1800" kern="1200" dirty="0"/>
        </a:p>
      </dsp:txBody>
      <dsp:txXfrm>
        <a:off x="4232859" y="1316558"/>
        <a:ext cx="1406943" cy="1405483"/>
      </dsp:txXfrm>
    </dsp:sp>
    <dsp:sp modelId="{21BE58FE-37D5-4047-A84D-926426E1263C}">
      <dsp:nvSpPr>
        <dsp:cNvPr id="0" name=""/>
        <dsp:cNvSpPr/>
      </dsp:nvSpPr>
      <dsp:spPr>
        <a:xfrm>
          <a:off x="5832969" y="1833994"/>
          <a:ext cx="316812" cy="370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dirty="0"/>
        </a:p>
      </dsp:txBody>
      <dsp:txXfrm>
        <a:off x="5832969" y="1908116"/>
        <a:ext cx="221768" cy="222366"/>
      </dsp:txXfrm>
    </dsp:sp>
    <dsp:sp modelId="{83347248-B018-4F87-BD51-BCDF38564684}">
      <dsp:nvSpPr>
        <dsp:cNvPr id="0" name=""/>
        <dsp:cNvSpPr/>
      </dsp:nvSpPr>
      <dsp:spPr>
        <a:xfrm>
          <a:off x="6281289" y="1272831"/>
          <a:ext cx="1494397" cy="1492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kern="1200" dirty="0"/>
            <a:t>Receives a reward signal of R(s, a, s’)</a:t>
          </a:r>
          <a:endParaRPr lang="he-IL" sz="1800" kern="1200" dirty="0"/>
        </a:p>
      </dsp:txBody>
      <dsp:txXfrm>
        <a:off x="6325016" y="1316558"/>
        <a:ext cx="1406943" cy="1405483"/>
      </dsp:txXfrm>
    </dsp:sp>
    <dsp:sp modelId="{3240240B-35C0-4DE9-8C34-D3AAE9B44F57}">
      <dsp:nvSpPr>
        <dsp:cNvPr id="0" name=""/>
        <dsp:cNvSpPr/>
      </dsp:nvSpPr>
      <dsp:spPr>
        <a:xfrm>
          <a:off x="7925125" y="1833994"/>
          <a:ext cx="316812" cy="370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dirty="0"/>
        </a:p>
      </dsp:txBody>
      <dsp:txXfrm>
        <a:off x="7925125" y="1908116"/>
        <a:ext cx="221768" cy="222366"/>
      </dsp:txXfrm>
    </dsp:sp>
    <dsp:sp modelId="{9DD5938D-2385-4C1D-9251-162BDB451FA8}">
      <dsp:nvSpPr>
        <dsp:cNvPr id="0" name=""/>
        <dsp:cNvSpPr/>
      </dsp:nvSpPr>
      <dsp:spPr>
        <a:xfrm>
          <a:off x="8373445" y="1272831"/>
          <a:ext cx="1494397" cy="1492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kern="1200" dirty="0"/>
            <a:t>Updates its Q-Table using the received reward signal</a:t>
          </a:r>
          <a:endParaRPr lang="he-IL" sz="1800" kern="1200" dirty="0"/>
        </a:p>
      </dsp:txBody>
      <dsp:txXfrm>
        <a:off x="8417172" y="1316558"/>
        <a:ext cx="1406943" cy="14054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he-IL"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1F597D-A502-4FF1-9BD1-CD52FAA24C4F}" type="slidenum">
              <a:rPr lang="he-IL" smtClean="0"/>
              <a:t>‹#›</a:t>
            </a:fld>
            <a:endParaRPr lang="he-IL"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72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248644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83127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p:txBody>
          <a:bodyPr/>
          <a:lstStyle>
            <a:lvl1pPr algn="l" rtl="0">
              <a:defRPr>
                <a:solidFill>
                  <a:schemeClr val="tx1"/>
                </a:solidFill>
              </a:defRPr>
            </a:lvl1pPr>
            <a:lvl2pPr algn="l" rtl="0">
              <a:defRPr>
                <a:solidFill>
                  <a:schemeClr val="tx1"/>
                </a:solidFill>
              </a:defRPr>
            </a:lvl2pPr>
            <a:lvl3pPr algn="l" rtl="0">
              <a:defRPr>
                <a:solidFill>
                  <a:schemeClr val="tx1"/>
                </a:solidFill>
              </a:defRPr>
            </a:lvl3pPr>
            <a:lvl4pPr algn="l" rtl="0">
              <a:defRPr>
                <a:solidFill>
                  <a:schemeClr val="tx1"/>
                </a:solidFill>
              </a:defRPr>
            </a:lvl4pPr>
            <a:lvl5pPr algn="l" rtl="0">
              <a:defRPr>
                <a:solidFill>
                  <a:schemeClr val="tx1"/>
                </a:solidFill>
              </a:defRPr>
            </a:lvl5pPr>
          </a:lstStyle>
          <a:p>
            <a:pPr lvl="0"/>
            <a:r>
              <a:rPr lang="he-IL" dirty="0"/>
              <a:t>ערוך סגנונות טקסט של תבנית בסיס</a:t>
            </a:r>
          </a:p>
          <a:p>
            <a:pPr lvl="1"/>
            <a:r>
              <a:rPr lang="he-IL" dirty="0"/>
              <a:t>רמה שניה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19264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641F597D-A502-4FF1-9BD1-CD52FAA24C4F}" type="slidenum">
              <a:rPr lang="he-IL" smtClean="0"/>
              <a:t>‹#›</a:t>
            </a:fld>
            <a:endParaRPr lang="he-IL"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5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31491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181644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174699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225761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44882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0F8822D0-32A3-420B-AB92-D1BBD7B1341C}" type="datetimeFigureOut">
              <a:rPr lang="he-IL" smtClean="0"/>
              <a:t>כ"ד/אלול/תשע"ז</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641F597D-A502-4FF1-9BD1-CD52FAA24C4F}" type="slidenum">
              <a:rPr lang="he-IL" smtClean="0"/>
              <a:t>‹#›</a:t>
            </a:fld>
            <a:endParaRPr lang="he-IL" dirty="0"/>
          </a:p>
        </p:txBody>
      </p:sp>
    </p:spTree>
    <p:extLst>
      <p:ext uri="{BB962C8B-B14F-4D97-AF65-F5344CB8AC3E}">
        <p14:creationId xmlns:p14="http://schemas.microsoft.com/office/powerpoint/2010/main" val="176352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F8822D0-32A3-420B-AB92-D1BBD7B1341C}" type="datetimeFigureOut">
              <a:rPr lang="he-IL" smtClean="0"/>
              <a:t>כ"ד/אלול/תשע"ז</a:t>
            </a:fld>
            <a:endParaRPr lang="he-IL"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he-IL"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41F597D-A502-4FF1-9BD1-CD52FAA24C4F}" type="slidenum">
              <a:rPr lang="he-IL" smtClean="0"/>
              <a:t>‹#›</a:t>
            </a:fld>
            <a:endParaRPr lang="he-IL" dirty="0"/>
          </a:p>
        </p:txBody>
      </p:sp>
    </p:spTree>
    <p:extLst>
      <p:ext uri="{BB962C8B-B14F-4D97-AF65-F5344CB8AC3E}">
        <p14:creationId xmlns:p14="http://schemas.microsoft.com/office/powerpoint/2010/main" val="3324900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RL speedup EXPERIMENT</a:t>
            </a:r>
            <a:endParaRPr lang="he-IL" dirty="0"/>
          </a:p>
        </p:txBody>
      </p:sp>
      <p:sp>
        <p:nvSpPr>
          <p:cNvPr id="3" name="כותרת משנה 2"/>
          <p:cNvSpPr>
            <a:spLocks noGrp="1"/>
          </p:cNvSpPr>
          <p:nvPr>
            <p:ph type="subTitle" idx="1"/>
          </p:nvPr>
        </p:nvSpPr>
        <p:spPr/>
        <p:txBody>
          <a:bodyPr/>
          <a:lstStyle/>
          <a:p>
            <a:r>
              <a:rPr lang="en-US" dirty="0"/>
              <a:t>State Abstraction Speedup Method</a:t>
            </a:r>
            <a:endParaRPr lang="he-IL" dirty="0"/>
          </a:p>
        </p:txBody>
      </p:sp>
    </p:spTree>
    <p:extLst>
      <p:ext uri="{BB962C8B-B14F-4D97-AF65-F5344CB8AC3E}">
        <p14:creationId xmlns:p14="http://schemas.microsoft.com/office/powerpoint/2010/main" val="417743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Reward method</a:t>
            </a:r>
            <a:endParaRPr lang="he-IL" dirty="0"/>
          </a:p>
        </p:txBody>
      </p:sp>
      <p:sp>
        <p:nvSpPr>
          <p:cNvPr id="3" name="מציין מיקום תוכן 2"/>
          <p:cNvSpPr>
            <a:spLocks noGrp="1"/>
          </p:cNvSpPr>
          <p:nvPr>
            <p:ph idx="1"/>
          </p:nvPr>
        </p:nvSpPr>
        <p:spPr/>
        <p:txBody>
          <a:bodyPr/>
          <a:lstStyle/>
          <a:p>
            <a:r>
              <a:rPr lang="en-US" dirty="0"/>
              <a:t>The preys has a fixed strategy, so they aren’t receive rewards.</a:t>
            </a:r>
            <a:endParaRPr lang="he-IL" dirty="0"/>
          </a:p>
          <a:p>
            <a:r>
              <a:rPr lang="en-US" dirty="0"/>
              <a:t>The reward for each of the predator actions is zero.</a:t>
            </a:r>
            <a:endParaRPr lang="he-IL" dirty="0"/>
          </a:p>
          <a:p>
            <a:r>
              <a:rPr lang="en-US" dirty="0"/>
              <a:t>In case the predator action leaded to catching the prey, the episode ends and </a:t>
            </a:r>
            <a:r>
              <a:rPr lang="en-US" b="1" dirty="0"/>
              <a:t>all the predators </a:t>
            </a:r>
            <a:r>
              <a:rPr lang="en-US" dirty="0"/>
              <a:t>receive reward of 1.</a:t>
            </a:r>
            <a:endParaRPr lang="he-IL" dirty="0"/>
          </a:p>
        </p:txBody>
      </p:sp>
    </p:spTree>
    <p:extLst>
      <p:ext uri="{BB962C8B-B14F-4D97-AF65-F5344CB8AC3E}">
        <p14:creationId xmlns:p14="http://schemas.microsoft.com/office/powerpoint/2010/main" val="265816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Additional settings</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p:txBody>
              <a:bodyPr>
                <a:normAutofit fontScale="92500" lnSpcReduction="10000"/>
              </a:bodyPr>
              <a:lstStyle/>
              <a:p>
                <a:r>
                  <a:rPr lang="en-US" dirty="0"/>
                  <a:t>Two predators, one prey</a:t>
                </a:r>
                <a:endParaRPr lang="he-IL" dirty="0"/>
              </a:p>
              <a:p>
                <a:r>
                  <a:rPr lang="en-US" b="1" dirty="0"/>
                  <a:t>Grid world size- 20X20</a:t>
                </a:r>
                <a:endParaRPr lang="he-IL" b="1" dirty="0"/>
              </a:p>
              <a:p>
                <a:r>
                  <a:rPr lang="en-US" dirty="0"/>
                  <a:t>Q-Table update is calculated using the formula presented during the course lecture-</a:t>
                </a:r>
                <a:endParaRPr lang="he-IL" dirty="0"/>
              </a:p>
              <a:p>
                <a:pPr marL="0" indent="0">
                  <a:buNone/>
                </a:pP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max</m:t>
                                  </m:r>
                                </m:e>
                                <m:lim>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lim>
                              </m:limLow>
                            </m:fName>
                            <m:e>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e>
                          </m:func>
                        </m:e>
                      </m:d>
                    </m:oMath>
                  </m:oMathPara>
                </a14:m>
                <a:endParaRPr lang="he-IL" b="0" dirty="0">
                  <a:ea typeface="Cambria Math" panose="02040503050406030204" pitchFamily="18" charset="0"/>
                </a:endParaRPr>
              </a:p>
              <a:p>
                <a:endParaRPr lang="he-IL" dirty="0"/>
              </a:p>
              <a:p>
                <a:r>
                  <a:rPr lang="en-US" dirty="0"/>
                  <a:t>We use the following values:</a:t>
                </a:r>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003125</m:t>
                      </m:r>
                    </m:oMath>
                  </m:oMathPara>
                </a14:m>
                <a:endParaRPr lang="en-US" b="0" dirty="0">
                  <a:ea typeface="Cambria Math" panose="02040503050406030204" pitchFamily="18" charset="0"/>
                </a:endParaRPr>
              </a:p>
              <a:p>
                <a:pPr marL="0" indent="0">
                  <a:buNone/>
                </a:pPr>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m:t>
                      </m:r>
                    </m:oMath>
                  </m:oMathPara>
                </a14:m>
                <a:endParaRPr lang="en-US" dirty="0"/>
              </a:p>
              <a:p>
                <a:pPr marL="0" indent="0">
                  <a:buNone/>
                </a:pPr>
                <a:endParaRPr lang="en-US" dirty="0"/>
              </a:p>
              <a:p>
                <a:pPr marL="0" indent="0">
                  <a:buNone/>
                </a:pPr>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l="-679" t="-2417" b="-17523"/>
                </a:stretch>
              </a:blipFill>
            </p:spPr>
            <p:txBody>
              <a:bodyPr/>
              <a:lstStyle/>
              <a:p>
                <a:r>
                  <a:rPr lang="he-IL">
                    <a:noFill/>
                  </a:rPr>
                  <a:t> </a:t>
                </a:r>
              </a:p>
            </p:txBody>
          </p:sp>
        </mc:Fallback>
      </mc:AlternateContent>
    </p:spTree>
    <p:extLst>
      <p:ext uri="{BB962C8B-B14F-4D97-AF65-F5344CB8AC3E}">
        <p14:creationId xmlns:p14="http://schemas.microsoft.com/office/powerpoint/2010/main" val="347920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problem</a:t>
            </a:r>
            <a:endParaRPr lang="he-IL" dirty="0"/>
          </a:p>
        </p:txBody>
      </p:sp>
      <p:sp>
        <p:nvSpPr>
          <p:cNvPr id="3" name="מציין מיקום טקסט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66176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Basic Q Learning- representation</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p:txBody>
              <a:bodyPr>
                <a:normAutofit fontScale="85000" lnSpcReduction="10000"/>
              </a:bodyPr>
              <a:lstStyle/>
              <a:p>
                <a:r>
                  <a:rPr lang="en-US" dirty="0"/>
                  <a:t>Notation: </a:t>
                </a:r>
                <a:endParaRPr lang="he-IL" dirty="0"/>
              </a:p>
              <a:p>
                <a:pPr marL="45720" indent="0">
                  <a:buNone/>
                </a:pPr>
                <a:endParaRPr lang="he-IL" dirty="0"/>
              </a:p>
              <a:p>
                <a:pPr marL="45720" indent="0" algn="l" rtl="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4</m:t>
                              </m:r>
                            </m:sup>
                          </m:sSup>
                        </m:e>
                      </m:d>
                    </m:oMath>
                  </m:oMathPara>
                </a14:m>
                <a:endParaRPr lang="he-IL" dirty="0"/>
              </a:p>
              <a:p>
                <a:pPr marL="45720" indent="0">
                  <a:buNone/>
                </a:pPr>
                <a:r>
                  <a:rPr lang="en-US" dirty="0"/>
                  <a:t>When-</a:t>
                </a:r>
                <a:endParaRPr lang="he-IL"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1</m:t>
                        </m:r>
                      </m:sup>
                    </m:sSup>
                  </m:oMath>
                </a14:m>
                <a:r>
                  <a:rPr lang="en-US" dirty="0"/>
                  <a:t> = the difference between the acting predator’s  x coordinate to other predator’s  x coordinate</a:t>
                </a:r>
                <a:endParaRPr lang="he-IL"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2</m:t>
                        </m:r>
                      </m:sup>
                    </m:sSup>
                    <m:r>
                      <a:rPr lang="en-US" i="1">
                        <a:latin typeface="Cambria Math" panose="02040503050406030204" pitchFamily="18" charset="0"/>
                      </a:rPr>
                      <m:t> </m:t>
                    </m:r>
                  </m:oMath>
                </a14:m>
                <a:r>
                  <a:rPr lang="en-US" dirty="0"/>
                  <a:t>= the difference between the acting predator’s  y coordinate to other predator’s y coordinate</a:t>
                </a:r>
                <a:endParaRPr lang="he-IL"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3</m:t>
                        </m:r>
                      </m:sup>
                    </m:sSup>
                    <m:r>
                      <a:rPr lang="en-US" i="1">
                        <a:latin typeface="Cambria Math" panose="02040503050406030204" pitchFamily="18" charset="0"/>
                      </a:rPr>
                      <m:t> </m:t>
                    </m:r>
                  </m:oMath>
                </a14:m>
                <a:r>
                  <a:rPr lang="en-US" dirty="0"/>
                  <a:t>= the difference between the acting predator’s  x coordinate to prey’s x coordinate</a:t>
                </a:r>
                <a:endParaRPr lang="he-IL"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4</m:t>
                        </m:r>
                      </m:sup>
                    </m:sSup>
                  </m:oMath>
                </a14:m>
                <a:r>
                  <a:rPr lang="en-US" dirty="0"/>
                  <a:t> = the difference between the acting predator’s  y coordinate to prey’s y coordinate</a:t>
                </a:r>
                <a:endParaRPr lang="he-IL" dirty="0"/>
              </a:p>
              <a:p>
                <a:r>
                  <a:rPr lang="en-US" dirty="0"/>
                  <a:t>Such representation is compact and preferred over the full representation that contains the exact coordinates of all animals. The above state representation reserves the optimal policy.</a:t>
                </a:r>
                <a:endParaRPr lang="he-IL" dirty="0"/>
              </a:p>
              <a:p>
                <a:r>
                  <a:rPr lang="en-US" dirty="0"/>
                  <a:t>The action are notated with the following values:</a:t>
                </a:r>
                <a:endParaRPr lang="he-IL" dirty="0"/>
              </a:p>
              <a:p>
                <a:pPr marL="45720" indent="0" algn="l" rtl="0">
                  <a:buNone/>
                </a:pPr>
                <a:r>
                  <a:rPr lang="en-US" dirty="0"/>
                  <a:t>0=up, 1=down, 2=left, 3=right, 4=stay in place</a:t>
                </a:r>
                <a:endParaRPr lang="he-IL" dirty="0"/>
              </a:p>
              <a:p>
                <a:pPr lvl="1"/>
                <a:endParaRPr lang="he-IL" dirty="0"/>
              </a:p>
              <a:p>
                <a:pPr lvl="1"/>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l="-124" t="-2115" b="-13897"/>
                </a:stretch>
              </a:blipFill>
            </p:spPr>
            <p:txBody>
              <a:bodyPr/>
              <a:lstStyle/>
              <a:p>
                <a:r>
                  <a:rPr lang="he-IL">
                    <a:noFill/>
                  </a:rPr>
                  <a:t> </a:t>
                </a:r>
              </a:p>
            </p:txBody>
          </p:sp>
        </mc:Fallback>
      </mc:AlternateContent>
    </p:spTree>
    <p:extLst>
      <p:ext uri="{BB962C8B-B14F-4D97-AF65-F5344CB8AC3E}">
        <p14:creationId xmlns:p14="http://schemas.microsoft.com/office/powerpoint/2010/main" val="295414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State representation- example</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6551100" y="2057400"/>
                <a:ext cx="4464772" cy="3020801"/>
              </a:xfrm>
            </p:spPr>
            <p:txBody>
              <a:bodyPr>
                <a:normAutofit/>
              </a:bodyPr>
              <a:lstStyle/>
              <a:p>
                <a:r>
                  <a:rPr lang="en-US" dirty="0"/>
                  <a:t>For the predator L1, in a 4X4 world:</a:t>
                </a:r>
                <a:endParaRPr lang="he-IL" dirty="0"/>
              </a:p>
              <a:p>
                <a:pPr marL="45720" indent="0">
                  <a:buNone/>
                </a:pPr>
                <a:endParaRPr lang="he-IL" dirty="0"/>
              </a:p>
              <a:p>
                <a:pPr marL="45720" indent="0" algn="l" rtl="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&lt;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𝐿</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m:t>
                          </m:r>
                          <m:r>
                            <a:rPr lang="en-US" i="1">
                              <a:latin typeface="Cambria Math" panose="02040503050406030204" pitchFamily="18" charset="0"/>
                            </a:rPr>
                            <m:t>2</m:t>
                          </m:r>
                        </m:sub>
                      </m:sSub>
                      <m:r>
                        <a:rPr lang="en-US" i="1">
                          <a:latin typeface="Cambria Math" panose="02040503050406030204" pitchFamily="18" charset="0"/>
                        </a:rPr>
                        <m:t>),</m:t>
                      </m:r>
                    </m:oMath>
                  </m:oMathPara>
                </a14:m>
                <a:endParaRPr lang="en-US" i="1" dirty="0">
                  <a:latin typeface="Cambria Math" panose="02040503050406030204" pitchFamily="18" charset="0"/>
                </a:endParaRPr>
              </a:p>
              <a:p>
                <a:pPr marL="45720" indent="0" algn="l" rtl="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𝑧</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𝑧</m:t>
                          </m:r>
                        </m:sub>
                      </m:sSub>
                      <m:r>
                        <a:rPr lang="en-US" i="1">
                          <a:latin typeface="Cambria Math" panose="02040503050406030204" pitchFamily="18" charset="0"/>
                        </a:rPr>
                        <m:t>)</m:t>
                      </m:r>
                      <m:r>
                        <a:rPr lang="en-US" b="0" i="1" smtClean="0">
                          <a:latin typeface="Cambria Math" panose="02040503050406030204" pitchFamily="18" charset="0"/>
                        </a:rPr>
                        <m:t>&gt;</m:t>
                      </m:r>
                    </m:oMath>
                  </m:oMathPara>
                </a14:m>
                <a:endParaRPr lang="en-US" b="0" i="1" dirty="0">
                  <a:latin typeface="Cambria Math" panose="02040503050406030204" pitchFamily="18" charset="0"/>
                </a:endParaRPr>
              </a:p>
              <a:p>
                <a:pPr marL="45720" indent="0" algn="l" rtl="0">
                  <a:buNone/>
                </a:pPr>
                <a:endParaRPr lang="en-US" b="0" i="1" dirty="0">
                  <a:latin typeface="Cambria Math" panose="02040503050406030204" pitchFamily="18" charset="0"/>
                </a:endParaRPr>
              </a:p>
              <a:p>
                <a:pPr marL="45720" indent="0" algn="l" rtl="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&lt;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&gt;</m:t>
                      </m:r>
                    </m:oMath>
                  </m:oMathPara>
                </a14:m>
                <a:endParaRPr lang="en-US" b="0" dirty="0"/>
              </a:p>
              <a:p>
                <a:pPr marL="45720" indent="0" algn="l" rtl="0">
                  <a:buNone/>
                </a:pPr>
                <a:endParaRPr lang="en-US" b="0"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6551100" y="2057400"/>
                <a:ext cx="4464772" cy="3020801"/>
              </a:xfrm>
              <a:blipFill>
                <a:blip r:embed="rId2"/>
                <a:stretch>
                  <a:fillRect l="-683" t="-2626" r="-3552"/>
                </a:stretch>
              </a:blipFill>
            </p:spPr>
            <p:txBody>
              <a:bodyPr/>
              <a:lstStyle/>
              <a:p>
                <a:r>
                  <a:rPr lang="he-IL">
                    <a:noFill/>
                  </a:rPr>
                  <a:t> </a:t>
                </a:r>
              </a:p>
            </p:txBody>
          </p:sp>
        </mc:Fallback>
      </mc:AlternateContent>
      <p:graphicFrame>
        <p:nvGraphicFramePr>
          <p:cNvPr id="4" name="טבלה 3"/>
          <p:cNvGraphicFramePr>
            <a:graphicFrameLocks noGrp="1"/>
          </p:cNvGraphicFramePr>
          <p:nvPr>
            <p:extLst>
              <p:ext uri="{D42A27DB-BD31-4B8C-83A1-F6EECF244321}">
                <p14:modId xmlns:p14="http://schemas.microsoft.com/office/powerpoint/2010/main" val="830110132"/>
              </p:ext>
            </p:extLst>
          </p:nvPr>
        </p:nvGraphicFramePr>
        <p:xfrm>
          <a:off x="961534" y="2139885"/>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425" y="4381166"/>
            <a:ext cx="632372" cy="624467"/>
          </a:xfrm>
          <a:prstGeom prst="rect">
            <a:avLst/>
          </a:prstGeom>
        </p:spPr>
      </p:pic>
      <p:pic>
        <p:nvPicPr>
          <p:cNvPr id="6" name="תמונה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0835" y="3637324"/>
            <a:ext cx="723766" cy="632089"/>
          </a:xfrm>
          <a:prstGeom prst="rect">
            <a:avLst/>
          </a:prstGeom>
        </p:spPr>
      </p:pic>
      <p:pic>
        <p:nvPicPr>
          <p:cNvPr id="7" name="תמונה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6681" y="2912155"/>
            <a:ext cx="632372" cy="624467"/>
          </a:xfrm>
          <a:prstGeom prst="rect">
            <a:avLst/>
          </a:prstGeom>
        </p:spPr>
      </p:pic>
      <p:sp>
        <p:nvSpPr>
          <p:cNvPr id="12" name="TextBox 11"/>
          <p:cNvSpPr txBox="1"/>
          <p:nvPr/>
        </p:nvSpPr>
        <p:spPr>
          <a:xfrm>
            <a:off x="2130458" y="2855056"/>
            <a:ext cx="471340" cy="369332"/>
          </a:xfrm>
          <a:prstGeom prst="rect">
            <a:avLst/>
          </a:prstGeom>
          <a:noFill/>
        </p:spPr>
        <p:txBody>
          <a:bodyPr wrap="square" rtlCol="1">
            <a:spAutoFit/>
          </a:bodyPr>
          <a:lstStyle/>
          <a:p>
            <a:r>
              <a:rPr lang="en-US" b="1" dirty="0"/>
              <a:t>L1</a:t>
            </a:r>
            <a:endParaRPr lang="he-IL" b="1" dirty="0"/>
          </a:p>
        </p:txBody>
      </p:sp>
      <p:sp>
        <p:nvSpPr>
          <p:cNvPr id="13" name="TextBox 12"/>
          <p:cNvSpPr txBox="1"/>
          <p:nvPr/>
        </p:nvSpPr>
        <p:spPr>
          <a:xfrm>
            <a:off x="961534" y="4312135"/>
            <a:ext cx="471340" cy="369332"/>
          </a:xfrm>
          <a:prstGeom prst="rect">
            <a:avLst/>
          </a:prstGeom>
          <a:noFill/>
        </p:spPr>
        <p:txBody>
          <a:bodyPr wrap="square" rtlCol="1">
            <a:spAutoFit/>
          </a:bodyPr>
          <a:lstStyle/>
          <a:p>
            <a:r>
              <a:rPr lang="en-US" b="1" dirty="0"/>
              <a:t>L2</a:t>
            </a:r>
            <a:endParaRPr lang="he-IL" b="1" dirty="0"/>
          </a:p>
        </p:txBody>
      </p:sp>
      <p:sp>
        <p:nvSpPr>
          <p:cNvPr id="14" name="TextBox 13"/>
          <p:cNvSpPr txBox="1"/>
          <p:nvPr/>
        </p:nvSpPr>
        <p:spPr>
          <a:xfrm>
            <a:off x="4665206" y="3936943"/>
            <a:ext cx="471340" cy="369332"/>
          </a:xfrm>
          <a:prstGeom prst="rect">
            <a:avLst/>
          </a:prstGeom>
          <a:noFill/>
        </p:spPr>
        <p:txBody>
          <a:bodyPr wrap="square" rtlCol="1">
            <a:spAutoFit/>
          </a:bodyPr>
          <a:lstStyle/>
          <a:p>
            <a:r>
              <a:rPr lang="en-US" b="1" dirty="0"/>
              <a:t>Z</a:t>
            </a:r>
            <a:endParaRPr lang="he-IL" b="1" dirty="0"/>
          </a:p>
        </p:txBody>
      </p:sp>
      <p:sp>
        <p:nvSpPr>
          <p:cNvPr id="15" name="TextBox 14"/>
          <p:cNvSpPr txBox="1"/>
          <p:nvPr/>
        </p:nvSpPr>
        <p:spPr>
          <a:xfrm>
            <a:off x="490194" y="2262739"/>
            <a:ext cx="471340" cy="369332"/>
          </a:xfrm>
          <a:prstGeom prst="rect">
            <a:avLst/>
          </a:prstGeom>
          <a:noFill/>
        </p:spPr>
        <p:txBody>
          <a:bodyPr wrap="square" rtlCol="1">
            <a:spAutoFit/>
          </a:bodyPr>
          <a:lstStyle/>
          <a:p>
            <a:r>
              <a:rPr lang="en-US" b="1" dirty="0"/>
              <a:t>0</a:t>
            </a:r>
            <a:endParaRPr lang="he-IL" b="1" dirty="0"/>
          </a:p>
        </p:txBody>
      </p:sp>
      <p:sp>
        <p:nvSpPr>
          <p:cNvPr id="16" name="TextBox 15"/>
          <p:cNvSpPr txBox="1"/>
          <p:nvPr/>
        </p:nvSpPr>
        <p:spPr>
          <a:xfrm>
            <a:off x="490194" y="3039722"/>
            <a:ext cx="471340" cy="369332"/>
          </a:xfrm>
          <a:prstGeom prst="rect">
            <a:avLst/>
          </a:prstGeom>
          <a:noFill/>
        </p:spPr>
        <p:txBody>
          <a:bodyPr wrap="square" rtlCol="1">
            <a:spAutoFit/>
          </a:bodyPr>
          <a:lstStyle/>
          <a:p>
            <a:r>
              <a:rPr lang="en-US" b="1" dirty="0"/>
              <a:t>1</a:t>
            </a:r>
            <a:endParaRPr lang="he-IL" b="1" dirty="0"/>
          </a:p>
        </p:txBody>
      </p:sp>
      <p:sp>
        <p:nvSpPr>
          <p:cNvPr id="17" name="TextBox 16"/>
          <p:cNvSpPr txBox="1"/>
          <p:nvPr/>
        </p:nvSpPr>
        <p:spPr>
          <a:xfrm>
            <a:off x="490194" y="3771667"/>
            <a:ext cx="471340" cy="369332"/>
          </a:xfrm>
          <a:prstGeom prst="rect">
            <a:avLst/>
          </a:prstGeom>
          <a:noFill/>
        </p:spPr>
        <p:txBody>
          <a:bodyPr wrap="square" rtlCol="1">
            <a:spAutoFit/>
          </a:bodyPr>
          <a:lstStyle/>
          <a:p>
            <a:r>
              <a:rPr lang="en-US" b="1" dirty="0"/>
              <a:t>2</a:t>
            </a:r>
            <a:endParaRPr lang="he-IL" b="1" dirty="0"/>
          </a:p>
        </p:txBody>
      </p:sp>
      <p:sp>
        <p:nvSpPr>
          <p:cNvPr id="18" name="TextBox 17"/>
          <p:cNvSpPr txBox="1"/>
          <p:nvPr/>
        </p:nvSpPr>
        <p:spPr>
          <a:xfrm>
            <a:off x="490194" y="4545685"/>
            <a:ext cx="471340" cy="369332"/>
          </a:xfrm>
          <a:prstGeom prst="rect">
            <a:avLst/>
          </a:prstGeom>
          <a:noFill/>
        </p:spPr>
        <p:txBody>
          <a:bodyPr wrap="square" rtlCol="1">
            <a:spAutoFit/>
          </a:bodyPr>
          <a:lstStyle/>
          <a:p>
            <a:r>
              <a:rPr lang="en-US" b="1" dirty="0"/>
              <a:t>3</a:t>
            </a:r>
            <a:endParaRPr lang="he-IL" b="1" dirty="0"/>
          </a:p>
        </p:txBody>
      </p:sp>
      <p:sp>
        <p:nvSpPr>
          <p:cNvPr id="19" name="TextBox 18"/>
          <p:cNvSpPr txBox="1"/>
          <p:nvPr/>
        </p:nvSpPr>
        <p:spPr>
          <a:xfrm>
            <a:off x="1429457" y="1656668"/>
            <a:ext cx="471340" cy="369332"/>
          </a:xfrm>
          <a:prstGeom prst="rect">
            <a:avLst/>
          </a:prstGeom>
          <a:noFill/>
        </p:spPr>
        <p:txBody>
          <a:bodyPr wrap="square" rtlCol="1">
            <a:spAutoFit/>
          </a:bodyPr>
          <a:lstStyle/>
          <a:p>
            <a:r>
              <a:rPr lang="en-US" b="1" dirty="0"/>
              <a:t>0</a:t>
            </a:r>
            <a:endParaRPr lang="he-IL" b="1" dirty="0"/>
          </a:p>
        </p:txBody>
      </p:sp>
      <p:sp>
        <p:nvSpPr>
          <p:cNvPr id="20" name="TextBox 19"/>
          <p:cNvSpPr txBox="1"/>
          <p:nvPr/>
        </p:nvSpPr>
        <p:spPr>
          <a:xfrm>
            <a:off x="2601798" y="1626648"/>
            <a:ext cx="471340" cy="369332"/>
          </a:xfrm>
          <a:prstGeom prst="rect">
            <a:avLst/>
          </a:prstGeom>
          <a:noFill/>
        </p:spPr>
        <p:txBody>
          <a:bodyPr wrap="square" rtlCol="1">
            <a:spAutoFit/>
          </a:bodyPr>
          <a:lstStyle/>
          <a:p>
            <a:r>
              <a:rPr lang="en-US" b="1" dirty="0"/>
              <a:t>1</a:t>
            </a:r>
            <a:endParaRPr lang="he-IL" b="1" dirty="0"/>
          </a:p>
        </p:txBody>
      </p:sp>
      <p:sp>
        <p:nvSpPr>
          <p:cNvPr id="21" name="TextBox 20"/>
          <p:cNvSpPr txBox="1"/>
          <p:nvPr/>
        </p:nvSpPr>
        <p:spPr>
          <a:xfrm>
            <a:off x="3821273" y="1631063"/>
            <a:ext cx="471340" cy="369332"/>
          </a:xfrm>
          <a:prstGeom prst="rect">
            <a:avLst/>
          </a:prstGeom>
          <a:noFill/>
        </p:spPr>
        <p:txBody>
          <a:bodyPr wrap="square" rtlCol="1">
            <a:spAutoFit/>
          </a:bodyPr>
          <a:lstStyle/>
          <a:p>
            <a:r>
              <a:rPr lang="en-US" b="1" dirty="0"/>
              <a:t>2</a:t>
            </a:r>
            <a:endParaRPr lang="he-IL" b="1" dirty="0"/>
          </a:p>
        </p:txBody>
      </p:sp>
      <p:sp>
        <p:nvSpPr>
          <p:cNvPr id="22" name="TextBox 21"/>
          <p:cNvSpPr txBox="1"/>
          <p:nvPr/>
        </p:nvSpPr>
        <p:spPr>
          <a:xfrm>
            <a:off x="5120310" y="1611638"/>
            <a:ext cx="471340" cy="369332"/>
          </a:xfrm>
          <a:prstGeom prst="rect">
            <a:avLst/>
          </a:prstGeom>
          <a:noFill/>
        </p:spPr>
        <p:txBody>
          <a:bodyPr wrap="square" rtlCol="1">
            <a:spAutoFit/>
          </a:bodyPr>
          <a:lstStyle/>
          <a:p>
            <a:r>
              <a:rPr lang="en-US" b="1" dirty="0"/>
              <a:t>3</a:t>
            </a:r>
            <a:endParaRPr lang="he-IL" b="1" dirty="0"/>
          </a:p>
        </p:txBody>
      </p:sp>
    </p:spTree>
    <p:extLst>
      <p:ext uri="{BB962C8B-B14F-4D97-AF65-F5344CB8AC3E}">
        <p14:creationId xmlns:p14="http://schemas.microsoft.com/office/powerpoint/2010/main" val="148285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Q-Table size</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p:txBody>
              <a:bodyPr/>
              <a:lstStyle/>
              <a:p>
                <a:r>
                  <a:rPr lang="en-US" dirty="0"/>
                  <a:t>State space size- every</a:t>
                </a:r>
                <a:r>
                  <a:rPr lang="he-IL"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𝑖</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r>
                  <a:rPr lang="en-US" dirty="0"/>
                  <a:t> upholds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𝑖</m:t>
                        </m:r>
                      </m:sup>
                    </m:sSup>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19</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19</m:t>
                        </m:r>
                      </m:e>
                    </m:d>
                    <m:r>
                      <a:rPr lang="he-IL" i="1">
                        <a:latin typeface="Cambria Math" panose="02040503050406030204" pitchFamily="18" charset="0"/>
                        <a:ea typeface="Cambria Math" panose="02040503050406030204" pitchFamily="18" charset="0"/>
                      </a:rPr>
                      <m:t>−{</m:t>
                    </m:r>
                    <m:r>
                      <a:rPr lang="he-IL" i="1">
                        <a:latin typeface="Cambria Math" panose="02040503050406030204" pitchFamily="18" charset="0"/>
                        <a:ea typeface="Cambria Math" panose="02040503050406030204" pitchFamily="18" charset="0"/>
                      </a:rPr>
                      <m:t>0</m:t>
                    </m:r>
                    <m:r>
                      <a:rPr lang="he-IL" i="1">
                        <a:latin typeface="Cambria Math" panose="02040503050406030204" pitchFamily="18" charset="0"/>
                        <a:ea typeface="Cambria Math" panose="02040503050406030204" pitchFamily="18" charset="0"/>
                      </a:rPr>
                      <m:t>}</m:t>
                    </m:r>
                  </m:oMath>
                </a14:m>
                <a:r>
                  <a:rPr lang="en-US" dirty="0"/>
                  <a:t>, so-</a:t>
                </a:r>
                <a:endParaRPr lang="he-IL" dirty="0"/>
              </a:p>
              <a:p>
                <a:pPr marL="45720" indent="0">
                  <a:buNone/>
                </a:pPr>
                <a:endParaRPr lang="he-IL" dirty="0"/>
              </a:p>
              <a:p>
                <a:pPr marL="4572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38</m:t>
                          </m:r>
                        </m:e>
                        <m:sup>
                          <m:r>
                            <a:rPr lang="en-US" b="0" i="1" smtClean="0">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085</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136</m:t>
                      </m:r>
                    </m:oMath>
                  </m:oMathPara>
                </a14:m>
                <a:endParaRPr lang="he-IL" dirty="0"/>
              </a:p>
              <a:p>
                <a:endParaRPr lang="he-IL" dirty="0"/>
              </a:p>
              <a:p>
                <a:r>
                  <a:rPr lang="en-US" dirty="0"/>
                  <a:t>State-Action space size-</a:t>
                </a:r>
                <a:endParaRPr lang="he-IL" dirty="0"/>
              </a:p>
              <a:p>
                <a:pPr marL="45720" indent="0">
                  <a:buNone/>
                </a:pPr>
                <a:endParaRPr lang="he-IL" dirty="0"/>
              </a:p>
              <a:p>
                <a:pPr marL="4572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oMath>
                  </m:oMathPara>
                </a14:m>
                <a:endParaRPr lang="en-US" b="0" dirty="0">
                  <a:ea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𝑆</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𝑆</m:t>
                          </m:r>
                        </m:e>
                      </m:d>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425</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680</m:t>
                      </m:r>
                    </m:oMath>
                  </m:oMathPara>
                </a14:m>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l="-309" t="-1813"/>
                </a:stretch>
              </a:blipFill>
            </p:spPr>
            <p:txBody>
              <a:bodyPr/>
              <a:lstStyle/>
              <a:p>
                <a:r>
                  <a:rPr lang="he-IL">
                    <a:noFill/>
                  </a:rPr>
                  <a:t> </a:t>
                </a:r>
              </a:p>
            </p:txBody>
          </p:sp>
        </mc:Fallback>
      </mc:AlternateContent>
    </p:spTree>
    <p:extLst>
      <p:ext uri="{BB962C8B-B14F-4D97-AF65-F5344CB8AC3E}">
        <p14:creationId xmlns:p14="http://schemas.microsoft.com/office/powerpoint/2010/main" val="298717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problem</a:t>
            </a:r>
            <a:endParaRPr lang="he-IL" dirty="0"/>
          </a:p>
        </p:txBody>
      </p:sp>
      <p:sp>
        <p:nvSpPr>
          <p:cNvPr id="3" name="מציין מיקום תוכן 2"/>
          <p:cNvSpPr>
            <a:spLocks noGrp="1"/>
          </p:cNvSpPr>
          <p:nvPr>
            <p:ph idx="1"/>
          </p:nvPr>
        </p:nvSpPr>
        <p:spPr/>
        <p:txBody>
          <a:bodyPr/>
          <a:lstStyle/>
          <a:p>
            <a:r>
              <a:rPr lang="en-US" dirty="0"/>
              <a:t>The required Q-Table size is too large for us to handle.</a:t>
            </a:r>
            <a:endParaRPr lang="he-IL" dirty="0"/>
          </a:p>
          <a:p>
            <a:r>
              <a:rPr lang="en-US" dirty="0"/>
              <a:t>Such Q-Table will produce a very slow learning process that requires a huge number of episodes for optimal policy convergence.</a:t>
            </a:r>
            <a:endParaRPr lang="he-IL" dirty="0"/>
          </a:p>
          <a:p>
            <a:pPr lvl="1"/>
            <a:r>
              <a:rPr lang="en-US" b="1" u="sng" dirty="0"/>
              <a:t>We can get to the optimal policy, in which about 22 steps are required for the predators to catch the prey, but it takes </a:t>
            </a:r>
            <a:r>
              <a:rPr lang="en-US" b="1" u="sng" dirty="0">
                <a:solidFill>
                  <a:srgbClr val="FF0000"/>
                </a:solidFill>
              </a:rPr>
              <a:t>more than a million</a:t>
            </a:r>
            <a:r>
              <a:rPr lang="en-US" b="1" u="sng" dirty="0"/>
              <a:t> episodes.</a:t>
            </a:r>
            <a:endParaRPr lang="he-IL" b="1" u="sng" dirty="0"/>
          </a:p>
          <a:p>
            <a:pPr marL="45720" indent="0">
              <a:buNone/>
            </a:pPr>
            <a:endParaRPr lang="en-US" dirty="0"/>
          </a:p>
          <a:p>
            <a:r>
              <a:rPr lang="en-US" dirty="0"/>
              <a:t>Our goal is to inject </a:t>
            </a:r>
            <a:r>
              <a:rPr lang="en-US" b="1" u="sng" dirty="0"/>
              <a:t>your knowledge about the domain</a:t>
            </a:r>
            <a:r>
              <a:rPr lang="en-US" dirty="0"/>
              <a:t> to the learning agents so the learning process will be accelerated.</a:t>
            </a:r>
          </a:p>
        </p:txBody>
      </p:sp>
    </p:spTree>
    <p:extLst>
      <p:ext uri="{BB962C8B-B14F-4D97-AF65-F5344CB8AC3E}">
        <p14:creationId xmlns:p14="http://schemas.microsoft.com/office/powerpoint/2010/main" val="24386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6600" dirty="0"/>
              <a:t>State abstraction learning acceleration</a:t>
            </a:r>
            <a:endParaRPr lang="he-IL" sz="6600" dirty="0"/>
          </a:p>
        </p:txBody>
      </p:sp>
      <p:sp>
        <p:nvSpPr>
          <p:cNvPr id="3" name="מציין מיקום טקסט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53166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State Abstraction</a:t>
            </a:r>
            <a:endParaRPr lang="he-IL" dirty="0"/>
          </a:p>
        </p:txBody>
      </p:sp>
      <p:sp>
        <p:nvSpPr>
          <p:cNvPr id="3" name="מציין מיקום תוכן 2"/>
          <p:cNvSpPr>
            <a:spLocks noGrp="1"/>
          </p:cNvSpPr>
          <p:nvPr>
            <p:ph idx="1"/>
          </p:nvPr>
        </p:nvSpPr>
        <p:spPr/>
        <p:txBody>
          <a:bodyPr>
            <a:normAutofit/>
          </a:bodyPr>
          <a:lstStyle/>
          <a:p>
            <a:r>
              <a:rPr lang="en-US" dirty="0"/>
              <a:t>One of the most common ideas to speed the learning up is by reducing the state space size.</a:t>
            </a:r>
          </a:p>
          <a:p>
            <a:r>
              <a:rPr lang="en-US" dirty="0"/>
              <a:t>The idea is to represent each world-state by its most unique features, so multiple ‘similar’ world-states will be represented by a single state, so the need to learn and store each of them separately will be reserved. (see example at the next slide)</a:t>
            </a:r>
            <a:endParaRPr lang="he-IL" dirty="0"/>
          </a:p>
          <a:p>
            <a:r>
              <a:rPr lang="en-US" dirty="0"/>
              <a:t>Method efficiency is critically depends on the chosen representation, because a flawed representation can slow the learning down or </a:t>
            </a:r>
            <a:r>
              <a:rPr lang="en-US" b="1" u="sng" dirty="0"/>
              <a:t>even to disrupt it</a:t>
            </a:r>
            <a:r>
              <a:rPr lang="en-US" dirty="0"/>
              <a:t>.</a:t>
            </a:r>
            <a:endParaRPr lang="he-IL" dirty="0"/>
          </a:p>
        </p:txBody>
      </p:sp>
    </p:spTree>
    <p:extLst>
      <p:ext uri="{BB962C8B-B14F-4D97-AF65-F5344CB8AC3E}">
        <p14:creationId xmlns:p14="http://schemas.microsoft.com/office/powerpoint/2010/main" val="199940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p:cNvGraphicFramePr>
            <a:graphicFrameLocks noGrp="1"/>
          </p:cNvGraphicFramePr>
          <p:nvPr>
            <p:extLst>
              <p:ext uri="{D42A27DB-BD31-4B8C-83A1-F6EECF244321}">
                <p14:modId xmlns:p14="http://schemas.microsoft.com/office/powerpoint/2010/main" val="139788704"/>
              </p:ext>
            </p:extLst>
          </p:nvPr>
        </p:nvGraphicFramePr>
        <p:xfrm>
          <a:off x="961534" y="3186263"/>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8425" y="5427544"/>
            <a:ext cx="632372" cy="624467"/>
          </a:xfrm>
          <a:prstGeom prst="rect">
            <a:avLst/>
          </a:prstGeom>
        </p:spPr>
      </p:pic>
      <p:pic>
        <p:nvPicPr>
          <p:cNvPr id="6" name="תמונה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5060" y="5419063"/>
            <a:ext cx="723766" cy="632089"/>
          </a:xfrm>
          <a:prstGeom prst="rect">
            <a:avLst/>
          </a:prstGeom>
        </p:spPr>
      </p:pic>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681" y="3958533"/>
            <a:ext cx="632372" cy="624467"/>
          </a:xfrm>
          <a:prstGeom prst="rect">
            <a:avLst/>
          </a:prstGeom>
        </p:spPr>
      </p:pic>
      <p:sp>
        <p:nvSpPr>
          <p:cNvPr id="8" name="TextBox 7"/>
          <p:cNvSpPr txBox="1"/>
          <p:nvPr/>
        </p:nvSpPr>
        <p:spPr>
          <a:xfrm>
            <a:off x="2130458" y="3901434"/>
            <a:ext cx="471340" cy="369332"/>
          </a:xfrm>
          <a:prstGeom prst="rect">
            <a:avLst/>
          </a:prstGeom>
          <a:noFill/>
        </p:spPr>
        <p:txBody>
          <a:bodyPr wrap="square" rtlCol="1">
            <a:spAutoFit/>
          </a:bodyPr>
          <a:lstStyle/>
          <a:p>
            <a:r>
              <a:rPr lang="en-US" b="1" dirty="0"/>
              <a:t>L1</a:t>
            </a:r>
            <a:endParaRPr lang="he-IL" b="1" dirty="0"/>
          </a:p>
        </p:txBody>
      </p:sp>
      <p:sp>
        <p:nvSpPr>
          <p:cNvPr id="9" name="TextBox 8"/>
          <p:cNvSpPr txBox="1"/>
          <p:nvPr/>
        </p:nvSpPr>
        <p:spPr>
          <a:xfrm>
            <a:off x="961534" y="5358513"/>
            <a:ext cx="471340" cy="369332"/>
          </a:xfrm>
          <a:prstGeom prst="rect">
            <a:avLst/>
          </a:prstGeom>
          <a:noFill/>
        </p:spPr>
        <p:txBody>
          <a:bodyPr wrap="square" rtlCol="1">
            <a:spAutoFit/>
          </a:bodyPr>
          <a:lstStyle/>
          <a:p>
            <a:r>
              <a:rPr lang="en-US" b="1" dirty="0"/>
              <a:t>L2</a:t>
            </a:r>
            <a:endParaRPr lang="he-IL" b="1" dirty="0"/>
          </a:p>
        </p:txBody>
      </p:sp>
      <p:sp>
        <p:nvSpPr>
          <p:cNvPr id="10" name="TextBox 9"/>
          <p:cNvSpPr txBox="1"/>
          <p:nvPr/>
        </p:nvSpPr>
        <p:spPr>
          <a:xfrm>
            <a:off x="3585603" y="5755247"/>
            <a:ext cx="471340" cy="369332"/>
          </a:xfrm>
          <a:prstGeom prst="rect">
            <a:avLst/>
          </a:prstGeom>
          <a:noFill/>
        </p:spPr>
        <p:txBody>
          <a:bodyPr wrap="square" rtlCol="1">
            <a:spAutoFit/>
          </a:bodyPr>
          <a:lstStyle/>
          <a:p>
            <a:r>
              <a:rPr lang="en-US" b="1" dirty="0"/>
              <a:t>Z</a:t>
            </a:r>
            <a:endParaRPr lang="he-IL" b="1" dirty="0"/>
          </a:p>
        </p:txBody>
      </p:sp>
      <p:sp>
        <p:nvSpPr>
          <p:cNvPr id="11" name="TextBox 10"/>
          <p:cNvSpPr txBox="1"/>
          <p:nvPr/>
        </p:nvSpPr>
        <p:spPr>
          <a:xfrm>
            <a:off x="490194" y="3309117"/>
            <a:ext cx="471340" cy="369332"/>
          </a:xfrm>
          <a:prstGeom prst="rect">
            <a:avLst/>
          </a:prstGeom>
          <a:noFill/>
        </p:spPr>
        <p:txBody>
          <a:bodyPr wrap="square" rtlCol="1">
            <a:spAutoFit/>
          </a:bodyPr>
          <a:lstStyle/>
          <a:p>
            <a:r>
              <a:rPr lang="en-US" b="1" dirty="0"/>
              <a:t>0</a:t>
            </a:r>
            <a:endParaRPr lang="he-IL" b="1" dirty="0"/>
          </a:p>
        </p:txBody>
      </p:sp>
      <p:sp>
        <p:nvSpPr>
          <p:cNvPr id="12" name="TextBox 11"/>
          <p:cNvSpPr txBox="1"/>
          <p:nvPr/>
        </p:nvSpPr>
        <p:spPr>
          <a:xfrm>
            <a:off x="490194" y="4086100"/>
            <a:ext cx="471340" cy="369332"/>
          </a:xfrm>
          <a:prstGeom prst="rect">
            <a:avLst/>
          </a:prstGeom>
          <a:noFill/>
        </p:spPr>
        <p:txBody>
          <a:bodyPr wrap="square" rtlCol="1">
            <a:spAutoFit/>
          </a:bodyPr>
          <a:lstStyle/>
          <a:p>
            <a:r>
              <a:rPr lang="en-US" b="1" dirty="0"/>
              <a:t>1</a:t>
            </a:r>
            <a:endParaRPr lang="he-IL" b="1" dirty="0"/>
          </a:p>
        </p:txBody>
      </p:sp>
      <p:sp>
        <p:nvSpPr>
          <p:cNvPr id="13" name="TextBox 12"/>
          <p:cNvSpPr txBox="1"/>
          <p:nvPr/>
        </p:nvSpPr>
        <p:spPr>
          <a:xfrm>
            <a:off x="490194" y="4818045"/>
            <a:ext cx="471340" cy="369332"/>
          </a:xfrm>
          <a:prstGeom prst="rect">
            <a:avLst/>
          </a:prstGeom>
          <a:noFill/>
        </p:spPr>
        <p:txBody>
          <a:bodyPr wrap="square" rtlCol="1">
            <a:spAutoFit/>
          </a:bodyPr>
          <a:lstStyle/>
          <a:p>
            <a:r>
              <a:rPr lang="en-US" b="1" dirty="0"/>
              <a:t>2</a:t>
            </a:r>
            <a:endParaRPr lang="he-IL" b="1" dirty="0"/>
          </a:p>
        </p:txBody>
      </p:sp>
      <p:sp>
        <p:nvSpPr>
          <p:cNvPr id="14" name="TextBox 13"/>
          <p:cNvSpPr txBox="1"/>
          <p:nvPr/>
        </p:nvSpPr>
        <p:spPr>
          <a:xfrm>
            <a:off x="490194" y="5592063"/>
            <a:ext cx="471340" cy="369332"/>
          </a:xfrm>
          <a:prstGeom prst="rect">
            <a:avLst/>
          </a:prstGeom>
          <a:noFill/>
        </p:spPr>
        <p:txBody>
          <a:bodyPr wrap="square" rtlCol="1">
            <a:spAutoFit/>
          </a:bodyPr>
          <a:lstStyle/>
          <a:p>
            <a:r>
              <a:rPr lang="en-US" b="1" dirty="0"/>
              <a:t>3</a:t>
            </a:r>
            <a:endParaRPr lang="he-IL" b="1" dirty="0"/>
          </a:p>
        </p:txBody>
      </p:sp>
      <p:sp>
        <p:nvSpPr>
          <p:cNvPr id="15" name="TextBox 14"/>
          <p:cNvSpPr txBox="1"/>
          <p:nvPr/>
        </p:nvSpPr>
        <p:spPr>
          <a:xfrm>
            <a:off x="1429457" y="2703046"/>
            <a:ext cx="471340" cy="369332"/>
          </a:xfrm>
          <a:prstGeom prst="rect">
            <a:avLst/>
          </a:prstGeom>
          <a:noFill/>
        </p:spPr>
        <p:txBody>
          <a:bodyPr wrap="square" rtlCol="1">
            <a:spAutoFit/>
          </a:bodyPr>
          <a:lstStyle/>
          <a:p>
            <a:r>
              <a:rPr lang="en-US" b="1" dirty="0"/>
              <a:t>0</a:t>
            </a:r>
            <a:endParaRPr lang="he-IL" b="1" dirty="0"/>
          </a:p>
        </p:txBody>
      </p:sp>
      <p:sp>
        <p:nvSpPr>
          <p:cNvPr id="16" name="TextBox 15"/>
          <p:cNvSpPr txBox="1"/>
          <p:nvPr/>
        </p:nvSpPr>
        <p:spPr>
          <a:xfrm>
            <a:off x="2601798" y="2673026"/>
            <a:ext cx="471340" cy="369332"/>
          </a:xfrm>
          <a:prstGeom prst="rect">
            <a:avLst/>
          </a:prstGeom>
          <a:noFill/>
        </p:spPr>
        <p:txBody>
          <a:bodyPr wrap="square" rtlCol="1">
            <a:spAutoFit/>
          </a:bodyPr>
          <a:lstStyle/>
          <a:p>
            <a:r>
              <a:rPr lang="en-US" b="1" dirty="0"/>
              <a:t>1</a:t>
            </a:r>
            <a:endParaRPr lang="he-IL" b="1" dirty="0"/>
          </a:p>
        </p:txBody>
      </p:sp>
      <p:sp>
        <p:nvSpPr>
          <p:cNvPr id="17" name="TextBox 16"/>
          <p:cNvSpPr txBox="1"/>
          <p:nvPr/>
        </p:nvSpPr>
        <p:spPr>
          <a:xfrm>
            <a:off x="3821273" y="2677441"/>
            <a:ext cx="471340" cy="369332"/>
          </a:xfrm>
          <a:prstGeom prst="rect">
            <a:avLst/>
          </a:prstGeom>
          <a:noFill/>
        </p:spPr>
        <p:txBody>
          <a:bodyPr wrap="square" rtlCol="1">
            <a:spAutoFit/>
          </a:bodyPr>
          <a:lstStyle/>
          <a:p>
            <a:r>
              <a:rPr lang="en-US" b="1" dirty="0"/>
              <a:t>2</a:t>
            </a:r>
            <a:endParaRPr lang="he-IL" b="1" dirty="0"/>
          </a:p>
        </p:txBody>
      </p:sp>
      <p:sp>
        <p:nvSpPr>
          <p:cNvPr id="18" name="TextBox 17"/>
          <p:cNvSpPr txBox="1"/>
          <p:nvPr/>
        </p:nvSpPr>
        <p:spPr>
          <a:xfrm>
            <a:off x="5120310" y="2658016"/>
            <a:ext cx="471340" cy="369332"/>
          </a:xfrm>
          <a:prstGeom prst="rect">
            <a:avLst/>
          </a:prstGeom>
          <a:noFill/>
        </p:spPr>
        <p:txBody>
          <a:bodyPr wrap="square" rtlCol="1">
            <a:spAutoFit/>
          </a:bodyPr>
          <a:lstStyle/>
          <a:p>
            <a:r>
              <a:rPr lang="en-US" b="1" dirty="0"/>
              <a:t>3</a:t>
            </a:r>
            <a:endParaRPr lang="he-IL" b="1" dirty="0"/>
          </a:p>
        </p:txBody>
      </p:sp>
      <p:graphicFrame>
        <p:nvGraphicFramePr>
          <p:cNvPr id="19" name="טבלה 18"/>
          <p:cNvGraphicFramePr>
            <a:graphicFrameLocks noGrp="1"/>
          </p:cNvGraphicFramePr>
          <p:nvPr>
            <p:extLst>
              <p:ext uri="{D42A27DB-BD31-4B8C-83A1-F6EECF244321}">
                <p14:modId xmlns:p14="http://schemas.microsoft.com/office/powerpoint/2010/main" val="393686250"/>
              </p:ext>
            </p:extLst>
          </p:nvPr>
        </p:nvGraphicFramePr>
        <p:xfrm>
          <a:off x="6684429" y="3177782"/>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20" name="תמונה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3661" y="4734046"/>
            <a:ext cx="632372" cy="624467"/>
          </a:xfrm>
          <a:prstGeom prst="rect">
            <a:avLst/>
          </a:prstGeom>
        </p:spPr>
      </p:pic>
      <p:pic>
        <p:nvPicPr>
          <p:cNvPr id="21" name="תמונה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3730" y="4675221"/>
            <a:ext cx="723766" cy="632089"/>
          </a:xfrm>
          <a:prstGeom prst="rect">
            <a:avLst/>
          </a:prstGeom>
        </p:spPr>
      </p:pic>
      <p:pic>
        <p:nvPicPr>
          <p:cNvPr id="22" name="תמונה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6735" y="3253923"/>
            <a:ext cx="632372" cy="624467"/>
          </a:xfrm>
          <a:prstGeom prst="rect">
            <a:avLst/>
          </a:prstGeom>
        </p:spPr>
      </p:pic>
      <p:sp>
        <p:nvSpPr>
          <p:cNvPr id="23" name="TextBox 22"/>
          <p:cNvSpPr txBox="1"/>
          <p:nvPr/>
        </p:nvSpPr>
        <p:spPr>
          <a:xfrm>
            <a:off x="9088538" y="3155568"/>
            <a:ext cx="471340" cy="369332"/>
          </a:xfrm>
          <a:prstGeom prst="rect">
            <a:avLst/>
          </a:prstGeom>
          <a:noFill/>
        </p:spPr>
        <p:txBody>
          <a:bodyPr wrap="square" rtlCol="1">
            <a:spAutoFit/>
          </a:bodyPr>
          <a:lstStyle/>
          <a:p>
            <a:r>
              <a:rPr lang="en-US" b="1" dirty="0"/>
              <a:t>L1</a:t>
            </a:r>
            <a:endParaRPr lang="he-IL" b="1" dirty="0"/>
          </a:p>
        </p:txBody>
      </p:sp>
      <p:sp>
        <p:nvSpPr>
          <p:cNvPr id="24" name="TextBox 23"/>
          <p:cNvSpPr txBox="1"/>
          <p:nvPr/>
        </p:nvSpPr>
        <p:spPr>
          <a:xfrm>
            <a:off x="7852305" y="4611284"/>
            <a:ext cx="471340" cy="369332"/>
          </a:xfrm>
          <a:prstGeom prst="rect">
            <a:avLst/>
          </a:prstGeom>
          <a:noFill/>
        </p:spPr>
        <p:txBody>
          <a:bodyPr wrap="square" rtlCol="1">
            <a:spAutoFit/>
          </a:bodyPr>
          <a:lstStyle/>
          <a:p>
            <a:r>
              <a:rPr lang="en-US" b="1" dirty="0"/>
              <a:t>L2</a:t>
            </a:r>
            <a:endParaRPr lang="he-IL" b="1" dirty="0"/>
          </a:p>
        </p:txBody>
      </p:sp>
      <p:sp>
        <p:nvSpPr>
          <p:cNvPr id="25" name="TextBox 24"/>
          <p:cNvSpPr txBox="1"/>
          <p:nvPr/>
        </p:nvSpPr>
        <p:spPr>
          <a:xfrm>
            <a:off x="10388101" y="4974840"/>
            <a:ext cx="471340" cy="369332"/>
          </a:xfrm>
          <a:prstGeom prst="rect">
            <a:avLst/>
          </a:prstGeom>
          <a:noFill/>
        </p:spPr>
        <p:txBody>
          <a:bodyPr wrap="square" rtlCol="1">
            <a:spAutoFit/>
          </a:bodyPr>
          <a:lstStyle/>
          <a:p>
            <a:r>
              <a:rPr lang="en-US" b="1" dirty="0"/>
              <a:t>Z</a:t>
            </a:r>
            <a:endParaRPr lang="he-IL" b="1" dirty="0"/>
          </a:p>
        </p:txBody>
      </p:sp>
      <p:sp>
        <p:nvSpPr>
          <p:cNvPr id="26" name="TextBox 25"/>
          <p:cNvSpPr txBox="1"/>
          <p:nvPr/>
        </p:nvSpPr>
        <p:spPr>
          <a:xfrm>
            <a:off x="6213089" y="3300636"/>
            <a:ext cx="471340" cy="369332"/>
          </a:xfrm>
          <a:prstGeom prst="rect">
            <a:avLst/>
          </a:prstGeom>
          <a:noFill/>
        </p:spPr>
        <p:txBody>
          <a:bodyPr wrap="square" rtlCol="1">
            <a:spAutoFit/>
          </a:bodyPr>
          <a:lstStyle/>
          <a:p>
            <a:r>
              <a:rPr lang="en-US" b="1" dirty="0"/>
              <a:t>0</a:t>
            </a:r>
            <a:endParaRPr lang="he-IL" b="1" dirty="0"/>
          </a:p>
        </p:txBody>
      </p:sp>
      <p:sp>
        <p:nvSpPr>
          <p:cNvPr id="27" name="TextBox 26"/>
          <p:cNvSpPr txBox="1"/>
          <p:nvPr/>
        </p:nvSpPr>
        <p:spPr>
          <a:xfrm>
            <a:off x="6213089" y="4077619"/>
            <a:ext cx="471340" cy="369332"/>
          </a:xfrm>
          <a:prstGeom prst="rect">
            <a:avLst/>
          </a:prstGeom>
          <a:noFill/>
        </p:spPr>
        <p:txBody>
          <a:bodyPr wrap="square" rtlCol="1">
            <a:spAutoFit/>
          </a:bodyPr>
          <a:lstStyle/>
          <a:p>
            <a:r>
              <a:rPr lang="en-US" b="1" dirty="0"/>
              <a:t>1</a:t>
            </a:r>
            <a:endParaRPr lang="he-IL" b="1" dirty="0"/>
          </a:p>
        </p:txBody>
      </p:sp>
      <p:sp>
        <p:nvSpPr>
          <p:cNvPr id="28" name="TextBox 27"/>
          <p:cNvSpPr txBox="1"/>
          <p:nvPr/>
        </p:nvSpPr>
        <p:spPr>
          <a:xfrm>
            <a:off x="6213089" y="4809564"/>
            <a:ext cx="471340" cy="369332"/>
          </a:xfrm>
          <a:prstGeom prst="rect">
            <a:avLst/>
          </a:prstGeom>
          <a:noFill/>
        </p:spPr>
        <p:txBody>
          <a:bodyPr wrap="square" rtlCol="1">
            <a:spAutoFit/>
          </a:bodyPr>
          <a:lstStyle/>
          <a:p>
            <a:r>
              <a:rPr lang="en-US" b="1" dirty="0"/>
              <a:t>2</a:t>
            </a:r>
            <a:endParaRPr lang="he-IL" b="1" dirty="0"/>
          </a:p>
        </p:txBody>
      </p:sp>
      <p:sp>
        <p:nvSpPr>
          <p:cNvPr id="29" name="TextBox 28"/>
          <p:cNvSpPr txBox="1"/>
          <p:nvPr/>
        </p:nvSpPr>
        <p:spPr>
          <a:xfrm>
            <a:off x="6213089" y="5583582"/>
            <a:ext cx="471340" cy="369332"/>
          </a:xfrm>
          <a:prstGeom prst="rect">
            <a:avLst/>
          </a:prstGeom>
          <a:noFill/>
        </p:spPr>
        <p:txBody>
          <a:bodyPr wrap="square" rtlCol="1">
            <a:spAutoFit/>
          </a:bodyPr>
          <a:lstStyle/>
          <a:p>
            <a:r>
              <a:rPr lang="en-US" b="1" dirty="0"/>
              <a:t>3</a:t>
            </a:r>
            <a:endParaRPr lang="he-IL" b="1" dirty="0"/>
          </a:p>
        </p:txBody>
      </p:sp>
      <p:sp>
        <p:nvSpPr>
          <p:cNvPr id="30" name="TextBox 29"/>
          <p:cNvSpPr txBox="1"/>
          <p:nvPr/>
        </p:nvSpPr>
        <p:spPr>
          <a:xfrm>
            <a:off x="7152352" y="2694565"/>
            <a:ext cx="471340" cy="369332"/>
          </a:xfrm>
          <a:prstGeom prst="rect">
            <a:avLst/>
          </a:prstGeom>
          <a:noFill/>
        </p:spPr>
        <p:txBody>
          <a:bodyPr wrap="square" rtlCol="1">
            <a:spAutoFit/>
          </a:bodyPr>
          <a:lstStyle/>
          <a:p>
            <a:r>
              <a:rPr lang="en-US" b="1" dirty="0"/>
              <a:t>0</a:t>
            </a:r>
            <a:endParaRPr lang="he-IL" b="1" dirty="0"/>
          </a:p>
        </p:txBody>
      </p:sp>
      <p:sp>
        <p:nvSpPr>
          <p:cNvPr id="31" name="TextBox 30"/>
          <p:cNvSpPr txBox="1"/>
          <p:nvPr/>
        </p:nvSpPr>
        <p:spPr>
          <a:xfrm>
            <a:off x="8324693" y="2664545"/>
            <a:ext cx="471340" cy="369332"/>
          </a:xfrm>
          <a:prstGeom prst="rect">
            <a:avLst/>
          </a:prstGeom>
          <a:noFill/>
        </p:spPr>
        <p:txBody>
          <a:bodyPr wrap="square" rtlCol="1">
            <a:spAutoFit/>
          </a:bodyPr>
          <a:lstStyle/>
          <a:p>
            <a:r>
              <a:rPr lang="en-US" b="1" dirty="0"/>
              <a:t>1</a:t>
            </a:r>
            <a:endParaRPr lang="he-IL" b="1" dirty="0"/>
          </a:p>
        </p:txBody>
      </p:sp>
      <p:sp>
        <p:nvSpPr>
          <p:cNvPr id="32" name="TextBox 31"/>
          <p:cNvSpPr txBox="1"/>
          <p:nvPr/>
        </p:nvSpPr>
        <p:spPr>
          <a:xfrm>
            <a:off x="9544168" y="2668960"/>
            <a:ext cx="471340" cy="369332"/>
          </a:xfrm>
          <a:prstGeom prst="rect">
            <a:avLst/>
          </a:prstGeom>
          <a:noFill/>
        </p:spPr>
        <p:txBody>
          <a:bodyPr wrap="square" rtlCol="1">
            <a:spAutoFit/>
          </a:bodyPr>
          <a:lstStyle/>
          <a:p>
            <a:r>
              <a:rPr lang="en-US" b="1" dirty="0"/>
              <a:t>2</a:t>
            </a:r>
            <a:endParaRPr lang="he-IL" b="1" dirty="0"/>
          </a:p>
        </p:txBody>
      </p:sp>
      <p:sp>
        <p:nvSpPr>
          <p:cNvPr id="33" name="TextBox 32"/>
          <p:cNvSpPr txBox="1"/>
          <p:nvPr/>
        </p:nvSpPr>
        <p:spPr>
          <a:xfrm>
            <a:off x="10843205" y="2649535"/>
            <a:ext cx="471340" cy="369332"/>
          </a:xfrm>
          <a:prstGeom prst="rect">
            <a:avLst/>
          </a:prstGeom>
          <a:noFill/>
        </p:spPr>
        <p:txBody>
          <a:bodyPr wrap="square" rtlCol="1">
            <a:spAutoFit/>
          </a:bodyPr>
          <a:lstStyle/>
          <a:p>
            <a:r>
              <a:rPr lang="en-US" b="1" dirty="0"/>
              <a:t>3</a:t>
            </a:r>
            <a:endParaRPr lang="he-IL" b="1" dirty="0"/>
          </a:p>
        </p:txBody>
      </p:sp>
      <p:sp>
        <p:nvSpPr>
          <p:cNvPr id="34" name="כותרת 1"/>
          <p:cNvSpPr>
            <a:spLocks noGrp="1"/>
          </p:cNvSpPr>
          <p:nvPr>
            <p:ph type="title"/>
          </p:nvPr>
        </p:nvSpPr>
        <p:spPr>
          <a:xfrm>
            <a:off x="1143000" y="609600"/>
            <a:ext cx="9875520" cy="1356360"/>
          </a:xfrm>
        </p:spPr>
        <p:txBody>
          <a:bodyPr/>
          <a:lstStyle/>
          <a:p>
            <a:r>
              <a:rPr lang="en-US" dirty="0"/>
              <a:t>State representation- example</a:t>
            </a:r>
            <a:endParaRPr lang="he-IL" dirty="0"/>
          </a:p>
        </p:txBody>
      </p:sp>
      <p:sp>
        <p:nvSpPr>
          <p:cNvPr id="35" name="מלבן 34"/>
          <p:cNvSpPr/>
          <p:nvPr/>
        </p:nvSpPr>
        <p:spPr>
          <a:xfrm>
            <a:off x="725864" y="2057601"/>
            <a:ext cx="3010761" cy="369332"/>
          </a:xfrm>
          <a:prstGeom prst="rect">
            <a:avLst/>
          </a:prstGeom>
        </p:spPr>
        <p:txBody>
          <a:bodyPr wrap="none">
            <a:spAutoFit/>
          </a:bodyPr>
          <a:lstStyle/>
          <a:p>
            <a:pPr algn="l"/>
            <a:r>
              <a:rPr lang="en-US" dirty="0"/>
              <a:t>Consider the following states:</a:t>
            </a:r>
            <a:endParaRPr lang="he-IL" dirty="0"/>
          </a:p>
        </p:txBody>
      </p:sp>
    </p:spTree>
    <p:extLst>
      <p:ext uri="{BB962C8B-B14F-4D97-AF65-F5344CB8AC3E}">
        <p14:creationId xmlns:p14="http://schemas.microsoft.com/office/powerpoint/2010/main" val="224101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Required knowledge</a:t>
            </a:r>
            <a:endParaRPr lang="he-IL" dirty="0"/>
          </a:p>
        </p:txBody>
      </p:sp>
      <p:sp>
        <p:nvSpPr>
          <p:cNvPr id="3" name="מציין מיקום תוכן 2"/>
          <p:cNvSpPr>
            <a:spLocks noGrp="1"/>
          </p:cNvSpPr>
          <p:nvPr>
            <p:ph idx="1"/>
          </p:nvPr>
        </p:nvSpPr>
        <p:spPr/>
        <p:txBody>
          <a:bodyPr>
            <a:normAutofit lnSpcReduction="10000"/>
          </a:bodyPr>
          <a:lstStyle/>
          <a:p>
            <a:r>
              <a:rPr lang="en-US" dirty="0"/>
              <a:t>Reinforcement Learning – only what you study at the “Advanced topics in Artificial Intelligence” course of Prof. Sarit Kraus</a:t>
            </a:r>
            <a:endParaRPr lang="he-IL" dirty="0"/>
          </a:p>
          <a:p>
            <a:pPr lvl="1"/>
            <a:r>
              <a:rPr lang="en-US" dirty="0"/>
              <a:t>Specifically- the Q-Learning method</a:t>
            </a:r>
            <a:endParaRPr lang="he-IL" dirty="0"/>
          </a:p>
          <a:p>
            <a:r>
              <a:rPr lang="en-US" dirty="0"/>
              <a:t>Basic Java programming skills</a:t>
            </a:r>
            <a:endParaRPr lang="he-IL" dirty="0"/>
          </a:p>
          <a:p>
            <a:endParaRPr lang="en-US" dirty="0"/>
          </a:p>
          <a:p>
            <a:endParaRPr lang="en-US" dirty="0"/>
          </a:p>
          <a:p>
            <a:endParaRPr lang="en-US" dirty="0"/>
          </a:p>
          <a:p>
            <a:endParaRPr lang="en-US" dirty="0"/>
          </a:p>
          <a:p>
            <a:r>
              <a:rPr lang="en-US" b="1" dirty="0">
                <a:solidFill>
                  <a:srgbClr val="FF0000"/>
                </a:solidFill>
              </a:rPr>
              <a:t>Notice:</a:t>
            </a:r>
            <a:r>
              <a:rPr lang="en-US" dirty="0"/>
              <a:t> the presentation contains animations to support the textual explanations. Switch to full screen mode to </a:t>
            </a:r>
            <a:r>
              <a:rPr lang="en-US"/>
              <a:t>enjoy them </a:t>
            </a:r>
            <a:r>
              <a:rPr lang="en-US" dirty="0">
                <a:sym typeface="Wingdings" panose="05000000000000000000" pitchFamily="2" charset="2"/>
              </a:rPr>
              <a:t></a:t>
            </a:r>
            <a:endParaRPr lang="he-IL" dirty="0"/>
          </a:p>
        </p:txBody>
      </p:sp>
    </p:spTree>
    <p:extLst>
      <p:ext uri="{BB962C8B-B14F-4D97-AF65-F5344CB8AC3E}">
        <p14:creationId xmlns:p14="http://schemas.microsoft.com/office/powerpoint/2010/main" val="2510916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State representation- example (cont.)</a:t>
            </a:r>
            <a:endParaRPr lang="he-IL" dirty="0"/>
          </a:p>
        </p:txBody>
      </p:sp>
      <p:sp>
        <p:nvSpPr>
          <p:cNvPr id="3" name="מציין מיקום תוכן 2"/>
          <p:cNvSpPr>
            <a:spLocks noGrp="1"/>
          </p:cNvSpPr>
          <p:nvPr>
            <p:ph idx="1"/>
          </p:nvPr>
        </p:nvSpPr>
        <p:spPr>
          <a:xfrm>
            <a:off x="1143001" y="2057400"/>
            <a:ext cx="9858080" cy="4038600"/>
          </a:xfrm>
        </p:spPr>
        <p:txBody>
          <a:bodyPr>
            <a:normAutofit/>
          </a:bodyPr>
          <a:lstStyle/>
          <a:p>
            <a:r>
              <a:rPr lang="en-US" dirty="0"/>
              <a:t>In fact, even at the ‘basic’ learning process we already use some abstraction- we chose to represent world-states using the distances between the animals rather than a full coordinates system.</a:t>
            </a:r>
          </a:p>
          <a:p>
            <a:r>
              <a:rPr lang="en-US" dirty="0"/>
              <a:t>That way, both of the states from the previous slide will be represented by the same state.</a:t>
            </a:r>
          </a:p>
          <a:p>
            <a:r>
              <a:rPr lang="en-US" dirty="0"/>
              <a:t>The representation is relays on the </a:t>
            </a:r>
            <a:r>
              <a:rPr lang="en-US" b="1" dirty="0"/>
              <a:t>human insight </a:t>
            </a:r>
            <a:r>
              <a:rPr lang="en-US" dirty="0"/>
              <a:t>that there is no essential difference between the states, and that the predators will apparently </a:t>
            </a:r>
            <a:r>
              <a:rPr lang="en-US" b="1" dirty="0"/>
              <a:t>choose the same actions on both</a:t>
            </a:r>
            <a:r>
              <a:rPr lang="en-US" dirty="0"/>
              <a:t>.</a:t>
            </a:r>
            <a:endParaRPr lang="he-IL" dirty="0"/>
          </a:p>
        </p:txBody>
      </p:sp>
    </p:spTree>
    <p:extLst>
      <p:ext uri="{BB962C8B-B14F-4D97-AF65-F5344CB8AC3E}">
        <p14:creationId xmlns:p14="http://schemas.microsoft.com/office/powerpoint/2010/main" val="78846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Knowledge injection method</a:t>
            </a:r>
            <a:endParaRPr lang="he-IL" dirty="0"/>
          </a:p>
        </p:txBody>
      </p:sp>
      <p:sp>
        <p:nvSpPr>
          <p:cNvPr id="3" name="מציין מיקום תוכן 2"/>
          <p:cNvSpPr>
            <a:spLocks noGrp="1"/>
          </p:cNvSpPr>
          <p:nvPr>
            <p:ph idx="1"/>
          </p:nvPr>
        </p:nvSpPr>
        <p:spPr/>
        <p:txBody>
          <a:bodyPr>
            <a:normAutofit/>
          </a:bodyPr>
          <a:lstStyle/>
          <a:p>
            <a:r>
              <a:rPr lang="en-US" dirty="0"/>
              <a:t>Your task is to implement a function that receives the coordinates of all animals and returns a set of features that for your understating represents the state in a way that will accelerate the learning process best.</a:t>
            </a:r>
            <a:endParaRPr lang="he-IL" dirty="0"/>
          </a:p>
          <a:p>
            <a:r>
              <a:rPr lang="en-US" dirty="0"/>
              <a:t>After the presentation end it is recommended to think what are the parameters that would affect your action selecting decision in case you would play the game as one of the predators.</a:t>
            </a:r>
            <a:endParaRPr lang="he-IL" dirty="0"/>
          </a:p>
          <a:p>
            <a:pPr marL="45720" indent="0">
              <a:buNone/>
            </a:pPr>
            <a:endParaRPr lang="he-IL" dirty="0"/>
          </a:p>
        </p:txBody>
      </p:sp>
    </p:spTree>
    <p:extLst>
      <p:ext uri="{BB962C8B-B14F-4D97-AF65-F5344CB8AC3E}">
        <p14:creationId xmlns:p14="http://schemas.microsoft.com/office/powerpoint/2010/main" val="419073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implementation</a:t>
            </a:r>
            <a:endParaRPr lang="he-IL" dirty="0"/>
          </a:p>
        </p:txBody>
      </p:sp>
      <p:sp>
        <p:nvSpPr>
          <p:cNvPr id="3" name="Content Placeholder 2"/>
          <p:cNvSpPr>
            <a:spLocks noGrp="1"/>
          </p:cNvSpPr>
          <p:nvPr>
            <p:ph idx="1"/>
          </p:nvPr>
        </p:nvSpPr>
        <p:spPr/>
        <p:txBody>
          <a:bodyPr>
            <a:normAutofit/>
          </a:bodyPr>
          <a:lstStyle/>
          <a:p>
            <a:r>
              <a:rPr lang="en-US" sz="1600" b="1" dirty="0"/>
              <a:t>You should implement the method</a:t>
            </a:r>
            <a:r>
              <a:rPr lang="he-IL" sz="1600" b="1" dirty="0"/>
              <a:t> </a:t>
            </a:r>
            <a:r>
              <a:rPr lang="en-US" sz="1600" b="1" dirty="0" err="1"/>
              <a:t>getStateRepresentation</a:t>
            </a:r>
            <a:r>
              <a:rPr lang="en-US" sz="1600" b="1" dirty="0"/>
              <a:t> of the class </a:t>
            </a:r>
            <a:r>
              <a:rPr lang="en-US" sz="1600" b="1" dirty="0" err="1"/>
              <a:t>FeatureExtractor</a:t>
            </a:r>
            <a:endParaRPr lang="en-US" sz="1600" b="1" dirty="0"/>
          </a:p>
          <a:p>
            <a:r>
              <a:rPr lang="en-US" sz="1600" b="1" dirty="0"/>
              <a:t>The returned double[] array length must be the same for all possible state.</a:t>
            </a:r>
            <a:endParaRPr lang="he-IL" sz="1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80" y="3232473"/>
            <a:ext cx="8809692" cy="362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983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Code evaluation</a:t>
            </a:r>
            <a:endParaRPr lang="he-IL" dirty="0"/>
          </a:p>
        </p:txBody>
      </p:sp>
      <p:sp>
        <p:nvSpPr>
          <p:cNvPr id="3" name="מציין מיקום תוכן 2"/>
          <p:cNvSpPr>
            <a:spLocks noGrp="1"/>
          </p:cNvSpPr>
          <p:nvPr>
            <p:ph idx="1"/>
          </p:nvPr>
        </p:nvSpPr>
        <p:spPr/>
        <p:txBody>
          <a:bodyPr/>
          <a:lstStyle/>
          <a:p>
            <a:r>
              <a:rPr lang="en-US" dirty="0"/>
              <a:t>You will be using </a:t>
            </a:r>
            <a:r>
              <a:rPr lang="en-US" dirty="0" err="1"/>
              <a:t>JetBrains</a:t>
            </a:r>
            <a:r>
              <a:rPr lang="en-US" dirty="0"/>
              <a:t> </a:t>
            </a:r>
            <a:r>
              <a:rPr lang="en-US" dirty="0" err="1"/>
              <a:t>Intellij</a:t>
            </a:r>
            <a:r>
              <a:rPr lang="en-US" dirty="0"/>
              <a:t> development environment.</a:t>
            </a:r>
          </a:p>
          <a:p>
            <a:r>
              <a:rPr lang="en-US" dirty="0"/>
              <a:t>Press the green triangle on the top-right corner to run the code.</a:t>
            </a:r>
            <a:endParaRPr lang="he-IL" dirty="0"/>
          </a:p>
          <a:p>
            <a:r>
              <a:rPr lang="en-US" dirty="0"/>
              <a:t>As learning process begins, a graph-window will be presented-</a:t>
            </a:r>
            <a:br>
              <a:rPr lang="en-US" dirty="0"/>
            </a:br>
            <a:r>
              <a:rPr lang="en-US" dirty="0"/>
              <a:t>(see screenshot example on the next slide)</a:t>
            </a:r>
            <a:endParaRPr lang="he-IL" dirty="0"/>
          </a:p>
          <a:p>
            <a:pPr lvl="1"/>
            <a:r>
              <a:rPr lang="en-US" dirty="0"/>
              <a:t>X axis- the number of episodes passed to that point </a:t>
            </a:r>
            <a:endParaRPr lang="he-IL" dirty="0"/>
          </a:p>
          <a:p>
            <a:pPr lvl="1"/>
            <a:r>
              <a:rPr lang="en-US" dirty="0"/>
              <a:t>Y axis- the average number of steps required for the predators to catch the prey on the last 100 episodes.</a:t>
            </a:r>
            <a:endParaRPr lang="he-IL" dirty="0"/>
          </a:p>
          <a:p>
            <a:r>
              <a:rPr lang="en-US" dirty="0"/>
              <a:t>Close the graph-window to terminate the code run.</a:t>
            </a:r>
            <a:endParaRPr lang="he-IL" dirty="0"/>
          </a:p>
        </p:txBody>
      </p:sp>
      <p:pic>
        <p:nvPicPr>
          <p:cNvPr id="4" name="Picture 3"/>
          <p:cNvPicPr>
            <a:picLocks noChangeAspect="1"/>
          </p:cNvPicPr>
          <p:nvPr/>
        </p:nvPicPr>
        <p:blipFill>
          <a:blip r:embed="rId2"/>
          <a:stretch>
            <a:fillRect/>
          </a:stretch>
        </p:blipFill>
        <p:spPr>
          <a:xfrm>
            <a:off x="9128486" y="2011597"/>
            <a:ext cx="2600325" cy="1685925"/>
          </a:xfrm>
          <a:prstGeom prst="rect">
            <a:avLst/>
          </a:prstGeom>
        </p:spPr>
      </p:pic>
      <p:sp>
        <p:nvSpPr>
          <p:cNvPr id="5" name="Rectangle 4"/>
          <p:cNvSpPr/>
          <p:nvPr/>
        </p:nvSpPr>
        <p:spPr>
          <a:xfrm flipV="1">
            <a:off x="10766491" y="2057400"/>
            <a:ext cx="249380" cy="249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05471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pic>
        <p:nvPicPr>
          <p:cNvPr id="4" name="Picture 3"/>
          <p:cNvPicPr>
            <a:picLocks noChangeAspect="1"/>
          </p:cNvPicPr>
          <p:nvPr/>
        </p:nvPicPr>
        <p:blipFill>
          <a:blip r:embed="rId2"/>
          <a:stretch>
            <a:fillRect/>
          </a:stretch>
        </p:blipFill>
        <p:spPr>
          <a:xfrm>
            <a:off x="571499" y="0"/>
            <a:ext cx="11015871" cy="6867599"/>
          </a:xfrm>
          <a:prstGeom prst="rect">
            <a:avLst/>
          </a:prstGeom>
        </p:spPr>
      </p:pic>
      <p:cxnSp>
        <p:nvCxnSpPr>
          <p:cNvPr id="9" name="Straight Connector 8"/>
          <p:cNvCxnSpPr/>
          <p:nvPr/>
        </p:nvCxnSpPr>
        <p:spPr>
          <a:xfrm>
            <a:off x="3764478" y="4112325"/>
            <a:ext cx="1" cy="211074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318161" y="4076700"/>
            <a:ext cx="2446317"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75092" y="1115636"/>
            <a:ext cx="2850078" cy="1477328"/>
          </a:xfrm>
          <a:prstGeom prst="rect">
            <a:avLst/>
          </a:prstGeom>
          <a:noFill/>
          <a:ln>
            <a:solidFill>
              <a:srgbClr val="FF0000"/>
            </a:solidFill>
          </a:ln>
        </p:spPr>
        <p:txBody>
          <a:bodyPr wrap="square" rtlCol="1">
            <a:spAutoFit/>
          </a:bodyPr>
          <a:lstStyle/>
          <a:p>
            <a:pPr algn="ctr" rtl="1"/>
            <a:r>
              <a:rPr lang="en-US" b="1" dirty="0"/>
              <a:t>On the basic q-learning process, after 10k episodes, about 1100 steps required for the predators to catch the prey</a:t>
            </a:r>
            <a:endParaRPr lang="he-IL" b="1" dirty="0"/>
          </a:p>
        </p:txBody>
      </p:sp>
      <p:cxnSp>
        <p:nvCxnSpPr>
          <p:cNvPr id="16" name="Curved Connector 15"/>
          <p:cNvCxnSpPr>
            <a:stCxn id="15" idx="2"/>
          </p:cNvCxnSpPr>
          <p:nvPr/>
        </p:nvCxnSpPr>
        <p:spPr>
          <a:xfrm rot="5400000">
            <a:off x="4349198" y="2125767"/>
            <a:ext cx="1483737" cy="2418130"/>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5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089023" y="4738721"/>
            <a:ext cx="5032498" cy="1586845"/>
          </a:xfrm>
        </p:spPr>
        <p:txBody>
          <a:bodyPr>
            <a:normAutofit/>
          </a:bodyPr>
          <a:lstStyle/>
          <a:p>
            <a:r>
              <a:rPr lang="en-US" sz="5400" b="1" dirty="0"/>
              <a:t>Good luck!</a:t>
            </a:r>
            <a:endParaRPr lang="he-IL" sz="5400" b="1" dirty="0"/>
          </a:p>
        </p:txBody>
      </p:sp>
      <p:sp>
        <p:nvSpPr>
          <p:cNvPr id="3" name="מציין מיקום תוכן 2"/>
          <p:cNvSpPr>
            <a:spLocks noGrp="1"/>
          </p:cNvSpPr>
          <p:nvPr>
            <p:ph idx="1"/>
          </p:nvPr>
        </p:nvSpPr>
        <p:spPr/>
        <p:txBody>
          <a:bodyPr/>
          <a:lstStyle/>
          <a:p>
            <a:r>
              <a:rPr lang="en-US" b="1" dirty="0"/>
              <a:t>You have 45 minutes for completing the coding task </a:t>
            </a:r>
            <a:r>
              <a:rPr lang="en-US" dirty="0"/>
              <a:t>from the moment you end that presentation</a:t>
            </a:r>
          </a:p>
          <a:p>
            <a:r>
              <a:rPr lang="en-US" dirty="0"/>
              <a:t>For any question or issue- consult the laboratory assistant.</a:t>
            </a:r>
            <a:endParaRPr lang="he-IL" dirty="0"/>
          </a:p>
        </p:txBody>
      </p:sp>
    </p:spTree>
    <p:extLst>
      <p:ext uri="{BB962C8B-B14F-4D97-AF65-F5344CB8AC3E}">
        <p14:creationId xmlns:p14="http://schemas.microsoft.com/office/powerpoint/2010/main" val="392549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endParaRPr lang="he-IL" dirty="0"/>
          </a:p>
        </p:txBody>
      </p:sp>
      <p:pic>
        <p:nvPicPr>
          <p:cNvPr id="1026" name="Picture 2" descr="C:\exp\tutorial\Pursuit\persuit_basic_10_exs_100k_eps_5_m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999"/>
            <a:ext cx="12192000" cy="646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084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endParaRPr lang="he-IL" dirty="0"/>
          </a:p>
        </p:txBody>
      </p:sp>
      <p:pic>
        <p:nvPicPr>
          <p:cNvPr id="2050" name="Picture 2" descr="C:\exp\tutorial\Pursuit\persuit_basic_24_exs_500k_eps_23_m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0"/>
            <a:ext cx="12192000" cy="671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73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Problem domain – the Pursuit game</a:t>
            </a:r>
            <a:endParaRPr lang="he-IL" dirty="0"/>
          </a:p>
        </p:txBody>
      </p:sp>
      <p:sp>
        <p:nvSpPr>
          <p:cNvPr id="3" name="מציין מיקום תוכן 2"/>
          <p:cNvSpPr>
            <a:spLocks noGrp="1"/>
          </p:cNvSpPr>
          <p:nvPr>
            <p:ph idx="1"/>
          </p:nvPr>
        </p:nvSpPr>
        <p:spPr/>
        <p:txBody>
          <a:bodyPr/>
          <a:lstStyle/>
          <a:p>
            <a:r>
              <a:rPr lang="en-US" dirty="0"/>
              <a:t>A grid world with predators (lions) and preys (zebras)</a:t>
            </a:r>
            <a:endParaRPr lang="he-IL" dirty="0"/>
          </a:p>
          <a:p>
            <a:r>
              <a:rPr lang="en-US" dirty="0"/>
              <a:t>The predators goal is to catch one of the preys</a:t>
            </a:r>
            <a:endParaRPr lang="he-IL" dirty="0"/>
          </a:p>
          <a:p>
            <a:endParaRPr lang="he-IL" dirty="0"/>
          </a:p>
          <a:p>
            <a:endParaRPr lang="he-IL" dirty="0"/>
          </a:p>
        </p:txBody>
      </p:sp>
      <p:graphicFrame>
        <p:nvGraphicFramePr>
          <p:cNvPr id="4" name="טבלה 3"/>
          <p:cNvGraphicFramePr>
            <a:graphicFrameLocks noGrp="1"/>
          </p:cNvGraphicFramePr>
          <p:nvPr>
            <p:extLst>
              <p:ext uri="{D42A27DB-BD31-4B8C-83A1-F6EECF244321}">
                <p14:modId xmlns:p14="http://schemas.microsoft.com/office/powerpoint/2010/main" val="798854819"/>
              </p:ext>
            </p:extLst>
          </p:nvPr>
        </p:nvGraphicFramePr>
        <p:xfrm>
          <a:off x="4515439" y="3129699"/>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6" name="תמונה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2330" y="5370980"/>
            <a:ext cx="632372" cy="624467"/>
          </a:xfrm>
          <a:prstGeom prst="rect">
            <a:avLst/>
          </a:prstGeom>
        </p:spPr>
      </p:pic>
      <p:pic>
        <p:nvPicPr>
          <p:cNvPr id="8" name="תמונה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4740" y="4627138"/>
            <a:ext cx="723766" cy="632089"/>
          </a:xfrm>
          <a:prstGeom prst="rect">
            <a:avLst/>
          </a:prstGeom>
        </p:spPr>
      </p:pic>
      <p:pic>
        <p:nvPicPr>
          <p:cNvPr id="9" name="תמונה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0586" y="3901969"/>
            <a:ext cx="632372" cy="624467"/>
          </a:xfrm>
          <a:prstGeom prst="rect">
            <a:avLst/>
          </a:prstGeom>
        </p:spPr>
      </p:pic>
    </p:spTree>
    <p:extLst>
      <p:ext uri="{BB962C8B-B14F-4D97-AF65-F5344CB8AC3E}">
        <p14:creationId xmlns:p14="http://schemas.microsoft.com/office/powerpoint/2010/main" val="11891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Movement rules</a:t>
            </a:r>
            <a:endParaRPr lang="he-IL" dirty="0"/>
          </a:p>
        </p:txBody>
      </p:sp>
      <p:sp>
        <p:nvSpPr>
          <p:cNvPr id="3" name="מציין מיקום תוכן 2"/>
          <p:cNvSpPr>
            <a:spLocks noGrp="1"/>
          </p:cNvSpPr>
          <p:nvPr>
            <p:ph idx="1"/>
          </p:nvPr>
        </p:nvSpPr>
        <p:spPr>
          <a:xfrm>
            <a:off x="6259398" y="1825625"/>
            <a:ext cx="5094402" cy="4848552"/>
          </a:xfrm>
        </p:spPr>
        <p:txBody>
          <a:bodyPr>
            <a:normAutofit/>
          </a:bodyPr>
          <a:lstStyle/>
          <a:p>
            <a:r>
              <a:rPr lang="en-US" dirty="0"/>
              <a:t>At every turn, each animal perform one of the allowed actions in a predefined order- first the preys plays and then the predators.</a:t>
            </a:r>
            <a:endParaRPr lang="he-IL" dirty="0"/>
          </a:p>
          <a:p>
            <a:r>
              <a:rPr lang="en-US" dirty="0"/>
              <a:t>The animals move one after another, so in every given moment at most one animal is while a move.</a:t>
            </a:r>
            <a:endParaRPr lang="he-IL" dirty="0"/>
          </a:p>
          <a:p>
            <a:r>
              <a:rPr lang="en-US" dirty="0"/>
              <a:t>The allowed actions are: Left, Right, Up, Down and Stay in place.</a:t>
            </a:r>
            <a:endParaRPr lang="he-IL" dirty="0"/>
          </a:p>
          <a:p>
            <a:r>
              <a:rPr lang="en-US" dirty="0"/>
              <a:t>In case an animal chooses an action that leads to other animal location, or outside the grid-world limits, the animal stays in it’s place.</a:t>
            </a:r>
            <a:endParaRPr lang="he-IL" dirty="0"/>
          </a:p>
        </p:txBody>
      </p:sp>
      <p:graphicFrame>
        <p:nvGraphicFramePr>
          <p:cNvPr id="5" name="טבלה 4"/>
          <p:cNvGraphicFramePr>
            <a:graphicFrameLocks noGrp="1"/>
          </p:cNvGraphicFramePr>
          <p:nvPr>
            <p:extLst>
              <p:ext uri="{D42A27DB-BD31-4B8C-83A1-F6EECF244321}">
                <p14:modId xmlns:p14="http://schemas.microsoft.com/office/powerpoint/2010/main" val="39745572"/>
              </p:ext>
            </p:extLst>
          </p:nvPr>
        </p:nvGraphicFramePr>
        <p:xfrm>
          <a:off x="838200" y="2366128"/>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6" name="תמונה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091" y="4607409"/>
            <a:ext cx="632372" cy="624467"/>
          </a:xfrm>
          <a:prstGeom prst="rect">
            <a:avLst/>
          </a:prstGeom>
        </p:spPr>
      </p:pic>
      <p:pic>
        <p:nvPicPr>
          <p:cNvPr id="7" name="תמונה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501" y="3863567"/>
            <a:ext cx="723766" cy="632089"/>
          </a:xfrm>
          <a:prstGeom prst="rect">
            <a:avLst/>
          </a:prstGeom>
        </p:spPr>
      </p:pic>
      <p:pic>
        <p:nvPicPr>
          <p:cNvPr id="8" name="תמונה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3347" y="3138398"/>
            <a:ext cx="632372" cy="624467"/>
          </a:xfrm>
          <a:prstGeom prst="rect">
            <a:avLst/>
          </a:prstGeom>
        </p:spPr>
      </p:pic>
      <p:sp>
        <p:nvSpPr>
          <p:cNvPr id="9" name="חץ: למטה 8"/>
          <p:cNvSpPr/>
          <p:nvPr/>
        </p:nvSpPr>
        <p:spPr>
          <a:xfrm>
            <a:off x="2492338" y="3863567"/>
            <a:ext cx="382837" cy="43009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חץ: למטה 9"/>
          <p:cNvSpPr/>
          <p:nvPr/>
        </p:nvSpPr>
        <p:spPr>
          <a:xfrm rot="16200000">
            <a:off x="3106130" y="3235582"/>
            <a:ext cx="382837" cy="43009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חץ: למטה 10"/>
          <p:cNvSpPr/>
          <p:nvPr/>
        </p:nvSpPr>
        <p:spPr>
          <a:xfrm rot="10800000">
            <a:off x="2501765" y="2637738"/>
            <a:ext cx="382837" cy="43009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חץ: למטה 11"/>
          <p:cNvSpPr/>
          <p:nvPr/>
        </p:nvSpPr>
        <p:spPr>
          <a:xfrm rot="5400000">
            <a:off x="1801092" y="3235582"/>
            <a:ext cx="382837" cy="430096"/>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227224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Gameplay</a:t>
            </a:r>
            <a:endParaRPr lang="he-IL" dirty="0"/>
          </a:p>
        </p:txBody>
      </p:sp>
      <p:sp>
        <p:nvSpPr>
          <p:cNvPr id="3" name="מציין מיקום תוכן 2"/>
          <p:cNvSpPr>
            <a:spLocks noGrp="1"/>
          </p:cNvSpPr>
          <p:nvPr>
            <p:ph idx="1"/>
          </p:nvPr>
        </p:nvSpPr>
        <p:spPr/>
        <p:txBody>
          <a:bodyPr>
            <a:normAutofit/>
          </a:bodyPr>
          <a:lstStyle/>
          <a:p>
            <a:r>
              <a:rPr lang="en-US" dirty="0"/>
              <a:t>Divided to ‘turn’, ‘episode’ and ‘run’.</a:t>
            </a:r>
            <a:endParaRPr lang="he-IL" dirty="0"/>
          </a:p>
          <a:p>
            <a:r>
              <a:rPr lang="en-US" dirty="0"/>
              <a:t>A turn is a set of movements in which each animal moves one step.</a:t>
            </a:r>
            <a:endParaRPr lang="he-IL" dirty="0"/>
          </a:p>
        </p:txBody>
      </p:sp>
      <p:graphicFrame>
        <p:nvGraphicFramePr>
          <p:cNvPr id="4" name="טבלה 4"/>
          <p:cNvGraphicFramePr>
            <a:graphicFrameLocks noGrp="1"/>
          </p:cNvGraphicFramePr>
          <p:nvPr>
            <p:extLst>
              <p:ext uri="{D42A27DB-BD31-4B8C-83A1-F6EECF244321}">
                <p14:modId xmlns:p14="http://schemas.microsoft.com/office/powerpoint/2010/main" val="3969996749"/>
              </p:ext>
            </p:extLst>
          </p:nvPr>
        </p:nvGraphicFramePr>
        <p:xfrm>
          <a:off x="3878283" y="3249124"/>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5" name="תמונה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174" y="5490405"/>
            <a:ext cx="632372" cy="624467"/>
          </a:xfrm>
          <a:prstGeom prst="rect">
            <a:avLst/>
          </a:prstGeom>
        </p:spPr>
      </p:pic>
      <p:pic>
        <p:nvPicPr>
          <p:cNvPr id="6" name="תמונה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7584" y="4746563"/>
            <a:ext cx="723766" cy="632089"/>
          </a:xfrm>
          <a:prstGeom prst="rect">
            <a:avLst/>
          </a:prstGeom>
        </p:spPr>
      </p:pic>
      <p:pic>
        <p:nvPicPr>
          <p:cNvPr id="7" name="תמונה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430" y="4021394"/>
            <a:ext cx="632372" cy="624467"/>
          </a:xfrm>
          <a:prstGeom prst="rect">
            <a:avLst/>
          </a:prstGeom>
        </p:spPr>
      </p:pic>
    </p:spTree>
    <p:extLst>
      <p:ext uri="{BB962C8B-B14F-4D97-AF65-F5344CB8AC3E}">
        <p14:creationId xmlns:p14="http://schemas.microsoft.com/office/powerpoint/2010/main" val="411528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4.44444E-6 L -0.00065 0.11019 " pathEditMode="relative" rAng="0" ptsTypes="AA">
                                      <p:cBhvr>
                                        <p:cTn id="6" dur="500" fill="hold"/>
                                        <p:tgtEl>
                                          <p:spTgt spid="6"/>
                                        </p:tgtEl>
                                        <p:attrNameLst>
                                          <p:attrName>ppt_x</p:attrName>
                                          <p:attrName>ppt_y</p:attrName>
                                        </p:attrNameLst>
                                      </p:cBhvr>
                                      <p:rCtr x="-39" y="5509"/>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2.08333E-6 -4.44444E-6 L 0.10143 -4.44444E-6 " pathEditMode="relative" rAng="0" ptsTypes="AA">
                                      <p:cBhvr>
                                        <p:cTn id="9" dur="500" fill="hold"/>
                                        <p:tgtEl>
                                          <p:spTgt spid="7"/>
                                        </p:tgtEl>
                                        <p:attrNameLst>
                                          <p:attrName>ppt_x</p:attrName>
                                          <p:attrName>ppt_y</p:attrName>
                                        </p:attrNameLst>
                                      </p:cBhvr>
                                      <p:rCtr x="5065" y="0"/>
                                    </p:animMotion>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6.25E-7 -4.81481E-6 L 0.09649 0.0051 " pathEditMode="relative" rAng="0" ptsTypes="AA">
                                      <p:cBhvr>
                                        <p:cTn id="12" dur="500" fill="hold"/>
                                        <p:tgtEl>
                                          <p:spTgt spid="5"/>
                                        </p:tgtEl>
                                        <p:attrNameLst>
                                          <p:attrName>ppt_x</p:attrName>
                                          <p:attrName>ppt_y</p:attrName>
                                        </p:attrNameLst>
                                      </p:cBhvr>
                                      <p:rCtr x="481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Gameplay</a:t>
            </a:r>
            <a:endParaRPr lang="he-IL" dirty="0"/>
          </a:p>
        </p:txBody>
      </p:sp>
      <p:sp>
        <p:nvSpPr>
          <p:cNvPr id="3" name="Content Placeholder 2"/>
          <p:cNvSpPr>
            <a:spLocks noGrp="1"/>
          </p:cNvSpPr>
          <p:nvPr>
            <p:ph idx="1"/>
          </p:nvPr>
        </p:nvSpPr>
        <p:spPr/>
        <p:txBody>
          <a:bodyPr/>
          <a:lstStyle/>
          <a:p>
            <a:r>
              <a:rPr lang="en-US" dirty="0"/>
              <a:t>Episode</a:t>
            </a:r>
            <a:r>
              <a:rPr lang="he-IL" dirty="0"/>
              <a:t> </a:t>
            </a:r>
            <a:r>
              <a:rPr lang="en-US" dirty="0"/>
              <a:t>is a sequence of 5000 turns at most. The episode may be shorter in case one of the predators catches one of the preys earlier.</a:t>
            </a:r>
            <a:endParaRPr lang="he-IL" dirty="0"/>
          </a:p>
          <a:p>
            <a:pPr lvl="1"/>
            <a:r>
              <a:rPr lang="en-US" b="1" dirty="0"/>
              <a:t>The location of the animals is randomized </a:t>
            </a:r>
            <a:r>
              <a:rPr lang="en-US" dirty="0"/>
              <a:t>at the episode initialization.</a:t>
            </a:r>
            <a:endParaRPr lang="he-IL" dirty="0"/>
          </a:p>
          <a:p>
            <a:endParaRPr lang="he-IL" dirty="0"/>
          </a:p>
        </p:txBody>
      </p:sp>
      <p:graphicFrame>
        <p:nvGraphicFramePr>
          <p:cNvPr id="4" name="טבלה 4"/>
          <p:cNvGraphicFramePr>
            <a:graphicFrameLocks noGrp="1"/>
          </p:cNvGraphicFramePr>
          <p:nvPr>
            <p:extLst>
              <p:ext uri="{D42A27DB-BD31-4B8C-83A1-F6EECF244321}">
                <p14:modId xmlns:p14="http://schemas.microsoft.com/office/powerpoint/2010/main" val="152457126"/>
              </p:ext>
            </p:extLst>
          </p:nvPr>
        </p:nvGraphicFramePr>
        <p:xfrm>
          <a:off x="3878283" y="3249124"/>
          <a:ext cx="4918696" cy="2938316"/>
        </p:xfrm>
        <a:graphic>
          <a:graphicData uri="http://schemas.openxmlformats.org/drawingml/2006/table">
            <a:tbl>
              <a:tblPr rtl="1" firstRow="1" bandRow="1">
                <a:tableStyleId>{5940675A-B579-460E-94D1-54222C63F5DA}</a:tableStyleId>
              </a:tblPr>
              <a:tblGrid>
                <a:gridCol w="1229674">
                  <a:extLst>
                    <a:ext uri="{9D8B030D-6E8A-4147-A177-3AD203B41FA5}">
                      <a16:colId xmlns:a16="http://schemas.microsoft.com/office/drawing/2014/main" val="1969284849"/>
                    </a:ext>
                  </a:extLst>
                </a:gridCol>
                <a:gridCol w="1229674">
                  <a:extLst>
                    <a:ext uri="{9D8B030D-6E8A-4147-A177-3AD203B41FA5}">
                      <a16:colId xmlns:a16="http://schemas.microsoft.com/office/drawing/2014/main" val="296979089"/>
                    </a:ext>
                  </a:extLst>
                </a:gridCol>
                <a:gridCol w="1229674">
                  <a:extLst>
                    <a:ext uri="{9D8B030D-6E8A-4147-A177-3AD203B41FA5}">
                      <a16:colId xmlns:a16="http://schemas.microsoft.com/office/drawing/2014/main" val="4261710608"/>
                    </a:ext>
                  </a:extLst>
                </a:gridCol>
                <a:gridCol w="1229674">
                  <a:extLst>
                    <a:ext uri="{9D8B030D-6E8A-4147-A177-3AD203B41FA5}">
                      <a16:colId xmlns:a16="http://schemas.microsoft.com/office/drawing/2014/main" val="1397701607"/>
                    </a:ext>
                  </a:extLst>
                </a:gridCol>
              </a:tblGrid>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497643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480058426"/>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99225273"/>
                  </a:ext>
                </a:extLst>
              </a:tr>
              <a:tr h="734579">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103265715"/>
                  </a:ext>
                </a:extLst>
              </a:tr>
            </a:tbl>
          </a:graphicData>
        </a:graphic>
      </p:graphicFrame>
      <p:pic>
        <p:nvPicPr>
          <p:cNvPr id="6"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7584" y="4746563"/>
            <a:ext cx="723766" cy="632089"/>
          </a:xfrm>
          <a:prstGeom prst="rect">
            <a:avLst/>
          </a:prstGeom>
        </p:spPr>
      </p:pic>
      <p:pic>
        <p:nvPicPr>
          <p:cNvPr id="7" name="תמונה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3430" y="4021394"/>
            <a:ext cx="632372" cy="624467"/>
          </a:xfrm>
          <a:prstGeom prst="rect">
            <a:avLst/>
          </a:prstGeom>
        </p:spPr>
      </p:pic>
      <p:sp>
        <p:nvSpPr>
          <p:cNvPr id="8" name="TextBox 7"/>
          <p:cNvSpPr txBox="1"/>
          <p:nvPr/>
        </p:nvSpPr>
        <p:spPr>
          <a:xfrm>
            <a:off x="817938" y="4333627"/>
            <a:ext cx="2307771" cy="523220"/>
          </a:xfrm>
          <a:prstGeom prst="rect">
            <a:avLst/>
          </a:prstGeom>
          <a:noFill/>
        </p:spPr>
        <p:txBody>
          <a:bodyPr wrap="square" rtlCol="1">
            <a:spAutoFit/>
          </a:bodyPr>
          <a:lstStyle/>
          <a:p>
            <a:r>
              <a:rPr lang="en-US" sz="2800" b="1" dirty="0">
                <a:solidFill>
                  <a:srgbClr val="92D050"/>
                </a:solidFill>
              </a:rPr>
              <a:t>Episode Start</a:t>
            </a:r>
            <a:endParaRPr lang="he-IL" sz="2800" b="1" dirty="0">
              <a:solidFill>
                <a:srgbClr val="92D050"/>
              </a:solidFill>
            </a:endParaRPr>
          </a:p>
        </p:txBody>
      </p:sp>
      <p:sp>
        <p:nvSpPr>
          <p:cNvPr id="9" name="TextBox 8"/>
          <p:cNvSpPr txBox="1"/>
          <p:nvPr/>
        </p:nvSpPr>
        <p:spPr>
          <a:xfrm>
            <a:off x="9460674" y="4299160"/>
            <a:ext cx="2307771" cy="523220"/>
          </a:xfrm>
          <a:prstGeom prst="rect">
            <a:avLst/>
          </a:prstGeom>
          <a:noFill/>
        </p:spPr>
        <p:txBody>
          <a:bodyPr wrap="square" rtlCol="1">
            <a:spAutoFit/>
          </a:bodyPr>
          <a:lstStyle/>
          <a:p>
            <a:r>
              <a:rPr lang="en-US" sz="2800" b="1" dirty="0">
                <a:solidFill>
                  <a:srgbClr val="FF0000"/>
                </a:solidFill>
              </a:rPr>
              <a:t>Episode End</a:t>
            </a:r>
            <a:endParaRPr lang="he-IL" sz="2800" b="1" dirty="0">
              <a:solidFill>
                <a:srgbClr val="FF0000"/>
              </a:solidFill>
            </a:endParaRPr>
          </a:p>
        </p:txBody>
      </p:sp>
      <p:pic>
        <p:nvPicPr>
          <p:cNvPr id="5" name="תמונה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5174" y="5490405"/>
            <a:ext cx="632372" cy="624467"/>
          </a:xfrm>
          <a:prstGeom prst="rect">
            <a:avLst/>
          </a:prstGeom>
        </p:spPr>
      </p:pic>
    </p:spTree>
    <p:extLst>
      <p:ext uri="{BB962C8B-B14F-4D97-AF65-F5344CB8AC3E}">
        <p14:creationId xmlns:p14="http://schemas.microsoft.com/office/powerpoint/2010/main" val="5071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79167E-6 -4.44444E-6 L -0.00065 0.11019 " pathEditMode="relative" rAng="0" ptsTypes="AA">
                                      <p:cBhvr>
                                        <p:cTn id="10" dur="500" fill="hold"/>
                                        <p:tgtEl>
                                          <p:spTgt spid="6"/>
                                        </p:tgtEl>
                                        <p:attrNameLst>
                                          <p:attrName>ppt_x</p:attrName>
                                          <p:attrName>ppt_y</p:attrName>
                                        </p:attrNameLst>
                                      </p:cBhvr>
                                      <p:rCtr x="-39" y="5509"/>
                                    </p:animMotion>
                                  </p:childTnLst>
                                </p:cTn>
                              </p:par>
                            </p:childTnLst>
                          </p:cTn>
                        </p:par>
                        <p:par>
                          <p:cTn id="11" fill="hold">
                            <p:stCondLst>
                              <p:cond delay="1000"/>
                            </p:stCondLst>
                            <p:childTnLst>
                              <p:par>
                                <p:cTn id="12" presetID="42" presetClass="path" presetSubtype="0" accel="50000" decel="50000" fill="hold" nodeType="afterEffect">
                                  <p:stCondLst>
                                    <p:cond delay="0"/>
                                  </p:stCondLst>
                                  <p:childTnLst>
                                    <p:animMotion origin="layout" path="M 2.08333E-6 -4.44444E-6 L 0.10143 -4.44444E-6 " pathEditMode="relative" rAng="0" ptsTypes="AA">
                                      <p:cBhvr>
                                        <p:cTn id="13" dur="500" fill="hold"/>
                                        <p:tgtEl>
                                          <p:spTgt spid="7"/>
                                        </p:tgtEl>
                                        <p:attrNameLst>
                                          <p:attrName>ppt_x</p:attrName>
                                          <p:attrName>ppt_y</p:attrName>
                                        </p:attrNameLst>
                                      </p:cBhvr>
                                      <p:rCtr x="5065" y="0"/>
                                    </p:animMotion>
                                  </p:childTnLst>
                                </p:cTn>
                              </p:par>
                            </p:childTnLst>
                          </p:cTn>
                        </p:par>
                        <p:par>
                          <p:cTn id="14" fill="hold">
                            <p:stCondLst>
                              <p:cond delay="1500"/>
                            </p:stCondLst>
                            <p:childTnLst>
                              <p:par>
                                <p:cTn id="15" presetID="42" presetClass="path" presetSubtype="0" accel="50000" decel="50000" fill="hold" nodeType="afterEffect">
                                  <p:stCondLst>
                                    <p:cond delay="0"/>
                                  </p:stCondLst>
                                  <p:childTnLst>
                                    <p:animMotion origin="layout" path="M -6.25E-7 -4.81481E-6 L 0.09649 0.0051 " pathEditMode="relative" rAng="0" ptsTypes="AA">
                                      <p:cBhvr>
                                        <p:cTn id="16" dur="500" fill="hold"/>
                                        <p:tgtEl>
                                          <p:spTgt spid="5"/>
                                        </p:tgtEl>
                                        <p:attrNameLst>
                                          <p:attrName>ppt_x</p:attrName>
                                          <p:attrName>ppt_y</p:attrName>
                                        </p:attrNameLst>
                                      </p:cBhvr>
                                      <p:rCtr x="4818" y="255"/>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0.00065 0.11018 L -0.10026 0.1125 " pathEditMode="relative" rAng="0" ptsTypes="AA">
                                      <p:cBhvr>
                                        <p:cTn id="19" dur="500" fill="hold"/>
                                        <p:tgtEl>
                                          <p:spTgt spid="6"/>
                                        </p:tgtEl>
                                        <p:attrNameLst>
                                          <p:attrName>ppt_x</p:attrName>
                                          <p:attrName>ppt_y</p:attrName>
                                        </p:attrNameLst>
                                      </p:cBhvr>
                                      <p:rCtr x="-5065" y="301"/>
                                    </p:animMotion>
                                  </p:childTnLst>
                                </p:cTn>
                              </p:par>
                            </p:childTnLst>
                          </p:cTn>
                        </p:par>
                        <p:par>
                          <p:cTn id="20" fill="hold">
                            <p:stCondLst>
                              <p:cond delay="2500"/>
                            </p:stCondLst>
                            <p:childTnLst>
                              <p:par>
                                <p:cTn id="21" presetID="42" presetClass="path" presetSubtype="0" accel="50000" decel="50000" fill="hold" nodeType="afterEffect">
                                  <p:stCondLst>
                                    <p:cond delay="0"/>
                                  </p:stCondLst>
                                  <p:childTnLst>
                                    <p:animMotion origin="layout" path="M 0.10143 2.96296E-6 L 0.10521 0.11088 " pathEditMode="relative" rAng="0" ptsTypes="AA">
                                      <p:cBhvr>
                                        <p:cTn id="22" dur="500" fill="hold"/>
                                        <p:tgtEl>
                                          <p:spTgt spid="7"/>
                                        </p:tgtEl>
                                        <p:attrNameLst>
                                          <p:attrName>ppt_x</p:attrName>
                                          <p:attrName>ppt_y</p:attrName>
                                        </p:attrNameLst>
                                      </p:cBhvr>
                                      <p:rCtr x="182" y="5278"/>
                                    </p:animMotion>
                                  </p:childTnLst>
                                </p:cTn>
                              </p:par>
                            </p:childTnLst>
                          </p:cTn>
                        </p:par>
                        <p:par>
                          <p:cTn id="23" fill="hold">
                            <p:stCondLst>
                              <p:cond delay="3000"/>
                            </p:stCondLst>
                            <p:childTnLst>
                              <p:par>
                                <p:cTn id="24" presetID="42" presetClass="path" presetSubtype="0" accel="50000" decel="50000" fill="hold" nodeType="afterEffect">
                                  <p:stCondLst>
                                    <p:cond delay="0"/>
                                  </p:stCondLst>
                                  <p:childTnLst>
                                    <p:animMotion origin="layout" path="M 0.09648 0.0051 L 0.20703 0.0051 " pathEditMode="relative" rAng="0" ptsTypes="AA">
                                      <p:cBhvr>
                                        <p:cTn id="25" dur="500" fill="hold"/>
                                        <p:tgtEl>
                                          <p:spTgt spid="5"/>
                                        </p:tgtEl>
                                        <p:attrNameLst>
                                          <p:attrName>ppt_x</p:attrName>
                                          <p:attrName>ppt_y</p:attrName>
                                        </p:attrNameLst>
                                      </p:cBhvr>
                                      <p:rCtr x="5586" y="0"/>
                                    </p:animMotion>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A run is a sequence of episodes in which the “knowledge” is accumulated during them.</a:t>
            </a:r>
          </a:p>
          <a:p>
            <a:pPr lvl="1"/>
            <a:r>
              <a:rPr lang="en-US" sz="1600" dirty="0"/>
              <a:t>In our context- the Q-Table of the predators isn’t wiped at an episode end.</a:t>
            </a:r>
            <a:endParaRPr lang="he-IL" sz="1600" dirty="0"/>
          </a:p>
          <a:p>
            <a:r>
              <a:rPr lang="en-US" sz="2000" dirty="0"/>
              <a:t>The length of a run is fixed to a ‘large’ number, that allows the learning process to converge.</a:t>
            </a:r>
            <a:endParaRPr lang="he-IL" sz="2000" dirty="0"/>
          </a:p>
          <a:p>
            <a:r>
              <a:rPr lang="en-US" sz="2000" dirty="0"/>
              <a:t>As the run progresses, we expect the predators performance to improve, in terms of the amount of steps required to catch the prey.</a:t>
            </a:r>
          </a:p>
        </p:txBody>
      </p:sp>
      <p:sp>
        <p:nvSpPr>
          <p:cNvPr id="2" name="Title 1"/>
          <p:cNvSpPr>
            <a:spLocks noGrp="1"/>
          </p:cNvSpPr>
          <p:nvPr>
            <p:ph type="title"/>
          </p:nvPr>
        </p:nvSpPr>
        <p:spPr/>
        <p:txBody>
          <a:bodyPr/>
          <a:lstStyle/>
          <a:p>
            <a:r>
              <a:rPr lang="en-US" dirty="0"/>
              <a:t>Gameplay</a:t>
            </a:r>
            <a:endParaRPr lang="he-IL" dirty="0"/>
          </a:p>
        </p:txBody>
      </p:sp>
      <p:graphicFrame>
        <p:nvGraphicFramePr>
          <p:cNvPr id="5" name="Diagram 4"/>
          <p:cNvGraphicFramePr/>
          <p:nvPr>
            <p:extLst>
              <p:ext uri="{D42A27DB-BD31-4B8C-83A1-F6EECF244321}">
                <p14:modId xmlns:p14="http://schemas.microsoft.com/office/powerpoint/2010/main" val="1612143576"/>
              </p:ext>
            </p:extLst>
          </p:nvPr>
        </p:nvGraphicFramePr>
        <p:xfrm>
          <a:off x="2015435" y="4010603"/>
          <a:ext cx="8128000" cy="3554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חץ: מעוקל למעלה 9"/>
          <p:cNvSpPr/>
          <p:nvPr/>
        </p:nvSpPr>
        <p:spPr>
          <a:xfrm rot="10800000">
            <a:off x="5994398" y="4669795"/>
            <a:ext cx="1843315" cy="2572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
        <p:nvSpPr>
          <p:cNvPr id="7" name="TextBox 6"/>
          <p:cNvSpPr txBox="1"/>
          <p:nvPr/>
        </p:nvSpPr>
        <p:spPr>
          <a:xfrm>
            <a:off x="5762165" y="4300463"/>
            <a:ext cx="2598059" cy="369332"/>
          </a:xfrm>
          <a:prstGeom prst="rect">
            <a:avLst/>
          </a:prstGeom>
          <a:noFill/>
        </p:spPr>
        <p:txBody>
          <a:bodyPr wrap="square" rtlCol="1">
            <a:spAutoFit/>
          </a:bodyPr>
          <a:lstStyle/>
          <a:p>
            <a:r>
              <a:rPr lang="en-US" b="1" dirty="0"/>
              <a:t>Fixed number of times</a:t>
            </a:r>
            <a:endParaRPr lang="he-IL" b="1" dirty="0"/>
          </a:p>
        </p:txBody>
      </p:sp>
    </p:spTree>
    <p:extLst>
      <p:ext uri="{BB962C8B-B14F-4D97-AF65-F5344CB8AC3E}">
        <p14:creationId xmlns:p14="http://schemas.microsoft.com/office/powerpoint/2010/main" val="38664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Action selection logic</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p:txBody>
              <a:bodyPr>
                <a:normAutofit/>
              </a:bodyPr>
              <a:lstStyle/>
              <a:p>
                <a:r>
                  <a:rPr lang="en-US" dirty="0"/>
                  <a:t>Full information- the animals knows the location of all other animals in the world at every given moment. </a:t>
                </a:r>
                <a:endParaRPr lang="he-IL" dirty="0"/>
              </a:p>
              <a:p>
                <a:r>
                  <a:rPr lang="en-US" dirty="0"/>
                  <a:t>The preys has a </a:t>
                </a:r>
                <a:r>
                  <a:rPr lang="en-US" b="1" dirty="0"/>
                  <a:t>fixed action selecting strategy </a:t>
                </a:r>
                <a:r>
                  <a:rPr lang="en-US" dirty="0"/>
                  <a:t>that is unknown to us. </a:t>
                </a:r>
              </a:p>
              <a:p>
                <a:pPr lvl="1"/>
                <a:r>
                  <a:rPr lang="en-US" dirty="0"/>
                  <a:t>Namely, the preys not performing a learning process during the game.</a:t>
                </a:r>
                <a:endParaRPr lang="he-IL" b="1" u="sng" dirty="0"/>
              </a:p>
              <a:p>
                <a:pPr algn="l"/>
                <a:r>
                  <a:rPr lang="en-US" dirty="0"/>
                  <a:t>The predators are Reinforcement Learning based agents that utilizes the Q-Learning method to learn the optimal strategy.</a:t>
                </a:r>
                <a:endParaRPr lang="he-IL" dirty="0"/>
              </a:p>
              <a:p>
                <a:r>
                  <a:rPr lang="en-US" dirty="0"/>
                  <a:t>Each predator has a private Q-Table that is accessed only by it.</a:t>
                </a:r>
                <a:endParaRPr lang="he-IL" dirty="0"/>
              </a:p>
              <a:p>
                <a:r>
                  <a:rPr lang="en-US" dirty="0"/>
                  <a:t>The predators derive their strategy from the Q-Table using the </a:t>
                </a:r>
                <a14:m>
                  <m:oMath xmlns:m="http://schemas.openxmlformats.org/officeDocument/2006/math">
                    <m:r>
                      <a:rPr lang="he-IL" i="1">
                        <a:latin typeface="Cambria Math" panose="02040503050406030204" pitchFamily="18" charset="0"/>
                        <a:ea typeface="Cambria Math" panose="02040503050406030204" pitchFamily="18" charset="0"/>
                      </a:rPr>
                      <m:t>𝜀</m:t>
                    </m:r>
                    <m:r>
                      <a:rPr lang="he-IL"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𝑔𝑟𝑒𝑒𝑑𝑦</m:t>
                    </m:r>
                  </m:oMath>
                </a14:m>
                <a:r>
                  <a:rPr lang="en-US" dirty="0"/>
                  <a:t> method, where </a:t>
                </a:r>
                <a14:m>
                  <m:oMath xmlns:m="http://schemas.openxmlformats.org/officeDocument/2006/math">
                    <m:r>
                      <a:rPr lang="he-IL" i="1">
                        <a:latin typeface="Cambria Math" panose="02040503050406030204" pitchFamily="18" charset="0"/>
                        <a:ea typeface="Cambria Math" panose="02040503050406030204" pitchFamily="18" charset="0"/>
                      </a:rPr>
                      <m:t>𝜀</m:t>
                    </m:r>
                    <m:r>
                      <a:rPr lang="he-IL"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a:p>
                <a:pPr lvl="1"/>
                <a:r>
                  <a:rPr lang="en-US" dirty="0"/>
                  <a:t>Namely, the exploration rate during learning will be 10%</a:t>
                </a:r>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t="-1964"/>
                </a:stretch>
              </a:blipFill>
            </p:spPr>
            <p:txBody>
              <a:bodyPr/>
              <a:lstStyle/>
              <a:p>
                <a:r>
                  <a:rPr lang="he-IL">
                    <a:noFill/>
                  </a:rPr>
                  <a:t> </a:t>
                </a:r>
              </a:p>
            </p:txBody>
          </p:sp>
        </mc:Fallback>
      </mc:AlternateContent>
    </p:spTree>
    <p:extLst>
      <p:ext uri="{BB962C8B-B14F-4D97-AF65-F5344CB8AC3E}">
        <p14:creationId xmlns:p14="http://schemas.microsoft.com/office/powerpoint/2010/main" val="397208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Predator learning process</a:t>
            </a:r>
            <a:endParaRPr lang="he-IL" dirty="0"/>
          </a:p>
        </p:txBody>
      </p:sp>
      <p:graphicFrame>
        <p:nvGraphicFramePr>
          <p:cNvPr id="6" name="מציין מיקום תוכן 5"/>
          <p:cNvGraphicFramePr>
            <a:graphicFrameLocks noGrp="1"/>
          </p:cNvGraphicFramePr>
          <p:nvPr>
            <p:ph idx="1"/>
            <p:extLst>
              <p:ext uri="{D42A27DB-BD31-4B8C-83A1-F6EECF244321}">
                <p14:modId xmlns:p14="http://schemas.microsoft.com/office/powerpoint/2010/main" val="586812547"/>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חץ: מעוקל למעלה 9"/>
          <p:cNvSpPr/>
          <p:nvPr/>
        </p:nvSpPr>
        <p:spPr>
          <a:xfrm rot="10800000">
            <a:off x="1451728" y="2083328"/>
            <a:ext cx="9191135" cy="11783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Tree>
    <p:extLst>
      <p:ext uri="{BB962C8B-B14F-4D97-AF65-F5344CB8AC3E}">
        <p14:creationId xmlns:p14="http://schemas.microsoft.com/office/powerpoint/2010/main" val="2955718384"/>
      </p:ext>
    </p:extLst>
  </p:cSld>
  <p:clrMapOvr>
    <a:masterClrMapping/>
  </p:clrMapOvr>
</p:sld>
</file>

<file path=ppt/theme/theme1.xml><?xml version="1.0" encoding="utf-8"?>
<a:theme xmlns:a="http://schemas.openxmlformats.org/drawingml/2006/main" name="בסיס">
  <a:themeElements>
    <a:clrScheme name="בסיס">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בסיס">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בסיס">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TM03457444[[fn=בסיס]]</Template>
  <TotalTime>563</TotalTime>
  <Words>1296</Words>
  <Application>Microsoft Office PowerPoint</Application>
  <PresentationFormat>מסך רחב</PresentationFormat>
  <Paragraphs>162</Paragraphs>
  <Slides>27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Cambria Math</vt:lpstr>
      <vt:lpstr>Corbel</vt:lpstr>
      <vt:lpstr>Gisha</vt:lpstr>
      <vt:lpstr>Wingdings</vt:lpstr>
      <vt:lpstr>בסיס</vt:lpstr>
      <vt:lpstr>RL speedup EXPERIMENT</vt:lpstr>
      <vt:lpstr>Required knowledge</vt:lpstr>
      <vt:lpstr>Problem domain – the Pursuit game</vt:lpstr>
      <vt:lpstr>Movement rules</vt:lpstr>
      <vt:lpstr>Gameplay</vt:lpstr>
      <vt:lpstr>Gameplay</vt:lpstr>
      <vt:lpstr>Gameplay</vt:lpstr>
      <vt:lpstr>Action selection logic</vt:lpstr>
      <vt:lpstr>Predator learning process</vt:lpstr>
      <vt:lpstr>Reward method</vt:lpstr>
      <vt:lpstr>Additional settings</vt:lpstr>
      <vt:lpstr>The problem</vt:lpstr>
      <vt:lpstr>Basic Q Learning- representation</vt:lpstr>
      <vt:lpstr>State representation- example</vt:lpstr>
      <vt:lpstr>Q-Table size</vt:lpstr>
      <vt:lpstr>The problem</vt:lpstr>
      <vt:lpstr>State abstraction learning acceleration</vt:lpstr>
      <vt:lpstr>State Abstraction</vt:lpstr>
      <vt:lpstr>State representation- example</vt:lpstr>
      <vt:lpstr>State representation- example (cont.)</vt:lpstr>
      <vt:lpstr>Knowledge injection method</vt:lpstr>
      <vt:lpstr>Code implementation</vt:lpstr>
      <vt:lpstr>Code evaluation</vt:lpstr>
      <vt:lpstr>מצגת של PowerPoint‏</vt:lpstr>
      <vt:lpstr>Good luck!</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 speedup exercise</dc:title>
  <dc:creator>Dev</dc:creator>
  <cp:lastModifiedBy>Dev</cp:lastModifiedBy>
  <cp:revision>83</cp:revision>
  <dcterms:created xsi:type="dcterms:W3CDTF">2017-05-06T18:37:14Z</dcterms:created>
  <dcterms:modified xsi:type="dcterms:W3CDTF">2017-09-15T13:08:56Z</dcterms:modified>
</cp:coreProperties>
</file>