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60" r:id="rId9"/>
    <p:sldId id="264" r:id="rId10"/>
    <p:sldId id="261" r:id="rId11"/>
    <p:sldId id="263" r:id="rId12"/>
    <p:sldId id="265" r:id="rId13"/>
    <p:sldId id="267" r:id="rId14"/>
    <p:sldId id="268" r:id="rId15"/>
    <p:sldId id="269" r:id="rId16"/>
    <p:sldId id="270" r:id="rId17"/>
    <p:sldId id="266" r:id="rId18"/>
    <p:sldId id="279" r:id="rId19"/>
    <p:sldId id="281" r:id="rId20"/>
    <p:sldId id="280" r:id="rId21"/>
    <p:sldId id="274" r:id="rId22"/>
    <p:sldId id="289" r:id="rId23"/>
    <p:sldId id="290" r:id="rId24"/>
    <p:sldId id="287" r:id="rId25"/>
    <p:sldId id="288" r:id="rId26"/>
    <p:sldId id="278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1E70F05-7FB9-495A-82D8-F6F83BB4A6C5}">
          <p14:sldIdLst>
            <p14:sldId id="256"/>
            <p14:sldId id="257"/>
            <p14:sldId id="258"/>
            <p14:sldId id="283"/>
            <p14:sldId id="284"/>
            <p14:sldId id="285"/>
            <p14:sldId id="286"/>
            <p14:sldId id="260"/>
            <p14:sldId id="264"/>
            <p14:sldId id="261"/>
            <p14:sldId id="263"/>
            <p14:sldId id="265"/>
            <p14:sldId id="267"/>
            <p14:sldId id="268"/>
            <p14:sldId id="269"/>
            <p14:sldId id="270"/>
            <p14:sldId id="266"/>
            <p14:sldId id="279"/>
            <p14:sldId id="281"/>
            <p14:sldId id="280"/>
            <p14:sldId id="274"/>
            <p14:sldId id="289"/>
            <p14:sldId id="290"/>
            <p14:sldId id="287"/>
            <p14:sldId id="288"/>
            <p14:sldId id="278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9A18F-8987-484D-A0DE-477475879E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E12AA5-8ABF-4733-A9F1-9B3A365A76A8}">
      <dgm:prSet phldrT="[Text]"/>
      <dgm:spPr/>
      <dgm:t>
        <a:bodyPr/>
        <a:lstStyle/>
        <a:p>
          <a:r>
            <a:rPr lang="en-US" dirty="0" smtClean="0"/>
            <a:t>Create new Q table for each predator</a:t>
          </a:r>
          <a:endParaRPr lang="en-US" dirty="0"/>
        </a:p>
      </dgm:t>
    </dgm:pt>
    <dgm:pt modelId="{B7871DE0-2A78-4990-8531-A639F42477BB}" type="parTrans" cxnId="{47A6C2F6-A5DC-4D54-BA0D-44F42D169529}">
      <dgm:prSet/>
      <dgm:spPr/>
      <dgm:t>
        <a:bodyPr/>
        <a:lstStyle/>
        <a:p>
          <a:endParaRPr lang="en-US"/>
        </a:p>
      </dgm:t>
    </dgm:pt>
    <dgm:pt modelId="{F0990E8F-74A1-46CB-B811-0F91BCEBACD9}" type="sibTrans" cxnId="{47A6C2F6-A5DC-4D54-BA0D-44F42D169529}">
      <dgm:prSet/>
      <dgm:spPr/>
      <dgm:t>
        <a:bodyPr/>
        <a:lstStyle/>
        <a:p>
          <a:endParaRPr lang="en-US"/>
        </a:p>
      </dgm:t>
    </dgm:pt>
    <dgm:pt modelId="{CD5222E4-AF48-42AA-AFBA-9C2CDA9AF01C}">
      <dgm:prSet phldrT="[Text]"/>
      <dgm:spPr/>
      <dgm:t>
        <a:bodyPr/>
        <a:lstStyle/>
        <a:p>
          <a:r>
            <a:rPr lang="en-US" dirty="0" smtClean="0"/>
            <a:t>Choose random placement for all animals</a:t>
          </a:r>
          <a:endParaRPr lang="en-US" dirty="0"/>
        </a:p>
      </dgm:t>
    </dgm:pt>
    <dgm:pt modelId="{6AC59AAB-77EE-43FC-A3DF-EF5EE3F591F7}" type="parTrans" cxnId="{A6F0EC1E-B6EE-4D64-9DED-DF3525D27417}">
      <dgm:prSet/>
      <dgm:spPr/>
      <dgm:t>
        <a:bodyPr/>
        <a:lstStyle/>
        <a:p>
          <a:endParaRPr lang="en-US"/>
        </a:p>
      </dgm:t>
    </dgm:pt>
    <dgm:pt modelId="{895DFF4B-06FC-449B-B6A3-606DE6A093E7}" type="sibTrans" cxnId="{A6F0EC1E-B6EE-4D64-9DED-DF3525D27417}">
      <dgm:prSet/>
      <dgm:spPr/>
      <dgm:t>
        <a:bodyPr/>
        <a:lstStyle/>
        <a:p>
          <a:endParaRPr lang="en-US"/>
        </a:p>
      </dgm:t>
    </dgm:pt>
    <dgm:pt modelId="{AD08D9FB-2865-4D7B-9CF7-127C5E52D1FA}">
      <dgm:prSet phldrT="[Text]"/>
      <dgm:spPr/>
      <dgm:t>
        <a:bodyPr/>
        <a:lstStyle/>
        <a:p>
          <a:r>
            <a:rPr lang="en-US" dirty="0" smtClean="0"/>
            <a:t>Run episode</a:t>
          </a:r>
          <a:endParaRPr lang="en-US" dirty="0"/>
        </a:p>
      </dgm:t>
    </dgm:pt>
    <dgm:pt modelId="{DDFAF0FD-A9F1-4413-B65A-A82E579DE1EB}" type="parTrans" cxnId="{7BDA4759-8455-4518-9E6E-2D9171414FB4}">
      <dgm:prSet/>
      <dgm:spPr/>
      <dgm:t>
        <a:bodyPr/>
        <a:lstStyle/>
        <a:p>
          <a:endParaRPr lang="en-US"/>
        </a:p>
      </dgm:t>
    </dgm:pt>
    <dgm:pt modelId="{95D66510-3D86-4FA5-8663-95E48ECEC9E6}" type="sibTrans" cxnId="{7BDA4759-8455-4518-9E6E-2D9171414FB4}">
      <dgm:prSet/>
      <dgm:spPr/>
      <dgm:t>
        <a:bodyPr/>
        <a:lstStyle/>
        <a:p>
          <a:endParaRPr lang="en-US"/>
        </a:p>
      </dgm:t>
    </dgm:pt>
    <dgm:pt modelId="{633023B0-6742-43DF-9C4B-35A52BC53499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Run end</a:t>
          </a:r>
          <a:endParaRPr lang="en-US" b="1" dirty="0">
            <a:solidFill>
              <a:srgbClr val="FF0000"/>
            </a:solidFill>
          </a:endParaRPr>
        </a:p>
      </dgm:t>
    </dgm:pt>
    <dgm:pt modelId="{B8A10834-BE05-4EED-B5A5-EC025DC90E53}" type="parTrans" cxnId="{30819E5B-F624-4BC6-A41B-AE6A7FDD1B44}">
      <dgm:prSet/>
      <dgm:spPr/>
      <dgm:t>
        <a:bodyPr/>
        <a:lstStyle/>
        <a:p>
          <a:endParaRPr lang="en-US"/>
        </a:p>
      </dgm:t>
    </dgm:pt>
    <dgm:pt modelId="{E16AB511-8208-45CA-A7DD-BE5399C29E71}" type="sibTrans" cxnId="{30819E5B-F624-4BC6-A41B-AE6A7FDD1B44}">
      <dgm:prSet/>
      <dgm:spPr/>
      <dgm:t>
        <a:bodyPr/>
        <a:lstStyle/>
        <a:p>
          <a:endParaRPr lang="en-US"/>
        </a:p>
      </dgm:t>
    </dgm:pt>
    <dgm:pt modelId="{6B433244-A483-46E2-8DF1-8B2F6795E60C}">
      <dgm:prSet phldrT="[Text]"/>
      <dgm:spPr/>
      <dgm:t>
        <a:bodyPr/>
        <a:lstStyle/>
        <a:p>
          <a:r>
            <a:rPr lang="en-US" b="1" dirty="0" smtClean="0">
              <a:solidFill>
                <a:srgbClr val="92D050"/>
              </a:solidFill>
            </a:rPr>
            <a:t>Run start</a:t>
          </a:r>
          <a:endParaRPr lang="en-US" b="1" dirty="0">
            <a:solidFill>
              <a:srgbClr val="92D050"/>
            </a:solidFill>
          </a:endParaRPr>
        </a:p>
      </dgm:t>
    </dgm:pt>
    <dgm:pt modelId="{B8951F49-423F-4243-A8DC-AE5426C588CF}" type="parTrans" cxnId="{A76687D2-7AF5-425F-BB11-C3EFF0D56708}">
      <dgm:prSet/>
      <dgm:spPr/>
      <dgm:t>
        <a:bodyPr/>
        <a:lstStyle/>
        <a:p>
          <a:endParaRPr lang="en-US"/>
        </a:p>
      </dgm:t>
    </dgm:pt>
    <dgm:pt modelId="{E94DE114-2B17-4A2F-A6E0-F2D24AF350EC}" type="sibTrans" cxnId="{A76687D2-7AF5-425F-BB11-C3EFF0D56708}">
      <dgm:prSet/>
      <dgm:spPr/>
      <dgm:t>
        <a:bodyPr/>
        <a:lstStyle/>
        <a:p>
          <a:endParaRPr lang="en-US"/>
        </a:p>
      </dgm:t>
    </dgm:pt>
    <dgm:pt modelId="{55937893-B426-4022-A28C-957B91708A66}" type="pres">
      <dgm:prSet presAssocID="{E7B9A18F-8987-484D-A0DE-477475879E94}" presName="Name0" presStyleCnt="0">
        <dgm:presLayoutVars>
          <dgm:dir/>
          <dgm:resizeHandles val="exact"/>
        </dgm:presLayoutVars>
      </dgm:prSet>
      <dgm:spPr/>
    </dgm:pt>
    <dgm:pt modelId="{4CFFB477-D02E-4565-B080-0CD3054B1613}" type="pres">
      <dgm:prSet presAssocID="{6B433244-A483-46E2-8DF1-8B2F6795E6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8F63D-D0EF-466E-9B36-7B26AD36E348}" type="pres">
      <dgm:prSet presAssocID="{E94DE114-2B17-4A2F-A6E0-F2D24AF350E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B3B81B4-FB45-4295-BFDD-FDDDA3EC0EB9}" type="pres">
      <dgm:prSet presAssocID="{E94DE114-2B17-4A2F-A6E0-F2D24AF350E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3571DBE-B253-494B-9412-A57916D11476}" type="pres">
      <dgm:prSet presAssocID="{DBE12AA5-8ABF-4733-A9F1-9B3A365A76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824EA-DA65-403C-8FC6-FE44496DBA3F}" type="pres">
      <dgm:prSet presAssocID="{F0990E8F-74A1-46CB-B811-0F91BCEBACD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08C3F32-BD2B-4237-BFAA-789F826541EF}" type="pres">
      <dgm:prSet presAssocID="{F0990E8F-74A1-46CB-B811-0F91BCEBACD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3F1379-C326-4499-8EFD-D80BBEE11A2C}" type="pres">
      <dgm:prSet presAssocID="{CD5222E4-AF48-42AA-AFBA-9C2CDA9AF0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6316-C917-4522-8EC1-347AA2EA5D51}" type="pres">
      <dgm:prSet presAssocID="{895DFF4B-06FC-449B-B6A3-606DE6A093E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EAB8147-94EF-4AB7-BB7B-8AD766593324}" type="pres">
      <dgm:prSet presAssocID="{895DFF4B-06FC-449B-B6A3-606DE6A093E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83795FE-8BF6-482F-9EEE-158D0D79255C}" type="pres">
      <dgm:prSet presAssocID="{AD08D9FB-2865-4D7B-9CF7-127C5E52D1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43B5-CA44-4A06-9E70-746BF364CE7E}" type="pres">
      <dgm:prSet presAssocID="{95D66510-3D86-4FA5-8663-95E48ECEC9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39AEE3E-46D4-43FF-89F6-F86FFD088F93}" type="pres">
      <dgm:prSet presAssocID="{95D66510-3D86-4FA5-8663-95E48ECEC9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3D0FDB-3EDA-4650-8324-3BBFD005E9E0}" type="pres">
      <dgm:prSet presAssocID="{633023B0-6742-43DF-9C4B-35A52BC534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687D2-7AF5-425F-BB11-C3EFF0D56708}" srcId="{E7B9A18F-8987-484D-A0DE-477475879E94}" destId="{6B433244-A483-46E2-8DF1-8B2F6795E60C}" srcOrd="0" destOrd="0" parTransId="{B8951F49-423F-4243-A8DC-AE5426C588CF}" sibTransId="{E94DE114-2B17-4A2F-A6E0-F2D24AF350EC}"/>
    <dgm:cxn modelId="{59A9D9D7-EAA4-4B3D-8DB6-AAF7DC927760}" type="presOf" srcId="{F0990E8F-74A1-46CB-B811-0F91BCEBACD9}" destId="{1CC824EA-DA65-403C-8FC6-FE44496DBA3F}" srcOrd="0" destOrd="0" presId="urn:microsoft.com/office/officeart/2005/8/layout/process1"/>
    <dgm:cxn modelId="{30FFFC00-C09A-4B24-A1B6-09590923F61A}" type="presOf" srcId="{895DFF4B-06FC-449B-B6A3-606DE6A093E7}" destId="{2C0D6316-C917-4522-8EC1-347AA2EA5D51}" srcOrd="0" destOrd="0" presId="urn:microsoft.com/office/officeart/2005/8/layout/process1"/>
    <dgm:cxn modelId="{6CD400EA-AB68-4A34-90D7-B442BB9147EC}" type="presOf" srcId="{633023B0-6742-43DF-9C4B-35A52BC53499}" destId="{FB3D0FDB-3EDA-4650-8324-3BBFD005E9E0}" srcOrd="0" destOrd="0" presId="urn:microsoft.com/office/officeart/2005/8/layout/process1"/>
    <dgm:cxn modelId="{7BDA4759-8455-4518-9E6E-2D9171414FB4}" srcId="{E7B9A18F-8987-484D-A0DE-477475879E94}" destId="{AD08D9FB-2865-4D7B-9CF7-127C5E52D1FA}" srcOrd="3" destOrd="0" parTransId="{DDFAF0FD-A9F1-4413-B65A-A82E579DE1EB}" sibTransId="{95D66510-3D86-4FA5-8663-95E48ECEC9E6}"/>
    <dgm:cxn modelId="{A6F0EC1E-B6EE-4D64-9DED-DF3525D27417}" srcId="{E7B9A18F-8987-484D-A0DE-477475879E94}" destId="{CD5222E4-AF48-42AA-AFBA-9C2CDA9AF01C}" srcOrd="2" destOrd="0" parTransId="{6AC59AAB-77EE-43FC-A3DF-EF5EE3F591F7}" sibTransId="{895DFF4B-06FC-449B-B6A3-606DE6A093E7}"/>
    <dgm:cxn modelId="{E191B5AE-5F6E-4AFD-868D-5A5346120DB3}" type="presOf" srcId="{E94DE114-2B17-4A2F-A6E0-F2D24AF350EC}" destId="{0B3B81B4-FB45-4295-BFDD-FDDDA3EC0EB9}" srcOrd="1" destOrd="0" presId="urn:microsoft.com/office/officeart/2005/8/layout/process1"/>
    <dgm:cxn modelId="{EB8BCFCB-DBCF-4A4F-AC52-D2DAFD529582}" type="presOf" srcId="{895DFF4B-06FC-449B-B6A3-606DE6A093E7}" destId="{1EAB8147-94EF-4AB7-BB7B-8AD766593324}" srcOrd="1" destOrd="0" presId="urn:microsoft.com/office/officeart/2005/8/layout/process1"/>
    <dgm:cxn modelId="{050A4873-EFF3-465E-A045-162300697D71}" type="presOf" srcId="{95D66510-3D86-4FA5-8663-95E48ECEC9E6}" destId="{C6B943B5-CA44-4A06-9E70-746BF364CE7E}" srcOrd="0" destOrd="0" presId="urn:microsoft.com/office/officeart/2005/8/layout/process1"/>
    <dgm:cxn modelId="{BDF1F20E-2CF8-433B-AFBD-E9E69B294C43}" type="presOf" srcId="{6B433244-A483-46E2-8DF1-8B2F6795E60C}" destId="{4CFFB477-D02E-4565-B080-0CD3054B1613}" srcOrd="0" destOrd="0" presId="urn:microsoft.com/office/officeart/2005/8/layout/process1"/>
    <dgm:cxn modelId="{A8635AC6-9473-4971-9786-DBB28FC748F7}" type="presOf" srcId="{E94DE114-2B17-4A2F-A6E0-F2D24AF350EC}" destId="{FBC8F63D-D0EF-466E-9B36-7B26AD36E348}" srcOrd="0" destOrd="0" presId="urn:microsoft.com/office/officeart/2005/8/layout/process1"/>
    <dgm:cxn modelId="{23FC8DD8-53DD-4E7C-9C24-D2D7A100D7F4}" type="presOf" srcId="{DBE12AA5-8ABF-4733-A9F1-9B3A365A76A8}" destId="{53571DBE-B253-494B-9412-A57916D11476}" srcOrd="0" destOrd="0" presId="urn:microsoft.com/office/officeart/2005/8/layout/process1"/>
    <dgm:cxn modelId="{6DA7C2E1-8096-41E0-9CCD-248C875408E2}" type="presOf" srcId="{AD08D9FB-2865-4D7B-9CF7-127C5E52D1FA}" destId="{583795FE-8BF6-482F-9EEE-158D0D79255C}" srcOrd="0" destOrd="0" presId="urn:microsoft.com/office/officeart/2005/8/layout/process1"/>
    <dgm:cxn modelId="{97B00FFE-7FEF-4F5A-BDF7-A1ABF6B42A1B}" type="presOf" srcId="{CD5222E4-AF48-42AA-AFBA-9C2CDA9AF01C}" destId="{4A3F1379-C326-4499-8EFD-D80BBEE11A2C}" srcOrd="0" destOrd="0" presId="urn:microsoft.com/office/officeart/2005/8/layout/process1"/>
    <dgm:cxn modelId="{D30EB7AA-FBF5-4082-AE78-3A52C3004F94}" type="presOf" srcId="{95D66510-3D86-4FA5-8663-95E48ECEC9E6}" destId="{E39AEE3E-46D4-43FF-89F6-F86FFD088F93}" srcOrd="1" destOrd="0" presId="urn:microsoft.com/office/officeart/2005/8/layout/process1"/>
    <dgm:cxn modelId="{ABD9A3F7-3C28-4AA1-84FA-5800F2781F1E}" type="presOf" srcId="{F0990E8F-74A1-46CB-B811-0F91BCEBACD9}" destId="{308C3F32-BD2B-4237-BFAA-789F826541EF}" srcOrd="1" destOrd="0" presId="urn:microsoft.com/office/officeart/2005/8/layout/process1"/>
    <dgm:cxn modelId="{30819E5B-F624-4BC6-A41B-AE6A7FDD1B44}" srcId="{E7B9A18F-8987-484D-A0DE-477475879E94}" destId="{633023B0-6742-43DF-9C4B-35A52BC53499}" srcOrd="4" destOrd="0" parTransId="{B8A10834-BE05-4EED-B5A5-EC025DC90E53}" sibTransId="{E16AB511-8208-45CA-A7DD-BE5399C29E71}"/>
    <dgm:cxn modelId="{BBC3E6B5-38B9-4EC0-8BA9-5882A49D24A6}" type="presOf" srcId="{E7B9A18F-8987-484D-A0DE-477475879E94}" destId="{55937893-B426-4022-A28C-957B91708A66}" srcOrd="0" destOrd="0" presId="urn:microsoft.com/office/officeart/2005/8/layout/process1"/>
    <dgm:cxn modelId="{47A6C2F6-A5DC-4D54-BA0D-44F42D169529}" srcId="{E7B9A18F-8987-484D-A0DE-477475879E94}" destId="{DBE12AA5-8ABF-4733-A9F1-9B3A365A76A8}" srcOrd="1" destOrd="0" parTransId="{B7871DE0-2A78-4990-8531-A639F42477BB}" sibTransId="{F0990E8F-74A1-46CB-B811-0F91BCEBACD9}"/>
    <dgm:cxn modelId="{30B7D4FB-4BDF-4DC5-9873-4BDCB01A7901}" type="presParOf" srcId="{55937893-B426-4022-A28C-957B91708A66}" destId="{4CFFB477-D02E-4565-B080-0CD3054B1613}" srcOrd="0" destOrd="0" presId="urn:microsoft.com/office/officeart/2005/8/layout/process1"/>
    <dgm:cxn modelId="{3F619EAF-E2B4-4661-A7E5-1872CCA705E9}" type="presParOf" srcId="{55937893-B426-4022-A28C-957B91708A66}" destId="{FBC8F63D-D0EF-466E-9B36-7B26AD36E348}" srcOrd="1" destOrd="0" presId="urn:microsoft.com/office/officeart/2005/8/layout/process1"/>
    <dgm:cxn modelId="{CC64F623-66A9-4CBE-8438-4CC8DFC554D3}" type="presParOf" srcId="{FBC8F63D-D0EF-466E-9B36-7B26AD36E348}" destId="{0B3B81B4-FB45-4295-BFDD-FDDDA3EC0EB9}" srcOrd="0" destOrd="0" presId="urn:microsoft.com/office/officeart/2005/8/layout/process1"/>
    <dgm:cxn modelId="{C665EC59-2C62-4E3B-9443-E81CD1BB58E9}" type="presParOf" srcId="{55937893-B426-4022-A28C-957B91708A66}" destId="{53571DBE-B253-494B-9412-A57916D11476}" srcOrd="2" destOrd="0" presId="urn:microsoft.com/office/officeart/2005/8/layout/process1"/>
    <dgm:cxn modelId="{581687D0-25EC-4DF1-9830-17A7C3730C8D}" type="presParOf" srcId="{55937893-B426-4022-A28C-957B91708A66}" destId="{1CC824EA-DA65-403C-8FC6-FE44496DBA3F}" srcOrd="3" destOrd="0" presId="urn:microsoft.com/office/officeart/2005/8/layout/process1"/>
    <dgm:cxn modelId="{33EA73F1-8350-4A42-BD24-536DBAA68678}" type="presParOf" srcId="{1CC824EA-DA65-403C-8FC6-FE44496DBA3F}" destId="{308C3F32-BD2B-4237-BFAA-789F826541EF}" srcOrd="0" destOrd="0" presId="urn:microsoft.com/office/officeart/2005/8/layout/process1"/>
    <dgm:cxn modelId="{F19680F1-3BC1-4F55-A8AB-025999586176}" type="presParOf" srcId="{55937893-B426-4022-A28C-957B91708A66}" destId="{4A3F1379-C326-4499-8EFD-D80BBEE11A2C}" srcOrd="4" destOrd="0" presId="urn:microsoft.com/office/officeart/2005/8/layout/process1"/>
    <dgm:cxn modelId="{2F4AF897-40CA-4F6D-8CDF-42AA85727FFF}" type="presParOf" srcId="{55937893-B426-4022-A28C-957B91708A66}" destId="{2C0D6316-C917-4522-8EC1-347AA2EA5D51}" srcOrd="5" destOrd="0" presId="urn:microsoft.com/office/officeart/2005/8/layout/process1"/>
    <dgm:cxn modelId="{36B4ED55-CE25-480D-AECA-9AC7B99151F7}" type="presParOf" srcId="{2C0D6316-C917-4522-8EC1-347AA2EA5D51}" destId="{1EAB8147-94EF-4AB7-BB7B-8AD766593324}" srcOrd="0" destOrd="0" presId="urn:microsoft.com/office/officeart/2005/8/layout/process1"/>
    <dgm:cxn modelId="{355B129E-F6EB-4A47-9576-ECD62BC8A66C}" type="presParOf" srcId="{55937893-B426-4022-A28C-957B91708A66}" destId="{583795FE-8BF6-482F-9EEE-158D0D79255C}" srcOrd="6" destOrd="0" presId="urn:microsoft.com/office/officeart/2005/8/layout/process1"/>
    <dgm:cxn modelId="{7417F19A-2CCD-4D5D-A3FB-D9F614CAB8BF}" type="presParOf" srcId="{55937893-B426-4022-A28C-957B91708A66}" destId="{C6B943B5-CA44-4A06-9E70-746BF364CE7E}" srcOrd="7" destOrd="0" presId="urn:microsoft.com/office/officeart/2005/8/layout/process1"/>
    <dgm:cxn modelId="{A7F21A0C-BEBA-4CDC-98FF-6C654374E3AA}" type="presParOf" srcId="{C6B943B5-CA44-4A06-9E70-746BF364CE7E}" destId="{E39AEE3E-46D4-43FF-89F6-F86FFD088F93}" srcOrd="0" destOrd="0" presId="urn:microsoft.com/office/officeart/2005/8/layout/process1"/>
    <dgm:cxn modelId="{6EAC77E6-CE90-4DF5-B39A-21486BBD3113}" type="presParOf" srcId="{55937893-B426-4022-A28C-957B91708A66}" destId="{FB3D0FDB-3EDA-4650-8324-3BBFD005E9E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/>
      <dgm:spPr/>
      <dgm:t>
        <a:bodyPr/>
        <a:lstStyle/>
        <a:p>
          <a:pPr rtl="1"/>
          <a:r>
            <a:rPr lang="he-IL" dirty="0"/>
            <a:t>מקבל </a:t>
          </a:r>
          <a:r>
            <a:rPr lang="en-US" dirty="0"/>
            <a:t>reward</a:t>
          </a:r>
          <a:r>
            <a:rPr lang="he-IL" dirty="0"/>
            <a:t> של </a:t>
          </a:r>
          <a:r>
            <a:rPr lang="en-US" dirty="0"/>
            <a:t>R(</a:t>
          </a:r>
          <a:r>
            <a:rPr lang="en-US" dirty="0" err="1"/>
            <a:t>s,a,s</a:t>
          </a:r>
          <a:r>
            <a:rPr lang="en-US" dirty="0"/>
            <a:t>’)</a:t>
          </a:r>
          <a:endParaRPr lang="he-IL" dirty="0"/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 custT="1"/>
      <dgm:spPr/>
      <dgm:t>
        <a:bodyPr/>
        <a:lstStyle/>
        <a:p>
          <a:pPr rtl="1"/>
          <a:r>
            <a:rPr lang="he-IL" sz="2400" dirty="0"/>
            <a:t>מקבל </a:t>
          </a:r>
          <a:r>
            <a:rPr lang="en-US" sz="2400" dirty="0"/>
            <a:t>reward</a:t>
          </a:r>
          <a:r>
            <a:rPr lang="he-IL" sz="2400" dirty="0"/>
            <a:t> של </a:t>
          </a:r>
          <a:r>
            <a:rPr lang="en-US" sz="2400" b="1" dirty="0"/>
            <a:t>R(</a:t>
          </a:r>
          <a:r>
            <a:rPr lang="en-US" sz="2400" b="1" dirty="0" err="1"/>
            <a:t>s,a,s</a:t>
          </a:r>
          <a:r>
            <a:rPr lang="en-US" sz="2400" b="1" dirty="0"/>
            <a:t>’)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+F(</a:t>
          </a:r>
          <a:r>
            <a:rPr lang="en-US" sz="2400" b="1" dirty="0" err="1">
              <a:solidFill>
                <a:schemeClr val="accent5">
                  <a:lumMod val="75000"/>
                </a:schemeClr>
              </a:solidFill>
            </a:rPr>
            <a:t>s,a,s</a:t>
          </a:r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’)</a:t>
          </a:r>
          <a:endParaRPr lang="he-IL" sz="2400" b="1" dirty="0">
            <a:solidFill>
              <a:schemeClr val="accent5">
                <a:lumMod val="75000"/>
              </a:schemeClr>
            </a:solidFill>
          </a:endParaRPr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5" custScaleX="206296" custScaleY="145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B477-D02E-4565-B080-0CD3054B1613}">
      <dsp:nvSpPr>
        <dsp:cNvPr id="0" name=""/>
        <dsp:cNvSpPr/>
      </dsp:nvSpPr>
      <dsp:spPr>
        <a:xfrm>
          <a:off x="3968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92D050"/>
              </a:solidFill>
            </a:rPr>
            <a:t>Run start</a:t>
          </a:r>
          <a:endParaRPr lang="en-US" sz="1800" b="1" kern="1200" dirty="0">
            <a:solidFill>
              <a:srgbClr val="92D050"/>
            </a:solidFill>
          </a:endParaRPr>
        </a:p>
      </dsp:txBody>
      <dsp:txXfrm>
        <a:off x="40003" y="1063708"/>
        <a:ext cx="1158242" cy="1427373"/>
      </dsp:txXfrm>
    </dsp:sp>
    <dsp:sp modelId="{FBC8F63D-D0EF-466E-9B36-7B26AD36E348}">
      <dsp:nvSpPr>
        <dsp:cNvPr id="0" name=""/>
        <dsp:cNvSpPr/>
      </dsp:nvSpPr>
      <dsp:spPr>
        <a:xfrm>
          <a:off x="1357312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1685859"/>
        <a:ext cx="182578" cy="183071"/>
      </dsp:txXfrm>
    </dsp:sp>
    <dsp:sp modelId="{53571DBE-B253-494B-9412-A57916D11476}">
      <dsp:nvSpPr>
        <dsp:cNvPr id="0" name=""/>
        <dsp:cNvSpPr/>
      </dsp:nvSpPr>
      <dsp:spPr>
        <a:xfrm>
          <a:off x="1726406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new Q table for each predator</a:t>
          </a:r>
          <a:endParaRPr lang="en-US" sz="1800" kern="1200" dirty="0"/>
        </a:p>
      </dsp:txBody>
      <dsp:txXfrm>
        <a:off x="1762441" y="1063708"/>
        <a:ext cx="1158242" cy="1427373"/>
      </dsp:txXfrm>
    </dsp:sp>
    <dsp:sp modelId="{1CC824EA-DA65-403C-8FC6-FE44496DBA3F}">
      <dsp:nvSpPr>
        <dsp:cNvPr id="0" name=""/>
        <dsp:cNvSpPr/>
      </dsp:nvSpPr>
      <dsp:spPr>
        <a:xfrm>
          <a:off x="3079750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1685859"/>
        <a:ext cx="182578" cy="183071"/>
      </dsp:txXfrm>
    </dsp:sp>
    <dsp:sp modelId="{4A3F1379-C326-4499-8EFD-D80BBEE11A2C}">
      <dsp:nvSpPr>
        <dsp:cNvPr id="0" name=""/>
        <dsp:cNvSpPr/>
      </dsp:nvSpPr>
      <dsp:spPr>
        <a:xfrm>
          <a:off x="3448843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Choose random placement for all animals</a:t>
          </a:r>
          <a:endParaRPr lang="en-US" sz="1800" kern="1200" dirty="0"/>
        </a:p>
      </dsp:txBody>
      <dsp:txXfrm>
        <a:off x="3484878" y="1063708"/>
        <a:ext cx="1158242" cy="1427373"/>
      </dsp:txXfrm>
    </dsp:sp>
    <dsp:sp modelId="{2C0D6316-C917-4522-8EC1-347AA2EA5D51}">
      <dsp:nvSpPr>
        <dsp:cNvPr id="0" name=""/>
        <dsp:cNvSpPr/>
      </dsp:nvSpPr>
      <dsp:spPr>
        <a:xfrm>
          <a:off x="4802187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1685859"/>
        <a:ext cx="182578" cy="183071"/>
      </dsp:txXfrm>
    </dsp:sp>
    <dsp:sp modelId="{583795FE-8BF6-482F-9EEE-158D0D79255C}">
      <dsp:nvSpPr>
        <dsp:cNvPr id="0" name=""/>
        <dsp:cNvSpPr/>
      </dsp:nvSpPr>
      <dsp:spPr>
        <a:xfrm>
          <a:off x="5171281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episode</a:t>
          </a:r>
          <a:endParaRPr lang="en-US" sz="1800" kern="1200" dirty="0"/>
        </a:p>
      </dsp:txBody>
      <dsp:txXfrm>
        <a:off x="5207316" y="1063708"/>
        <a:ext cx="1158242" cy="1427373"/>
      </dsp:txXfrm>
    </dsp:sp>
    <dsp:sp modelId="{C6B943B5-CA44-4A06-9E70-746BF364CE7E}">
      <dsp:nvSpPr>
        <dsp:cNvPr id="0" name=""/>
        <dsp:cNvSpPr/>
      </dsp:nvSpPr>
      <dsp:spPr>
        <a:xfrm>
          <a:off x="6524624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1685859"/>
        <a:ext cx="182578" cy="183071"/>
      </dsp:txXfrm>
    </dsp:sp>
    <dsp:sp modelId="{FB3D0FDB-3EDA-4650-8324-3BBFD005E9E0}">
      <dsp:nvSpPr>
        <dsp:cNvPr id="0" name=""/>
        <dsp:cNvSpPr/>
      </dsp:nvSpPr>
      <dsp:spPr>
        <a:xfrm>
          <a:off x="6893718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Run end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6929753" y="1063708"/>
        <a:ext cx="1158242" cy="1427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4820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נמצא במצב </a:t>
          </a:r>
          <a:r>
            <a:rPr lang="en-US" sz="1800" kern="1200" dirty="0"/>
            <a:t>s</a:t>
          </a:r>
          <a:endParaRPr lang="he-IL" sz="1800" kern="1200" dirty="0"/>
        </a:p>
      </dsp:txBody>
      <dsp:txXfrm>
        <a:off x="48316" y="1320267"/>
        <a:ext cx="1407405" cy="1398065"/>
      </dsp:txXfrm>
    </dsp:sp>
    <dsp:sp modelId="{0702DB74-78A8-4616-B09F-9C5ACA9F6837}">
      <dsp:nvSpPr>
        <dsp:cNvPr id="0" name=""/>
        <dsp:cNvSpPr/>
      </dsp:nvSpPr>
      <dsp:spPr>
        <a:xfrm>
          <a:off x="1648657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1648657" y="1908116"/>
        <a:ext cx="221768" cy="222366"/>
      </dsp:txXfrm>
    </dsp:sp>
    <dsp:sp modelId="{FA1B2BB9-9F7F-4FB0-AE84-1094E971B14B}">
      <dsp:nvSpPr>
        <dsp:cNvPr id="0" name=""/>
        <dsp:cNvSpPr/>
      </dsp:nvSpPr>
      <dsp:spPr>
        <a:xfrm>
          <a:off x="2096976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בוחר פעולה </a:t>
          </a:r>
          <a:r>
            <a:rPr lang="en-US" sz="1800" kern="1200" dirty="0"/>
            <a:t>a</a:t>
          </a:r>
          <a:r>
            <a:rPr lang="he-IL" sz="1800" kern="1200" dirty="0"/>
            <a:t> ומבצע אותה</a:t>
          </a:r>
        </a:p>
      </dsp:txBody>
      <dsp:txXfrm>
        <a:off x="2140472" y="1320267"/>
        <a:ext cx="1407405" cy="1398065"/>
      </dsp:txXfrm>
    </dsp:sp>
    <dsp:sp modelId="{6FAF2BD8-008C-45E1-B579-892FDE32B29F}">
      <dsp:nvSpPr>
        <dsp:cNvPr id="0" name=""/>
        <dsp:cNvSpPr/>
      </dsp:nvSpPr>
      <dsp:spPr>
        <a:xfrm>
          <a:off x="3740813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3740813" y="1908116"/>
        <a:ext cx="221768" cy="222366"/>
      </dsp:txXfrm>
    </dsp:sp>
    <dsp:sp modelId="{7804AC2D-7C22-4FC8-A080-60B195D0A9B5}">
      <dsp:nvSpPr>
        <dsp:cNvPr id="0" name=""/>
        <dsp:cNvSpPr/>
      </dsp:nvSpPr>
      <dsp:spPr>
        <a:xfrm>
          <a:off x="4189132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מגיע למצב </a:t>
          </a:r>
          <a:r>
            <a:rPr lang="en-US" sz="1800" kern="1200" dirty="0"/>
            <a:t>s’</a:t>
          </a:r>
          <a:r>
            <a:rPr lang="he-IL" sz="1800" kern="1200" dirty="0"/>
            <a:t> </a:t>
          </a:r>
        </a:p>
      </dsp:txBody>
      <dsp:txXfrm>
        <a:off x="4232628" y="1320267"/>
        <a:ext cx="1407405" cy="1398065"/>
      </dsp:txXfrm>
    </dsp:sp>
    <dsp:sp modelId="{21BE58FE-37D5-4047-A84D-926426E1263C}">
      <dsp:nvSpPr>
        <dsp:cNvPr id="0" name=""/>
        <dsp:cNvSpPr/>
      </dsp:nvSpPr>
      <dsp:spPr>
        <a:xfrm>
          <a:off x="5832969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5832969" y="1908116"/>
        <a:ext cx="221768" cy="222366"/>
      </dsp:txXfrm>
    </dsp:sp>
    <dsp:sp modelId="{83347248-B018-4F87-BD51-BCDF38564684}">
      <dsp:nvSpPr>
        <dsp:cNvPr id="0" name=""/>
        <dsp:cNvSpPr/>
      </dsp:nvSpPr>
      <dsp:spPr>
        <a:xfrm>
          <a:off x="6281289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מקבל </a:t>
          </a:r>
          <a:r>
            <a:rPr lang="en-US" sz="1800" kern="1200" dirty="0"/>
            <a:t>reward</a:t>
          </a:r>
          <a:r>
            <a:rPr lang="he-IL" sz="1800" kern="1200" dirty="0"/>
            <a:t> של </a:t>
          </a:r>
          <a:r>
            <a:rPr lang="en-US" sz="1800" kern="1200" dirty="0"/>
            <a:t>R(</a:t>
          </a:r>
          <a:r>
            <a:rPr lang="en-US" sz="1800" kern="1200" dirty="0" err="1"/>
            <a:t>s,a,s</a:t>
          </a:r>
          <a:r>
            <a:rPr lang="en-US" sz="1800" kern="1200" dirty="0"/>
            <a:t>’)</a:t>
          </a:r>
          <a:endParaRPr lang="he-IL" sz="1800" kern="1200" dirty="0"/>
        </a:p>
      </dsp:txBody>
      <dsp:txXfrm>
        <a:off x="6324785" y="1320267"/>
        <a:ext cx="1407405" cy="1398065"/>
      </dsp:txXfrm>
    </dsp:sp>
    <dsp:sp modelId="{3240240B-35C0-4DE9-8C34-D3AAE9B44F57}">
      <dsp:nvSpPr>
        <dsp:cNvPr id="0" name=""/>
        <dsp:cNvSpPr/>
      </dsp:nvSpPr>
      <dsp:spPr>
        <a:xfrm>
          <a:off x="7925125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7925125" y="1908116"/>
        <a:ext cx="221768" cy="222366"/>
      </dsp:txXfrm>
    </dsp:sp>
    <dsp:sp modelId="{9DD5938D-2385-4C1D-9251-162BDB451FA8}">
      <dsp:nvSpPr>
        <dsp:cNvPr id="0" name=""/>
        <dsp:cNvSpPr/>
      </dsp:nvSpPr>
      <dsp:spPr>
        <a:xfrm>
          <a:off x="8373445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מעדכן את ה-</a:t>
          </a:r>
          <a:r>
            <a:rPr lang="en-US" sz="1800" kern="1200" dirty="0"/>
            <a:t>Q Table</a:t>
          </a:r>
          <a:r>
            <a:rPr lang="he-IL" sz="1800" kern="1200" dirty="0"/>
            <a:t> שלו בעזרת ה-</a:t>
          </a:r>
          <a:r>
            <a:rPr lang="en-US" sz="1800" kern="1200" dirty="0"/>
            <a:t>reward</a:t>
          </a:r>
          <a:r>
            <a:rPr lang="he-IL" sz="1800" kern="1200" dirty="0"/>
            <a:t> שקיבל</a:t>
          </a:r>
        </a:p>
      </dsp:txBody>
      <dsp:txXfrm>
        <a:off x="8416941" y="1320267"/>
        <a:ext cx="1407405" cy="1398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9611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נמצא במצב </a:t>
          </a:r>
          <a:r>
            <a:rPr lang="en-US" sz="1800" kern="1200" dirty="0"/>
            <a:t>s</a:t>
          </a:r>
          <a:endParaRPr lang="he-IL" sz="1800" kern="1200" dirty="0"/>
        </a:p>
      </dsp:txBody>
      <dsp:txXfrm>
        <a:off x="47272" y="1335978"/>
        <a:ext cx="1210530" cy="1366643"/>
      </dsp:txXfrm>
    </dsp:sp>
    <dsp:sp modelId="{0702DB74-78A8-4616-B09F-9C5ACA9F6837}">
      <dsp:nvSpPr>
        <dsp:cNvPr id="0" name=""/>
        <dsp:cNvSpPr/>
      </dsp:nvSpPr>
      <dsp:spPr>
        <a:xfrm>
          <a:off x="1424049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1424049" y="1923632"/>
        <a:ext cx="190820" cy="191335"/>
      </dsp:txXfrm>
    </dsp:sp>
    <dsp:sp modelId="{FA1B2BB9-9F7F-4FB0-AE84-1094E971B14B}">
      <dsp:nvSpPr>
        <dsp:cNvPr id="0" name=""/>
        <dsp:cNvSpPr/>
      </dsp:nvSpPr>
      <dsp:spPr>
        <a:xfrm>
          <a:off x="1809805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בוחר פעולה </a:t>
          </a:r>
          <a:r>
            <a:rPr lang="en-US" sz="1800" kern="1200" dirty="0"/>
            <a:t>a</a:t>
          </a:r>
          <a:r>
            <a:rPr lang="he-IL" sz="1800" kern="1200" dirty="0"/>
            <a:t> ומבצע אותה</a:t>
          </a:r>
        </a:p>
      </dsp:txBody>
      <dsp:txXfrm>
        <a:off x="1847466" y="1335978"/>
        <a:ext cx="1210530" cy="1366643"/>
      </dsp:txXfrm>
    </dsp:sp>
    <dsp:sp modelId="{6FAF2BD8-008C-45E1-B579-892FDE32B29F}">
      <dsp:nvSpPr>
        <dsp:cNvPr id="0" name=""/>
        <dsp:cNvSpPr/>
      </dsp:nvSpPr>
      <dsp:spPr>
        <a:xfrm>
          <a:off x="3224244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3224244" y="1923632"/>
        <a:ext cx="190820" cy="191335"/>
      </dsp:txXfrm>
    </dsp:sp>
    <dsp:sp modelId="{7804AC2D-7C22-4FC8-A080-60B195D0A9B5}">
      <dsp:nvSpPr>
        <dsp:cNvPr id="0" name=""/>
        <dsp:cNvSpPr/>
      </dsp:nvSpPr>
      <dsp:spPr>
        <a:xfrm>
          <a:off x="3609999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מגיע למצב </a:t>
          </a:r>
          <a:r>
            <a:rPr lang="en-US" sz="1800" kern="1200" dirty="0"/>
            <a:t>s’</a:t>
          </a:r>
          <a:r>
            <a:rPr lang="he-IL" sz="1800" kern="1200" dirty="0"/>
            <a:t> </a:t>
          </a:r>
        </a:p>
      </dsp:txBody>
      <dsp:txXfrm>
        <a:off x="3647660" y="1335978"/>
        <a:ext cx="1210530" cy="1366643"/>
      </dsp:txXfrm>
    </dsp:sp>
    <dsp:sp modelId="{21BE58FE-37D5-4047-A84D-926426E1263C}">
      <dsp:nvSpPr>
        <dsp:cNvPr id="0" name=""/>
        <dsp:cNvSpPr/>
      </dsp:nvSpPr>
      <dsp:spPr>
        <a:xfrm>
          <a:off x="5024438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5024438" y="1923632"/>
        <a:ext cx="190820" cy="191335"/>
      </dsp:txXfrm>
    </dsp:sp>
    <dsp:sp modelId="{83347248-B018-4F87-BD51-BCDF38564684}">
      <dsp:nvSpPr>
        <dsp:cNvPr id="0" name=""/>
        <dsp:cNvSpPr/>
      </dsp:nvSpPr>
      <dsp:spPr>
        <a:xfrm>
          <a:off x="5410194" y="972065"/>
          <a:ext cx="2652663" cy="2094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מקבל </a:t>
          </a:r>
          <a:r>
            <a:rPr lang="en-US" sz="2400" kern="1200" dirty="0"/>
            <a:t>reward</a:t>
          </a:r>
          <a:r>
            <a:rPr lang="he-IL" sz="2400" kern="1200" dirty="0"/>
            <a:t> של </a:t>
          </a:r>
          <a:r>
            <a:rPr lang="en-US" sz="2400" b="1" kern="1200" dirty="0"/>
            <a:t>R(</a:t>
          </a:r>
          <a:r>
            <a:rPr lang="en-US" sz="2400" b="1" kern="1200" dirty="0" err="1"/>
            <a:t>s,a,s</a:t>
          </a:r>
          <a:r>
            <a:rPr lang="en-US" sz="2400" b="1" kern="1200" dirty="0"/>
            <a:t>’)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+F(</a:t>
          </a:r>
          <a:r>
            <a:rPr lang="en-US" sz="2400" b="1" kern="1200" dirty="0" err="1">
              <a:solidFill>
                <a:schemeClr val="accent5">
                  <a:lumMod val="75000"/>
                </a:schemeClr>
              </a:solidFill>
            </a:rPr>
            <a:t>s,a,s</a:t>
          </a: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’)</a:t>
          </a:r>
          <a:endParaRPr lang="he-IL" sz="24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5471539" y="1033410"/>
        <a:ext cx="2529973" cy="1971778"/>
      </dsp:txXfrm>
    </dsp:sp>
    <dsp:sp modelId="{3240240B-35C0-4DE9-8C34-D3AAE9B44F57}">
      <dsp:nvSpPr>
        <dsp:cNvPr id="0" name=""/>
        <dsp:cNvSpPr/>
      </dsp:nvSpPr>
      <dsp:spPr>
        <a:xfrm>
          <a:off x="8191442" y="1859854"/>
          <a:ext cx="272600" cy="318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8191442" y="1923632"/>
        <a:ext cx="190820" cy="191335"/>
      </dsp:txXfrm>
    </dsp:sp>
    <dsp:sp modelId="{9DD5938D-2385-4C1D-9251-162BDB451FA8}">
      <dsp:nvSpPr>
        <dsp:cNvPr id="0" name=""/>
        <dsp:cNvSpPr/>
      </dsp:nvSpPr>
      <dsp:spPr>
        <a:xfrm>
          <a:off x="8577198" y="1298317"/>
          <a:ext cx="1285852" cy="1441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מעדכן את ה-</a:t>
          </a:r>
          <a:r>
            <a:rPr lang="en-US" sz="1800" kern="1200" dirty="0"/>
            <a:t>Q Table</a:t>
          </a:r>
          <a:r>
            <a:rPr lang="he-IL" sz="1800" kern="1200" dirty="0"/>
            <a:t> שלו בעזרת ה-</a:t>
          </a:r>
          <a:r>
            <a:rPr lang="en-US" sz="1800" kern="1200" dirty="0"/>
            <a:t>reward</a:t>
          </a:r>
          <a:r>
            <a:rPr lang="he-IL" sz="1800" kern="1200" dirty="0"/>
            <a:t> שקיבל</a:t>
          </a:r>
        </a:p>
      </dsp:txBody>
      <dsp:txXfrm>
        <a:off x="8614859" y="1335978"/>
        <a:ext cx="1210530" cy="1366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4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7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/>
              <a:t>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4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9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8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5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9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RL speedup exercise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</a:t>
            </a:r>
            <a:r>
              <a:rPr lang="en-US" smtClean="0"/>
              <a:t>Shaping Speedup Method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74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שיטת ניקוד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כיוון שלטרפים אסטרטגיה קבועה, היחידים שמקבלים ניקוד הם הטורפים.</a:t>
            </a:r>
          </a:p>
          <a:p>
            <a:r>
              <a:rPr lang="he-IL" dirty="0"/>
              <a:t>על כל פעולה שטורף מבצע הוא מקבל </a:t>
            </a:r>
            <a:r>
              <a:rPr lang="en-US" dirty="0"/>
              <a:t>reward</a:t>
            </a:r>
            <a:r>
              <a:rPr lang="he-IL" dirty="0"/>
              <a:t> של 0</a:t>
            </a:r>
          </a:p>
          <a:p>
            <a:r>
              <a:rPr lang="he-IL" dirty="0"/>
              <a:t>אם הטורף ביצע פעולה שהובילה אותו למשבצת שבה יש טרף, ה-</a:t>
            </a:r>
            <a:r>
              <a:rPr lang="en-US" dirty="0"/>
              <a:t>episode</a:t>
            </a:r>
            <a:r>
              <a:rPr lang="he-IL" dirty="0"/>
              <a:t> מסתיים </a:t>
            </a:r>
            <a:r>
              <a:rPr lang="he-IL" b="1" u="sng" dirty="0"/>
              <a:t>וכל הטורפים</a:t>
            </a:r>
            <a:r>
              <a:rPr lang="he-IL" b="1" dirty="0"/>
              <a:t> </a:t>
            </a:r>
            <a:r>
              <a:rPr lang="he-IL" dirty="0"/>
              <a:t>מקבלים </a:t>
            </a:r>
            <a:r>
              <a:rPr lang="en-US" dirty="0"/>
              <a:t>reward</a:t>
            </a:r>
            <a:r>
              <a:rPr lang="he-IL" dirty="0"/>
              <a:t> של 1</a:t>
            </a:r>
          </a:p>
        </p:txBody>
      </p:sp>
    </p:spTree>
    <p:extLst>
      <p:ext uri="{BB962C8B-B14F-4D97-AF65-F5344CB8AC3E}">
        <p14:creationId xmlns:p14="http://schemas.microsoft.com/office/powerpoint/2010/main" val="2658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הגדרות נוספות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e-IL" dirty="0"/>
                  <a:t>במקרה שלנו- שני טורפים, טרף אחד</a:t>
                </a:r>
              </a:p>
              <a:p>
                <a:r>
                  <a:rPr lang="he-IL" b="1" u="sng" dirty="0"/>
                  <a:t>עולם בגודל 20</a:t>
                </a:r>
                <a:r>
                  <a:rPr lang="en-US" b="1" u="sng" dirty="0"/>
                  <a:t>x</a:t>
                </a:r>
                <a:r>
                  <a:rPr lang="he-IL" b="1" u="sng" dirty="0"/>
                  <a:t>20</a:t>
                </a:r>
              </a:p>
              <a:p>
                <a:r>
                  <a:rPr lang="he-IL" dirty="0"/>
                  <a:t>כאשר נמצאים במצב </a:t>
                </a:r>
                <a:r>
                  <a:rPr lang="en-US" dirty="0"/>
                  <a:t>s</a:t>
                </a:r>
                <a:r>
                  <a:rPr lang="he-IL" dirty="0"/>
                  <a:t>, בוחרים בפעולה </a:t>
                </a:r>
                <a:r>
                  <a:rPr lang="en-US" dirty="0"/>
                  <a:t>a</a:t>
                </a:r>
                <a:r>
                  <a:rPr lang="he-IL" dirty="0"/>
                  <a:t> ומגיעים למצב </a:t>
                </a:r>
                <a:r>
                  <a:rPr lang="en-US" dirty="0"/>
                  <a:t>s’</a:t>
                </a:r>
                <a:r>
                  <a:rPr lang="he-IL" dirty="0"/>
                  <a:t>, עדכון ה-</a:t>
                </a:r>
                <a:r>
                  <a:rPr lang="en-US" dirty="0"/>
                  <a:t>Q Table</a:t>
                </a:r>
                <a:r>
                  <a:rPr lang="he-IL" dirty="0"/>
                  <a:t> מבוצע ע"פ הנוסחה שנלמדה בהרצאה: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:endParaRPr lang="he-IL" dirty="0"/>
              </a:p>
              <a:p>
                <a:r>
                  <a:rPr lang="he-IL" dirty="0"/>
                  <a:t>כאשר: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003125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417" r="-618" b="-235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7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he-IL" dirty="0"/>
                  <a:t>עבור כל טורף, כל מצב מיוצג על ידי רביעייה: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e-IL" dirty="0"/>
              </a:p>
              <a:p>
                <a:pPr algn="r"/>
                <a:r>
                  <a:rPr lang="he-IL" dirty="0"/>
                  <a:t>כאשר: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השני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השני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x</a:t>
                </a:r>
                <a:r>
                  <a:rPr lang="he-IL" dirty="0"/>
                  <a:t> של הטרף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y</a:t>
                </a:r>
                <a:r>
                  <a:rPr lang="he-IL" dirty="0"/>
                  <a:t> של הטרף</a:t>
                </a:r>
              </a:p>
              <a:p>
                <a:r>
                  <a:rPr lang="he-IL" dirty="0"/>
                  <a:t>ייצוג זה הוא קומפקטי ועדיף מאשר ייצוג המכיל את הקורדינטות המלאות של כל חיה, שכן ניתן להוכיח שבחירת הפעולה של הטורף תלויה רק במיקומו היחסי לשאר החיות. </a:t>
                </a:r>
              </a:p>
              <a:p>
                <a:r>
                  <a:rPr lang="he-IL" dirty="0"/>
                  <a:t>הפעולות מיוצגות ע"י מספרים:</a:t>
                </a:r>
              </a:p>
              <a:p>
                <a:pPr marL="45720" indent="0" algn="l" rtl="0">
                  <a:buNone/>
                </a:pPr>
                <a:r>
                  <a:rPr lang="en-US" dirty="0"/>
                  <a:t>0=up, 1=down, 2=left, 3=right, 4=stay in place</a:t>
                </a:r>
                <a:endParaRPr lang="he-IL" dirty="0"/>
              </a:p>
              <a:p>
                <a:pPr lvl="1"/>
                <a:endParaRPr lang="he-IL" dirty="0"/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3021" r="-124" b="-110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ייצוג מצב- דוגמא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</p:spPr>
            <p:txBody>
              <a:bodyPr>
                <a:normAutofit/>
              </a:bodyPr>
              <a:lstStyle/>
              <a:p>
                <a:r>
                  <a:rPr lang="he-IL" dirty="0"/>
                  <a:t>בעולם בגודל 4</a:t>
                </a:r>
                <a:r>
                  <a:rPr lang="en-US" dirty="0"/>
                  <a:t>X</a:t>
                </a:r>
                <a:r>
                  <a:rPr lang="he-IL" dirty="0"/>
                  <a:t>4, עבור הטורף </a:t>
                </a:r>
                <a:r>
                  <a:rPr lang="en-US" dirty="0"/>
                  <a:t>L1</a:t>
                </a:r>
                <a:r>
                  <a:rPr lang="he-IL" dirty="0"/>
                  <a:t>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dirty="0"/>
              </a:p>
              <a:p>
                <a:pPr marL="45720" indent="0" algn="l" rtl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  <a:blipFill>
                <a:blip r:embed="rId2"/>
                <a:stretch>
                  <a:fillRect t="-2626" r="-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10132"/>
              </p:ext>
            </p:extLst>
          </p:nvPr>
        </p:nvGraphicFramePr>
        <p:xfrm>
          <a:off x="961534" y="2139885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25" y="4381166"/>
            <a:ext cx="632372" cy="6244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35" y="3637324"/>
            <a:ext cx="723766" cy="63208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2912155"/>
            <a:ext cx="632372" cy="62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0458" y="2855056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L1</a:t>
            </a:r>
            <a:endParaRPr lang="he-I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1534" y="4312135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L2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65206" y="3936943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0194" y="2262739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0194" y="3039722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0194" y="3771667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0194" y="4545685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9457" y="165666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1798" y="162664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21273" y="1631063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0310" y="161163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828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גודל ה-</a:t>
            </a:r>
            <a:r>
              <a:rPr lang="en-US" dirty="0"/>
              <a:t>Q Table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גודל מרחב המצבים- כל איבר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e-IL" dirty="0"/>
                  <a:t> מקיים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, ולכן 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38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מספר צירופי ה-</a:t>
                </a:r>
                <a:r>
                  <a:rPr lang="en-US" dirty="0"/>
                  <a:t>state-action</a:t>
                </a:r>
                <a:r>
                  <a:rPr lang="he-IL" dirty="0"/>
                  <a:t> האפשריים: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 r="-2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גודל ה-</a:t>
            </a:r>
            <a:r>
              <a:rPr lang="en-US" dirty="0"/>
              <a:t>Q Table</a:t>
            </a:r>
            <a:r>
              <a:rPr lang="he-IL" dirty="0"/>
              <a:t> הנדרש לפתרון הבעיה הוא </a:t>
            </a:r>
            <a:r>
              <a:rPr lang="he-IL" dirty="0" smtClean="0"/>
              <a:t>עצום</a:t>
            </a:r>
            <a:endParaRPr lang="he-IL" dirty="0"/>
          </a:p>
          <a:p>
            <a:r>
              <a:rPr lang="he-IL" dirty="0"/>
              <a:t>הדבר יוביל לתהליך למידה איטי מאוד, שידרוש הרצת מספר עצום של </a:t>
            </a:r>
            <a:r>
              <a:rPr lang="en-US" dirty="0"/>
              <a:t>episodes</a:t>
            </a:r>
            <a:r>
              <a:rPr lang="he-IL" dirty="0"/>
              <a:t> לפני הגעה לאסטרטגיה </a:t>
            </a:r>
            <a:r>
              <a:rPr lang="he-IL" dirty="0" smtClean="0"/>
              <a:t>טובה</a:t>
            </a:r>
          </a:p>
          <a:p>
            <a:r>
              <a:rPr lang="he-IL" b="1" u="sng" dirty="0" smtClean="0"/>
              <a:t>ניתן להגיע לאסטרטגיה אופטימלית שבה נדרשים לטורפים כ-24 צעדים כדי לתפוס את הטרף, אבל זה דורש תהליך למידה של כ</a:t>
            </a:r>
            <a:r>
              <a:rPr lang="he-IL" b="1" u="sng" dirty="0" smtClean="0">
                <a:solidFill>
                  <a:srgbClr val="FF0000"/>
                </a:solidFill>
              </a:rPr>
              <a:t>מיליון</a:t>
            </a:r>
            <a:r>
              <a:rPr lang="he-IL" b="1" u="sng" dirty="0" smtClean="0"/>
              <a:t> </a:t>
            </a:r>
            <a:r>
              <a:rPr lang="en-US" b="1" u="sng" dirty="0" smtClean="0"/>
              <a:t>episodes</a:t>
            </a:r>
            <a:r>
              <a:rPr lang="he-IL" b="1" u="sng" dirty="0" smtClean="0"/>
              <a:t>.</a:t>
            </a:r>
            <a:endParaRPr lang="he-IL" b="1" u="sng" dirty="0"/>
          </a:p>
          <a:p>
            <a:endParaRPr lang="he-IL" dirty="0"/>
          </a:p>
          <a:p>
            <a:r>
              <a:rPr lang="he-IL" dirty="0"/>
              <a:t>נרצה להאיץ את תהליך הלמידה על ידי </a:t>
            </a:r>
            <a:r>
              <a:rPr lang="he-IL" b="1" u="sng" dirty="0"/>
              <a:t>שילוב הידע שלכם</a:t>
            </a:r>
            <a:r>
              <a:rPr lang="he-IL" dirty="0"/>
              <a:t> על הבעיה ומאפייניה, כמפתחים אנושיים, לתהליך הלמידה.</a:t>
            </a:r>
          </a:p>
        </p:txBody>
      </p:sp>
    </p:spTree>
    <p:extLst>
      <p:ext uri="{BB962C8B-B14F-4D97-AF65-F5344CB8AC3E}">
        <p14:creationId xmlns:p14="http://schemas.microsoft.com/office/powerpoint/2010/main" val="24386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האצה מבוססת </a:t>
            </a:r>
            <a:br>
              <a:rPr lang="he-IL" dirty="0"/>
            </a:br>
            <a:r>
              <a:rPr lang="en-US" dirty="0"/>
              <a:t>Reward Shaping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6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בשיטה זו "נתערב" ב-</a:t>
            </a:r>
            <a:r>
              <a:rPr lang="en-US" dirty="0"/>
              <a:t>reward</a:t>
            </a:r>
            <a:r>
              <a:rPr lang="he-IL" dirty="0"/>
              <a:t> שהסוכן מקבל מהסביבה על מנת לעודד אותו לבחור בפעולות שלהבנתנו הן הטובות יותר בכל מצב, או להימנע מאלה שפחות טובות.</a:t>
            </a:r>
          </a:p>
          <a:p>
            <a:r>
              <a:rPr lang="he-IL" dirty="0"/>
              <a:t>לדוגמא, במצב הבא נרצה לתת לסוכן </a:t>
            </a:r>
            <a:r>
              <a:rPr lang="en-US" dirty="0"/>
              <a:t>L2</a:t>
            </a:r>
            <a:r>
              <a:rPr lang="he-IL" dirty="0"/>
              <a:t> ערך </a:t>
            </a:r>
            <a:r>
              <a:rPr lang="en-US" dirty="0"/>
              <a:t>reward</a:t>
            </a:r>
            <a:r>
              <a:rPr lang="he-IL" dirty="0"/>
              <a:t> גבוה אם יבחר בפעולה "למעלה", שכן היא תוביל אותו קרוב יותר אל הטרף מכל פעולה אחרת: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3601"/>
              </p:ext>
            </p:extLst>
          </p:nvPr>
        </p:nvGraphicFramePr>
        <p:xfrm>
          <a:off x="3912948" y="3620842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80" y="5177106"/>
            <a:ext cx="632372" cy="6244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4" y="3651915"/>
            <a:ext cx="723766" cy="63208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8" y="4407512"/>
            <a:ext cx="632372" cy="62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2296" y="4633641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L1</a:t>
            </a:r>
            <a:endParaRPr lang="he-IL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0824" y="5054344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L2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37026" y="4041151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1062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פורמלית, נרצה להגדיר פונקציה </a:t>
                </a:r>
                <a:r>
                  <a:rPr lang="en-US" dirty="0"/>
                  <a:t>F(s, a, s’)</a:t>
                </a:r>
                <a:r>
                  <a:rPr lang="he-IL" dirty="0"/>
                  <a:t> שתגדיר מה ה"תוספת" לערך ה-</a:t>
                </a:r>
                <a:r>
                  <a:rPr lang="en-US" dirty="0"/>
                  <a:t>reward</a:t>
                </a:r>
                <a:r>
                  <a:rPr lang="he-IL" dirty="0"/>
                  <a:t> המקורי </a:t>
                </a:r>
                <a:r>
                  <a:rPr lang="en-US" dirty="0"/>
                  <a:t>R(s, a, s’)</a:t>
                </a:r>
                <a:r>
                  <a:rPr lang="he-IL" dirty="0"/>
                  <a:t> שהסוכן יקבל במידה ויהיה במצב </a:t>
                </a:r>
                <a:r>
                  <a:rPr lang="en-US" dirty="0"/>
                  <a:t>s</a:t>
                </a:r>
                <a:r>
                  <a:rPr lang="he-IL" dirty="0"/>
                  <a:t>, יבצע את הפעולה </a:t>
                </a:r>
                <a:r>
                  <a:rPr lang="en-US" dirty="0"/>
                  <a:t>a</a:t>
                </a:r>
                <a:r>
                  <a:rPr lang="he-IL" dirty="0"/>
                  <a:t> ויגיע למצב </a:t>
                </a:r>
                <a:r>
                  <a:rPr lang="en-US" dirty="0"/>
                  <a:t>s’</a:t>
                </a:r>
                <a:r>
                  <a:rPr lang="he-IL" dirty="0"/>
                  <a:t>.</a:t>
                </a:r>
              </a:p>
              <a:p>
                <a:endParaRPr lang="he-IL" dirty="0"/>
              </a:p>
              <a:p>
                <a:r>
                  <a:rPr lang="he-IL" dirty="0"/>
                  <a:t>פונקציית ה-</a:t>
                </a:r>
                <a:r>
                  <a:rPr lang="en-US" dirty="0"/>
                  <a:t>reward</a:t>
                </a:r>
                <a:r>
                  <a:rPr lang="he-IL" dirty="0"/>
                  <a:t> במקרה זה תוגדר באופן הבא: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 r="-2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9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ידע קודם נדרש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r>
              <a:rPr lang="he-IL" dirty="0"/>
              <a:t> – מה שנלמד בקורס "נושאים מתקדמים בבינה מלאכותית"</a:t>
            </a:r>
          </a:p>
          <a:p>
            <a:pPr lvl="1"/>
            <a:r>
              <a:rPr lang="he-IL" dirty="0"/>
              <a:t>ספציפית- שיטת הלמידה </a:t>
            </a:r>
            <a:r>
              <a:rPr lang="en-US" dirty="0"/>
              <a:t>Q Learning</a:t>
            </a:r>
            <a:endParaRPr lang="he-IL" dirty="0"/>
          </a:p>
          <a:p>
            <a:r>
              <a:rPr lang="he-IL" dirty="0"/>
              <a:t>תכנות בשפת </a:t>
            </a:r>
            <a:r>
              <a:rPr lang="en-US" dirty="0"/>
              <a:t>Java</a:t>
            </a:r>
            <a:r>
              <a:rPr lang="he-IL" dirty="0"/>
              <a:t> – ידע בסיסי מספיק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09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התערבות בתהליך הלמידה של הטורף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41740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91135" cy="1178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ההשתלבות בתהליך הלמידה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המשימה שלכם היא לממש פונקציה שמקבלת את המצב הקודם (</a:t>
            </a:r>
            <a:r>
              <a:rPr lang="en-US" dirty="0"/>
              <a:t>s</a:t>
            </a:r>
            <a:r>
              <a:rPr lang="he-IL" dirty="0"/>
              <a:t>) את הפעולה שהסוכן ביצע (</a:t>
            </a:r>
            <a:r>
              <a:rPr lang="en-US" dirty="0"/>
              <a:t>a</a:t>
            </a:r>
            <a:r>
              <a:rPr lang="he-IL" dirty="0"/>
              <a:t>) ואת המצב שאליו הסוכן הגיע (</a:t>
            </a:r>
            <a:r>
              <a:rPr lang="en-US" dirty="0"/>
              <a:t>s’</a:t>
            </a:r>
            <a:r>
              <a:rPr lang="he-IL" dirty="0"/>
              <a:t>) ומחזירה את התוספת ל-</a:t>
            </a:r>
            <a:r>
              <a:rPr lang="en-US" dirty="0"/>
              <a:t>reward</a:t>
            </a:r>
            <a:r>
              <a:rPr lang="he-IL" dirty="0"/>
              <a:t> שנרצה לתת לסוכן.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07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אופן מימוש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800601"/>
          </a:xfrm>
        </p:spPr>
        <p:txBody>
          <a:bodyPr>
            <a:normAutofit/>
          </a:bodyPr>
          <a:lstStyle/>
          <a:p>
            <a:r>
              <a:rPr lang="he-IL" sz="1600" b="1" dirty="0" smtClean="0"/>
              <a:t>עליכם לממש את הפונקציה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getShapingReward</a:t>
            </a:r>
            <a:r>
              <a:rPr lang="he-IL" sz="1600" b="1" dirty="0" smtClean="0"/>
              <a:t> של המחלקה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ShapingManager</a:t>
            </a:r>
            <a:endParaRPr lang="en-US" sz="1600" b="1" dirty="0" smtClean="0"/>
          </a:p>
          <a:p>
            <a:r>
              <a:rPr lang="he-IL" sz="1600" dirty="0" smtClean="0"/>
              <a:t>הפונקציה מקבלת את המצב הקודם (</a:t>
            </a:r>
            <a:r>
              <a:rPr lang="en-US" sz="1600" dirty="0" smtClean="0"/>
              <a:t>s</a:t>
            </a:r>
            <a:r>
              <a:rPr lang="he-IL" sz="1600" dirty="0" smtClean="0"/>
              <a:t>),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את הפעולה שנבחרה לביצוע (</a:t>
            </a:r>
            <a:r>
              <a:rPr lang="en-US" sz="1600" dirty="0" smtClean="0"/>
              <a:t>a</a:t>
            </a:r>
            <a:r>
              <a:rPr lang="he-IL" sz="1600" dirty="0" smtClean="0"/>
              <a:t>) ואת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המצב אליו</a:t>
            </a:r>
            <a:r>
              <a:rPr lang="en-US" sz="1600" dirty="0" smtClean="0"/>
              <a:t> </a:t>
            </a:r>
            <a:r>
              <a:rPr lang="he-IL" sz="1600" dirty="0" smtClean="0"/>
              <a:t>הגענו (</a:t>
            </a:r>
            <a:r>
              <a:rPr lang="en-US" sz="1600" dirty="0" smtClean="0"/>
              <a:t>s’</a:t>
            </a:r>
            <a:r>
              <a:rPr lang="he-IL" sz="1600" dirty="0" smtClean="0"/>
              <a:t>), ומחזירה את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התוספת הרצויה</a:t>
            </a:r>
            <a:r>
              <a:rPr lang="he-IL" sz="1600" dirty="0"/>
              <a:t> </a:t>
            </a:r>
            <a:r>
              <a:rPr lang="he-IL" sz="1600" dirty="0" smtClean="0"/>
              <a:t>ל-</a:t>
            </a:r>
            <a:r>
              <a:rPr lang="en-US" sz="1600" dirty="0" smtClean="0"/>
              <a:t>reward</a:t>
            </a:r>
            <a:r>
              <a:rPr lang="he-IL" sz="1600" dirty="0" smtClean="0"/>
              <a:t>.</a:t>
            </a:r>
          </a:p>
          <a:p>
            <a:r>
              <a:rPr lang="he-IL" sz="1600" dirty="0" smtClean="0"/>
              <a:t>למעשה, הפונקציה מחזירה את הערך של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F(s, a, s’)</a:t>
            </a:r>
            <a:endParaRPr lang="he-IL" sz="1600" dirty="0" smtClean="0"/>
          </a:p>
          <a:p>
            <a:r>
              <a:rPr lang="he-IL" sz="1600" dirty="0" smtClean="0"/>
              <a:t>לכל </a:t>
            </a:r>
            <a:r>
              <a:rPr lang="en-US" sz="1600" dirty="0" smtClean="0"/>
              <a:t>predator</a:t>
            </a:r>
            <a:r>
              <a:rPr lang="he-IL" sz="1600" dirty="0" smtClean="0"/>
              <a:t> קיים אובייקט מסוג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ShapingManager</a:t>
            </a:r>
            <a:r>
              <a:rPr lang="he-IL" sz="1600" dirty="0" smtClean="0"/>
              <a:t> שנשמר לכל אורך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ה-</a:t>
            </a:r>
            <a:r>
              <a:rPr lang="en-US" sz="1600" dirty="0" smtClean="0"/>
              <a:t>episode</a:t>
            </a:r>
            <a:endParaRPr lang="he-IL" sz="1600" dirty="0" smtClean="0"/>
          </a:p>
          <a:p>
            <a:r>
              <a:rPr lang="he-IL" sz="1600" dirty="0" smtClean="0"/>
              <a:t>אתם רשאים להוסיף קוד בכל חלק של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המחלקה</a:t>
            </a:r>
          </a:p>
          <a:p>
            <a:endParaRPr lang="he-IL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7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מימוש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בהמשך הריצה, הקוד (שכבר מומש עבורכם)</a:t>
            </a:r>
            <a:r>
              <a:rPr lang="he-IL" dirty="0"/>
              <a:t> </a:t>
            </a:r>
            <a:r>
              <a:rPr lang="he-IL" dirty="0" smtClean="0"/>
              <a:t>משתמש בפונקציה שמימשתם כדי לחשב את התוספת ל-</a:t>
            </a:r>
            <a:r>
              <a:rPr lang="en-US" dirty="0" smtClean="0"/>
              <a:t>reward</a:t>
            </a:r>
            <a:r>
              <a:rPr lang="he-IL" dirty="0" smtClean="0"/>
              <a:t> שיש לתת לסוכן</a:t>
            </a:r>
            <a:r>
              <a:rPr lang="he-IL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6" y="3756067"/>
            <a:ext cx="10770918" cy="13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הרצת הקוד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לחיצה על כפתור ה-</a:t>
            </a:r>
            <a:r>
              <a:rPr lang="en-US" dirty="0" smtClean="0"/>
              <a:t>play</a:t>
            </a:r>
            <a:r>
              <a:rPr lang="he-IL" dirty="0" smtClean="0"/>
              <a:t> הירוק בפינה הימנית עליונה תריץ את הקוד</a:t>
            </a:r>
          </a:p>
          <a:p>
            <a:r>
              <a:rPr lang="he-IL" dirty="0" smtClean="0"/>
              <a:t>כשהריצה תחל, יעלה גרף שמציג את תהליך הלמידה-</a:t>
            </a:r>
          </a:p>
          <a:p>
            <a:pPr lvl="1"/>
            <a:r>
              <a:rPr lang="he-IL" dirty="0" smtClean="0"/>
              <a:t>בציר </a:t>
            </a:r>
            <a:r>
              <a:rPr lang="en-US" dirty="0" smtClean="0"/>
              <a:t>X</a:t>
            </a:r>
            <a:r>
              <a:rPr lang="he-IL" dirty="0" smtClean="0"/>
              <a:t>- מספר ה-</a:t>
            </a:r>
            <a:r>
              <a:rPr lang="en-US" dirty="0" smtClean="0"/>
              <a:t>episodes</a:t>
            </a:r>
            <a:r>
              <a:rPr lang="he-IL" dirty="0" smtClean="0"/>
              <a:t> שעברו (בכפולות של 100)</a:t>
            </a:r>
          </a:p>
          <a:p>
            <a:pPr lvl="1"/>
            <a:r>
              <a:rPr lang="he-IL" dirty="0" smtClean="0"/>
              <a:t>בציר </a:t>
            </a:r>
            <a:r>
              <a:rPr lang="en-US" dirty="0" smtClean="0"/>
              <a:t>Y</a:t>
            </a:r>
            <a:r>
              <a:rPr lang="he-IL" dirty="0" smtClean="0"/>
              <a:t>- ממוצע מספר הצעדים שלקח לאחד הטורפים לתפוס את הטרף,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על 100 ה-</a:t>
            </a:r>
            <a:r>
              <a:rPr lang="en-US" dirty="0" smtClean="0"/>
              <a:t>episodes</a:t>
            </a:r>
            <a:r>
              <a:rPr lang="he-IL" dirty="0" smtClean="0"/>
              <a:t> האחרונים</a:t>
            </a:r>
          </a:p>
          <a:p>
            <a:r>
              <a:rPr lang="he-IL" dirty="0" smtClean="0"/>
              <a:t>בסיום תהליך הלמידה, יופיע בקצה כל קו בגרף ציון של כמה זמן לקח תהליך הלמידה וכן מה ממוצע הצעדים האחרון אליו התהליך הגיע. (דוגמא בשקף הבא)</a:t>
            </a:r>
          </a:p>
          <a:p>
            <a:r>
              <a:rPr lang="he-IL" dirty="0" smtClean="0"/>
              <a:t>סגירת חלון הגרף תעצור את הריצה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5" y="1965960"/>
            <a:ext cx="2600325" cy="1685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1971304" y="2033650"/>
            <a:ext cx="249380" cy="249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4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0"/>
            <a:ext cx="11015871" cy="686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3311" y="2718472"/>
            <a:ext cx="285007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 smtClean="0"/>
              <a:t>בדוגמא זו, לתהליך ה-</a:t>
            </a:r>
            <a:r>
              <a:rPr lang="en-US" b="1" dirty="0" smtClean="0"/>
              <a:t>Reward shaping</a:t>
            </a:r>
            <a:r>
              <a:rPr lang="he-IL" b="1" dirty="0" smtClean="0"/>
              <a:t> (צבע אדום) לקח 2 שניות להשלים </a:t>
            </a:r>
            <a:r>
              <a:rPr lang="en-US" b="1" dirty="0" smtClean="0"/>
              <a:t>400k episodes</a:t>
            </a:r>
            <a:r>
              <a:rPr lang="he-IL" b="1" dirty="0" smtClean="0"/>
              <a:t>, והוא הגיע לממוצע של 35.01 צעדים לתפיסת הטרף</a:t>
            </a:r>
            <a:endParaRPr lang="he-IL" b="1" dirty="0"/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 flipH="1">
            <a:off x="11081555" y="3734135"/>
            <a:ext cx="51834" cy="2361865"/>
          </a:xfrm>
          <a:prstGeom prst="curvedConnector4">
            <a:avLst>
              <a:gd name="adj1" fmla="val -1197062"/>
              <a:gd name="adj2" fmla="val 9664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64478" y="4112325"/>
            <a:ext cx="1" cy="211074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18161" y="4076700"/>
            <a:ext cx="244631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5092" y="1115636"/>
            <a:ext cx="285007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 smtClean="0"/>
              <a:t>ניתן לראות שבתהליך ה-</a:t>
            </a:r>
            <a:r>
              <a:rPr lang="en-US" b="1" dirty="0" err="1" smtClean="0"/>
              <a:t>BasicQLearning</a:t>
            </a:r>
            <a:r>
              <a:rPr lang="he-IL" b="1" dirty="0" smtClean="0"/>
              <a:t> (כחול) לאחר </a:t>
            </a:r>
            <a:r>
              <a:rPr lang="en-US" b="1" dirty="0" smtClean="0"/>
              <a:t>10k episodes</a:t>
            </a:r>
            <a:r>
              <a:rPr lang="he-IL" b="1" dirty="0" smtClean="0"/>
              <a:t> לקח לטורפים כ-</a:t>
            </a:r>
            <a:r>
              <a:rPr lang="en-US" b="1" dirty="0" smtClean="0"/>
              <a:t>1100</a:t>
            </a:r>
            <a:r>
              <a:rPr lang="he-IL" b="1" dirty="0" smtClean="0"/>
              <a:t> צעדים בממוצע על מנת לתפוס את הטרף</a:t>
            </a:r>
            <a:endParaRPr lang="he-IL" b="1" dirty="0"/>
          </a:p>
        </p:txBody>
      </p:sp>
      <p:cxnSp>
        <p:nvCxnSpPr>
          <p:cNvPr id="16" name="Curved Connector 15"/>
          <p:cNvCxnSpPr>
            <a:stCxn id="15" idx="2"/>
          </p:cNvCxnSpPr>
          <p:nvPr/>
        </p:nvCxnSpPr>
        <p:spPr>
          <a:xfrm rot="5400000">
            <a:off x="4487695" y="2264264"/>
            <a:ext cx="1206738" cy="2418135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1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9940" y="4436881"/>
            <a:ext cx="5032498" cy="1586845"/>
          </a:xfrm>
        </p:spPr>
        <p:txBody>
          <a:bodyPr>
            <a:normAutofit/>
          </a:bodyPr>
          <a:lstStyle/>
          <a:p>
            <a:r>
              <a:rPr lang="he-IL" sz="5400" b="1" dirty="0"/>
              <a:t>בהצלחה!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לרשותכם 45 דקות </a:t>
            </a:r>
            <a:r>
              <a:rPr lang="he-IL" dirty="0"/>
              <a:t>מרגע שתסיימו מדריך זה ותתחילו בפיתוח הקוד.</a:t>
            </a:r>
          </a:p>
          <a:p>
            <a:r>
              <a:rPr lang="he-IL" dirty="0"/>
              <a:t>לכל שאלה נוספת- פנו למפעיל מטעם המעבדה</a:t>
            </a:r>
          </a:p>
        </p:txBody>
      </p:sp>
    </p:spTree>
    <p:extLst>
      <p:ext uri="{BB962C8B-B14F-4D97-AF65-F5344CB8AC3E}">
        <p14:creationId xmlns:p14="http://schemas.microsoft.com/office/powerpoint/2010/main" val="39254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C:\exp\tutorial\Pursuit\persuit_basic_10_exs_100k_eps_5_m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99"/>
            <a:ext cx="121920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C:\exp\tutorial\Pursuit\persuit_basic_24_exs_500k_eps_23_m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12192000" cy="67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עולם הבעיה – </a:t>
            </a:r>
            <a:r>
              <a:rPr lang="en-US" dirty="0"/>
              <a:t>Pursuit Domain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עולם רשת שבו יש טורפים (אריות) וטרפים (זברות)</a:t>
            </a:r>
          </a:p>
          <a:p>
            <a:r>
              <a:rPr lang="he-IL" dirty="0"/>
              <a:t>הטורפים מנסים לתפוס את הטרפים</a:t>
            </a:r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54819"/>
              </p:ext>
            </p:extLst>
          </p:nvPr>
        </p:nvGraphicFramePr>
        <p:xfrm>
          <a:off x="4515439" y="3129699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30" y="5370980"/>
            <a:ext cx="632372" cy="62446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40" y="4627138"/>
            <a:ext cx="723766" cy="63208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86" y="3901969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חוקי התנועה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59398" y="1825625"/>
            <a:ext cx="5094402" cy="4848552"/>
          </a:xfrm>
        </p:spPr>
        <p:txBody>
          <a:bodyPr>
            <a:normAutofit/>
          </a:bodyPr>
          <a:lstStyle/>
          <a:p>
            <a:r>
              <a:rPr lang="he-IL" dirty="0"/>
              <a:t>בכל "תור" (</a:t>
            </a:r>
            <a:r>
              <a:rPr lang="en-US" dirty="0"/>
              <a:t>turn</a:t>
            </a:r>
            <a:r>
              <a:rPr lang="he-IL" dirty="0"/>
              <a:t>) כל אחת מהחיות מבצעת תנועה מהתנועות המותרות, על פי סדר קבוע, כשקודם הטרפים זזים ואחריהם הטורפים. </a:t>
            </a:r>
            <a:endParaRPr lang="he-IL" dirty="0" smtClean="0"/>
          </a:p>
          <a:p>
            <a:r>
              <a:rPr lang="he-IL" dirty="0" smtClean="0"/>
              <a:t>החיות </a:t>
            </a:r>
            <a:r>
              <a:rPr lang="he-IL" dirty="0"/>
              <a:t>זזות אחת אחרי השנייה, כך שבכל רגע נתון רק חיה אחת זזה.</a:t>
            </a:r>
          </a:p>
          <a:p>
            <a:pPr lvl="1"/>
            <a:r>
              <a:rPr lang="he-IL" dirty="0"/>
              <a:t>הפעולות המותרות הן: למעלה, למטה, ימינה, שמאלה ולהישאר במקום</a:t>
            </a:r>
          </a:p>
          <a:p>
            <a:r>
              <a:rPr lang="he-IL" dirty="0"/>
              <a:t>אם החיה תבחר בפעולה שתוביל לקיר או לחיה אחרת, היא תישאר במקומה.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838200" y="2366128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1" y="4607409"/>
            <a:ext cx="632372" cy="62446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01" y="3863567"/>
            <a:ext cx="723766" cy="632089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47" y="3138398"/>
            <a:ext cx="632372" cy="624467"/>
          </a:xfrm>
          <a:prstGeom prst="rect">
            <a:avLst/>
          </a:prstGeom>
        </p:spPr>
      </p:pic>
      <p:sp>
        <p:nvSpPr>
          <p:cNvPr id="9" name="חץ: למטה 8"/>
          <p:cNvSpPr/>
          <p:nvPr/>
        </p:nvSpPr>
        <p:spPr>
          <a:xfrm>
            <a:off x="2492338" y="3863567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טה 9"/>
          <p:cNvSpPr/>
          <p:nvPr/>
        </p:nvSpPr>
        <p:spPr>
          <a:xfrm rot="16200000">
            <a:off x="3106130" y="3235582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/>
          <p:cNvSpPr/>
          <p:nvPr/>
        </p:nvSpPr>
        <p:spPr>
          <a:xfrm rot="10800000">
            <a:off x="2501765" y="2637738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/>
          <p:cNvSpPr/>
          <p:nvPr/>
        </p:nvSpPr>
        <p:spPr>
          <a:xfrm rot="5400000">
            <a:off x="1801092" y="3235582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מחולק ל-</a:t>
            </a:r>
            <a:r>
              <a:rPr lang="en-US" dirty="0"/>
              <a:t>turn, episode</a:t>
            </a:r>
            <a:r>
              <a:rPr lang="he-IL" dirty="0"/>
              <a:t> ו-</a:t>
            </a:r>
            <a:r>
              <a:rPr lang="en-US" dirty="0"/>
              <a:t>run</a:t>
            </a:r>
            <a:endParaRPr lang="he-IL" dirty="0"/>
          </a:p>
          <a:p>
            <a:r>
              <a:rPr lang="en-US" dirty="0"/>
              <a:t>Turn</a:t>
            </a:r>
            <a:r>
              <a:rPr lang="he-IL" dirty="0"/>
              <a:t> הוא פעם אחת שכל חיה מבצעת פעולה, ע"פ סדר </a:t>
            </a:r>
            <a:r>
              <a:rPr lang="he-IL" dirty="0" smtClean="0"/>
              <a:t>קבוע</a:t>
            </a:r>
            <a:endParaRPr lang="he-IL" dirty="0"/>
          </a:p>
        </p:txBody>
      </p:sp>
      <p:graphicFrame>
        <p:nvGraphicFramePr>
          <p:cNvPr id="4" name="טבלה 4"/>
          <p:cNvGraphicFramePr>
            <a:graphicFrameLocks noGrp="1"/>
          </p:cNvGraphicFramePr>
          <p:nvPr>
            <p:extLst/>
          </p:nvPr>
        </p:nvGraphicFramePr>
        <p:xfrm>
          <a:off x="3878283" y="3249124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5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74" y="5490405"/>
            <a:ext cx="632372" cy="624467"/>
          </a:xfrm>
          <a:prstGeom prst="rect">
            <a:avLst/>
          </a:prstGeom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84" y="4746563"/>
            <a:ext cx="723766" cy="632089"/>
          </a:xfrm>
          <a:prstGeom prst="rect">
            <a:avLst/>
          </a:prstGeom>
        </p:spPr>
      </p:pic>
      <p:pic>
        <p:nvPicPr>
          <p:cNvPr id="7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30" y="4021394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065 0.110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0143 -4.4444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649 0.005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</a:t>
            </a:r>
            <a:r>
              <a:rPr lang="he-IL" dirty="0"/>
              <a:t> הוא רצף </a:t>
            </a:r>
            <a:r>
              <a:rPr lang="en-US" dirty="0"/>
              <a:t>turns</a:t>
            </a:r>
            <a:r>
              <a:rPr lang="he-IL" dirty="0"/>
              <a:t> שמסתיים כשאחד הטורפים "תופס" את אחד הטרפים, או אחרי מספר </a:t>
            </a:r>
            <a:r>
              <a:rPr lang="en-US" dirty="0"/>
              <a:t>turns</a:t>
            </a:r>
            <a:r>
              <a:rPr lang="he-IL" dirty="0"/>
              <a:t> מקסימלי קבוע (כאן- 5000). </a:t>
            </a:r>
          </a:p>
          <a:p>
            <a:pPr lvl="1"/>
            <a:r>
              <a:rPr lang="he-IL" dirty="0"/>
              <a:t>בתחילת כל </a:t>
            </a:r>
            <a:r>
              <a:rPr lang="en-US" dirty="0"/>
              <a:t>episode</a:t>
            </a:r>
            <a:r>
              <a:rPr lang="he-IL" dirty="0"/>
              <a:t> </a:t>
            </a:r>
            <a:r>
              <a:rPr lang="he-IL" b="1" dirty="0"/>
              <a:t>מיקומה של כל אחת מהחיות נקבע באופן רנדומלי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graphicFrame>
        <p:nvGraphicFramePr>
          <p:cNvPr id="4" name="טבלה 4"/>
          <p:cNvGraphicFramePr>
            <a:graphicFrameLocks noGrp="1"/>
          </p:cNvGraphicFramePr>
          <p:nvPr>
            <p:extLst/>
          </p:nvPr>
        </p:nvGraphicFramePr>
        <p:xfrm>
          <a:off x="3878283" y="3249124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84" y="4746563"/>
            <a:ext cx="723766" cy="632089"/>
          </a:xfrm>
          <a:prstGeom prst="rect">
            <a:avLst/>
          </a:prstGeom>
        </p:spPr>
      </p:pic>
      <p:pic>
        <p:nvPicPr>
          <p:cNvPr id="7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30" y="4021394"/>
            <a:ext cx="632372" cy="62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938" y="4333627"/>
            <a:ext cx="23077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Episode Start</a:t>
            </a:r>
            <a:endParaRPr lang="he-IL" sz="28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0674" y="4299160"/>
            <a:ext cx="23077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Episode End</a:t>
            </a:r>
            <a:endParaRPr lang="he-IL" sz="2800" b="1" dirty="0">
              <a:solidFill>
                <a:srgbClr val="FF0000"/>
              </a:solidFill>
            </a:endParaRPr>
          </a:p>
        </p:txBody>
      </p:sp>
      <p:pic>
        <p:nvPicPr>
          <p:cNvPr id="5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74" y="5490405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065 0.1101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0143 -4.44444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649 0.00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1018 L -0.10026 0.11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43 2.96296E-6 L 0.10521 0.1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8 0.0051 L 0.20703 0.005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</a:t>
            </a:r>
            <a:r>
              <a:rPr lang="he-IL" sz="2000" dirty="0"/>
              <a:t> הוא סדרת </a:t>
            </a:r>
            <a:r>
              <a:rPr lang="en-US" sz="2000" dirty="0"/>
              <a:t>episodes</a:t>
            </a:r>
            <a:r>
              <a:rPr lang="he-IL" sz="2000" dirty="0"/>
              <a:t> שמבוצעים אחד אחרי השני, </a:t>
            </a:r>
            <a:r>
              <a:rPr lang="he-IL" sz="2000" dirty="0" err="1"/>
              <a:t>כשה"ידע</a:t>
            </a:r>
            <a:r>
              <a:rPr lang="he-IL" sz="2000" dirty="0"/>
              <a:t>" נצבר מ-</a:t>
            </a:r>
            <a:r>
              <a:rPr lang="en-US" sz="2000" dirty="0"/>
              <a:t>episode</a:t>
            </a:r>
            <a:r>
              <a:rPr lang="he-IL" sz="2000" dirty="0"/>
              <a:t> ל-</a:t>
            </a:r>
            <a:r>
              <a:rPr lang="en-US" sz="2000" dirty="0"/>
              <a:t>episode</a:t>
            </a:r>
            <a:r>
              <a:rPr lang="he-IL" sz="2000" dirty="0"/>
              <a:t>. </a:t>
            </a:r>
          </a:p>
          <a:p>
            <a:pPr lvl="1"/>
            <a:r>
              <a:rPr lang="he-IL" sz="1800" dirty="0"/>
              <a:t>המשמעות כאן היא שה-</a:t>
            </a:r>
            <a:r>
              <a:rPr lang="en-US" sz="1800" dirty="0"/>
              <a:t>Q Table</a:t>
            </a:r>
            <a:r>
              <a:rPr lang="he-IL" sz="1800" dirty="0"/>
              <a:t> לא נמחקת אחרי סיום </a:t>
            </a:r>
            <a:r>
              <a:rPr lang="en-US" sz="1800" dirty="0"/>
              <a:t>episode</a:t>
            </a:r>
            <a:r>
              <a:rPr lang="he-IL" sz="1800" dirty="0"/>
              <a:t>, אלא רק אחרי סיום </a:t>
            </a:r>
            <a:r>
              <a:rPr lang="en-US" sz="1800" dirty="0" smtClean="0"/>
              <a:t>run</a:t>
            </a:r>
            <a:endParaRPr lang="he-IL" sz="1800" dirty="0" smtClean="0"/>
          </a:p>
          <a:p>
            <a:r>
              <a:rPr lang="he-IL" sz="2000" dirty="0" smtClean="0"/>
              <a:t>בכל </a:t>
            </a:r>
            <a:r>
              <a:rPr lang="en-US" sz="2000" dirty="0" smtClean="0"/>
              <a:t>Run</a:t>
            </a:r>
            <a:r>
              <a:rPr lang="he-IL" sz="2000" dirty="0" smtClean="0"/>
              <a:t> יש מספר קבוע של </a:t>
            </a:r>
            <a:r>
              <a:rPr lang="en-US" sz="2000" dirty="0" smtClean="0"/>
              <a:t>episodes</a:t>
            </a:r>
            <a:r>
              <a:rPr lang="he-IL" sz="2000" dirty="0" smtClean="0"/>
              <a:t>, בהתאם להעדפת המשתמש.</a:t>
            </a:r>
          </a:p>
          <a:p>
            <a:r>
              <a:rPr lang="he-IL" sz="2000" dirty="0" smtClean="0"/>
              <a:t>באופן טבעי, ככל שה-</a:t>
            </a:r>
            <a:r>
              <a:rPr lang="en-US" sz="2000" dirty="0" smtClean="0"/>
              <a:t>run</a:t>
            </a:r>
            <a:r>
              <a:rPr lang="he-IL" sz="2000" dirty="0" smtClean="0"/>
              <a:t> מתקדם ומורצים עוד ועוד </a:t>
            </a:r>
            <a:r>
              <a:rPr lang="en-US" sz="2000" dirty="0" smtClean="0"/>
              <a:t>episodes</a:t>
            </a:r>
            <a:r>
              <a:rPr lang="he-IL" sz="2000" dirty="0" smtClean="0"/>
              <a:t> </a:t>
            </a:r>
            <a:r>
              <a:rPr lang="he-IL" sz="2000" b="1" dirty="0" smtClean="0"/>
              <a:t>נצפה לראות שיפור בביצועי הטורפים </a:t>
            </a:r>
            <a:r>
              <a:rPr lang="he-IL" sz="2000" dirty="0" smtClean="0"/>
              <a:t>במובן של כמה צעדים נדרשו להם על מנת לתפוס את הטרף.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41775902"/>
              </p:ext>
            </p:extLst>
          </p:nvPr>
        </p:nvGraphicFramePr>
        <p:xfrm>
          <a:off x="2015435" y="3753150"/>
          <a:ext cx="8128000" cy="355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חץ: מעוקל למעלה 9"/>
          <p:cNvSpPr/>
          <p:nvPr/>
        </p:nvSpPr>
        <p:spPr>
          <a:xfrm rot="10800000">
            <a:off x="5994398" y="4412342"/>
            <a:ext cx="1843315" cy="2572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2165" y="4043010"/>
            <a:ext cx="25980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Fixed number of times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4822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אסטרטגיית בחירת הפעולות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אינפורמציה מלאה- בעת בחירת פעולה, כל חיה יודעת איפה נמצאת כל אחת מהחיות האחרות. כמו כן, היא יודעת היכן היא עצמה נמצאת על הלוח.</a:t>
                </a:r>
              </a:p>
              <a:p>
                <a:r>
                  <a:rPr lang="he-IL" dirty="0"/>
                  <a:t>לכל טרף (</a:t>
                </a:r>
                <a:r>
                  <a:rPr lang="en-US" dirty="0"/>
                  <a:t>Prey</a:t>
                </a:r>
                <a:r>
                  <a:rPr lang="he-IL" dirty="0"/>
                  <a:t>) יש אסטרטגיה </a:t>
                </a:r>
                <a:r>
                  <a:rPr lang="he-IL" b="1" u="sng" dirty="0"/>
                  <a:t>קבועה</a:t>
                </a:r>
                <a:r>
                  <a:rPr lang="he-IL" dirty="0"/>
                  <a:t> לבחירת פעולותיו, </a:t>
                </a:r>
                <a:r>
                  <a:rPr lang="he-IL" b="1" u="sng" dirty="0"/>
                  <a:t>שאינה ידועה לנו</a:t>
                </a:r>
              </a:p>
              <a:p>
                <a:r>
                  <a:rPr lang="he-IL" dirty="0"/>
                  <a:t>הטורפים (</a:t>
                </a:r>
                <a:r>
                  <a:rPr lang="en-US" dirty="0"/>
                  <a:t>Predators</a:t>
                </a:r>
                <a:r>
                  <a:rPr lang="he-IL" dirty="0"/>
                  <a:t>) הינם סוכנים הלומדים את האסטרטגיה האופטימלית לתפיסת הטרפים בשיטת </a:t>
                </a:r>
                <a:r>
                  <a:rPr lang="en-US" dirty="0"/>
                  <a:t>Q Learning</a:t>
                </a:r>
                <a:r>
                  <a:rPr lang="he-IL" dirty="0"/>
                  <a:t> ע"פ עקרונות </a:t>
                </a:r>
                <a:r>
                  <a:rPr lang="en-US" dirty="0"/>
                  <a:t>Reinforcement Learning</a:t>
                </a:r>
                <a:endParaRPr lang="he-IL" dirty="0"/>
              </a:p>
              <a:p>
                <a:r>
                  <a:rPr lang="he-IL" dirty="0"/>
                  <a:t>כל טורף הוא עצמאי, כלומר- בעל </a:t>
                </a:r>
                <a:r>
                  <a:rPr lang="en-US" dirty="0"/>
                  <a:t>Q Table</a:t>
                </a:r>
                <a:r>
                  <a:rPr lang="he-IL" dirty="0"/>
                  <a:t> אישית ובלתי נגישה לשאר הטורפים, וגם לא לטרפים</a:t>
                </a:r>
              </a:p>
              <a:p>
                <a:r>
                  <a:rPr lang="he-IL" dirty="0"/>
                  <a:t>אסטרטגיית הטורפים נגזרת מה-</a:t>
                </a:r>
                <a:r>
                  <a:rPr lang="en-US" dirty="0"/>
                  <a:t>Q Table</a:t>
                </a:r>
                <a:r>
                  <a:rPr lang="he-IL" dirty="0"/>
                  <a:t> בשיטת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pPr lvl="1"/>
                <a:r>
                  <a:rPr lang="he-IL" dirty="0"/>
                  <a:t>כלומר, בכל מצב </a:t>
                </a:r>
                <a:r>
                  <a:rPr lang="en-US" dirty="0"/>
                  <a:t>s</a:t>
                </a:r>
                <a:r>
                  <a:rPr lang="he-IL" dirty="0"/>
                  <a:t> הטורף יבחר בהסתברות </a:t>
                </a:r>
                <a:r>
                  <a:rPr lang="en-US" dirty="0"/>
                  <a:t>0.9</a:t>
                </a:r>
                <a:r>
                  <a:rPr lang="he-IL" dirty="0"/>
                  <a:t> את הפעולה </a:t>
                </a:r>
                <a:r>
                  <a:rPr lang="en-US" dirty="0"/>
                  <a:t>a</a:t>
                </a:r>
                <a:r>
                  <a:rPr lang="he-IL" dirty="0"/>
                  <a:t> שתבטיח </a:t>
                </a:r>
                <a:r>
                  <a:rPr lang="en-US" dirty="0"/>
                  <a:t>Q(s, a)</a:t>
                </a:r>
                <a:r>
                  <a:rPr lang="he-IL" dirty="0"/>
                  <a:t> מקסימלי, ובהסתברות </a:t>
                </a:r>
                <a:r>
                  <a:rPr lang="en-US" dirty="0"/>
                  <a:t>0.1</a:t>
                </a:r>
                <a:r>
                  <a:rPr lang="he-IL" dirty="0"/>
                  <a:t> יבחר פעולה אקראית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7" t="-1964" b="-99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הלמידה של הטורף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091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91135" cy="1178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בסיס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484</TotalTime>
  <Words>1255</Words>
  <Application>Microsoft Office PowerPoint</Application>
  <PresentationFormat>Custom</PresentationFormat>
  <Paragraphs>147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בסיס</vt:lpstr>
      <vt:lpstr>RL speedup exercise</vt:lpstr>
      <vt:lpstr>ידע קודם נדרש</vt:lpstr>
      <vt:lpstr>עולם הבעיה – Pursuit Domain</vt:lpstr>
      <vt:lpstr>חוקי התנועה</vt:lpstr>
      <vt:lpstr>מהלך הפעולה</vt:lpstr>
      <vt:lpstr>מהלך הפעולה</vt:lpstr>
      <vt:lpstr>מהלך הפעולה</vt:lpstr>
      <vt:lpstr>אסטרטגיית בחירת הפעולות</vt:lpstr>
      <vt:lpstr>תהליך הלמידה של הטורף</vt:lpstr>
      <vt:lpstr>שיטת ניקוד</vt:lpstr>
      <vt:lpstr>הגדרות נוספות</vt:lpstr>
      <vt:lpstr>הבעיה</vt:lpstr>
      <vt:lpstr>Basic Q Learning</vt:lpstr>
      <vt:lpstr>ייצוג מצב- דוגמא</vt:lpstr>
      <vt:lpstr>גודל ה-Q Table</vt:lpstr>
      <vt:lpstr>הבעיה</vt:lpstr>
      <vt:lpstr>האצה מבוססת  Reward Shaping</vt:lpstr>
      <vt:lpstr>Reward Shaping</vt:lpstr>
      <vt:lpstr>Reward Shaping</vt:lpstr>
      <vt:lpstr>התערבות בתהליך הלמידה של הטורף</vt:lpstr>
      <vt:lpstr>אופן ההשתלבות בתהליך הלמידה</vt:lpstr>
      <vt:lpstr>אופן מימוש</vt:lpstr>
      <vt:lpstr>אופן מימוש</vt:lpstr>
      <vt:lpstr>אופן הרצת הקוד</vt:lpstr>
      <vt:lpstr>PowerPoint Presentation</vt:lpstr>
      <vt:lpstr>בהצלחה!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speedup exercise</dc:title>
  <dc:creator>Dev</dc:creator>
  <cp:lastModifiedBy>debug</cp:lastModifiedBy>
  <cp:revision>50</cp:revision>
  <dcterms:created xsi:type="dcterms:W3CDTF">2017-05-06T18:37:14Z</dcterms:created>
  <dcterms:modified xsi:type="dcterms:W3CDTF">2017-05-24T13:58:15Z</dcterms:modified>
</cp:coreProperties>
</file>