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60" r:id="rId9"/>
    <p:sldId id="264" r:id="rId10"/>
    <p:sldId id="261" r:id="rId11"/>
    <p:sldId id="263" r:id="rId12"/>
    <p:sldId id="265" r:id="rId13"/>
    <p:sldId id="267" r:id="rId14"/>
    <p:sldId id="268" r:id="rId15"/>
    <p:sldId id="269" r:id="rId16"/>
    <p:sldId id="270" r:id="rId17"/>
    <p:sldId id="266" r:id="rId18"/>
    <p:sldId id="279" r:id="rId19"/>
    <p:sldId id="288" r:id="rId20"/>
    <p:sldId id="289" r:id="rId21"/>
    <p:sldId id="290" r:id="rId22"/>
    <p:sldId id="283" r:id="rId23"/>
    <p:sldId id="280" r:id="rId24"/>
    <p:sldId id="274" r:id="rId25"/>
    <p:sldId id="292" r:id="rId26"/>
    <p:sldId id="291" r:id="rId27"/>
    <p:sldId id="277" r:id="rId28"/>
    <p:sldId id="293" r:id="rId29"/>
    <p:sldId id="278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1E70F05-7FB9-495A-82D8-F6F83BB4A6C5}">
          <p14:sldIdLst>
            <p14:sldId id="256"/>
            <p14:sldId id="257"/>
            <p14:sldId id="258"/>
            <p14:sldId id="284"/>
            <p14:sldId id="285"/>
            <p14:sldId id="286"/>
            <p14:sldId id="287"/>
            <p14:sldId id="260"/>
            <p14:sldId id="264"/>
            <p14:sldId id="261"/>
            <p14:sldId id="263"/>
            <p14:sldId id="265"/>
            <p14:sldId id="267"/>
            <p14:sldId id="268"/>
            <p14:sldId id="269"/>
            <p14:sldId id="270"/>
            <p14:sldId id="266"/>
            <p14:sldId id="279"/>
            <p14:sldId id="288"/>
            <p14:sldId id="289"/>
            <p14:sldId id="290"/>
            <p14:sldId id="283"/>
            <p14:sldId id="280"/>
            <p14:sldId id="274"/>
            <p14:sldId id="292"/>
            <p14:sldId id="291"/>
            <p14:sldId id="277"/>
            <p14:sldId id="293"/>
            <p14:sldId id="27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-68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9A18F-8987-484D-A0DE-477475879E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E12AA5-8ABF-4733-A9F1-9B3A365A76A8}">
      <dgm:prSet phldrT="[Text]"/>
      <dgm:spPr/>
      <dgm:t>
        <a:bodyPr/>
        <a:lstStyle/>
        <a:p>
          <a:r>
            <a:rPr lang="en-US" dirty="0" smtClean="0"/>
            <a:t>Create new Q table for each predator</a:t>
          </a:r>
          <a:endParaRPr lang="en-US" dirty="0"/>
        </a:p>
      </dgm:t>
    </dgm:pt>
    <dgm:pt modelId="{B7871DE0-2A78-4990-8531-A639F42477BB}" type="parTrans" cxnId="{47A6C2F6-A5DC-4D54-BA0D-44F42D169529}">
      <dgm:prSet/>
      <dgm:spPr/>
      <dgm:t>
        <a:bodyPr/>
        <a:lstStyle/>
        <a:p>
          <a:endParaRPr lang="en-US"/>
        </a:p>
      </dgm:t>
    </dgm:pt>
    <dgm:pt modelId="{F0990E8F-74A1-46CB-B811-0F91BCEBACD9}" type="sibTrans" cxnId="{47A6C2F6-A5DC-4D54-BA0D-44F42D169529}">
      <dgm:prSet/>
      <dgm:spPr/>
      <dgm:t>
        <a:bodyPr/>
        <a:lstStyle/>
        <a:p>
          <a:endParaRPr lang="en-US"/>
        </a:p>
      </dgm:t>
    </dgm:pt>
    <dgm:pt modelId="{CD5222E4-AF48-42AA-AFBA-9C2CDA9AF01C}">
      <dgm:prSet phldrT="[Text]"/>
      <dgm:spPr/>
      <dgm:t>
        <a:bodyPr/>
        <a:lstStyle/>
        <a:p>
          <a:r>
            <a:rPr lang="en-US" dirty="0" smtClean="0"/>
            <a:t>Choose random placement for all animals</a:t>
          </a:r>
          <a:endParaRPr lang="en-US" dirty="0"/>
        </a:p>
      </dgm:t>
    </dgm:pt>
    <dgm:pt modelId="{6AC59AAB-77EE-43FC-A3DF-EF5EE3F591F7}" type="parTrans" cxnId="{A6F0EC1E-B6EE-4D64-9DED-DF3525D27417}">
      <dgm:prSet/>
      <dgm:spPr/>
      <dgm:t>
        <a:bodyPr/>
        <a:lstStyle/>
        <a:p>
          <a:endParaRPr lang="en-US"/>
        </a:p>
      </dgm:t>
    </dgm:pt>
    <dgm:pt modelId="{895DFF4B-06FC-449B-B6A3-606DE6A093E7}" type="sibTrans" cxnId="{A6F0EC1E-B6EE-4D64-9DED-DF3525D27417}">
      <dgm:prSet/>
      <dgm:spPr/>
      <dgm:t>
        <a:bodyPr/>
        <a:lstStyle/>
        <a:p>
          <a:endParaRPr lang="en-US"/>
        </a:p>
      </dgm:t>
    </dgm:pt>
    <dgm:pt modelId="{AD08D9FB-2865-4D7B-9CF7-127C5E52D1FA}">
      <dgm:prSet phldrT="[Text]"/>
      <dgm:spPr/>
      <dgm:t>
        <a:bodyPr/>
        <a:lstStyle/>
        <a:p>
          <a:r>
            <a:rPr lang="en-US" dirty="0" smtClean="0"/>
            <a:t>Run episode</a:t>
          </a:r>
          <a:endParaRPr lang="en-US" dirty="0"/>
        </a:p>
      </dgm:t>
    </dgm:pt>
    <dgm:pt modelId="{DDFAF0FD-A9F1-4413-B65A-A82E579DE1EB}" type="parTrans" cxnId="{7BDA4759-8455-4518-9E6E-2D9171414FB4}">
      <dgm:prSet/>
      <dgm:spPr/>
      <dgm:t>
        <a:bodyPr/>
        <a:lstStyle/>
        <a:p>
          <a:endParaRPr lang="en-US"/>
        </a:p>
      </dgm:t>
    </dgm:pt>
    <dgm:pt modelId="{95D66510-3D86-4FA5-8663-95E48ECEC9E6}" type="sibTrans" cxnId="{7BDA4759-8455-4518-9E6E-2D9171414FB4}">
      <dgm:prSet/>
      <dgm:spPr/>
      <dgm:t>
        <a:bodyPr/>
        <a:lstStyle/>
        <a:p>
          <a:endParaRPr lang="en-US"/>
        </a:p>
      </dgm:t>
    </dgm:pt>
    <dgm:pt modelId="{633023B0-6742-43DF-9C4B-35A52BC53499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Run end</a:t>
          </a:r>
          <a:endParaRPr lang="en-US" b="1" dirty="0">
            <a:solidFill>
              <a:schemeClr val="bg1"/>
            </a:solidFill>
          </a:endParaRPr>
        </a:p>
      </dgm:t>
    </dgm:pt>
    <dgm:pt modelId="{B8A10834-BE05-4EED-B5A5-EC025DC90E53}" type="parTrans" cxnId="{30819E5B-F624-4BC6-A41B-AE6A7FDD1B44}">
      <dgm:prSet/>
      <dgm:spPr/>
      <dgm:t>
        <a:bodyPr/>
        <a:lstStyle/>
        <a:p>
          <a:endParaRPr lang="en-US"/>
        </a:p>
      </dgm:t>
    </dgm:pt>
    <dgm:pt modelId="{E16AB511-8208-45CA-A7DD-BE5399C29E71}" type="sibTrans" cxnId="{30819E5B-F624-4BC6-A41B-AE6A7FDD1B44}">
      <dgm:prSet/>
      <dgm:spPr/>
      <dgm:t>
        <a:bodyPr/>
        <a:lstStyle/>
        <a:p>
          <a:endParaRPr lang="en-US"/>
        </a:p>
      </dgm:t>
    </dgm:pt>
    <dgm:pt modelId="{6B433244-A483-46E2-8DF1-8B2F6795E60C}">
      <dgm:prSet phldrT="[Text]"/>
      <dgm:spPr/>
      <dgm:t>
        <a:bodyPr/>
        <a:lstStyle/>
        <a:p>
          <a:r>
            <a:rPr lang="en-US" b="1" dirty="0" smtClean="0">
              <a:solidFill>
                <a:srgbClr val="92D050"/>
              </a:solidFill>
            </a:rPr>
            <a:t>Run start</a:t>
          </a:r>
          <a:endParaRPr lang="en-US" b="1" dirty="0">
            <a:solidFill>
              <a:srgbClr val="92D050"/>
            </a:solidFill>
          </a:endParaRPr>
        </a:p>
      </dgm:t>
    </dgm:pt>
    <dgm:pt modelId="{B8951F49-423F-4243-A8DC-AE5426C588CF}" type="parTrans" cxnId="{A76687D2-7AF5-425F-BB11-C3EFF0D56708}">
      <dgm:prSet/>
      <dgm:spPr/>
      <dgm:t>
        <a:bodyPr/>
        <a:lstStyle/>
        <a:p>
          <a:endParaRPr lang="en-US"/>
        </a:p>
      </dgm:t>
    </dgm:pt>
    <dgm:pt modelId="{E94DE114-2B17-4A2F-A6E0-F2D24AF350EC}" type="sibTrans" cxnId="{A76687D2-7AF5-425F-BB11-C3EFF0D56708}">
      <dgm:prSet/>
      <dgm:spPr/>
      <dgm:t>
        <a:bodyPr/>
        <a:lstStyle/>
        <a:p>
          <a:endParaRPr lang="en-US"/>
        </a:p>
      </dgm:t>
    </dgm:pt>
    <dgm:pt modelId="{55937893-B426-4022-A28C-957B91708A66}" type="pres">
      <dgm:prSet presAssocID="{E7B9A18F-8987-484D-A0DE-477475879E94}" presName="Name0" presStyleCnt="0">
        <dgm:presLayoutVars>
          <dgm:dir/>
          <dgm:resizeHandles val="exact"/>
        </dgm:presLayoutVars>
      </dgm:prSet>
      <dgm:spPr/>
    </dgm:pt>
    <dgm:pt modelId="{4CFFB477-D02E-4565-B080-0CD3054B1613}" type="pres">
      <dgm:prSet presAssocID="{6B433244-A483-46E2-8DF1-8B2F6795E6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8F63D-D0EF-466E-9B36-7B26AD36E348}" type="pres">
      <dgm:prSet presAssocID="{E94DE114-2B17-4A2F-A6E0-F2D24AF350E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0B3B81B4-FB45-4295-BFDD-FDDDA3EC0EB9}" type="pres">
      <dgm:prSet presAssocID="{E94DE114-2B17-4A2F-A6E0-F2D24AF350E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3571DBE-B253-494B-9412-A57916D11476}" type="pres">
      <dgm:prSet presAssocID="{DBE12AA5-8ABF-4733-A9F1-9B3A365A76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824EA-DA65-403C-8FC6-FE44496DBA3F}" type="pres">
      <dgm:prSet presAssocID="{F0990E8F-74A1-46CB-B811-0F91BCEBACD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08C3F32-BD2B-4237-BFAA-789F826541EF}" type="pres">
      <dgm:prSet presAssocID="{F0990E8F-74A1-46CB-B811-0F91BCEBACD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A3F1379-C326-4499-8EFD-D80BBEE11A2C}" type="pres">
      <dgm:prSet presAssocID="{CD5222E4-AF48-42AA-AFBA-9C2CDA9AF0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6316-C917-4522-8EC1-347AA2EA5D51}" type="pres">
      <dgm:prSet presAssocID="{895DFF4B-06FC-449B-B6A3-606DE6A093E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EAB8147-94EF-4AB7-BB7B-8AD766593324}" type="pres">
      <dgm:prSet presAssocID="{895DFF4B-06FC-449B-B6A3-606DE6A093E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83795FE-8BF6-482F-9EEE-158D0D79255C}" type="pres">
      <dgm:prSet presAssocID="{AD08D9FB-2865-4D7B-9CF7-127C5E52D1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943B5-CA44-4A06-9E70-746BF364CE7E}" type="pres">
      <dgm:prSet presAssocID="{95D66510-3D86-4FA5-8663-95E48ECEC9E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39AEE3E-46D4-43FF-89F6-F86FFD088F93}" type="pres">
      <dgm:prSet presAssocID="{95D66510-3D86-4FA5-8663-95E48ECEC9E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B3D0FDB-3EDA-4650-8324-3BBFD005E9E0}" type="pres">
      <dgm:prSet presAssocID="{633023B0-6742-43DF-9C4B-35A52BC534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687D2-7AF5-425F-BB11-C3EFF0D56708}" srcId="{E7B9A18F-8987-484D-A0DE-477475879E94}" destId="{6B433244-A483-46E2-8DF1-8B2F6795E60C}" srcOrd="0" destOrd="0" parTransId="{B8951F49-423F-4243-A8DC-AE5426C588CF}" sibTransId="{E94DE114-2B17-4A2F-A6E0-F2D24AF350EC}"/>
    <dgm:cxn modelId="{59A9D9D7-EAA4-4B3D-8DB6-AAF7DC927760}" type="presOf" srcId="{F0990E8F-74A1-46CB-B811-0F91BCEBACD9}" destId="{1CC824EA-DA65-403C-8FC6-FE44496DBA3F}" srcOrd="0" destOrd="0" presId="urn:microsoft.com/office/officeart/2005/8/layout/process1"/>
    <dgm:cxn modelId="{30FFFC00-C09A-4B24-A1B6-09590923F61A}" type="presOf" srcId="{895DFF4B-06FC-449B-B6A3-606DE6A093E7}" destId="{2C0D6316-C917-4522-8EC1-347AA2EA5D51}" srcOrd="0" destOrd="0" presId="urn:microsoft.com/office/officeart/2005/8/layout/process1"/>
    <dgm:cxn modelId="{6CD400EA-AB68-4A34-90D7-B442BB9147EC}" type="presOf" srcId="{633023B0-6742-43DF-9C4B-35A52BC53499}" destId="{FB3D0FDB-3EDA-4650-8324-3BBFD005E9E0}" srcOrd="0" destOrd="0" presId="urn:microsoft.com/office/officeart/2005/8/layout/process1"/>
    <dgm:cxn modelId="{7BDA4759-8455-4518-9E6E-2D9171414FB4}" srcId="{E7B9A18F-8987-484D-A0DE-477475879E94}" destId="{AD08D9FB-2865-4D7B-9CF7-127C5E52D1FA}" srcOrd="3" destOrd="0" parTransId="{DDFAF0FD-A9F1-4413-B65A-A82E579DE1EB}" sibTransId="{95D66510-3D86-4FA5-8663-95E48ECEC9E6}"/>
    <dgm:cxn modelId="{A6F0EC1E-B6EE-4D64-9DED-DF3525D27417}" srcId="{E7B9A18F-8987-484D-A0DE-477475879E94}" destId="{CD5222E4-AF48-42AA-AFBA-9C2CDA9AF01C}" srcOrd="2" destOrd="0" parTransId="{6AC59AAB-77EE-43FC-A3DF-EF5EE3F591F7}" sibTransId="{895DFF4B-06FC-449B-B6A3-606DE6A093E7}"/>
    <dgm:cxn modelId="{E191B5AE-5F6E-4AFD-868D-5A5346120DB3}" type="presOf" srcId="{E94DE114-2B17-4A2F-A6E0-F2D24AF350EC}" destId="{0B3B81B4-FB45-4295-BFDD-FDDDA3EC0EB9}" srcOrd="1" destOrd="0" presId="urn:microsoft.com/office/officeart/2005/8/layout/process1"/>
    <dgm:cxn modelId="{EB8BCFCB-DBCF-4A4F-AC52-D2DAFD529582}" type="presOf" srcId="{895DFF4B-06FC-449B-B6A3-606DE6A093E7}" destId="{1EAB8147-94EF-4AB7-BB7B-8AD766593324}" srcOrd="1" destOrd="0" presId="urn:microsoft.com/office/officeart/2005/8/layout/process1"/>
    <dgm:cxn modelId="{050A4873-EFF3-465E-A045-162300697D71}" type="presOf" srcId="{95D66510-3D86-4FA5-8663-95E48ECEC9E6}" destId="{C6B943B5-CA44-4A06-9E70-746BF364CE7E}" srcOrd="0" destOrd="0" presId="urn:microsoft.com/office/officeart/2005/8/layout/process1"/>
    <dgm:cxn modelId="{BDF1F20E-2CF8-433B-AFBD-E9E69B294C43}" type="presOf" srcId="{6B433244-A483-46E2-8DF1-8B2F6795E60C}" destId="{4CFFB477-D02E-4565-B080-0CD3054B1613}" srcOrd="0" destOrd="0" presId="urn:microsoft.com/office/officeart/2005/8/layout/process1"/>
    <dgm:cxn modelId="{A8635AC6-9473-4971-9786-DBB28FC748F7}" type="presOf" srcId="{E94DE114-2B17-4A2F-A6E0-F2D24AF350EC}" destId="{FBC8F63D-D0EF-466E-9B36-7B26AD36E348}" srcOrd="0" destOrd="0" presId="urn:microsoft.com/office/officeart/2005/8/layout/process1"/>
    <dgm:cxn modelId="{23FC8DD8-53DD-4E7C-9C24-D2D7A100D7F4}" type="presOf" srcId="{DBE12AA5-8ABF-4733-A9F1-9B3A365A76A8}" destId="{53571DBE-B253-494B-9412-A57916D11476}" srcOrd="0" destOrd="0" presId="urn:microsoft.com/office/officeart/2005/8/layout/process1"/>
    <dgm:cxn modelId="{6DA7C2E1-8096-41E0-9CCD-248C875408E2}" type="presOf" srcId="{AD08D9FB-2865-4D7B-9CF7-127C5E52D1FA}" destId="{583795FE-8BF6-482F-9EEE-158D0D79255C}" srcOrd="0" destOrd="0" presId="urn:microsoft.com/office/officeart/2005/8/layout/process1"/>
    <dgm:cxn modelId="{97B00FFE-7FEF-4F5A-BDF7-A1ABF6B42A1B}" type="presOf" srcId="{CD5222E4-AF48-42AA-AFBA-9C2CDA9AF01C}" destId="{4A3F1379-C326-4499-8EFD-D80BBEE11A2C}" srcOrd="0" destOrd="0" presId="urn:microsoft.com/office/officeart/2005/8/layout/process1"/>
    <dgm:cxn modelId="{D30EB7AA-FBF5-4082-AE78-3A52C3004F94}" type="presOf" srcId="{95D66510-3D86-4FA5-8663-95E48ECEC9E6}" destId="{E39AEE3E-46D4-43FF-89F6-F86FFD088F93}" srcOrd="1" destOrd="0" presId="urn:microsoft.com/office/officeart/2005/8/layout/process1"/>
    <dgm:cxn modelId="{ABD9A3F7-3C28-4AA1-84FA-5800F2781F1E}" type="presOf" srcId="{F0990E8F-74A1-46CB-B811-0F91BCEBACD9}" destId="{308C3F32-BD2B-4237-BFAA-789F826541EF}" srcOrd="1" destOrd="0" presId="urn:microsoft.com/office/officeart/2005/8/layout/process1"/>
    <dgm:cxn modelId="{30819E5B-F624-4BC6-A41B-AE6A7FDD1B44}" srcId="{E7B9A18F-8987-484D-A0DE-477475879E94}" destId="{633023B0-6742-43DF-9C4B-35A52BC53499}" srcOrd="4" destOrd="0" parTransId="{B8A10834-BE05-4EED-B5A5-EC025DC90E53}" sibTransId="{E16AB511-8208-45CA-A7DD-BE5399C29E71}"/>
    <dgm:cxn modelId="{BBC3E6B5-38B9-4EC0-8BA9-5882A49D24A6}" type="presOf" srcId="{E7B9A18F-8987-484D-A0DE-477475879E94}" destId="{55937893-B426-4022-A28C-957B91708A66}" srcOrd="0" destOrd="0" presId="urn:microsoft.com/office/officeart/2005/8/layout/process1"/>
    <dgm:cxn modelId="{47A6C2F6-A5DC-4D54-BA0D-44F42D169529}" srcId="{E7B9A18F-8987-484D-A0DE-477475879E94}" destId="{DBE12AA5-8ABF-4733-A9F1-9B3A365A76A8}" srcOrd="1" destOrd="0" parTransId="{B7871DE0-2A78-4990-8531-A639F42477BB}" sibTransId="{F0990E8F-74A1-46CB-B811-0F91BCEBACD9}"/>
    <dgm:cxn modelId="{30B7D4FB-4BDF-4DC5-9873-4BDCB01A7901}" type="presParOf" srcId="{55937893-B426-4022-A28C-957B91708A66}" destId="{4CFFB477-D02E-4565-B080-0CD3054B1613}" srcOrd="0" destOrd="0" presId="urn:microsoft.com/office/officeart/2005/8/layout/process1"/>
    <dgm:cxn modelId="{3F619EAF-E2B4-4661-A7E5-1872CCA705E9}" type="presParOf" srcId="{55937893-B426-4022-A28C-957B91708A66}" destId="{FBC8F63D-D0EF-466E-9B36-7B26AD36E348}" srcOrd="1" destOrd="0" presId="urn:microsoft.com/office/officeart/2005/8/layout/process1"/>
    <dgm:cxn modelId="{CC64F623-66A9-4CBE-8438-4CC8DFC554D3}" type="presParOf" srcId="{FBC8F63D-D0EF-466E-9B36-7B26AD36E348}" destId="{0B3B81B4-FB45-4295-BFDD-FDDDA3EC0EB9}" srcOrd="0" destOrd="0" presId="urn:microsoft.com/office/officeart/2005/8/layout/process1"/>
    <dgm:cxn modelId="{C665EC59-2C62-4E3B-9443-E81CD1BB58E9}" type="presParOf" srcId="{55937893-B426-4022-A28C-957B91708A66}" destId="{53571DBE-B253-494B-9412-A57916D11476}" srcOrd="2" destOrd="0" presId="urn:microsoft.com/office/officeart/2005/8/layout/process1"/>
    <dgm:cxn modelId="{581687D0-25EC-4DF1-9830-17A7C3730C8D}" type="presParOf" srcId="{55937893-B426-4022-A28C-957B91708A66}" destId="{1CC824EA-DA65-403C-8FC6-FE44496DBA3F}" srcOrd="3" destOrd="0" presId="urn:microsoft.com/office/officeart/2005/8/layout/process1"/>
    <dgm:cxn modelId="{33EA73F1-8350-4A42-BD24-536DBAA68678}" type="presParOf" srcId="{1CC824EA-DA65-403C-8FC6-FE44496DBA3F}" destId="{308C3F32-BD2B-4237-BFAA-789F826541EF}" srcOrd="0" destOrd="0" presId="urn:microsoft.com/office/officeart/2005/8/layout/process1"/>
    <dgm:cxn modelId="{F19680F1-3BC1-4F55-A8AB-025999586176}" type="presParOf" srcId="{55937893-B426-4022-A28C-957B91708A66}" destId="{4A3F1379-C326-4499-8EFD-D80BBEE11A2C}" srcOrd="4" destOrd="0" presId="urn:microsoft.com/office/officeart/2005/8/layout/process1"/>
    <dgm:cxn modelId="{2F4AF897-40CA-4F6D-8CDF-42AA85727FFF}" type="presParOf" srcId="{55937893-B426-4022-A28C-957B91708A66}" destId="{2C0D6316-C917-4522-8EC1-347AA2EA5D51}" srcOrd="5" destOrd="0" presId="urn:microsoft.com/office/officeart/2005/8/layout/process1"/>
    <dgm:cxn modelId="{36B4ED55-CE25-480D-AECA-9AC7B99151F7}" type="presParOf" srcId="{2C0D6316-C917-4522-8EC1-347AA2EA5D51}" destId="{1EAB8147-94EF-4AB7-BB7B-8AD766593324}" srcOrd="0" destOrd="0" presId="urn:microsoft.com/office/officeart/2005/8/layout/process1"/>
    <dgm:cxn modelId="{355B129E-F6EB-4A47-9576-ECD62BC8A66C}" type="presParOf" srcId="{55937893-B426-4022-A28C-957B91708A66}" destId="{583795FE-8BF6-482F-9EEE-158D0D79255C}" srcOrd="6" destOrd="0" presId="urn:microsoft.com/office/officeart/2005/8/layout/process1"/>
    <dgm:cxn modelId="{7417F19A-2CCD-4D5D-A3FB-D9F614CAB8BF}" type="presParOf" srcId="{55937893-B426-4022-A28C-957B91708A66}" destId="{C6B943B5-CA44-4A06-9E70-746BF364CE7E}" srcOrd="7" destOrd="0" presId="urn:microsoft.com/office/officeart/2005/8/layout/process1"/>
    <dgm:cxn modelId="{A7F21A0C-BEBA-4CDC-98FF-6C654374E3AA}" type="presParOf" srcId="{C6B943B5-CA44-4A06-9E70-746BF364CE7E}" destId="{E39AEE3E-46D4-43FF-89F6-F86FFD088F93}" srcOrd="0" destOrd="0" presId="urn:microsoft.com/office/officeart/2005/8/layout/process1"/>
    <dgm:cxn modelId="{6EAC77E6-CE90-4DF5-B39A-21486BBD3113}" type="presParOf" srcId="{55937893-B426-4022-A28C-957B91708A66}" destId="{FB3D0FDB-3EDA-4650-8324-3BBFD005E9E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8D84B-B7A3-4F06-AB8B-822D5461DC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D1739-18B7-4094-8D5D-013E4D6AF62C}">
      <dgm:prSet phldrT="[טקסט]"/>
      <dgm:spPr/>
      <dgm:t>
        <a:bodyPr/>
        <a:lstStyle/>
        <a:p>
          <a:pPr rtl="1"/>
          <a:r>
            <a:rPr lang="he-IL" dirty="0"/>
            <a:t>נמצא במצב </a:t>
          </a:r>
          <a:r>
            <a:rPr lang="en-US" dirty="0"/>
            <a:t>s</a:t>
          </a:r>
          <a:endParaRPr lang="he-IL" dirty="0"/>
        </a:p>
      </dgm:t>
    </dgm:pt>
    <dgm:pt modelId="{ED95AA15-952F-49E1-81B8-3838145AF868}" type="par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E9ECC879-F656-49E2-8362-2EAD3637CE7E}" type="sib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78A14ED6-2498-40EA-86D1-6461B0CA9EC9}">
      <dgm:prSet phldrT="[טקסט]"/>
      <dgm:spPr/>
      <dgm:t>
        <a:bodyPr/>
        <a:lstStyle/>
        <a:p>
          <a:pPr rtl="1"/>
          <a:r>
            <a:rPr lang="he-IL" dirty="0"/>
            <a:t>בוחר פעולה </a:t>
          </a:r>
          <a:r>
            <a:rPr lang="en-US" dirty="0"/>
            <a:t>a</a:t>
          </a:r>
          <a:r>
            <a:rPr lang="he-IL" dirty="0"/>
            <a:t> ומבצע אותה</a:t>
          </a:r>
        </a:p>
      </dgm:t>
    </dgm:pt>
    <dgm:pt modelId="{95127A13-3AD9-48CA-A205-0025A4D240E1}" type="par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31074988-39F3-42CC-BC94-3CECA59F1A88}" type="sib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9C08736D-6358-4621-9F29-2AD747176638}">
      <dgm:prSet phldrT="[טקסט]"/>
      <dgm:spPr/>
      <dgm:t>
        <a:bodyPr/>
        <a:lstStyle/>
        <a:p>
          <a:pPr rtl="1"/>
          <a:r>
            <a:rPr lang="he-IL" dirty="0"/>
            <a:t>מגיע למצב </a:t>
          </a:r>
          <a:r>
            <a:rPr lang="en-US" dirty="0"/>
            <a:t>s’</a:t>
          </a:r>
          <a:r>
            <a:rPr lang="he-IL" dirty="0"/>
            <a:t> </a:t>
          </a:r>
        </a:p>
      </dgm:t>
    </dgm:pt>
    <dgm:pt modelId="{B3DF7D29-102D-41C8-8610-0D3D0B1C9DCB}" type="par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7C2C14BA-E6DB-47D5-8FC6-BD8D7F7E87A1}" type="sib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A4CFADFA-8D01-4D1E-B8A0-94863EDC81BB}">
      <dgm:prSet phldrT="[טקסט]"/>
      <dgm:spPr/>
      <dgm:t>
        <a:bodyPr/>
        <a:lstStyle/>
        <a:p>
          <a:pPr rtl="1"/>
          <a:r>
            <a:rPr lang="he-IL" dirty="0"/>
            <a:t>מקבל </a:t>
          </a:r>
          <a:r>
            <a:rPr lang="en-US" dirty="0"/>
            <a:t>reward</a:t>
          </a:r>
          <a:r>
            <a:rPr lang="he-IL" dirty="0"/>
            <a:t> של </a:t>
          </a:r>
          <a:r>
            <a:rPr lang="en-US" dirty="0"/>
            <a:t>R(</a:t>
          </a:r>
          <a:r>
            <a:rPr lang="en-US" dirty="0" err="1"/>
            <a:t>s,a,s</a:t>
          </a:r>
          <a:r>
            <a:rPr lang="en-US" dirty="0"/>
            <a:t>’)</a:t>
          </a:r>
          <a:endParaRPr lang="he-IL" dirty="0"/>
        </a:p>
      </dgm:t>
    </dgm:pt>
    <dgm:pt modelId="{9A511F6A-01C7-415F-9D91-2044B6DD0425}" type="par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A1A1F09-B9DA-49FF-AACB-C8F9B7B25DCC}" type="sib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2074A8A-5203-4FFF-955E-01222198E9A9}">
      <dgm:prSet phldrT="[טקסט]"/>
      <dgm:spPr/>
      <dgm:t>
        <a:bodyPr/>
        <a:lstStyle/>
        <a:p>
          <a:pPr rtl="1"/>
          <a:r>
            <a:rPr lang="he-IL" dirty="0"/>
            <a:t>מעדכן את ה-</a:t>
          </a:r>
          <a:r>
            <a:rPr lang="en-US" dirty="0"/>
            <a:t>Q Table</a:t>
          </a:r>
          <a:r>
            <a:rPr lang="he-IL" dirty="0"/>
            <a:t> שלו בעזרת ה-</a:t>
          </a:r>
          <a:r>
            <a:rPr lang="en-US" dirty="0"/>
            <a:t>reward</a:t>
          </a:r>
          <a:r>
            <a:rPr lang="he-IL" dirty="0"/>
            <a:t> שקיבל</a:t>
          </a:r>
        </a:p>
      </dgm:t>
    </dgm:pt>
    <dgm:pt modelId="{E2EC5B3B-5F36-4640-8DD1-7AC2B232C19D}" type="par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ACB65832-5DC7-49C5-8255-0A910680854B}" type="sib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9CAE9364-35F1-4A05-8268-BF4CB5BAF96B}" type="pres">
      <dgm:prSet presAssocID="{3328D84B-B7A3-4F06-AB8B-822D5461DC9D}" presName="Name0" presStyleCnt="0">
        <dgm:presLayoutVars>
          <dgm:dir/>
          <dgm:resizeHandles val="exact"/>
        </dgm:presLayoutVars>
      </dgm:prSet>
      <dgm:spPr/>
    </dgm:pt>
    <dgm:pt modelId="{369D38AD-A639-4D05-A1F5-FE1B24662031}" type="pres">
      <dgm:prSet presAssocID="{383D1739-18B7-4094-8D5D-013E4D6AF62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2DB74-78A8-4616-B09F-9C5ACA9F6837}" type="pres">
      <dgm:prSet presAssocID="{E9ECC879-F656-49E2-8362-2EAD3637CE7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797C766-9704-4401-AFD0-E530C7C1A6DB}" type="pres">
      <dgm:prSet presAssocID="{E9ECC879-F656-49E2-8362-2EAD3637CE7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A1B2BB9-9F7F-4FB0-AE84-1094E971B14B}" type="pres">
      <dgm:prSet presAssocID="{78A14ED6-2498-40EA-86D1-6461B0CA9E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2BD8-008C-45E1-B579-892FDE32B29F}" type="pres">
      <dgm:prSet presAssocID="{31074988-39F3-42CC-BC94-3CECA59F1A8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44A227-BC4C-43FB-A5E2-F8194310FB35}" type="pres">
      <dgm:prSet presAssocID="{31074988-39F3-42CC-BC94-3CECA59F1A8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804AC2D-7C22-4FC8-A080-60B195D0A9B5}" type="pres">
      <dgm:prSet presAssocID="{9C08736D-6358-4621-9F29-2AD7471766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E58FE-37D5-4047-A84D-926426E1263C}" type="pres">
      <dgm:prSet presAssocID="{7C2C14BA-E6DB-47D5-8FC6-BD8D7F7E87A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8D70EB-BACE-4C30-955B-E5EF0A389684}" type="pres">
      <dgm:prSet presAssocID="{7C2C14BA-E6DB-47D5-8FC6-BD8D7F7E87A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3347248-B018-4F87-BD51-BCDF38564684}" type="pres">
      <dgm:prSet presAssocID="{A4CFADFA-8D01-4D1E-B8A0-94863EDC81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240B-35C0-4DE9-8C34-D3AAE9B44F57}" type="pres">
      <dgm:prSet presAssocID="{3A1A1F09-B9DA-49FF-AACB-C8F9B7B25DC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A8D26FC-E7A8-45F6-8331-4271A9345410}" type="pres">
      <dgm:prSet presAssocID="{3A1A1F09-B9DA-49FF-AACB-C8F9B7B25DC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DD5938D-2385-4C1D-9251-162BDB451FA8}" type="pres">
      <dgm:prSet presAssocID="{32074A8A-5203-4FFF-955E-01222198E9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74DCA-CC3F-42BD-8BE6-ABEB7774E0B1}" type="presOf" srcId="{9C08736D-6358-4621-9F29-2AD747176638}" destId="{7804AC2D-7C22-4FC8-A080-60B195D0A9B5}" srcOrd="0" destOrd="0" presId="urn:microsoft.com/office/officeart/2005/8/layout/process1"/>
    <dgm:cxn modelId="{C25E80ED-B879-472C-96C5-43DD6735CB6A}" type="presOf" srcId="{31074988-39F3-42CC-BC94-3CECA59F1A88}" destId="{6FAF2BD8-008C-45E1-B579-892FDE32B29F}" srcOrd="0" destOrd="0" presId="urn:microsoft.com/office/officeart/2005/8/layout/process1"/>
    <dgm:cxn modelId="{A6DD7BE4-E200-43F5-A217-F38B25CB6D89}" type="presOf" srcId="{383D1739-18B7-4094-8D5D-013E4D6AF62C}" destId="{369D38AD-A639-4D05-A1F5-FE1B24662031}" srcOrd="0" destOrd="0" presId="urn:microsoft.com/office/officeart/2005/8/layout/process1"/>
    <dgm:cxn modelId="{314CB9D4-2B26-4043-A084-7B4A0939B033}" type="presOf" srcId="{78A14ED6-2498-40EA-86D1-6461B0CA9EC9}" destId="{FA1B2BB9-9F7F-4FB0-AE84-1094E971B14B}" srcOrd="0" destOrd="0" presId="urn:microsoft.com/office/officeart/2005/8/layout/process1"/>
    <dgm:cxn modelId="{2BEA9E26-8745-4F7C-8940-B9055444C2D3}" type="presOf" srcId="{7C2C14BA-E6DB-47D5-8FC6-BD8D7F7E87A1}" destId="{21BE58FE-37D5-4047-A84D-926426E1263C}" srcOrd="0" destOrd="0" presId="urn:microsoft.com/office/officeart/2005/8/layout/process1"/>
    <dgm:cxn modelId="{10B4BEBF-D2E6-4692-A647-048A5E150956}" srcId="{3328D84B-B7A3-4F06-AB8B-822D5461DC9D}" destId="{9C08736D-6358-4621-9F29-2AD747176638}" srcOrd="2" destOrd="0" parTransId="{B3DF7D29-102D-41C8-8610-0D3D0B1C9DCB}" sibTransId="{7C2C14BA-E6DB-47D5-8FC6-BD8D7F7E87A1}"/>
    <dgm:cxn modelId="{7DC8D804-04E5-4CFB-A9C1-02094C5032F9}" srcId="{3328D84B-B7A3-4F06-AB8B-822D5461DC9D}" destId="{A4CFADFA-8D01-4D1E-B8A0-94863EDC81BB}" srcOrd="3" destOrd="0" parTransId="{9A511F6A-01C7-415F-9D91-2044B6DD0425}" sibTransId="{3A1A1F09-B9DA-49FF-AACB-C8F9B7B25DCC}"/>
    <dgm:cxn modelId="{557EBD38-0D00-4466-AFC3-889CF639E6A3}" srcId="{3328D84B-B7A3-4F06-AB8B-822D5461DC9D}" destId="{383D1739-18B7-4094-8D5D-013E4D6AF62C}" srcOrd="0" destOrd="0" parTransId="{ED95AA15-952F-49E1-81B8-3838145AF868}" sibTransId="{E9ECC879-F656-49E2-8362-2EAD3637CE7E}"/>
    <dgm:cxn modelId="{B888AD8C-0263-44F3-B1A5-2698064751DF}" type="presOf" srcId="{E9ECC879-F656-49E2-8362-2EAD3637CE7E}" destId="{0702DB74-78A8-4616-B09F-9C5ACA9F6837}" srcOrd="0" destOrd="0" presId="urn:microsoft.com/office/officeart/2005/8/layout/process1"/>
    <dgm:cxn modelId="{5DF01193-FBC9-46C0-A972-75E99B23FEA7}" type="presOf" srcId="{3328D84B-B7A3-4F06-AB8B-822D5461DC9D}" destId="{9CAE9364-35F1-4A05-8268-BF4CB5BAF96B}" srcOrd="0" destOrd="0" presId="urn:microsoft.com/office/officeart/2005/8/layout/process1"/>
    <dgm:cxn modelId="{02E008C4-0616-4B8D-BD10-00E4A485D7A9}" type="presOf" srcId="{3A1A1F09-B9DA-49FF-AACB-C8F9B7B25DCC}" destId="{3240240B-35C0-4DE9-8C34-D3AAE9B44F57}" srcOrd="0" destOrd="0" presId="urn:microsoft.com/office/officeart/2005/8/layout/process1"/>
    <dgm:cxn modelId="{E67207B6-1A92-4969-BA20-EDDE7182CC70}" type="presOf" srcId="{A4CFADFA-8D01-4D1E-B8A0-94863EDC81BB}" destId="{83347248-B018-4F87-BD51-BCDF38564684}" srcOrd="0" destOrd="0" presId="urn:microsoft.com/office/officeart/2005/8/layout/process1"/>
    <dgm:cxn modelId="{FD0802B3-46BE-46CB-A05D-BF1264B57DAD}" type="presOf" srcId="{3A1A1F09-B9DA-49FF-AACB-C8F9B7B25DCC}" destId="{CA8D26FC-E7A8-45F6-8331-4271A9345410}" srcOrd="1" destOrd="0" presId="urn:microsoft.com/office/officeart/2005/8/layout/process1"/>
    <dgm:cxn modelId="{931FC5BC-4C4C-4B63-9D2F-8579B4CC9C2C}" type="presOf" srcId="{31074988-39F3-42CC-BC94-3CECA59F1A88}" destId="{BB44A227-BC4C-43FB-A5E2-F8194310FB35}" srcOrd="1" destOrd="0" presId="urn:microsoft.com/office/officeart/2005/8/layout/process1"/>
    <dgm:cxn modelId="{E9327DB7-A010-4793-AC76-6FB2F365E060}" type="presOf" srcId="{7C2C14BA-E6DB-47D5-8FC6-BD8D7F7E87A1}" destId="{D08D70EB-BACE-4C30-955B-E5EF0A389684}" srcOrd="1" destOrd="0" presId="urn:microsoft.com/office/officeart/2005/8/layout/process1"/>
    <dgm:cxn modelId="{25B1A67F-3CB3-4BA6-B7F1-0F1F59DD1DCC}" srcId="{3328D84B-B7A3-4F06-AB8B-822D5461DC9D}" destId="{32074A8A-5203-4FFF-955E-01222198E9A9}" srcOrd="4" destOrd="0" parTransId="{E2EC5B3B-5F36-4640-8DD1-7AC2B232C19D}" sibTransId="{ACB65832-5DC7-49C5-8255-0A910680854B}"/>
    <dgm:cxn modelId="{7608EDAF-1F62-4352-AB57-DB8040B8E983}" type="presOf" srcId="{E9ECC879-F656-49E2-8362-2EAD3637CE7E}" destId="{D797C766-9704-4401-AFD0-E530C7C1A6DB}" srcOrd="1" destOrd="0" presId="urn:microsoft.com/office/officeart/2005/8/layout/process1"/>
    <dgm:cxn modelId="{DE404718-DE55-4198-8D53-22CEE6A43F69}" srcId="{3328D84B-B7A3-4F06-AB8B-822D5461DC9D}" destId="{78A14ED6-2498-40EA-86D1-6461B0CA9EC9}" srcOrd="1" destOrd="0" parTransId="{95127A13-3AD9-48CA-A205-0025A4D240E1}" sibTransId="{31074988-39F3-42CC-BC94-3CECA59F1A88}"/>
    <dgm:cxn modelId="{261C74CF-365B-4BFC-AAC5-9BB600B0CB86}" type="presOf" srcId="{32074A8A-5203-4FFF-955E-01222198E9A9}" destId="{9DD5938D-2385-4C1D-9251-162BDB451FA8}" srcOrd="0" destOrd="0" presId="urn:microsoft.com/office/officeart/2005/8/layout/process1"/>
    <dgm:cxn modelId="{AFA23648-719E-48A6-96AF-D544E237C988}" type="presParOf" srcId="{9CAE9364-35F1-4A05-8268-BF4CB5BAF96B}" destId="{369D38AD-A639-4D05-A1F5-FE1B24662031}" srcOrd="0" destOrd="0" presId="urn:microsoft.com/office/officeart/2005/8/layout/process1"/>
    <dgm:cxn modelId="{7FA46B36-945E-4F62-AEA2-CEA63897C2F2}" type="presParOf" srcId="{9CAE9364-35F1-4A05-8268-BF4CB5BAF96B}" destId="{0702DB74-78A8-4616-B09F-9C5ACA9F6837}" srcOrd="1" destOrd="0" presId="urn:microsoft.com/office/officeart/2005/8/layout/process1"/>
    <dgm:cxn modelId="{1E40C504-2A74-4200-9E65-CD5220691F54}" type="presParOf" srcId="{0702DB74-78A8-4616-B09F-9C5ACA9F6837}" destId="{D797C766-9704-4401-AFD0-E530C7C1A6DB}" srcOrd="0" destOrd="0" presId="urn:microsoft.com/office/officeart/2005/8/layout/process1"/>
    <dgm:cxn modelId="{F8EC45AB-11C4-4516-AC5C-09741A8B3C18}" type="presParOf" srcId="{9CAE9364-35F1-4A05-8268-BF4CB5BAF96B}" destId="{FA1B2BB9-9F7F-4FB0-AE84-1094E971B14B}" srcOrd="2" destOrd="0" presId="urn:microsoft.com/office/officeart/2005/8/layout/process1"/>
    <dgm:cxn modelId="{CFEB692D-D775-4910-A95F-FDB9ECA95A9C}" type="presParOf" srcId="{9CAE9364-35F1-4A05-8268-BF4CB5BAF96B}" destId="{6FAF2BD8-008C-45E1-B579-892FDE32B29F}" srcOrd="3" destOrd="0" presId="urn:microsoft.com/office/officeart/2005/8/layout/process1"/>
    <dgm:cxn modelId="{AA29B3CB-BD57-4977-B643-E9CB0B39A61F}" type="presParOf" srcId="{6FAF2BD8-008C-45E1-B579-892FDE32B29F}" destId="{BB44A227-BC4C-43FB-A5E2-F8194310FB35}" srcOrd="0" destOrd="0" presId="urn:microsoft.com/office/officeart/2005/8/layout/process1"/>
    <dgm:cxn modelId="{4BB1DAB2-1971-4C07-ACE4-735304585129}" type="presParOf" srcId="{9CAE9364-35F1-4A05-8268-BF4CB5BAF96B}" destId="{7804AC2D-7C22-4FC8-A080-60B195D0A9B5}" srcOrd="4" destOrd="0" presId="urn:microsoft.com/office/officeart/2005/8/layout/process1"/>
    <dgm:cxn modelId="{722144E1-2469-47D6-810C-C4D6262FB6D0}" type="presParOf" srcId="{9CAE9364-35F1-4A05-8268-BF4CB5BAF96B}" destId="{21BE58FE-37D5-4047-A84D-926426E1263C}" srcOrd="5" destOrd="0" presId="urn:microsoft.com/office/officeart/2005/8/layout/process1"/>
    <dgm:cxn modelId="{2317BEBB-9DC1-406D-B890-241A2D4A5007}" type="presParOf" srcId="{21BE58FE-37D5-4047-A84D-926426E1263C}" destId="{D08D70EB-BACE-4C30-955B-E5EF0A389684}" srcOrd="0" destOrd="0" presId="urn:microsoft.com/office/officeart/2005/8/layout/process1"/>
    <dgm:cxn modelId="{4AF98200-895D-4E01-8225-4C23E5E98F92}" type="presParOf" srcId="{9CAE9364-35F1-4A05-8268-BF4CB5BAF96B}" destId="{83347248-B018-4F87-BD51-BCDF38564684}" srcOrd="6" destOrd="0" presId="urn:microsoft.com/office/officeart/2005/8/layout/process1"/>
    <dgm:cxn modelId="{C466E50F-DFAD-4CFD-845E-ADD73AE26EA5}" type="presParOf" srcId="{9CAE9364-35F1-4A05-8268-BF4CB5BAF96B}" destId="{3240240B-35C0-4DE9-8C34-D3AAE9B44F57}" srcOrd="7" destOrd="0" presId="urn:microsoft.com/office/officeart/2005/8/layout/process1"/>
    <dgm:cxn modelId="{E4FE2456-1F4A-4DDA-938E-E6B568D00938}" type="presParOf" srcId="{3240240B-35C0-4DE9-8C34-D3AAE9B44F57}" destId="{CA8D26FC-E7A8-45F6-8331-4271A9345410}" srcOrd="0" destOrd="0" presId="urn:microsoft.com/office/officeart/2005/8/layout/process1"/>
    <dgm:cxn modelId="{73D1C3D5-77B5-4227-A9DC-30031FDD8C6D}" type="presParOf" srcId="{9CAE9364-35F1-4A05-8268-BF4CB5BAF96B}" destId="{9DD5938D-2385-4C1D-9251-162BDB451FA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8D84B-B7A3-4F06-AB8B-822D5461DC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3D1739-18B7-4094-8D5D-013E4D6AF62C}">
      <dgm:prSet phldrT="[טקסט]"/>
      <dgm:spPr/>
      <dgm:t>
        <a:bodyPr/>
        <a:lstStyle/>
        <a:p>
          <a:pPr rtl="1"/>
          <a:r>
            <a:rPr lang="he-IL" dirty="0"/>
            <a:t>נמצא במצב </a:t>
          </a:r>
          <a:r>
            <a:rPr lang="en-US" dirty="0"/>
            <a:t>s</a:t>
          </a:r>
          <a:endParaRPr lang="he-IL" dirty="0"/>
        </a:p>
      </dgm:t>
    </dgm:pt>
    <dgm:pt modelId="{ED95AA15-952F-49E1-81B8-3838145AF868}" type="par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E9ECC879-F656-49E2-8362-2EAD3637CE7E}" type="sibTrans" cxnId="{557EBD38-0D00-4466-AFC3-889CF639E6A3}">
      <dgm:prSet/>
      <dgm:spPr/>
      <dgm:t>
        <a:bodyPr/>
        <a:lstStyle/>
        <a:p>
          <a:pPr rtl="1"/>
          <a:endParaRPr lang="he-IL"/>
        </a:p>
      </dgm:t>
    </dgm:pt>
    <dgm:pt modelId="{78A14ED6-2498-40EA-86D1-6461B0CA9EC9}">
      <dgm:prSet phldrT="[טקסט]"/>
      <dgm:spPr/>
      <dgm:t>
        <a:bodyPr/>
        <a:lstStyle/>
        <a:p>
          <a:pPr rtl="1"/>
          <a:r>
            <a:rPr lang="he-IL" dirty="0"/>
            <a:t>בוחר פעולה </a:t>
          </a:r>
          <a:r>
            <a:rPr lang="en-US" dirty="0"/>
            <a:t>a</a:t>
          </a:r>
          <a:r>
            <a:rPr lang="he-IL" dirty="0"/>
            <a:t> ומבצע אותה</a:t>
          </a:r>
        </a:p>
      </dgm:t>
    </dgm:pt>
    <dgm:pt modelId="{95127A13-3AD9-48CA-A205-0025A4D240E1}" type="par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31074988-39F3-42CC-BC94-3CECA59F1A88}" type="sibTrans" cxnId="{DE404718-DE55-4198-8D53-22CEE6A43F69}">
      <dgm:prSet/>
      <dgm:spPr/>
      <dgm:t>
        <a:bodyPr/>
        <a:lstStyle/>
        <a:p>
          <a:pPr rtl="1"/>
          <a:endParaRPr lang="he-IL"/>
        </a:p>
      </dgm:t>
    </dgm:pt>
    <dgm:pt modelId="{9C08736D-6358-4621-9F29-2AD747176638}">
      <dgm:prSet phldrT="[טקסט]"/>
      <dgm:spPr/>
      <dgm:t>
        <a:bodyPr/>
        <a:lstStyle/>
        <a:p>
          <a:pPr rtl="1"/>
          <a:r>
            <a:rPr lang="he-IL" dirty="0"/>
            <a:t>מגיע למצב </a:t>
          </a:r>
          <a:r>
            <a:rPr lang="en-US" dirty="0"/>
            <a:t>s’</a:t>
          </a:r>
          <a:r>
            <a:rPr lang="he-IL" dirty="0"/>
            <a:t> </a:t>
          </a:r>
        </a:p>
      </dgm:t>
    </dgm:pt>
    <dgm:pt modelId="{B3DF7D29-102D-41C8-8610-0D3D0B1C9DCB}" type="par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7C2C14BA-E6DB-47D5-8FC6-BD8D7F7E87A1}" type="sibTrans" cxnId="{10B4BEBF-D2E6-4692-A647-048A5E150956}">
      <dgm:prSet/>
      <dgm:spPr/>
      <dgm:t>
        <a:bodyPr/>
        <a:lstStyle/>
        <a:p>
          <a:pPr rtl="1"/>
          <a:endParaRPr lang="he-IL"/>
        </a:p>
      </dgm:t>
    </dgm:pt>
    <dgm:pt modelId="{A4CFADFA-8D01-4D1E-B8A0-94863EDC81BB}">
      <dgm:prSet phldrT="[טקסט]" custT="1"/>
      <dgm:spPr/>
      <dgm:t>
        <a:bodyPr/>
        <a:lstStyle/>
        <a:p>
          <a:pPr rtl="1"/>
          <a:r>
            <a:rPr lang="he-IL" sz="1800" b="0" dirty="0"/>
            <a:t>מקבל </a:t>
          </a:r>
          <a:r>
            <a:rPr lang="en-US" sz="1800" b="0" dirty="0"/>
            <a:t>reward</a:t>
          </a:r>
          <a:r>
            <a:rPr lang="he-IL" sz="1800" b="0" dirty="0"/>
            <a:t> של </a:t>
          </a:r>
          <a:r>
            <a:rPr lang="en-US" sz="1800" b="0" dirty="0"/>
            <a:t>R(</a:t>
          </a:r>
          <a:r>
            <a:rPr lang="en-US" sz="1800" b="0" dirty="0" err="1"/>
            <a:t>s,a,s</a:t>
          </a:r>
          <a:r>
            <a:rPr lang="en-US" sz="1800" b="0" dirty="0"/>
            <a:t>’)</a:t>
          </a:r>
          <a:endParaRPr lang="he-IL" sz="1800" b="0" dirty="0">
            <a:solidFill>
              <a:schemeClr val="accent5">
                <a:lumMod val="75000"/>
              </a:schemeClr>
            </a:solidFill>
          </a:endParaRPr>
        </a:p>
      </dgm:t>
    </dgm:pt>
    <dgm:pt modelId="{9A511F6A-01C7-415F-9D91-2044B6DD0425}" type="par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A1A1F09-B9DA-49FF-AACB-C8F9B7B25DCC}" type="sibTrans" cxnId="{7DC8D804-04E5-4CFB-A9C1-02094C5032F9}">
      <dgm:prSet/>
      <dgm:spPr/>
      <dgm:t>
        <a:bodyPr/>
        <a:lstStyle/>
        <a:p>
          <a:pPr rtl="1"/>
          <a:endParaRPr lang="he-IL"/>
        </a:p>
      </dgm:t>
    </dgm:pt>
    <dgm:pt modelId="{32074A8A-5203-4FFF-955E-01222198E9A9}">
      <dgm:prSet phldrT="[טקסט]"/>
      <dgm:spPr/>
      <dgm:t>
        <a:bodyPr/>
        <a:lstStyle/>
        <a:p>
          <a:pPr rtl="1"/>
          <a:r>
            <a:rPr lang="he-IL" dirty="0"/>
            <a:t>מעדכן את ה-</a:t>
          </a:r>
          <a:r>
            <a:rPr lang="en-US" dirty="0"/>
            <a:t>Q Table</a:t>
          </a:r>
          <a:r>
            <a:rPr lang="he-IL" dirty="0"/>
            <a:t> שלו בעזרת ה-</a:t>
          </a:r>
          <a:r>
            <a:rPr lang="en-US" dirty="0"/>
            <a:t>reward</a:t>
          </a:r>
          <a:r>
            <a:rPr lang="he-IL" dirty="0"/>
            <a:t> שקיבל</a:t>
          </a:r>
        </a:p>
      </dgm:t>
    </dgm:pt>
    <dgm:pt modelId="{E2EC5B3B-5F36-4640-8DD1-7AC2B232C19D}" type="par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ACB65832-5DC7-49C5-8255-0A910680854B}" type="sibTrans" cxnId="{25B1A67F-3CB3-4BA6-B7F1-0F1F59DD1DCC}">
      <dgm:prSet/>
      <dgm:spPr/>
      <dgm:t>
        <a:bodyPr/>
        <a:lstStyle/>
        <a:p>
          <a:pPr rtl="1"/>
          <a:endParaRPr lang="he-IL"/>
        </a:p>
      </dgm:t>
    </dgm:pt>
    <dgm:pt modelId="{E66FD373-8790-4051-92FD-AED37740EC58}">
      <dgm:prSet phldrT="[טקסט]" custT="1"/>
      <dgm:spPr/>
      <dgm:t>
        <a:bodyPr/>
        <a:lstStyle/>
        <a:p>
          <a:pPr rtl="1"/>
          <a:r>
            <a:rPr lang="he-IL" sz="1800" b="1" dirty="0"/>
            <a:t>מעדכן בנוסף גם את כל זוגות ה"מצב-פעולה" הדומים לזוג הנוכחי</a:t>
          </a:r>
        </a:p>
      </dgm:t>
    </dgm:pt>
    <dgm:pt modelId="{30DB765F-B936-4432-9D15-72E23AB0D612}" type="parTrans" cxnId="{498387F8-1A64-4AED-B217-3BAA05841221}">
      <dgm:prSet/>
      <dgm:spPr/>
      <dgm:t>
        <a:bodyPr/>
        <a:lstStyle/>
        <a:p>
          <a:pPr rtl="1"/>
          <a:endParaRPr lang="he-IL"/>
        </a:p>
      </dgm:t>
    </dgm:pt>
    <dgm:pt modelId="{10A93934-6447-44C1-BB61-19133A4BC8D4}" type="sibTrans" cxnId="{498387F8-1A64-4AED-B217-3BAA05841221}">
      <dgm:prSet/>
      <dgm:spPr/>
      <dgm:t>
        <a:bodyPr/>
        <a:lstStyle/>
        <a:p>
          <a:pPr rtl="1"/>
          <a:endParaRPr lang="he-IL"/>
        </a:p>
      </dgm:t>
    </dgm:pt>
    <dgm:pt modelId="{9CAE9364-35F1-4A05-8268-BF4CB5BAF96B}" type="pres">
      <dgm:prSet presAssocID="{3328D84B-B7A3-4F06-AB8B-822D5461DC9D}" presName="Name0" presStyleCnt="0">
        <dgm:presLayoutVars>
          <dgm:dir/>
          <dgm:resizeHandles val="exact"/>
        </dgm:presLayoutVars>
      </dgm:prSet>
      <dgm:spPr/>
    </dgm:pt>
    <dgm:pt modelId="{369D38AD-A639-4D05-A1F5-FE1B24662031}" type="pres">
      <dgm:prSet presAssocID="{383D1739-18B7-4094-8D5D-013E4D6AF62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2DB74-78A8-4616-B09F-9C5ACA9F6837}" type="pres">
      <dgm:prSet presAssocID="{E9ECC879-F656-49E2-8362-2EAD3637CE7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797C766-9704-4401-AFD0-E530C7C1A6DB}" type="pres">
      <dgm:prSet presAssocID="{E9ECC879-F656-49E2-8362-2EAD3637CE7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A1B2BB9-9F7F-4FB0-AE84-1094E971B14B}" type="pres">
      <dgm:prSet presAssocID="{78A14ED6-2498-40EA-86D1-6461B0CA9EC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F2BD8-008C-45E1-B579-892FDE32B29F}" type="pres">
      <dgm:prSet presAssocID="{31074988-39F3-42CC-BC94-3CECA59F1A8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B44A227-BC4C-43FB-A5E2-F8194310FB35}" type="pres">
      <dgm:prSet presAssocID="{31074988-39F3-42CC-BC94-3CECA59F1A8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804AC2D-7C22-4FC8-A080-60B195D0A9B5}" type="pres">
      <dgm:prSet presAssocID="{9C08736D-6358-4621-9F29-2AD74717663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E58FE-37D5-4047-A84D-926426E1263C}" type="pres">
      <dgm:prSet presAssocID="{7C2C14BA-E6DB-47D5-8FC6-BD8D7F7E87A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08D70EB-BACE-4C30-955B-E5EF0A389684}" type="pres">
      <dgm:prSet presAssocID="{7C2C14BA-E6DB-47D5-8FC6-BD8D7F7E87A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3347248-B018-4F87-BD51-BCDF38564684}" type="pres">
      <dgm:prSet presAssocID="{A4CFADFA-8D01-4D1E-B8A0-94863EDC81BB}" presName="node" presStyleLbl="node1" presStyleIdx="3" presStyleCnt="6" custScaleX="102350" custScaleY="96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0240B-35C0-4DE9-8C34-D3AAE9B44F57}" type="pres">
      <dgm:prSet presAssocID="{3A1A1F09-B9DA-49FF-AACB-C8F9B7B25DCC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A8D26FC-E7A8-45F6-8331-4271A9345410}" type="pres">
      <dgm:prSet presAssocID="{3A1A1F09-B9DA-49FF-AACB-C8F9B7B25DCC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DD5938D-2385-4C1D-9251-162BDB451FA8}" type="pres">
      <dgm:prSet presAssocID="{32074A8A-5203-4FFF-955E-01222198E9A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273BC-B617-4F2C-AD01-D25D0FB440A0}" type="pres">
      <dgm:prSet presAssocID="{ACB65832-5DC7-49C5-8255-0A910680854B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486DC06-AABC-4A91-A8BA-1C978E1639B8}" type="pres">
      <dgm:prSet presAssocID="{ACB65832-5DC7-49C5-8255-0A910680854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158BD7E-6940-4EF1-AF57-A8AE637B5611}" type="pres">
      <dgm:prSet presAssocID="{E66FD373-8790-4051-92FD-AED37740EC58}" presName="node" presStyleLbl="node1" presStyleIdx="5" presStyleCnt="6" custScaleX="167637" custScaleY="113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3F5E7-58E8-4DEA-BB2E-0CE482D89393}" type="presOf" srcId="{ACB65832-5DC7-49C5-8255-0A910680854B}" destId="{DB4273BC-B617-4F2C-AD01-D25D0FB440A0}" srcOrd="0" destOrd="0" presId="urn:microsoft.com/office/officeart/2005/8/layout/process1"/>
    <dgm:cxn modelId="{498387F8-1A64-4AED-B217-3BAA05841221}" srcId="{3328D84B-B7A3-4F06-AB8B-822D5461DC9D}" destId="{E66FD373-8790-4051-92FD-AED37740EC58}" srcOrd="5" destOrd="0" parTransId="{30DB765F-B936-4432-9D15-72E23AB0D612}" sibTransId="{10A93934-6447-44C1-BB61-19133A4BC8D4}"/>
    <dgm:cxn modelId="{13674DCA-CC3F-42BD-8BE6-ABEB7774E0B1}" type="presOf" srcId="{9C08736D-6358-4621-9F29-2AD747176638}" destId="{7804AC2D-7C22-4FC8-A080-60B195D0A9B5}" srcOrd="0" destOrd="0" presId="urn:microsoft.com/office/officeart/2005/8/layout/process1"/>
    <dgm:cxn modelId="{C25E80ED-B879-472C-96C5-43DD6735CB6A}" type="presOf" srcId="{31074988-39F3-42CC-BC94-3CECA59F1A88}" destId="{6FAF2BD8-008C-45E1-B579-892FDE32B29F}" srcOrd="0" destOrd="0" presId="urn:microsoft.com/office/officeart/2005/8/layout/process1"/>
    <dgm:cxn modelId="{A6DD7BE4-E200-43F5-A217-F38B25CB6D89}" type="presOf" srcId="{383D1739-18B7-4094-8D5D-013E4D6AF62C}" destId="{369D38AD-A639-4D05-A1F5-FE1B24662031}" srcOrd="0" destOrd="0" presId="urn:microsoft.com/office/officeart/2005/8/layout/process1"/>
    <dgm:cxn modelId="{314CB9D4-2B26-4043-A084-7B4A0939B033}" type="presOf" srcId="{78A14ED6-2498-40EA-86D1-6461B0CA9EC9}" destId="{FA1B2BB9-9F7F-4FB0-AE84-1094E971B14B}" srcOrd="0" destOrd="0" presId="urn:microsoft.com/office/officeart/2005/8/layout/process1"/>
    <dgm:cxn modelId="{2BEA9E26-8745-4F7C-8940-B9055444C2D3}" type="presOf" srcId="{7C2C14BA-E6DB-47D5-8FC6-BD8D7F7E87A1}" destId="{21BE58FE-37D5-4047-A84D-926426E1263C}" srcOrd="0" destOrd="0" presId="urn:microsoft.com/office/officeart/2005/8/layout/process1"/>
    <dgm:cxn modelId="{10B4BEBF-D2E6-4692-A647-048A5E150956}" srcId="{3328D84B-B7A3-4F06-AB8B-822D5461DC9D}" destId="{9C08736D-6358-4621-9F29-2AD747176638}" srcOrd="2" destOrd="0" parTransId="{B3DF7D29-102D-41C8-8610-0D3D0B1C9DCB}" sibTransId="{7C2C14BA-E6DB-47D5-8FC6-BD8D7F7E87A1}"/>
    <dgm:cxn modelId="{7DC8D804-04E5-4CFB-A9C1-02094C5032F9}" srcId="{3328D84B-B7A3-4F06-AB8B-822D5461DC9D}" destId="{A4CFADFA-8D01-4D1E-B8A0-94863EDC81BB}" srcOrd="3" destOrd="0" parTransId="{9A511F6A-01C7-415F-9D91-2044B6DD0425}" sibTransId="{3A1A1F09-B9DA-49FF-AACB-C8F9B7B25DCC}"/>
    <dgm:cxn modelId="{557EBD38-0D00-4466-AFC3-889CF639E6A3}" srcId="{3328D84B-B7A3-4F06-AB8B-822D5461DC9D}" destId="{383D1739-18B7-4094-8D5D-013E4D6AF62C}" srcOrd="0" destOrd="0" parTransId="{ED95AA15-952F-49E1-81B8-3838145AF868}" sibTransId="{E9ECC879-F656-49E2-8362-2EAD3637CE7E}"/>
    <dgm:cxn modelId="{C35EFFA9-0E5B-4D7A-A092-D8DA4AD7907A}" type="presOf" srcId="{E66FD373-8790-4051-92FD-AED37740EC58}" destId="{1158BD7E-6940-4EF1-AF57-A8AE637B5611}" srcOrd="0" destOrd="0" presId="urn:microsoft.com/office/officeart/2005/8/layout/process1"/>
    <dgm:cxn modelId="{B888AD8C-0263-44F3-B1A5-2698064751DF}" type="presOf" srcId="{E9ECC879-F656-49E2-8362-2EAD3637CE7E}" destId="{0702DB74-78A8-4616-B09F-9C5ACA9F6837}" srcOrd="0" destOrd="0" presId="urn:microsoft.com/office/officeart/2005/8/layout/process1"/>
    <dgm:cxn modelId="{5DF01193-FBC9-46C0-A972-75E99B23FEA7}" type="presOf" srcId="{3328D84B-B7A3-4F06-AB8B-822D5461DC9D}" destId="{9CAE9364-35F1-4A05-8268-BF4CB5BAF96B}" srcOrd="0" destOrd="0" presId="urn:microsoft.com/office/officeart/2005/8/layout/process1"/>
    <dgm:cxn modelId="{02E008C4-0616-4B8D-BD10-00E4A485D7A9}" type="presOf" srcId="{3A1A1F09-B9DA-49FF-AACB-C8F9B7B25DCC}" destId="{3240240B-35C0-4DE9-8C34-D3AAE9B44F57}" srcOrd="0" destOrd="0" presId="urn:microsoft.com/office/officeart/2005/8/layout/process1"/>
    <dgm:cxn modelId="{E67207B6-1A92-4969-BA20-EDDE7182CC70}" type="presOf" srcId="{A4CFADFA-8D01-4D1E-B8A0-94863EDC81BB}" destId="{83347248-B018-4F87-BD51-BCDF38564684}" srcOrd="0" destOrd="0" presId="urn:microsoft.com/office/officeart/2005/8/layout/process1"/>
    <dgm:cxn modelId="{FD0802B3-46BE-46CB-A05D-BF1264B57DAD}" type="presOf" srcId="{3A1A1F09-B9DA-49FF-AACB-C8F9B7B25DCC}" destId="{CA8D26FC-E7A8-45F6-8331-4271A9345410}" srcOrd="1" destOrd="0" presId="urn:microsoft.com/office/officeart/2005/8/layout/process1"/>
    <dgm:cxn modelId="{931FC5BC-4C4C-4B63-9D2F-8579B4CC9C2C}" type="presOf" srcId="{31074988-39F3-42CC-BC94-3CECA59F1A88}" destId="{BB44A227-BC4C-43FB-A5E2-F8194310FB35}" srcOrd="1" destOrd="0" presId="urn:microsoft.com/office/officeart/2005/8/layout/process1"/>
    <dgm:cxn modelId="{E9327DB7-A010-4793-AC76-6FB2F365E060}" type="presOf" srcId="{7C2C14BA-E6DB-47D5-8FC6-BD8D7F7E87A1}" destId="{D08D70EB-BACE-4C30-955B-E5EF0A389684}" srcOrd="1" destOrd="0" presId="urn:microsoft.com/office/officeart/2005/8/layout/process1"/>
    <dgm:cxn modelId="{25B1A67F-3CB3-4BA6-B7F1-0F1F59DD1DCC}" srcId="{3328D84B-B7A3-4F06-AB8B-822D5461DC9D}" destId="{32074A8A-5203-4FFF-955E-01222198E9A9}" srcOrd="4" destOrd="0" parTransId="{E2EC5B3B-5F36-4640-8DD1-7AC2B232C19D}" sibTransId="{ACB65832-5DC7-49C5-8255-0A910680854B}"/>
    <dgm:cxn modelId="{7608EDAF-1F62-4352-AB57-DB8040B8E983}" type="presOf" srcId="{E9ECC879-F656-49E2-8362-2EAD3637CE7E}" destId="{D797C766-9704-4401-AFD0-E530C7C1A6DB}" srcOrd="1" destOrd="0" presId="urn:microsoft.com/office/officeart/2005/8/layout/process1"/>
    <dgm:cxn modelId="{4D541108-F0A6-4F7C-96DC-160A4BA013FD}" type="presOf" srcId="{ACB65832-5DC7-49C5-8255-0A910680854B}" destId="{4486DC06-AABC-4A91-A8BA-1C978E1639B8}" srcOrd="1" destOrd="0" presId="urn:microsoft.com/office/officeart/2005/8/layout/process1"/>
    <dgm:cxn modelId="{DE404718-DE55-4198-8D53-22CEE6A43F69}" srcId="{3328D84B-B7A3-4F06-AB8B-822D5461DC9D}" destId="{78A14ED6-2498-40EA-86D1-6461B0CA9EC9}" srcOrd="1" destOrd="0" parTransId="{95127A13-3AD9-48CA-A205-0025A4D240E1}" sibTransId="{31074988-39F3-42CC-BC94-3CECA59F1A88}"/>
    <dgm:cxn modelId="{261C74CF-365B-4BFC-AAC5-9BB600B0CB86}" type="presOf" srcId="{32074A8A-5203-4FFF-955E-01222198E9A9}" destId="{9DD5938D-2385-4C1D-9251-162BDB451FA8}" srcOrd="0" destOrd="0" presId="urn:microsoft.com/office/officeart/2005/8/layout/process1"/>
    <dgm:cxn modelId="{AFA23648-719E-48A6-96AF-D544E237C988}" type="presParOf" srcId="{9CAE9364-35F1-4A05-8268-BF4CB5BAF96B}" destId="{369D38AD-A639-4D05-A1F5-FE1B24662031}" srcOrd="0" destOrd="0" presId="urn:microsoft.com/office/officeart/2005/8/layout/process1"/>
    <dgm:cxn modelId="{7FA46B36-945E-4F62-AEA2-CEA63897C2F2}" type="presParOf" srcId="{9CAE9364-35F1-4A05-8268-BF4CB5BAF96B}" destId="{0702DB74-78A8-4616-B09F-9C5ACA9F6837}" srcOrd="1" destOrd="0" presId="urn:microsoft.com/office/officeart/2005/8/layout/process1"/>
    <dgm:cxn modelId="{1E40C504-2A74-4200-9E65-CD5220691F54}" type="presParOf" srcId="{0702DB74-78A8-4616-B09F-9C5ACA9F6837}" destId="{D797C766-9704-4401-AFD0-E530C7C1A6DB}" srcOrd="0" destOrd="0" presId="urn:microsoft.com/office/officeart/2005/8/layout/process1"/>
    <dgm:cxn modelId="{F8EC45AB-11C4-4516-AC5C-09741A8B3C18}" type="presParOf" srcId="{9CAE9364-35F1-4A05-8268-BF4CB5BAF96B}" destId="{FA1B2BB9-9F7F-4FB0-AE84-1094E971B14B}" srcOrd="2" destOrd="0" presId="urn:microsoft.com/office/officeart/2005/8/layout/process1"/>
    <dgm:cxn modelId="{CFEB692D-D775-4910-A95F-FDB9ECA95A9C}" type="presParOf" srcId="{9CAE9364-35F1-4A05-8268-BF4CB5BAF96B}" destId="{6FAF2BD8-008C-45E1-B579-892FDE32B29F}" srcOrd="3" destOrd="0" presId="urn:microsoft.com/office/officeart/2005/8/layout/process1"/>
    <dgm:cxn modelId="{AA29B3CB-BD57-4977-B643-E9CB0B39A61F}" type="presParOf" srcId="{6FAF2BD8-008C-45E1-B579-892FDE32B29F}" destId="{BB44A227-BC4C-43FB-A5E2-F8194310FB35}" srcOrd="0" destOrd="0" presId="urn:microsoft.com/office/officeart/2005/8/layout/process1"/>
    <dgm:cxn modelId="{4BB1DAB2-1971-4C07-ACE4-735304585129}" type="presParOf" srcId="{9CAE9364-35F1-4A05-8268-BF4CB5BAF96B}" destId="{7804AC2D-7C22-4FC8-A080-60B195D0A9B5}" srcOrd="4" destOrd="0" presId="urn:microsoft.com/office/officeart/2005/8/layout/process1"/>
    <dgm:cxn modelId="{722144E1-2469-47D6-810C-C4D6262FB6D0}" type="presParOf" srcId="{9CAE9364-35F1-4A05-8268-BF4CB5BAF96B}" destId="{21BE58FE-37D5-4047-A84D-926426E1263C}" srcOrd="5" destOrd="0" presId="urn:microsoft.com/office/officeart/2005/8/layout/process1"/>
    <dgm:cxn modelId="{2317BEBB-9DC1-406D-B890-241A2D4A5007}" type="presParOf" srcId="{21BE58FE-37D5-4047-A84D-926426E1263C}" destId="{D08D70EB-BACE-4C30-955B-E5EF0A389684}" srcOrd="0" destOrd="0" presId="urn:microsoft.com/office/officeart/2005/8/layout/process1"/>
    <dgm:cxn modelId="{4AF98200-895D-4E01-8225-4C23E5E98F92}" type="presParOf" srcId="{9CAE9364-35F1-4A05-8268-BF4CB5BAF96B}" destId="{83347248-B018-4F87-BD51-BCDF38564684}" srcOrd="6" destOrd="0" presId="urn:microsoft.com/office/officeart/2005/8/layout/process1"/>
    <dgm:cxn modelId="{C466E50F-DFAD-4CFD-845E-ADD73AE26EA5}" type="presParOf" srcId="{9CAE9364-35F1-4A05-8268-BF4CB5BAF96B}" destId="{3240240B-35C0-4DE9-8C34-D3AAE9B44F57}" srcOrd="7" destOrd="0" presId="urn:microsoft.com/office/officeart/2005/8/layout/process1"/>
    <dgm:cxn modelId="{E4FE2456-1F4A-4DDA-938E-E6B568D00938}" type="presParOf" srcId="{3240240B-35C0-4DE9-8C34-D3AAE9B44F57}" destId="{CA8D26FC-E7A8-45F6-8331-4271A9345410}" srcOrd="0" destOrd="0" presId="urn:microsoft.com/office/officeart/2005/8/layout/process1"/>
    <dgm:cxn modelId="{73D1C3D5-77B5-4227-A9DC-30031FDD8C6D}" type="presParOf" srcId="{9CAE9364-35F1-4A05-8268-BF4CB5BAF96B}" destId="{9DD5938D-2385-4C1D-9251-162BDB451FA8}" srcOrd="8" destOrd="0" presId="urn:microsoft.com/office/officeart/2005/8/layout/process1"/>
    <dgm:cxn modelId="{CE05BB42-ACEB-419E-A2A0-D8FA6412AC9C}" type="presParOf" srcId="{9CAE9364-35F1-4A05-8268-BF4CB5BAF96B}" destId="{DB4273BC-B617-4F2C-AD01-D25D0FB440A0}" srcOrd="9" destOrd="0" presId="urn:microsoft.com/office/officeart/2005/8/layout/process1"/>
    <dgm:cxn modelId="{5928B988-FADF-4992-9845-A954536CC01E}" type="presParOf" srcId="{DB4273BC-B617-4F2C-AD01-D25D0FB440A0}" destId="{4486DC06-AABC-4A91-A8BA-1C978E1639B8}" srcOrd="0" destOrd="0" presId="urn:microsoft.com/office/officeart/2005/8/layout/process1"/>
    <dgm:cxn modelId="{12170A29-93F3-47CF-B846-C7CE43A630A5}" type="presParOf" srcId="{9CAE9364-35F1-4A05-8268-BF4CB5BAF96B}" destId="{1158BD7E-6940-4EF1-AF57-A8AE637B561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FB477-D02E-4565-B080-0CD3054B1613}">
      <dsp:nvSpPr>
        <dsp:cNvPr id="0" name=""/>
        <dsp:cNvSpPr/>
      </dsp:nvSpPr>
      <dsp:spPr>
        <a:xfrm>
          <a:off x="3968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92D050"/>
              </a:solidFill>
            </a:rPr>
            <a:t>Run start</a:t>
          </a:r>
          <a:endParaRPr lang="en-US" sz="1800" b="1" kern="1200" dirty="0">
            <a:solidFill>
              <a:srgbClr val="92D050"/>
            </a:solidFill>
          </a:endParaRPr>
        </a:p>
      </dsp:txBody>
      <dsp:txXfrm>
        <a:off x="40003" y="1063708"/>
        <a:ext cx="1158242" cy="1427373"/>
      </dsp:txXfrm>
    </dsp:sp>
    <dsp:sp modelId="{FBC8F63D-D0EF-466E-9B36-7B26AD36E348}">
      <dsp:nvSpPr>
        <dsp:cNvPr id="0" name=""/>
        <dsp:cNvSpPr/>
      </dsp:nvSpPr>
      <dsp:spPr>
        <a:xfrm>
          <a:off x="1357312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1685859"/>
        <a:ext cx="182578" cy="183071"/>
      </dsp:txXfrm>
    </dsp:sp>
    <dsp:sp modelId="{53571DBE-B253-494B-9412-A57916D11476}">
      <dsp:nvSpPr>
        <dsp:cNvPr id="0" name=""/>
        <dsp:cNvSpPr/>
      </dsp:nvSpPr>
      <dsp:spPr>
        <a:xfrm>
          <a:off x="1726406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new Q table for each predator</a:t>
          </a:r>
          <a:endParaRPr lang="en-US" sz="1800" kern="1200" dirty="0"/>
        </a:p>
      </dsp:txBody>
      <dsp:txXfrm>
        <a:off x="1762441" y="1063708"/>
        <a:ext cx="1158242" cy="1427373"/>
      </dsp:txXfrm>
    </dsp:sp>
    <dsp:sp modelId="{1CC824EA-DA65-403C-8FC6-FE44496DBA3F}">
      <dsp:nvSpPr>
        <dsp:cNvPr id="0" name=""/>
        <dsp:cNvSpPr/>
      </dsp:nvSpPr>
      <dsp:spPr>
        <a:xfrm>
          <a:off x="3079750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1685859"/>
        <a:ext cx="182578" cy="183071"/>
      </dsp:txXfrm>
    </dsp:sp>
    <dsp:sp modelId="{4A3F1379-C326-4499-8EFD-D80BBEE11A2C}">
      <dsp:nvSpPr>
        <dsp:cNvPr id="0" name=""/>
        <dsp:cNvSpPr/>
      </dsp:nvSpPr>
      <dsp:spPr>
        <a:xfrm>
          <a:off x="3448843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Choose random placement for all animals</a:t>
          </a:r>
          <a:endParaRPr lang="en-US" sz="1800" kern="1200" dirty="0"/>
        </a:p>
      </dsp:txBody>
      <dsp:txXfrm>
        <a:off x="3484878" y="1063708"/>
        <a:ext cx="1158242" cy="1427373"/>
      </dsp:txXfrm>
    </dsp:sp>
    <dsp:sp modelId="{2C0D6316-C917-4522-8EC1-347AA2EA5D51}">
      <dsp:nvSpPr>
        <dsp:cNvPr id="0" name=""/>
        <dsp:cNvSpPr/>
      </dsp:nvSpPr>
      <dsp:spPr>
        <a:xfrm>
          <a:off x="4802187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1685859"/>
        <a:ext cx="182578" cy="183071"/>
      </dsp:txXfrm>
    </dsp:sp>
    <dsp:sp modelId="{583795FE-8BF6-482F-9EEE-158D0D79255C}">
      <dsp:nvSpPr>
        <dsp:cNvPr id="0" name=""/>
        <dsp:cNvSpPr/>
      </dsp:nvSpPr>
      <dsp:spPr>
        <a:xfrm>
          <a:off x="5171281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episode</a:t>
          </a:r>
          <a:endParaRPr lang="en-US" sz="1800" kern="1200" dirty="0"/>
        </a:p>
      </dsp:txBody>
      <dsp:txXfrm>
        <a:off x="5207316" y="1063708"/>
        <a:ext cx="1158242" cy="1427373"/>
      </dsp:txXfrm>
    </dsp:sp>
    <dsp:sp modelId="{C6B943B5-CA44-4A06-9E70-746BF364CE7E}">
      <dsp:nvSpPr>
        <dsp:cNvPr id="0" name=""/>
        <dsp:cNvSpPr/>
      </dsp:nvSpPr>
      <dsp:spPr>
        <a:xfrm>
          <a:off x="6524624" y="1624836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1685859"/>
        <a:ext cx="182578" cy="183071"/>
      </dsp:txXfrm>
    </dsp:sp>
    <dsp:sp modelId="{FB3D0FDB-3EDA-4650-8324-3BBFD005E9E0}">
      <dsp:nvSpPr>
        <dsp:cNvPr id="0" name=""/>
        <dsp:cNvSpPr/>
      </dsp:nvSpPr>
      <dsp:spPr>
        <a:xfrm>
          <a:off x="6893718" y="1027673"/>
          <a:ext cx="1230312" cy="1499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Run end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929753" y="1063708"/>
        <a:ext cx="1158242" cy="1427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38AD-A639-4D05-A1F5-FE1B24662031}">
      <dsp:nvSpPr>
        <dsp:cNvPr id="0" name=""/>
        <dsp:cNvSpPr/>
      </dsp:nvSpPr>
      <dsp:spPr>
        <a:xfrm>
          <a:off x="4820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נמצא במצב </a:t>
          </a:r>
          <a:r>
            <a:rPr lang="en-US" sz="1800" kern="1200" dirty="0"/>
            <a:t>s</a:t>
          </a:r>
          <a:endParaRPr lang="he-IL" sz="1800" kern="1200" dirty="0"/>
        </a:p>
      </dsp:txBody>
      <dsp:txXfrm>
        <a:off x="48316" y="1320267"/>
        <a:ext cx="1407405" cy="1398065"/>
      </dsp:txXfrm>
    </dsp:sp>
    <dsp:sp modelId="{0702DB74-78A8-4616-B09F-9C5ACA9F6837}">
      <dsp:nvSpPr>
        <dsp:cNvPr id="0" name=""/>
        <dsp:cNvSpPr/>
      </dsp:nvSpPr>
      <dsp:spPr>
        <a:xfrm>
          <a:off x="1648657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1648657" y="1908116"/>
        <a:ext cx="221768" cy="222366"/>
      </dsp:txXfrm>
    </dsp:sp>
    <dsp:sp modelId="{FA1B2BB9-9F7F-4FB0-AE84-1094E971B14B}">
      <dsp:nvSpPr>
        <dsp:cNvPr id="0" name=""/>
        <dsp:cNvSpPr/>
      </dsp:nvSpPr>
      <dsp:spPr>
        <a:xfrm>
          <a:off x="2096976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בוחר פעולה </a:t>
          </a:r>
          <a:r>
            <a:rPr lang="en-US" sz="1800" kern="1200" dirty="0"/>
            <a:t>a</a:t>
          </a:r>
          <a:r>
            <a:rPr lang="he-IL" sz="1800" kern="1200" dirty="0"/>
            <a:t> ומבצע אותה</a:t>
          </a:r>
        </a:p>
      </dsp:txBody>
      <dsp:txXfrm>
        <a:off x="2140472" y="1320267"/>
        <a:ext cx="1407405" cy="1398065"/>
      </dsp:txXfrm>
    </dsp:sp>
    <dsp:sp modelId="{6FAF2BD8-008C-45E1-B579-892FDE32B29F}">
      <dsp:nvSpPr>
        <dsp:cNvPr id="0" name=""/>
        <dsp:cNvSpPr/>
      </dsp:nvSpPr>
      <dsp:spPr>
        <a:xfrm>
          <a:off x="3740813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3740813" y="1908116"/>
        <a:ext cx="221768" cy="222366"/>
      </dsp:txXfrm>
    </dsp:sp>
    <dsp:sp modelId="{7804AC2D-7C22-4FC8-A080-60B195D0A9B5}">
      <dsp:nvSpPr>
        <dsp:cNvPr id="0" name=""/>
        <dsp:cNvSpPr/>
      </dsp:nvSpPr>
      <dsp:spPr>
        <a:xfrm>
          <a:off x="4189132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מגיע למצב </a:t>
          </a:r>
          <a:r>
            <a:rPr lang="en-US" sz="1800" kern="1200" dirty="0"/>
            <a:t>s’</a:t>
          </a:r>
          <a:r>
            <a:rPr lang="he-IL" sz="1800" kern="1200" dirty="0"/>
            <a:t> </a:t>
          </a:r>
        </a:p>
      </dsp:txBody>
      <dsp:txXfrm>
        <a:off x="4232628" y="1320267"/>
        <a:ext cx="1407405" cy="1398065"/>
      </dsp:txXfrm>
    </dsp:sp>
    <dsp:sp modelId="{21BE58FE-37D5-4047-A84D-926426E1263C}">
      <dsp:nvSpPr>
        <dsp:cNvPr id="0" name=""/>
        <dsp:cNvSpPr/>
      </dsp:nvSpPr>
      <dsp:spPr>
        <a:xfrm>
          <a:off x="5832969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5832969" y="1908116"/>
        <a:ext cx="221768" cy="222366"/>
      </dsp:txXfrm>
    </dsp:sp>
    <dsp:sp modelId="{83347248-B018-4F87-BD51-BCDF38564684}">
      <dsp:nvSpPr>
        <dsp:cNvPr id="0" name=""/>
        <dsp:cNvSpPr/>
      </dsp:nvSpPr>
      <dsp:spPr>
        <a:xfrm>
          <a:off x="6281289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מקבל </a:t>
          </a:r>
          <a:r>
            <a:rPr lang="en-US" sz="1800" kern="1200" dirty="0"/>
            <a:t>reward</a:t>
          </a:r>
          <a:r>
            <a:rPr lang="he-IL" sz="1800" kern="1200" dirty="0"/>
            <a:t> של </a:t>
          </a:r>
          <a:r>
            <a:rPr lang="en-US" sz="1800" kern="1200" dirty="0"/>
            <a:t>R(</a:t>
          </a:r>
          <a:r>
            <a:rPr lang="en-US" sz="1800" kern="1200" dirty="0" err="1"/>
            <a:t>s,a,s</a:t>
          </a:r>
          <a:r>
            <a:rPr lang="en-US" sz="1800" kern="1200" dirty="0"/>
            <a:t>’)</a:t>
          </a:r>
          <a:endParaRPr lang="he-IL" sz="1800" kern="1200" dirty="0"/>
        </a:p>
      </dsp:txBody>
      <dsp:txXfrm>
        <a:off x="6324785" y="1320267"/>
        <a:ext cx="1407405" cy="1398065"/>
      </dsp:txXfrm>
    </dsp:sp>
    <dsp:sp modelId="{3240240B-35C0-4DE9-8C34-D3AAE9B44F57}">
      <dsp:nvSpPr>
        <dsp:cNvPr id="0" name=""/>
        <dsp:cNvSpPr/>
      </dsp:nvSpPr>
      <dsp:spPr>
        <a:xfrm>
          <a:off x="7925125" y="1833994"/>
          <a:ext cx="316812" cy="3706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/>
        </a:p>
      </dsp:txBody>
      <dsp:txXfrm>
        <a:off x="7925125" y="1908116"/>
        <a:ext cx="221768" cy="222366"/>
      </dsp:txXfrm>
    </dsp:sp>
    <dsp:sp modelId="{9DD5938D-2385-4C1D-9251-162BDB451FA8}">
      <dsp:nvSpPr>
        <dsp:cNvPr id="0" name=""/>
        <dsp:cNvSpPr/>
      </dsp:nvSpPr>
      <dsp:spPr>
        <a:xfrm>
          <a:off x="8373445" y="1276771"/>
          <a:ext cx="1494397" cy="1485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/>
            <a:t>מעדכן את ה-</a:t>
          </a:r>
          <a:r>
            <a:rPr lang="en-US" sz="1800" kern="1200" dirty="0"/>
            <a:t>Q Table</a:t>
          </a:r>
          <a:r>
            <a:rPr lang="he-IL" sz="1800" kern="1200" dirty="0"/>
            <a:t> שלו בעזרת ה-</a:t>
          </a:r>
          <a:r>
            <a:rPr lang="en-US" sz="1800" kern="1200" dirty="0"/>
            <a:t>reward</a:t>
          </a:r>
          <a:r>
            <a:rPr lang="he-IL" sz="1800" kern="1200" dirty="0"/>
            <a:t> שקיבל</a:t>
          </a:r>
        </a:p>
      </dsp:txBody>
      <dsp:txXfrm>
        <a:off x="8416941" y="1320267"/>
        <a:ext cx="1407405" cy="1398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D38AD-A639-4D05-A1F5-FE1B24662031}">
      <dsp:nvSpPr>
        <dsp:cNvPr id="0" name=""/>
        <dsp:cNvSpPr/>
      </dsp:nvSpPr>
      <dsp:spPr>
        <a:xfrm>
          <a:off x="8084" y="1304171"/>
          <a:ext cx="1132947" cy="1430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נמצא במצב </a:t>
          </a:r>
          <a:r>
            <a:rPr lang="en-US" sz="1500" kern="1200" dirty="0"/>
            <a:t>s</a:t>
          </a:r>
          <a:endParaRPr lang="he-IL" sz="1500" kern="1200" dirty="0"/>
        </a:p>
      </dsp:txBody>
      <dsp:txXfrm>
        <a:off x="41267" y="1337354"/>
        <a:ext cx="1066581" cy="1363891"/>
      </dsp:txXfrm>
    </dsp:sp>
    <dsp:sp modelId="{0702DB74-78A8-4616-B09F-9C5ACA9F6837}">
      <dsp:nvSpPr>
        <dsp:cNvPr id="0" name=""/>
        <dsp:cNvSpPr/>
      </dsp:nvSpPr>
      <dsp:spPr>
        <a:xfrm>
          <a:off x="1254326" y="1878814"/>
          <a:ext cx="240184" cy="2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1254326" y="1935008"/>
        <a:ext cx="168129" cy="168582"/>
      </dsp:txXfrm>
    </dsp:sp>
    <dsp:sp modelId="{FA1B2BB9-9F7F-4FB0-AE84-1094E971B14B}">
      <dsp:nvSpPr>
        <dsp:cNvPr id="0" name=""/>
        <dsp:cNvSpPr/>
      </dsp:nvSpPr>
      <dsp:spPr>
        <a:xfrm>
          <a:off x="1594210" y="1304171"/>
          <a:ext cx="1132947" cy="1430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בוחר פעולה </a:t>
          </a:r>
          <a:r>
            <a:rPr lang="en-US" sz="1500" kern="1200" dirty="0"/>
            <a:t>a</a:t>
          </a:r>
          <a:r>
            <a:rPr lang="he-IL" sz="1500" kern="1200" dirty="0"/>
            <a:t> ומבצע אותה</a:t>
          </a:r>
        </a:p>
      </dsp:txBody>
      <dsp:txXfrm>
        <a:off x="1627393" y="1337354"/>
        <a:ext cx="1066581" cy="1363891"/>
      </dsp:txXfrm>
    </dsp:sp>
    <dsp:sp modelId="{6FAF2BD8-008C-45E1-B579-892FDE32B29F}">
      <dsp:nvSpPr>
        <dsp:cNvPr id="0" name=""/>
        <dsp:cNvSpPr/>
      </dsp:nvSpPr>
      <dsp:spPr>
        <a:xfrm>
          <a:off x="2840452" y="1878814"/>
          <a:ext cx="240184" cy="2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2840452" y="1935008"/>
        <a:ext cx="168129" cy="168582"/>
      </dsp:txXfrm>
    </dsp:sp>
    <dsp:sp modelId="{7804AC2D-7C22-4FC8-A080-60B195D0A9B5}">
      <dsp:nvSpPr>
        <dsp:cNvPr id="0" name=""/>
        <dsp:cNvSpPr/>
      </dsp:nvSpPr>
      <dsp:spPr>
        <a:xfrm>
          <a:off x="3180336" y="1304171"/>
          <a:ext cx="1132947" cy="1430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מגיע למצב </a:t>
          </a:r>
          <a:r>
            <a:rPr lang="en-US" sz="1500" kern="1200" dirty="0"/>
            <a:t>s’</a:t>
          </a:r>
          <a:r>
            <a:rPr lang="he-IL" sz="1500" kern="1200" dirty="0"/>
            <a:t> </a:t>
          </a:r>
        </a:p>
      </dsp:txBody>
      <dsp:txXfrm>
        <a:off x="3213519" y="1337354"/>
        <a:ext cx="1066581" cy="1363891"/>
      </dsp:txXfrm>
    </dsp:sp>
    <dsp:sp modelId="{21BE58FE-37D5-4047-A84D-926426E1263C}">
      <dsp:nvSpPr>
        <dsp:cNvPr id="0" name=""/>
        <dsp:cNvSpPr/>
      </dsp:nvSpPr>
      <dsp:spPr>
        <a:xfrm>
          <a:off x="4426578" y="1878814"/>
          <a:ext cx="240184" cy="2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4426578" y="1935008"/>
        <a:ext cx="168129" cy="168582"/>
      </dsp:txXfrm>
    </dsp:sp>
    <dsp:sp modelId="{83347248-B018-4F87-BD51-BCDF38564684}">
      <dsp:nvSpPr>
        <dsp:cNvPr id="0" name=""/>
        <dsp:cNvSpPr/>
      </dsp:nvSpPr>
      <dsp:spPr>
        <a:xfrm>
          <a:off x="4766463" y="1331667"/>
          <a:ext cx="1159571" cy="1375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b="0" kern="1200" dirty="0"/>
            <a:t>מקבל </a:t>
          </a:r>
          <a:r>
            <a:rPr lang="en-US" sz="1800" b="0" kern="1200" dirty="0"/>
            <a:t>reward</a:t>
          </a:r>
          <a:r>
            <a:rPr lang="he-IL" sz="1800" b="0" kern="1200" dirty="0"/>
            <a:t> של </a:t>
          </a:r>
          <a:r>
            <a:rPr lang="en-US" sz="1800" b="0" kern="1200" dirty="0"/>
            <a:t>R(</a:t>
          </a:r>
          <a:r>
            <a:rPr lang="en-US" sz="1800" b="0" kern="1200" dirty="0" err="1"/>
            <a:t>s,a,s</a:t>
          </a:r>
          <a:r>
            <a:rPr lang="en-US" sz="1800" b="0" kern="1200" dirty="0"/>
            <a:t>’)</a:t>
          </a:r>
          <a:endParaRPr lang="he-IL" sz="1800" b="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800426" y="1365630"/>
        <a:ext cx="1091645" cy="1307338"/>
      </dsp:txXfrm>
    </dsp:sp>
    <dsp:sp modelId="{3240240B-35C0-4DE9-8C34-D3AAE9B44F57}">
      <dsp:nvSpPr>
        <dsp:cNvPr id="0" name=""/>
        <dsp:cNvSpPr/>
      </dsp:nvSpPr>
      <dsp:spPr>
        <a:xfrm>
          <a:off x="6039329" y="1878814"/>
          <a:ext cx="240184" cy="2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6039329" y="1935008"/>
        <a:ext cx="168129" cy="168582"/>
      </dsp:txXfrm>
    </dsp:sp>
    <dsp:sp modelId="{9DD5938D-2385-4C1D-9251-162BDB451FA8}">
      <dsp:nvSpPr>
        <dsp:cNvPr id="0" name=""/>
        <dsp:cNvSpPr/>
      </dsp:nvSpPr>
      <dsp:spPr>
        <a:xfrm>
          <a:off x="6379213" y="1304171"/>
          <a:ext cx="1132947" cy="14302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/>
            <a:t>מעדכן את ה-</a:t>
          </a:r>
          <a:r>
            <a:rPr lang="en-US" sz="1500" kern="1200" dirty="0"/>
            <a:t>Q Table</a:t>
          </a:r>
          <a:r>
            <a:rPr lang="he-IL" sz="1500" kern="1200" dirty="0"/>
            <a:t> שלו בעזרת ה-</a:t>
          </a:r>
          <a:r>
            <a:rPr lang="en-US" sz="1500" kern="1200" dirty="0"/>
            <a:t>reward</a:t>
          </a:r>
          <a:r>
            <a:rPr lang="he-IL" sz="1500" kern="1200" dirty="0"/>
            <a:t> שקיבל</a:t>
          </a:r>
        </a:p>
      </dsp:txBody>
      <dsp:txXfrm>
        <a:off x="6412396" y="1337354"/>
        <a:ext cx="1066581" cy="1363891"/>
      </dsp:txXfrm>
    </dsp:sp>
    <dsp:sp modelId="{DB4273BC-B617-4F2C-AD01-D25D0FB440A0}">
      <dsp:nvSpPr>
        <dsp:cNvPr id="0" name=""/>
        <dsp:cNvSpPr/>
      </dsp:nvSpPr>
      <dsp:spPr>
        <a:xfrm>
          <a:off x="7625455" y="1878814"/>
          <a:ext cx="240184" cy="2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7625455" y="1935008"/>
        <a:ext cx="168129" cy="168582"/>
      </dsp:txXfrm>
    </dsp:sp>
    <dsp:sp modelId="{1158BD7E-6940-4EF1-AF57-A8AE637B5611}">
      <dsp:nvSpPr>
        <dsp:cNvPr id="0" name=""/>
        <dsp:cNvSpPr/>
      </dsp:nvSpPr>
      <dsp:spPr>
        <a:xfrm>
          <a:off x="7965339" y="1208386"/>
          <a:ext cx="1899238" cy="162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b="1" kern="1200" dirty="0"/>
            <a:t>מעדכן בנוסף גם את כל זוגות ה"מצב-פעולה" הדומים לזוג הנוכחי</a:t>
          </a:r>
        </a:p>
      </dsp:txBody>
      <dsp:txXfrm>
        <a:off x="8012841" y="1255888"/>
        <a:ext cx="1804234" cy="1526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4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7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/>
              <a:t>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4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9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6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82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5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F8822D0-32A3-420B-AB92-D1BBD7B1341C}" type="datetimeFigureOut">
              <a:rPr lang="he-IL" smtClean="0"/>
              <a:t>כ"ח/אייר/תשע"ז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41F597D-A502-4FF1-9BD1-CD52FAA24C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49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RL speedup exercise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Similarities Speedup Method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74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שיטת ניקוד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כיוון שלטרפים אסטרטגיה קבועה, היחידים שמקבלים ניקוד הם הטורפים.</a:t>
            </a:r>
          </a:p>
          <a:p>
            <a:r>
              <a:rPr lang="he-IL" dirty="0"/>
              <a:t>על כל פעולה שטורף מבצע הוא מקבל </a:t>
            </a:r>
            <a:r>
              <a:rPr lang="en-US" dirty="0"/>
              <a:t>reward</a:t>
            </a:r>
            <a:r>
              <a:rPr lang="he-IL" dirty="0"/>
              <a:t> של 0</a:t>
            </a:r>
          </a:p>
          <a:p>
            <a:r>
              <a:rPr lang="he-IL" dirty="0"/>
              <a:t>אם הטורף ביצע פעולה שהובילה אותו למשבצת שבה יש טרף, ה-</a:t>
            </a:r>
            <a:r>
              <a:rPr lang="en-US" dirty="0"/>
              <a:t>episode</a:t>
            </a:r>
            <a:r>
              <a:rPr lang="he-IL" dirty="0"/>
              <a:t> מסתיים </a:t>
            </a:r>
            <a:r>
              <a:rPr lang="he-IL" b="1" u="sng" dirty="0"/>
              <a:t>וכל הטורפים</a:t>
            </a:r>
            <a:r>
              <a:rPr lang="he-IL" b="1" dirty="0"/>
              <a:t> </a:t>
            </a:r>
            <a:r>
              <a:rPr lang="he-IL" dirty="0"/>
              <a:t>מקבלים </a:t>
            </a:r>
            <a:r>
              <a:rPr lang="en-US" dirty="0"/>
              <a:t>reward</a:t>
            </a:r>
            <a:r>
              <a:rPr lang="he-IL" dirty="0"/>
              <a:t> של 1</a:t>
            </a:r>
          </a:p>
        </p:txBody>
      </p:sp>
    </p:spTree>
    <p:extLst>
      <p:ext uri="{BB962C8B-B14F-4D97-AF65-F5344CB8AC3E}">
        <p14:creationId xmlns:p14="http://schemas.microsoft.com/office/powerpoint/2010/main" val="2658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הגדרות נוספות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e-IL" dirty="0"/>
                  <a:t>במקרה שלנו- שני טורפים, טרף אחד</a:t>
                </a:r>
              </a:p>
              <a:p>
                <a:r>
                  <a:rPr lang="he-IL" b="1" u="sng" dirty="0"/>
                  <a:t>עולם בגודל 20</a:t>
                </a:r>
                <a:r>
                  <a:rPr lang="en-US" b="1" u="sng" dirty="0"/>
                  <a:t>x</a:t>
                </a:r>
                <a:r>
                  <a:rPr lang="he-IL" b="1" u="sng" dirty="0"/>
                  <a:t>20</a:t>
                </a:r>
              </a:p>
              <a:p>
                <a:r>
                  <a:rPr lang="he-IL" dirty="0"/>
                  <a:t>כאשר נמצאים במצב </a:t>
                </a:r>
                <a:r>
                  <a:rPr lang="en-US" dirty="0"/>
                  <a:t>s</a:t>
                </a:r>
                <a:r>
                  <a:rPr lang="he-IL" dirty="0"/>
                  <a:t>, בוחרים בפעולה </a:t>
                </a:r>
                <a:r>
                  <a:rPr lang="en-US" dirty="0"/>
                  <a:t>a</a:t>
                </a:r>
                <a:r>
                  <a:rPr lang="he-IL" dirty="0"/>
                  <a:t> ומגיעים למצב </a:t>
                </a:r>
                <a:r>
                  <a:rPr lang="en-US" dirty="0"/>
                  <a:t>s’</a:t>
                </a:r>
                <a:r>
                  <a:rPr lang="he-IL" dirty="0"/>
                  <a:t>, עדכון ה-</a:t>
                </a:r>
                <a:r>
                  <a:rPr lang="en-US" dirty="0"/>
                  <a:t>Q Table</a:t>
                </a:r>
                <a:r>
                  <a:rPr lang="he-IL" dirty="0"/>
                  <a:t> מבוצע ע"פ הנוסחה שנלמדה בהרצאה: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he-IL" b="0" dirty="0">
                  <a:ea typeface="Cambria Math" panose="02040503050406030204" pitchFamily="18" charset="0"/>
                </a:endParaRPr>
              </a:p>
              <a:p>
                <a:endParaRPr lang="he-IL" dirty="0"/>
              </a:p>
              <a:p>
                <a:r>
                  <a:rPr lang="he-IL" dirty="0"/>
                  <a:t>כאשר: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003125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417" r="-618" b="-235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7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he-IL" dirty="0"/>
                  <a:t>עבור כל טורף, כל מצב מיוצג על ידי רביעייה: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e-IL" dirty="0"/>
              </a:p>
              <a:p>
                <a:pPr algn="r"/>
                <a:r>
                  <a:rPr lang="he-IL" dirty="0"/>
                  <a:t>כאשר: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x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x</a:t>
                </a:r>
                <a:r>
                  <a:rPr lang="he-IL" dirty="0"/>
                  <a:t> של הטורף השני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y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y</a:t>
                </a:r>
                <a:r>
                  <a:rPr lang="he-IL" dirty="0"/>
                  <a:t> של הטורף השני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x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x</a:t>
                </a:r>
                <a:r>
                  <a:rPr lang="he-IL" dirty="0"/>
                  <a:t> של הטרף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= ההפרש בין קורדינטת </a:t>
                </a:r>
                <a:r>
                  <a:rPr lang="en-US" dirty="0"/>
                  <a:t>y</a:t>
                </a:r>
                <a:r>
                  <a:rPr lang="he-IL" dirty="0"/>
                  <a:t> של הטורף לקורדינטת </a:t>
                </a:r>
                <a:r>
                  <a:rPr lang="en-US" dirty="0"/>
                  <a:t>y</a:t>
                </a:r>
                <a:r>
                  <a:rPr lang="he-IL" dirty="0"/>
                  <a:t> של הטרף</a:t>
                </a:r>
              </a:p>
              <a:p>
                <a:r>
                  <a:rPr lang="he-IL" dirty="0"/>
                  <a:t>ייצוג זה הוא קומפקטי ועדיף מאשר ייצוג המכיל את הקורדינטות המלאות של כל חיה, שכן ניתן להוכיח שבחירת הפעולה של הטורף תלויה רק במיקומו היחסי לשאר החיות. </a:t>
                </a:r>
              </a:p>
              <a:p>
                <a:r>
                  <a:rPr lang="he-IL" dirty="0"/>
                  <a:t>הפעולות מיוצגות ע"י מספרים:</a:t>
                </a:r>
              </a:p>
              <a:p>
                <a:pPr marL="45720" indent="0" algn="l" rtl="0">
                  <a:buNone/>
                </a:pPr>
                <a:r>
                  <a:rPr lang="en-US" dirty="0"/>
                  <a:t>0=up, 1=down, 2=left, 3=right, 4=stay in place</a:t>
                </a:r>
                <a:endParaRPr lang="he-IL" dirty="0"/>
              </a:p>
              <a:p>
                <a:pPr lvl="1"/>
                <a:endParaRPr lang="he-IL" dirty="0"/>
              </a:p>
              <a:p>
                <a:pPr lvl="1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3021" r="-124" b="-110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1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ייצוג מצב- דוגמא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6551100" y="2057400"/>
                <a:ext cx="4464772" cy="3020801"/>
              </a:xfrm>
            </p:spPr>
            <p:txBody>
              <a:bodyPr>
                <a:normAutofit/>
              </a:bodyPr>
              <a:lstStyle/>
              <a:p>
                <a:r>
                  <a:rPr lang="he-IL" dirty="0"/>
                  <a:t>בעולם בגודל 4</a:t>
                </a:r>
                <a:r>
                  <a:rPr lang="en-US" dirty="0"/>
                  <a:t>X</a:t>
                </a:r>
                <a:r>
                  <a:rPr lang="he-IL" dirty="0"/>
                  <a:t>4, עבור הטורף </a:t>
                </a:r>
                <a:r>
                  <a:rPr lang="en-US" dirty="0"/>
                  <a:t>L1</a:t>
                </a:r>
                <a:r>
                  <a:rPr lang="he-IL" dirty="0"/>
                  <a:t>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0" dirty="0"/>
              </a:p>
              <a:p>
                <a:pPr marL="45720" indent="0" algn="l" rtl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1100" y="2057400"/>
                <a:ext cx="4464772" cy="3020801"/>
              </a:xfrm>
              <a:blipFill>
                <a:blip r:embed="rId2"/>
                <a:stretch>
                  <a:fillRect t="-2626" r="-6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10132"/>
              </p:ext>
            </p:extLst>
          </p:nvPr>
        </p:nvGraphicFramePr>
        <p:xfrm>
          <a:off x="961534" y="2139885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25" y="4381166"/>
            <a:ext cx="632372" cy="6244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35" y="3637324"/>
            <a:ext cx="723766" cy="63208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2912155"/>
            <a:ext cx="632372" cy="62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30458" y="2855056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L1</a:t>
            </a:r>
            <a:endParaRPr lang="he-I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61534" y="4312135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L2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65206" y="3936943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0194" y="2262739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0194" y="3039722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0194" y="3771667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0194" y="4545685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29457" y="1656668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0</a:t>
            </a:r>
            <a:endParaRPr lang="he-IL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1798" y="1626648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1</a:t>
            </a:r>
            <a:endParaRPr lang="he-IL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21273" y="1631063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2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0310" y="1611638"/>
            <a:ext cx="4713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3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828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גודל ה-</a:t>
            </a:r>
            <a:r>
              <a:rPr lang="en-US" dirty="0"/>
              <a:t>Q Table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גודל מרחב המצבים- כל איבר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e-IL" dirty="0"/>
                  <a:t> מקיים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, ולכן 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38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136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מספר צירופי ה-</a:t>
                </a:r>
                <a:r>
                  <a:rPr lang="en-US" dirty="0"/>
                  <a:t>state-action</a:t>
                </a:r>
                <a:r>
                  <a:rPr lang="he-IL" dirty="0"/>
                  <a:t> האפשריים:</a:t>
                </a:r>
              </a:p>
              <a:p>
                <a:pPr marL="45720" indent="0">
                  <a:buNone/>
                </a:pPr>
                <a:endParaRPr lang="he-IL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2" r="-2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גודל ה-</a:t>
            </a:r>
            <a:r>
              <a:rPr lang="en-US" dirty="0"/>
              <a:t>Q Table</a:t>
            </a:r>
            <a:r>
              <a:rPr lang="he-IL" dirty="0"/>
              <a:t> הנדרש לפתרון הבעיה הוא </a:t>
            </a:r>
            <a:r>
              <a:rPr lang="he-IL" dirty="0" smtClean="0"/>
              <a:t>עצום</a:t>
            </a:r>
            <a:endParaRPr lang="he-IL" dirty="0"/>
          </a:p>
          <a:p>
            <a:r>
              <a:rPr lang="he-IL" dirty="0"/>
              <a:t>הדבר יוביל לתהליך למידה איטי מאוד, שידרוש הרצת מספר עצום של </a:t>
            </a:r>
            <a:r>
              <a:rPr lang="en-US" dirty="0"/>
              <a:t>episodes</a:t>
            </a:r>
            <a:r>
              <a:rPr lang="he-IL" dirty="0"/>
              <a:t> לפני הגעה לאסטרטגיה </a:t>
            </a:r>
            <a:r>
              <a:rPr lang="he-IL" dirty="0" smtClean="0"/>
              <a:t>טובה</a:t>
            </a:r>
          </a:p>
          <a:p>
            <a:r>
              <a:rPr lang="he-IL" b="1" u="sng" dirty="0"/>
              <a:t>ניתן להגיע לאסטרטגיה אופטימלית שבה נדרשים לטורפים כ-24 צעדים כדי לתפוס את הטרף, אבל זה דורש תהליך למידה של כ</a:t>
            </a:r>
            <a:r>
              <a:rPr lang="he-IL" b="1" u="sng" dirty="0">
                <a:solidFill>
                  <a:srgbClr val="FF0000"/>
                </a:solidFill>
              </a:rPr>
              <a:t>מיליון</a:t>
            </a:r>
            <a:r>
              <a:rPr lang="he-IL" b="1" u="sng" dirty="0"/>
              <a:t> </a:t>
            </a:r>
            <a:r>
              <a:rPr lang="en-US" b="1" u="sng" dirty="0"/>
              <a:t>episodes</a:t>
            </a:r>
            <a:r>
              <a:rPr lang="he-IL" b="1" u="sng" dirty="0" smtClean="0"/>
              <a:t>.</a:t>
            </a:r>
            <a:endParaRPr lang="he-IL" dirty="0"/>
          </a:p>
          <a:p>
            <a:endParaRPr lang="he-IL" dirty="0"/>
          </a:p>
          <a:p>
            <a:r>
              <a:rPr lang="he-IL" dirty="0"/>
              <a:t>נרצה להאיץ את תהליך הלמידה על ידי </a:t>
            </a:r>
            <a:r>
              <a:rPr lang="he-IL" b="1" u="sng" dirty="0"/>
              <a:t>שילוב הידע שלכם</a:t>
            </a:r>
            <a:r>
              <a:rPr lang="he-IL" dirty="0"/>
              <a:t> על הבעיה ומאפייניה, כמפתחים אנושיים, לתהליך הלמידה.</a:t>
            </a:r>
          </a:p>
        </p:txBody>
      </p:sp>
    </p:spTree>
    <p:extLst>
      <p:ext uri="{BB962C8B-B14F-4D97-AF65-F5344CB8AC3E}">
        <p14:creationId xmlns:p14="http://schemas.microsoft.com/office/powerpoint/2010/main" val="24386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האצה מבוססת </a:t>
            </a:r>
            <a:br>
              <a:rPr lang="he-IL" dirty="0"/>
            </a:br>
            <a:r>
              <a:rPr lang="en-US" dirty="0"/>
              <a:t>Similarities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6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he-IL" dirty="0"/>
              <a:t>הרעיון שמאחורי שיטה זו הוא שבאמצעות הניסיון שקיבלנו מפעולה </a:t>
            </a:r>
            <a:r>
              <a:rPr lang="en-US" dirty="0"/>
              <a:t>a</a:t>
            </a:r>
            <a:r>
              <a:rPr lang="he-IL" dirty="0"/>
              <a:t> שבוצעה במצב </a:t>
            </a:r>
            <a:r>
              <a:rPr lang="en-US" dirty="0"/>
              <a:t>s</a:t>
            </a:r>
            <a:r>
              <a:rPr lang="he-IL" dirty="0"/>
              <a:t> מסוים נוכל לעדכן גם ערכים של זוגות (</a:t>
            </a:r>
            <a:r>
              <a:rPr lang="en-US" dirty="0"/>
              <a:t>s’, a’</a:t>
            </a:r>
            <a:r>
              <a:rPr lang="he-IL" dirty="0"/>
              <a:t>) הדומים לזוג (</a:t>
            </a:r>
            <a:r>
              <a:rPr lang="en-US" dirty="0"/>
              <a:t>s, a</a:t>
            </a:r>
            <a:r>
              <a:rPr lang="he-IL" dirty="0"/>
              <a:t>) על פי היגיון מסוים.</a:t>
            </a:r>
          </a:p>
          <a:p>
            <a:r>
              <a:rPr lang="he-IL" dirty="0"/>
              <a:t>כך אמנם לא נקטין את מרחב המצבים או הפעולות, אבל נוכל לנצל את הידע </a:t>
            </a:r>
            <a:r>
              <a:rPr lang="he-IL" dirty="0" smtClean="0"/>
              <a:t>שצברנו מהאינטראקציה עם הסביבה כדי לעדכן יותר מצבים</a:t>
            </a:r>
          </a:p>
          <a:p>
            <a:r>
              <a:rPr lang="he-IL" dirty="0" smtClean="0"/>
              <a:t>עקרון זה יוביל בסופו של דבר למספר </a:t>
            </a:r>
            <a:r>
              <a:rPr lang="en-US" dirty="0"/>
              <a:t>episodes</a:t>
            </a:r>
            <a:r>
              <a:rPr lang="he-IL" dirty="0"/>
              <a:t> נדרש קטן </a:t>
            </a:r>
            <a:r>
              <a:rPr lang="he-IL" dirty="0" smtClean="0"/>
              <a:t>יותר כדי להתכנס </a:t>
            </a:r>
            <a:r>
              <a:rPr lang="he-IL" smtClean="0"/>
              <a:t>לאסטרטגיה האופטימאלית.</a:t>
            </a:r>
            <a:endParaRPr lang="he-IL" dirty="0"/>
          </a:p>
          <a:p>
            <a:r>
              <a:rPr lang="he-IL" dirty="0"/>
              <a:t>נוכל להגדיר "מדד זהות" בין כל שני זוגות "מצב-פעולה", כאשר 1 אומר שהזוגות זהים לגמרי ו-0 אומר שהזוגות שונים לגמרי. (המדד יכול להיות גם מספרים לא שלמים בין 0 ל-1)</a:t>
            </a:r>
          </a:p>
        </p:txBody>
      </p:sp>
    </p:spTree>
    <p:extLst>
      <p:ext uri="{BB962C8B-B14F-4D97-AF65-F5344CB8AC3E}">
        <p14:creationId xmlns:p14="http://schemas.microsoft.com/office/powerpoint/2010/main" val="11062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(1)- דומיין איקס עיגול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196439"/>
          </a:xfrm>
        </p:spPr>
        <p:txBody>
          <a:bodyPr/>
          <a:lstStyle/>
          <a:p>
            <a:r>
              <a:rPr lang="he-IL" dirty="0" smtClean="0"/>
              <a:t>נגדיר פעולה </a:t>
            </a:r>
            <a:r>
              <a:rPr lang="en-US" dirty="0" smtClean="0"/>
              <a:t>X(a, b)</a:t>
            </a:r>
            <a:r>
              <a:rPr lang="he-IL" dirty="0" smtClean="0"/>
              <a:t> בתור "שים </a:t>
            </a:r>
            <a:r>
              <a:rPr lang="en-US" dirty="0" smtClean="0"/>
              <a:t>X</a:t>
            </a:r>
            <a:r>
              <a:rPr lang="he-IL" dirty="0" smtClean="0"/>
              <a:t> בתא שבשורה ה-</a:t>
            </a:r>
            <a:r>
              <a:rPr lang="en-US" dirty="0" smtClean="0"/>
              <a:t>a</a:t>
            </a:r>
            <a:r>
              <a:rPr lang="he-IL" dirty="0" smtClean="0"/>
              <a:t> ובעמודה ה-</a:t>
            </a:r>
            <a:r>
              <a:rPr lang="en-US" dirty="0" smtClean="0"/>
              <a:t>b</a:t>
            </a:r>
            <a:r>
              <a:rPr lang="he-IL" dirty="0" smtClean="0"/>
              <a:t>"</a:t>
            </a:r>
          </a:p>
          <a:p>
            <a:r>
              <a:rPr lang="he-IL" dirty="0" smtClean="0"/>
              <a:t>ניתן להגיד כי בין הזוגות הבאים קיים דמיון של 1, במובן ששניהם מובילים לניצחון של ה-</a:t>
            </a:r>
            <a:r>
              <a:rPr lang="en-US" dirty="0" smtClean="0"/>
              <a:t>X</a:t>
            </a:r>
            <a:r>
              <a:rPr lang="he-IL" dirty="0" smtClean="0"/>
              <a:t>: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66772"/>
              </p:ext>
            </p:extLst>
          </p:nvPr>
        </p:nvGraphicFramePr>
        <p:xfrm>
          <a:off x="2520542" y="4187261"/>
          <a:ext cx="1564569" cy="11125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521523">
                  <a:extLst>
                    <a:ext uri="{9D8B030D-6E8A-4147-A177-3AD203B41FA5}">
                      <a16:colId xmlns:a16="http://schemas.microsoft.com/office/drawing/2014/main" xmlns="" val="1159024393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078822366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8950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5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527115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2033653" y="381724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Left Brace 5"/>
          <p:cNvSpPr/>
          <p:nvPr/>
        </p:nvSpPr>
        <p:spPr>
          <a:xfrm rot="10800000">
            <a:off x="5076069" y="381724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168109" y="4558854"/>
            <a:ext cx="115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    X(0, 2)</a:t>
            </a:r>
            <a:r>
              <a:rPr lang="he-IL" b="1" dirty="0" smtClean="0"/>
              <a:t> </a:t>
            </a:r>
            <a:endParaRPr lang="he-IL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16259"/>
              </p:ext>
            </p:extLst>
          </p:nvPr>
        </p:nvGraphicFramePr>
        <p:xfrm>
          <a:off x="7168709" y="4197871"/>
          <a:ext cx="1564569" cy="11125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521523">
                  <a:extLst>
                    <a:ext uri="{9D8B030D-6E8A-4147-A177-3AD203B41FA5}">
                      <a16:colId xmlns:a16="http://schemas.microsoft.com/office/drawing/2014/main" xmlns="" val="1159024393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078822366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8950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5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527115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6681820" y="382785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Left Brace 9"/>
          <p:cNvSpPr/>
          <p:nvPr/>
        </p:nvSpPr>
        <p:spPr>
          <a:xfrm rot="10800000">
            <a:off x="9724236" y="382785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8816276" y="4569464"/>
            <a:ext cx="115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    X(2, 1)</a:t>
            </a:r>
            <a:r>
              <a:rPr lang="he-IL" b="1" dirty="0" smtClean="0"/>
              <a:t>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9934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ידע קודם נדרש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r>
              <a:rPr lang="he-IL" dirty="0"/>
              <a:t> – מה שנלמד בקורס "נושאים מתקדמים בבינה מלאכותית"</a:t>
            </a:r>
          </a:p>
          <a:p>
            <a:pPr lvl="1"/>
            <a:r>
              <a:rPr lang="he-IL" dirty="0"/>
              <a:t>ספציפית- שיטת הלמידה </a:t>
            </a:r>
            <a:r>
              <a:rPr lang="en-US" dirty="0"/>
              <a:t>Q Learning</a:t>
            </a:r>
            <a:endParaRPr lang="he-IL" dirty="0"/>
          </a:p>
          <a:p>
            <a:r>
              <a:rPr lang="he-IL" dirty="0"/>
              <a:t>תכנות בשפת </a:t>
            </a:r>
            <a:r>
              <a:rPr lang="en-US" dirty="0"/>
              <a:t>Java</a:t>
            </a:r>
            <a:r>
              <a:rPr lang="he-IL" dirty="0"/>
              <a:t> – ידע בסיסי מספיק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09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(2)- דומיין איקס עיגול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196439"/>
          </a:xfrm>
        </p:spPr>
        <p:txBody>
          <a:bodyPr/>
          <a:lstStyle/>
          <a:p>
            <a:r>
              <a:rPr lang="he-IL" dirty="0" smtClean="0"/>
              <a:t>כמו כן, ניתן להגיד כי בין הזוגות הבאים קיים דמיון של 1, במובן ששניהם מובילים לאותו המצב בדיוק: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98207"/>
              </p:ext>
            </p:extLst>
          </p:nvPr>
        </p:nvGraphicFramePr>
        <p:xfrm>
          <a:off x="2520542" y="4187261"/>
          <a:ext cx="1564569" cy="11125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521523">
                  <a:extLst>
                    <a:ext uri="{9D8B030D-6E8A-4147-A177-3AD203B41FA5}">
                      <a16:colId xmlns:a16="http://schemas.microsoft.com/office/drawing/2014/main" xmlns="" val="1159024393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078822366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8950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5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527115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2033653" y="381724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Left Brace 5"/>
          <p:cNvSpPr/>
          <p:nvPr/>
        </p:nvSpPr>
        <p:spPr>
          <a:xfrm rot="10800000">
            <a:off x="5076069" y="381724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168109" y="4558854"/>
            <a:ext cx="115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    X(0, 0)</a:t>
            </a:r>
            <a:r>
              <a:rPr lang="he-IL" b="1" dirty="0" smtClean="0"/>
              <a:t> </a:t>
            </a:r>
            <a:endParaRPr lang="he-IL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74835"/>
              </p:ext>
            </p:extLst>
          </p:nvPr>
        </p:nvGraphicFramePr>
        <p:xfrm>
          <a:off x="7168709" y="4197871"/>
          <a:ext cx="1564569" cy="11125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521523">
                  <a:extLst>
                    <a:ext uri="{9D8B030D-6E8A-4147-A177-3AD203B41FA5}">
                      <a16:colId xmlns:a16="http://schemas.microsoft.com/office/drawing/2014/main" xmlns="" val="1159024393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078822366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8950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5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527115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6681820" y="382785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Left Brace 9"/>
          <p:cNvSpPr/>
          <p:nvPr/>
        </p:nvSpPr>
        <p:spPr>
          <a:xfrm rot="10800000">
            <a:off x="9724236" y="382785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8816276" y="4569464"/>
            <a:ext cx="115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    X(0, 1)</a:t>
            </a:r>
            <a:r>
              <a:rPr lang="he-IL" b="1" dirty="0" smtClean="0"/>
              <a:t>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135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(3)- דומיין איקס עיגול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196439"/>
          </a:xfrm>
        </p:spPr>
        <p:txBody>
          <a:bodyPr/>
          <a:lstStyle/>
          <a:p>
            <a:r>
              <a:rPr lang="he-IL" dirty="0" smtClean="0"/>
              <a:t>ניתן להגיד כי בין הזוגות הבאים קיים דמיון של 0.6, במובן ששניהם מובילים למצב שרחוק בצעד אחד מניצחון, אבל כיוון שהפריסה של ה-</a:t>
            </a:r>
            <a:r>
              <a:rPr lang="en-US" dirty="0" smtClean="0"/>
              <a:t>O</a:t>
            </a:r>
            <a:r>
              <a:rPr lang="he-IL" dirty="0" smtClean="0"/>
              <a:t> שונה בין שני המצבים הדמיון לא מלא: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58886"/>
              </p:ext>
            </p:extLst>
          </p:nvPr>
        </p:nvGraphicFramePr>
        <p:xfrm>
          <a:off x="2520542" y="4187261"/>
          <a:ext cx="1564569" cy="11125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521523">
                  <a:extLst>
                    <a:ext uri="{9D8B030D-6E8A-4147-A177-3AD203B41FA5}">
                      <a16:colId xmlns:a16="http://schemas.microsoft.com/office/drawing/2014/main" xmlns="" val="1159024393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078822366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8950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5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527115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2033653" y="381724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Left Brace 5"/>
          <p:cNvSpPr/>
          <p:nvPr/>
        </p:nvSpPr>
        <p:spPr>
          <a:xfrm rot="10800000">
            <a:off x="5076069" y="381724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168109" y="4558854"/>
            <a:ext cx="115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    X(1, 1)</a:t>
            </a:r>
            <a:r>
              <a:rPr lang="he-IL" b="1" dirty="0" smtClean="0"/>
              <a:t> </a:t>
            </a:r>
            <a:endParaRPr lang="he-IL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9010"/>
              </p:ext>
            </p:extLst>
          </p:nvPr>
        </p:nvGraphicFramePr>
        <p:xfrm>
          <a:off x="7168709" y="4197871"/>
          <a:ext cx="1564569" cy="1112520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521523">
                  <a:extLst>
                    <a:ext uri="{9D8B030D-6E8A-4147-A177-3AD203B41FA5}">
                      <a16:colId xmlns:a16="http://schemas.microsoft.com/office/drawing/2014/main" xmlns="" val="1159024393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078822366"/>
                    </a:ext>
                  </a:extLst>
                </a:gridCol>
                <a:gridCol w="521523">
                  <a:extLst>
                    <a:ext uri="{9D8B030D-6E8A-4147-A177-3AD203B41FA5}">
                      <a16:colId xmlns:a16="http://schemas.microsoft.com/office/drawing/2014/main" xmlns="" val="28950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85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O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527115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6681820" y="382785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Left Brace 9"/>
          <p:cNvSpPr/>
          <p:nvPr/>
        </p:nvSpPr>
        <p:spPr>
          <a:xfrm rot="10800000">
            <a:off x="9724236" y="3827855"/>
            <a:ext cx="486889" cy="185255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8816276" y="4569464"/>
            <a:ext cx="115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,    X(1, 0)</a:t>
            </a:r>
            <a:r>
              <a:rPr lang="he-IL" b="1" dirty="0" smtClean="0"/>
              <a:t>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7960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מספרית- דומיין </a:t>
            </a:r>
            <a:r>
              <a:rPr lang="en-US" dirty="0" smtClean="0"/>
              <a:t>Pursuit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הזוג:</a:t>
            </a:r>
          </a:p>
          <a:p>
            <a:pPr marL="45720" indent="0" algn="l" rtl="0">
              <a:buNone/>
            </a:pPr>
            <a:r>
              <a:rPr lang="en-US" dirty="0"/>
              <a:t>s = &lt; 2, 4, -6, 17&gt;    a = 2</a:t>
            </a:r>
          </a:p>
          <a:p>
            <a:pPr algn="r"/>
            <a:r>
              <a:rPr lang="he-IL" dirty="0"/>
              <a:t>ניתן להגיד שהזוגות הבאים דומים לו באופן הבא: (הפונקציה </a:t>
            </a:r>
            <a:r>
              <a:rPr lang="en-US" dirty="0"/>
              <a:t>SM</a:t>
            </a:r>
            <a:r>
              <a:rPr lang="he-IL" dirty="0"/>
              <a:t> מגדירה את ערך הדמיון)</a:t>
            </a:r>
          </a:p>
          <a:p>
            <a:pPr lvl="1" algn="l" rtl="0"/>
            <a:r>
              <a:rPr lang="en-US" dirty="0"/>
              <a:t>SM[ (s, a), (&lt;4, -3, 5, 9&gt;, 1) ] = 0.2</a:t>
            </a:r>
          </a:p>
          <a:p>
            <a:pPr lvl="1" algn="l" rtl="0"/>
            <a:r>
              <a:rPr lang="en-US" dirty="0"/>
              <a:t>SM[ (s, a), (&lt;3, 9, 11, 11&gt;, 0) ] = 1</a:t>
            </a:r>
            <a:endParaRPr lang="he-IL" dirty="0"/>
          </a:p>
          <a:p>
            <a:pPr lvl="1" algn="l" rtl="0"/>
            <a:r>
              <a:rPr lang="en-US" dirty="0"/>
              <a:t>SM[ (s, a), (&lt;2, 4, -7, 17&gt;, 3) ] = 0.9</a:t>
            </a:r>
            <a:endParaRPr lang="he-IL" dirty="0"/>
          </a:p>
          <a:p>
            <a:pPr lvl="1" algn="l" rtl="0"/>
            <a:r>
              <a:rPr lang="en-US" dirty="0"/>
              <a:t>…</a:t>
            </a:r>
            <a:endParaRPr lang="he-IL" dirty="0"/>
          </a:p>
          <a:p>
            <a:pPr lvl="1" algn="r"/>
            <a:r>
              <a:rPr lang="he-IL" dirty="0"/>
              <a:t>אל תנסו למצוא היגיון בדוגמאות הנ"ל, כי אין כזה </a:t>
            </a:r>
            <a:r>
              <a:rPr lang="he-IL" dirty="0">
                <a:sym typeface="Wingdings" panose="05000000000000000000" pitchFamily="2" charset="2"/>
              </a:rPr>
              <a:t> הן באו רק להדגים את רעיון מדד הדמיון.</a:t>
            </a:r>
            <a:endParaRPr lang="he-IL" dirty="0"/>
          </a:p>
          <a:p>
            <a:pPr marL="4572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88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התערבות בתהליך הלמידה של הטורף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3438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חץ: מעוקל למעלה 9"/>
          <p:cNvSpPr/>
          <p:nvPr/>
        </p:nvSpPr>
        <p:spPr>
          <a:xfrm rot="10800000">
            <a:off x="1451728" y="2083328"/>
            <a:ext cx="9125146" cy="108407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ההשתלבות בתהליך הלמידה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המשימה שלכם היא לממש פונקציה שמקבלת את המצב הקודם (</a:t>
            </a:r>
            <a:r>
              <a:rPr lang="en-US" dirty="0"/>
              <a:t>s</a:t>
            </a:r>
            <a:r>
              <a:rPr lang="he-IL" dirty="0"/>
              <a:t>) ואת הפעולה שהסוכן ביצע (</a:t>
            </a:r>
            <a:r>
              <a:rPr lang="en-US" dirty="0"/>
              <a:t>a</a:t>
            </a:r>
            <a:r>
              <a:rPr lang="he-IL" dirty="0"/>
              <a:t>) ומחזירה את רשימת כל זוגות ה"מצב-פעולה" הנוספים שלהבנתכם דומים לזוג (</a:t>
            </a:r>
            <a:r>
              <a:rPr lang="en-US" dirty="0"/>
              <a:t>s, a</a:t>
            </a:r>
            <a:r>
              <a:rPr lang="he-IL" dirty="0"/>
              <a:t>) ושתרצו לעדכן, בצירוף מדד דמיון לכל זוג כזה.</a:t>
            </a:r>
          </a:p>
          <a:p>
            <a:r>
              <a:rPr lang="he-IL" dirty="0"/>
              <a:t>שימו לב! אינכם נדרשים לתת מדד דמיון לכל זוג "מצב-פעולה" אפשרי, אלא רק לכאלה שלהבנתכם דומים מספיק לזוג (</a:t>
            </a:r>
            <a:r>
              <a:rPr lang="en-US" dirty="0"/>
              <a:t>s, a</a:t>
            </a:r>
            <a:r>
              <a:rPr lang="he-IL" dirty="0"/>
              <a:t>) הנוכחי.</a:t>
            </a:r>
          </a:p>
          <a:p>
            <a:r>
              <a:rPr lang="he-IL" dirty="0"/>
              <a:t>בנוסף, עליכם לבחור את הזוגות הדומים בזהירות, שכן הגדרת זוגות שאינם דומים בפועל ככאלה שדומים </a:t>
            </a:r>
            <a:r>
              <a:rPr lang="he-IL" b="1" dirty="0"/>
              <a:t>עלולה לפגוע בתהליך הלמידה באופן משמעותי</a:t>
            </a:r>
            <a:r>
              <a:rPr lang="he-IL" dirty="0"/>
              <a:t>.</a:t>
            </a:r>
          </a:p>
          <a:p>
            <a:pPr marL="4572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07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אופן מימוש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1600" b="1" dirty="0" smtClean="0"/>
              <a:t>עליכם לממש את הפונקציה </a:t>
            </a:r>
            <a:r>
              <a:rPr lang="en-US" sz="1600" b="1" dirty="0" err="1" smtClean="0"/>
              <a:t>getSimilarityRecords</a:t>
            </a:r>
            <a:r>
              <a:rPr lang="he-IL" sz="1600" b="1" dirty="0" smtClean="0"/>
              <a:t> של המחלקה </a:t>
            </a:r>
            <a:r>
              <a:rPr lang="en-US" sz="1600" b="1" dirty="0" err="1" smtClean="0"/>
              <a:t>SimilarityManager</a:t>
            </a:r>
            <a:endParaRPr lang="en-US" sz="1600" b="1" dirty="0" smtClean="0"/>
          </a:p>
          <a:p>
            <a:r>
              <a:rPr lang="he-IL" sz="1600" dirty="0" smtClean="0"/>
              <a:t>הפונקציה מקבלת את המצב הנוכחי (</a:t>
            </a:r>
            <a:r>
              <a:rPr lang="en-US" sz="1600" dirty="0" smtClean="0"/>
              <a:t>s</a:t>
            </a:r>
            <a:r>
              <a:rPr lang="he-IL" sz="1600" dirty="0" smtClean="0"/>
              <a:t>) ואת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הפעולה שנבחרה לביצוע (</a:t>
            </a:r>
            <a:r>
              <a:rPr lang="en-US" sz="1600" dirty="0" smtClean="0"/>
              <a:t>a</a:t>
            </a:r>
            <a:r>
              <a:rPr lang="he-IL" sz="1600" dirty="0" smtClean="0"/>
              <a:t>) ומחזירה רשימה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של אובייקטים מסוג </a:t>
            </a:r>
            <a:r>
              <a:rPr lang="en-US" sz="1600" dirty="0" err="1" smtClean="0"/>
              <a:t>SimilarityRecord</a:t>
            </a:r>
            <a:r>
              <a:rPr lang="he-IL" sz="1600" dirty="0" smtClean="0"/>
              <a:t>.</a:t>
            </a:r>
          </a:p>
          <a:p>
            <a:r>
              <a:rPr lang="he-IL" sz="1600" dirty="0" smtClean="0"/>
              <a:t>אובייקט מסוג </a:t>
            </a:r>
            <a:r>
              <a:rPr lang="en-US" sz="1600" dirty="0" err="1" smtClean="0"/>
              <a:t>SimilarityRecord</a:t>
            </a:r>
            <a:r>
              <a:rPr lang="he-IL" sz="1600" dirty="0" smtClean="0"/>
              <a:t> מכיל מצב (</a:t>
            </a:r>
            <a:r>
              <a:rPr lang="en-US" sz="1600" dirty="0" smtClean="0"/>
              <a:t>s’</a:t>
            </a:r>
            <a:r>
              <a:rPr lang="he-IL" sz="1600" dirty="0" smtClean="0"/>
              <a:t>),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פעולה (</a:t>
            </a:r>
            <a:r>
              <a:rPr lang="en-US" sz="1600" dirty="0" smtClean="0"/>
              <a:t>a’</a:t>
            </a:r>
            <a:r>
              <a:rPr lang="he-IL" sz="1600" dirty="0" smtClean="0"/>
              <a:t>) ומדד זהות (</a:t>
            </a:r>
            <a:r>
              <a:rPr lang="en-US" sz="1600" dirty="0" smtClean="0"/>
              <a:t>similarity factor</a:t>
            </a:r>
            <a:r>
              <a:rPr lang="he-IL" sz="1600" dirty="0" smtClean="0"/>
              <a:t>), כאשר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מדד הזהות מגדיר עד כמה הזוג (</a:t>
            </a:r>
            <a:r>
              <a:rPr lang="en-US" sz="1600" dirty="0" smtClean="0"/>
              <a:t>s, a</a:t>
            </a:r>
            <a:r>
              <a:rPr lang="he-IL" sz="1600" dirty="0" smtClean="0"/>
              <a:t>) דומה לזוג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(</a:t>
            </a:r>
            <a:r>
              <a:rPr lang="en-US" sz="1600" dirty="0" smtClean="0"/>
              <a:t>s’, a’</a:t>
            </a:r>
            <a:r>
              <a:rPr lang="he-IL" sz="1600" dirty="0" smtClean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975"/>
            <a:ext cx="67627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מימוש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בתהליך הלמידה ועדכון הטבלה עצמו, הקוד (שכבר מומש עבורכם) קורא לפונקציה </a:t>
            </a:r>
            <a:r>
              <a:rPr lang="en-US" dirty="0" err="1" smtClean="0"/>
              <a:t>getSimilarityRecords</a:t>
            </a:r>
            <a:r>
              <a:rPr lang="he-IL" dirty="0" smtClean="0"/>
              <a:t> שמימשתם ומעדכן בטבלה כל זוג שמופיע ברשימה שהוחזרה בהתאם למדד הזהות שהוגדר לו.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9471"/>
            <a:ext cx="8208672" cy="337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308760" y="4595749"/>
            <a:ext cx="7852412" cy="2054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4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אופן הרצת הקוד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לחיצה על כפתור ה-</a:t>
            </a:r>
            <a:r>
              <a:rPr lang="en-US" dirty="0" smtClean="0"/>
              <a:t>play</a:t>
            </a:r>
            <a:r>
              <a:rPr lang="he-IL" dirty="0" smtClean="0"/>
              <a:t> הירוק בפינה הימנית עליונה תריץ את הקוד</a:t>
            </a:r>
          </a:p>
          <a:p>
            <a:r>
              <a:rPr lang="he-IL" dirty="0" smtClean="0"/>
              <a:t>כשהריצה תחל, יעלה גרף שמציג את תהליך הלמידה-</a:t>
            </a:r>
          </a:p>
          <a:p>
            <a:pPr lvl="1"/>
            <a:r>
              <a:rPr lang="he-IL" dirty="0" smtClean="0"/>
              <a:t>בציר </a:t>
            </a:r>
            <a:r>
              <a:rPr lang="en-US" dirty="0" smtClean="0"/>
              <a:t>X</a:t>
            </a:r>
            <a:r>
              <a:rPr lang="he-IL" dirty="0" smtClean="0"/>
              <a:t>- מספר ה-</a:t>
            </a:r>
            <a:r>
              <a:rPr lang="en-US" dirty="0" smtClean="0"/>
              <a:t>episodes</a:t>
            </a:r>
            <a:r>
              <a:rPr lang="he-IL" dirty="0" smtClean="0"/>
              <a:t> שעברו (בכפולות של 100)</a:t>
            </a:r>
          </a:p>
          <a:p>
            <a:pPr lvl="1"/>
            <a:r>
              <a:rPr lang="he-IL" dirty="0" smtClean="0"/>
              <a:t>בציר </a:t>
            </a:r>
            <a:r>
              <a:rPr lang="en-US" dirty="0" smtClean="0"/>
              <a:t>Y</a:t>
            </a:r>
            <a:r>
              <a:rPr lang="he-IL" dirty="0" smtClean="0"/>
              <a:t>- ממוצע מספר הצעדים שלקח לאחד הטורפים לתפוס את הטרף,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על 100 ה-</a:t>
            </a:r>
            <a:r>
              <a:rPr lang="en-US" dirty="0" smtClean="0"/>
              <a:t>episodes</a:t>
            </a:r>
            <a:r>
              <a:rPr lang="he-IL" dirty="0" smtClean="0"/>
              <a:t> האחרונים</a:t>
            </a:r>
          </a:p>
          <a:p>
            <a:r>
              <a:rPr lang="he-IL" dirty="0" smtClean="0"/>
              <a:t>בסיום תהליך הלמידה, יופיע בקצה כל קו בגרף ציון של כמה זמן לקח תהליך הלמידה וכן מה ממוצע הצעדים האחרון אליו התהליך הגיע. (דוגמא בשקף הבא)</a:t>
            </a:r>
          </a:p>
          <a:p>
            <a:r>
              <a:rPr lang="he-IL" dirty="0" smtClean="0"/>
              <a:t>סגירת חלון הגרף תעצור את הריצה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5" y="1965960"/>
            <a:ext cx="2600325" cy="1685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1971304" y="2033650"/>
            <a:ext cx="249380" cy="249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6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0"/>
            <a:ext cx="11015871" cy="686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3311" y="2718472"/>
            <a:ext cx="285007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 smtClean="0"/>
              <a:t>בדוגמא זו, לתהליך ה-</a:t>
            </a:r>
            <a:r>
              <a:rPr lang="en-US" b="1" dirty="0" smtClean="0"/>
              <a:t>Reward shaping</a:t>
            </a:r>
            <a:r>
              <a:rPr lang="he-IL" b="1" dirty="0" smtClean="0"/>
              <a:t> (צבע אדום) לקח 2 שניות להשלים </a:t>
            </a:r>
            <a:r>
              <a:rPr lang="en-US" b="1" dirty="0" smtClean="0"/>
              <a:t>400k episodes</a:t>
            </a:r>
            <a:r>
              <a:rPr lang="he-IL" b="1" dirty="0" smtClean="0"/>
              <a:t>, והוא הגיע לממוצע של 35.01 צעדים לתפיסת הטרף</a:t>
            </a:r>
            <a:endParaRPr lang="he-IL" b="1" dirty="0"/>
          </a:p>
        </p:txBody>
      </p:sp>
      <p:cxnSp>
        <p:nvCxnSpPr>
          <p:cNvPr id="7" name="Curved Connector 6"/>
          <p:cNvCxnSpPr>
            <a:stCxn id="5" idx="3"/>
          </p:cNvCxnSpPr>
          <p:nvPr/>
        </p:nvCxnSpPr>
        <p:spPr>
          <a:xfrm flipH="1">
            <a:off x="11081555" y="3734135"/>
            <a:ext cx="51834" cy="2361865"/>
          </a:xfrm>
          <a:prstGeom prst="curvedConnector4">
            <a:avLst>
              <a:gd name="adj1" fmla="val -1197062"/>
              <a:gd name="adj2" fmla="val 9664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64478" y="4112325"/>
            <a:ext cx="1" cy="211074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18161" y="4076700"/>
            <a:ext cx="244631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5092" y="1115636"/>
            <a:ext cx="285007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 smtClean="0"/>
              <a:t>ניתן לראות שבתהליך ה-</a:t>
            </a:r>
            <a:r>
              <a:rPr lang="en-US" b="1" dirty="0" err="1" smtClean="0"/>
              <a:t>BasicQLearning</a:t>
            </a:r>
            <a:r>
              <a:rPr lang="he-IL" b="1" dirty="0" smtClean="0"/>
              <a:t> (כחול) לאחר </a:t>
            </a:r>
            <a:r>
              <a:rPr lang="en-US" b="1" dirty="0" smtClean="0"/>
              <a:t>10k episodes</a:t>
            </a:r>
            <a:r>
              <a:rPr lang="he-IL" b="1" dirty="0" smtClean="0"/>
              <a:t> לקח לטורפים כ-</a:t>
            </a:r>
            <a:r>
              <a:rPr lang="en-US" b="1" dirty="0" smtClean="0"/>
              <a:t>1100</a:t>
            </a:r>
            <a:r>
              <a:rPr lang="he-IL" b="1" dirty="0" smtClean="0"/>
              <a:t> צעדים בממוצע על מנת לתפוס את הטרף</a:t>
            </a:r>
            <a:endParaRPr lang="he-IL" b="1" dirty="0"/>
          </a:p>
        </p:txBody>
      </p:sp>
      <p:cxnSp>
        <p:nvCxnSpPr>
          <p:cNvPr id="16" name="Curved Connector 15"/>
          <p:cNvCxnSpPr>
            <a:stCxn id="15" idx="2"/>
          </p:cNvCxnSpPr>
          <p:nvPr/>
        </p:nvCxnSpPr>
        <p:spPr>
          <a:xfrm rot="5400000">
            <a:off x="4487695" y="2264264"/>
            <a:ext cx="1206738" cy="2418135"/>
          </a:xfrm>
          <a:prstGeom prst="curved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9940" y="4436881"/>
            <a:ext cx="5032498" cy="1586845"/>
          </a:xfrm>
        </p:spPr>
        <p:txBody>
          <a:bodyPr>
            <a:normAutofit/>
          </a:bodyPr>
          <a:lstStyle/>
          <a:p>
            <a:r>
              <a:rPr lang="he-IL" sz="5400" b="1" dirty="0"/>
              <a:t>בהצלחה!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/>
              <a:t>לרשותכם 45 דקות </a:t>
            </a:r>
            <a:r>
              <a:rPr lang="he-IL" dirty="0"/>
              <a:t>מרגע שתסיימו מדריך זה ותתחילו בפיתוח הקוד.</a:t>
            </a:r>
          </a:p>
          <a:p>
            <a:r>
              <a:rPr lang="he-IL" dirty="0"/>
              <a:t>לכל שאלה נוספת- פנו למפעיל מטעם המעבדה</a:t>
            </a:r>
          </a:p>
        </p:txBody>
      </p:sp>
    </p:spTree>
    <p:extLst>
      <p:ext uri="{BB962C8B-B14F-4D97-AF65-F5344CB8AC3E}">
        <p14:creationId xmlns:p14="http://schemas.microsoft.com/office/powerpoint/2010/main" val="39254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עולם הבעיה – </a:t>
            </a:r>
            <a:r>
              <a:rPr lang="en-US" dirty="0"/>
              <a:t>Pursuit Domain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עולם רשת שבו יש טורפים (אריות) וטרפים (זברות)</a:t>
            </a:r>
          </a:p>
          <a:p>
            <a:r>
              <a:rPr lang="he-IL" dirty="0"/>
              <a:t>הטורפים מנסים לתפוס את הטרפים</a:t>
            </a:r>
          </a:p>
          <a:p>
            <a:endParaRPr lang="he-IL" dirty="0"/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54819"/>
              </p:ext>
            </p:extLst>
          </p:nvPr>
        </p:nvGraphicFramePr>
        <p:xfrm>
          <a:off x="4515439" y="3129699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30" y="5370980"/>
            <a:ext cx="632372" cy="62446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40" y="4627138"/>
            <a:ext cx="723766" cy="632089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86" y="3901969"/>
            <a:ext cx="632372" cy="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 descr="C:\exp\tutorial\Pursuit\persuit_basic_10_exs_100k_eps_5_m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99"/>
            <a:ext cx="121920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C:\exp\tutorial\Pursuit\persuit_basic_24_exs_500k_eps_23_m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12192000" cy="67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חוקי התנועה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59398" y="1825625"/>
            <a:ext cx="5094402" cy="4848552"/>
          </a:xfrm>
        </p:spPr>
        <p:txBody>
          <a:bodyPr>
            <a:normAutofit/>
          </a:bodyPr>
          <a:lstStyle/>
          <a:p>
            <a:r>
              <a:rPr lang="he-IL" dirty="0"/>
              <a:t>בכל "תור" (</a:t>
            </a:r>
            <a:r>
              <a:rPr lang="en-US" dirty="0"/>
              <a:t>turn</a:t>
            </a:r>
            <a:r>
              <a:rPr lang="he-IL" dirty="0"/>
              <a:t>) כל אחת מהחיות מבצעת תנועה מהתנועות המותרות, על פי סדר קבוע, כשקודם הטרפים זזים ואחריהם הטורפים. </a:t>
            </a:r>
            <a:endParaRPr lang="he-IL" dirty="0" smtClean="0"/>
          </a:p>
          <a:p>
            <a:r>
              <a:rPr lang="he-IL" dirty="0" smtClean="0"/>
              <a:t>החיות </a:t>
            </a:r>
            <a:r>
              <a:rPr lang="he-IL" dirty="0"/>
              <a:t>זזות אחת אחרי השנייה, כך שבכל רגע נתון רק חיה אחת זזה.</a:t>
            </a:r>
          </a:p>
          <a:p>
            <a:pPr lvl="1"/>
            <a:r>
              <a:rPr lang="he-IL" dirty="0"/>
              <a:t>הפעולות המותרות הן: למעלה, למטה, ימינה, שמאלה ולהישאר במקום</a:t>
            </a:r>
          </a:p>
          <a:p>
            <a:r>
              <a:rPr lang="he-IL" dirty="0"/>
              <a:t>אם החיה תבחר בפעולה שתוביל לקיר או לחיה אחרת, היא תישאר במקומה.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/>
          </p:nvPr>
        </p:nvGraphicFramePr>
        <p:xfrm>
          <a:off x="838200" y="2366128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1" y="4607409"/>
            <a:ext cx="632372" cy="62446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01" y="3863567"/>
            <a:ext cx="723766" cy="632089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47" y="3138398"/>
            <a:ext cx="632372" cy="624467"/>
          </a:xfrm>
          <a:prstGeom prst="rect">
            <a:avLst/>
          </a:prstGeom>
        </p:spPr>
      </p:pic>
      <p:sp>
        <p:nvSpPr>
          <p:cNvPr id="9" name="חץ: למטה 8"/>
          <p:cNvSpPr/>
          <p:nvPr/>
        </p:nvSpPr>
        <p:spPr>
          <a:xfrm>
            <a:off x="2492338" y="3863567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למטה 9"/>
          <p:cNvSpPr/>
          <p:nvPr/>
        </p:nvSpPr>
        <p:spPr>
          <a:xfrm rot="16200000">
            <a:off x="3106130" y="3235582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/>
          <p:cNvSpPr/>
          <p:nvPr/>
        </p:nvSpPr>
        <p:spPr>
          <a:xfrm rot="10800000">
            <a:off x="2501765" y="2637738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/>
          <p:cNvSpPr/>
          <p:nvPr/>
        </p:nvSpPr>
        <p:spPr>
          <a:xfrm rot="5400000">
            <a:off x="1801092" y="3235582"/>
            <a:ext cx="382837" cy="430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51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מחולק ל-</a:t>
            </a:r>
            <a:r>
              <a:rPr lang="en-US" dirty="0"/>
              <a:t>turn, episode</a:t>
            </a:r>
            <a:r>
              <a:rPr lang="he-IL" dirty="0"/>
              <a:t> ו-</a:t>
            </a:r>
            <a:r>
              <a:rPr lang="en-US" dirty="0"/>
              <a:t>run</a:t>
            </a:r>
            <a:endParaRPr lang="he-IL" dirty="0"/>
          </a:p>
          <a:p>
            <a:r>
              <a:rPr lang="en-US" dirty="0"/>
              <a:t>Turn</a:t>
            </a:r>
            <a:r>
              <a:rPr lang="he-IL" dirty="0"/>
              <a:t> הוא פעם אחת שכל חיה מבצעת פעולה, ע"פ סדר </a:t>
            </a:r>
            <a:r>
              <a:rPr lang="he-IL" dirty="0" smtClean="0"/>
              <a:t>קבוע</a:t>
            </a:r>
            <a:endParaRPr lang="he-IL" dirty="0"/>
          </a:p>
        </p:txBody>
      </p:sp>
      <p:graphicFrame>
        <p:nvGraphicFramePr>
          <p:cNvPr id="4" name="טבלה 4"/>
          <p:cNvGraphicFramePr>
            <a:graphicFrameLocks noGrp="1"/>
          </p:cNvGraphicFramePr>
          <p:nvPr>
            <p:extLst/>
          </p:nvPr>
        </p:nvGraphicFramePr>
        <p:xfrm>
          <a:off x="3878283" y="3249124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5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74" y="5490405"/>
            <a:ext cx="632372" cy="624467"/>
          </a:xfrm>
          <a:prstGeom prst="rect">
            <a:avLst/>
          </a:prstGeom>
        </p:spPr>
      </p:pic>
      <p:pic>
        <p:nvPicPr>
          <p:cNvPr id="6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84" y="4746563"/>
            <a:ext cx="723766" cy="632089"/>
          </a:xfrm>
          <a:prstGeom prst="rect">
            <a:avLst/>
          </a:prstGeom>
        </p:spPr>
      </p:pic>
      <p:pic>
        <p:nvPicPr>
          <p:cNvPr id="7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30" y="4021394"/>
            <a:ext cx="632372" cy="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0065 0.110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10143 -4.44444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649 0.005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</a:t>
            </a:r>
            <a:r>
              <a:rPr lang="he-IL" dirty="0"/>
              <a:t> הוא רצף </a:t>
            </a:r>
            <a:r>
              <a:rPr lang="en-US" dirty="0"/>
              <a:t>turns</a:t>
            </a:r>
            <a:r>
              <a:rPr lang="he-IL" dirty="0"/>
              <a:t> שמסתיים כשאחד הטורפים "תופס" את אחד הטרפים, או אחרי מספר </a:t>
            </a:r>
            <a:r>
              <a:rPr lang="en-US" dirty="0"/>
              <a:t>turns</a:t>
            </a:r>
            <a:r>
              <a:rPr lang="he-IL" dirty="0"/>
              <a:t> מקסימלי קבוע (כאן- 5000). </a:t>
            </a:r>
          </a:p>
          <a:p>
            <a:pPr lvl="1"/>
            <a:r>
              <a:rPr lang="he-IL" dirty="0"/>
              <a:t>בתחילת כל </a:t>
            </a:r>
            <a:r>
              <a:rPr lang="en-US" dirty="0"/>
              <a:t>episode</a:t>
            </a:r>
            <a:r>
              <a:rPr lang="he-IL" dirty="0"/>
              <a:t> </a:t>
            </a:r>
            <a:r>
              <a:rPr lang="he-IL" b="1" dirty="0"/>
              <a:t>מיקומה של כל אחת מהחיות נקבע באופן רנדומלי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graphicFrame>
        <p:nvGraphicFramePr>
          <p:cNvPr id="4" name="טבלה 4"/>
          <p:cNvGraphicFramePr>
            <a:graphicFrameLocks noGrp="1"/>
          </p:cNvGraphicFramePr>
          <p:nvPr>
            <p:extLst/>
          </p:nvPr>
        </p:nvGraphicFramePr>
        <p:xfrm>
          <a:off x="3878283" y="3249124"/>
          <a:ext cx="4918696" cy="293831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9674">
                  <a:extLst>
                    <a:ext uri="{9D8B030D-6E8A-4147-A177-3AD203B41FA5}">
                      <a16:colId xmlns:a16="http://schemas.microsoft.com/office/drawing/2014/main" xmlns="" val="196928484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296979089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4261710608"/>
                    </a:ext>
                  </a:extLst>
                </a:gridCol>
                <a:gridCol w="1229674">
                  <a:extLst>
                    <a:ext uri="{9D8B030D-6E8A-4147-A177-3AD203B41FA5}">
                      <a16:colId xmlns:a16="http://schemas.microsoft.com/office/drawing/2014/main" xmlns="" val="1397701607"/>
                    </a:ext>
                  </a:extLst>
                </a:gridCol>
              </a:tblGrid>
              <a:tr h="734579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7643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058426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25273"/>
                  </a:ext>
                </a:extLst>
              </a:tr>
              <a:tr h="734579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3265715"/>
                  </a:ext>
                </a:extLst>
              </a:tr>
            </a:tbl>
          </a:graphicData>
        </a:graphic>
      </p:graphicFrame>
      <p:pic>
        <p:nvPicPr>
          <p:cNvPr id="6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84" y="4746563"/>
            <a:ext cx="723766" cy="632089"/>
          </a:xfrm>
          <a:prstGeom prst="rect">
            <a:avLst/>
          </a:prstGeom>
        </p:spPr>
      </p:pic>
      <p:pic>
        <p:nvPicPr>
          <p:cNvPr id="7" name="תמונה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30" y="4021394"/>
            <a:ext cx="632372" cy="624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938" y="4333627"/>
            <a:ext cx="23077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Episode Start</a:t>
            </a:r>
            <a:endParaRPr lang="he-IL" sz="28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0674" y="4299160"/>
            <a:ext cx="23077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Episode End</a:t>
            </a:r>
            <a:endParaRPr lang="he-IL" sz="2800" b="1" dirty="0">
              <a:solidFill>
                <a:srgbClr val="FF0000"/>
              </a:solidFill>
            </a:endParaRPr>
          </a:p>
        </p:txBody>
      </p:sp>
      <p:pic>
        <p:nvPicPr>
          <p:cNvPr id="5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74" y="5490405"/>
            <a:ext cx="632372" cy="6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0065 0.1101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10143 -4.44444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649 0.00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11018 L -0.10026 0.11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43 2.96296E-6 L 0.10521 0.1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8 0.0051 L 0.20703 0.005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Run</a:t>
            </a:r>
            <a:r>
              <a:rPr lang="he-IL" sz="2000" dirty="0"/>
              <a:t> הוא סדרת </a:t>
            </a:r>
            <a:r>
              <a:rPr lang="en-US" sz="2000" dirty="0"/>
              <a:t>episodes</a:t>
            </a:r>
            <a:r>
              <a:rPr lang="he-IL" sz="2000" dirty="0"/>
              <a:t> שמבוצעים אחד אחרי השני, </a:t>
            </a:r>
            <a:r>
              <a:rPr lang="he-IL" sz="2000" dirty="0" err="1"/>
              <a:t>כשה"ידע</a:t>
            </a:r>
            <a:r>
              <a:rPr lang="he-IL" sz="2000" dirty="0"/>
              <a:t>" נצבר מ-</a:t>
            </a:r>
            <a:r>
              <a:rPr lang="en-US" sz="2000" dirty="0"/>
              <a:t>episode</a:t>
            </a:r>
            <a:r>
              <a:rPr lang="he-IL" sz="2000" dirty="0"/>
              <a:t> ל-</a:t>
            </a:r>
            <a:r>
              <a:rPr lang="en-US" sz="2000" dirty="0"/>
              <a:t>episode</a:t>
            </a:r>
            <a:r>
              <a:rPr lang="he-IL" sz="2000" dirty="0"/>
              <a:t>. </a:t>
            </a:r>
          </a:p>
          <a:p>
            <a:pPr lvl="1"/>
            <a:r>
              <a:rPr lang="he-IL" sz="1800" dirty="0"/>
              <a:t>המשמעות כאן היא שה-</a:t>
            </a:r>
            <a:r>
              <a:rPr lang="en-US" sz="1800" dirty="0"/>
              <a:t>Q Table</a:t>
            </a:r>
            <a:r>
              <a:rPr lang="he-IL" sz="1800" dirty="0"/>
              <a:t> לא נמחקת אחרי סיום </a:t>
            </a:r>
            <a:r>
              <a:rPr lang="en-US" sz="1800" dirty="0"/>
              <a:t>episode</a:t>
            </a:r>
            <a:r>
              <a:rPr lang="he-IL" sz="1800" dirty="0"/>
              <a:t>, אלא רק אחרי סיום </a:t>
            </a:r>
            <a:r>
              <a:rPr lang="en-US" sz="1800" dirty="0" smtClean="0"/>
              <a:t>run</a:t>
            </a:r>
            <a:endParaRPr lang="he-IL" sz="1800" dirty="0" smtClean="0"/>
          </a:p>
          <a:p>
            <a:r>
              <a:rPr lang="he-IL" sz="2000" dirty="0" smtClean="0"/>
              <a:t>בכל </a:t>
            </a:r>
            <a:r>
              <a:rPr lang="en-US" sz="2000" dirty="0" smtClean="0"/>
              <a:t>Run</a:t>
            </a:r>
            <a:r>
              <a:rPr lang="he-IL" sz="2000" dirty="0" smtClean="0"/>
              <a:t> יש מספר קבוע של </a:t>
            </a:r>
            <a:r>
              <a:rPr lang="en-US" sz="2000" dirty="0" smtClean="0"/>
              <a:t>episodes</a:t>
            </a:r>
            <a:r>
              <a:rPr lang="he-IL" sz="2000" dirty="0" smtClean="0"/>
              <a:t>, בהתאם להעדפת המשתמש.</a:t>
            </a:r>
          </a:p>
          <a:p>
            <a:r>
              <a:rPr lang="he-IL" sz="2000" dirty="0" smtClean="0"/>
              <a:t>באופן טבעי, ככל שה-</a:t>
            </a:r>
            <a:r>
              <a:rPr lang="en-US" sz="2000" dirty="0" smtClean="0"/>
              <a:t>run</a:t>
            </a:r>
            <a:r>
              <a:rPr lang="he-IL" sz="2000" dirty="0" smtClean="0"/>
              <a:t> מתקדם ומורצים עוד ועוד </a:t>
            </a:r>
            <a:r>
              <a:rPr lang="en-US" sz="2000" dirty="0" smtClean="0"/>
              <a:t>episodes</a:t>
            </a:r>
            <a:r>
              <a:rPr lang="he-IL" sz="2000" dirty="0" smtClean="0"/>
              <a:t> </a:t>
            </a:r>
            <a:r>
              <a:rPr lang="he-IL" sz="2000" b="1" dirty="0" smtClean="0"/>
              <a:t>נצפה לראות שיפור בביצועי הטורפים </a:t>
            </a:r>
            <a:r>
              <a:rPr lang="he-IL" sz="2000" dirty="0" smtClean="0"/>
              <a:t>במובן של כמה צעדים נדרשו להם על מנת לתפוס את הטרף.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הפעולה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27586705"/>
              </p:ext>
            </p:extLst>
          </p:nvPr>
        </p:nvGraphicFramePr>
        <p:xfrm>
          <a:off x="2015435" y="3753150"/>
          <a:ext cx="8128000" cy="3554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חץ: מעוקל למעלה 9"/>
          <p:cNvSpPr/>
          <p:nvPr/>
        </p:nvSpPr>
        <p:spPr>
          <a:xfrm rot="10800000">
            <a:off x="5994398" y="4412342"/>
            <a:ext cx="1843315" cy="2572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2165" y="4043010"/>
            <a:ext cx="25980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Fixed number of times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129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אסטרטגיית בחירת הפעולות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אינפורמציה מלאה- בעת בחירת פעולה, כל חיה יודעת איפה נמצאת כל אחת מהחיות האחרות. כמו כן, היא יודעת היכן היא עצמה נמצאת על הלוח.</a:t>
                </a:r>
              </a:p>
              <a:p>
                <a:r>
                  <a:rPr lang="he-IL" dirty="0"/>
                  <a:t>לכל טרף (</a:t>
                </a:r>
                <a:r>
                  <a:rPr lang="en-US" dirty="0"/>
                  <a:t>Prey</a:t>
                </a:r>
                <a:r>
                  <a:rPr lang="he-IL" dirty="0"/>
                  <a:t>) יש אסטרטגיה </a:t>
                </a:r>
                <a:r>
                  <a:rPr lang="he-IL" b="1" u="sng" dirty="0"/>
                  <a:t>קבועה</a:t>
                </a:r>
                <a:r>
                  <a:rPr lang="he-IL" dirty="0"/>
                  <a:t> לבחירת פעולותיו, </a:t>
                </a:r>
                <a:r>
                  <a:rPr lang="he-IL" b="1" u="sng" dirty="0"/>
                  <a:t>שאינה ידועה לנו</a:t>
                </a:r>
              </a:p>
              <a:p>
                <a:r>
                  <a:rPr lang="he-IL" dirty="0"/>
                  <a:t>הטורפים (</a:t>
                </a:r>
                <a:r>
                  <a:rPr lang="en-US" dirty="0"/>
                  <a:t>Predators</a:t>
                </a:r>
                <a:r>
                  <a:rPr lang="he-IL" dirty="0"/>
                  <a:t>) הינם סוכנים הלומדים את האסטרטגיה האופטימלית לתפיסת הטרפים בשיטת </a:t>
                </a:r>
                <a:r>
                  <a:rPr lang="en-US" dirty="0"/>
                  <a:t>Q Learning</a:t>
                </a:r>
                <a:r>
                  <a:rPr lang="he-IL" dirty="0"/>
                  <a:t> ע"פ עקרונות </a:t>
                </a:r>
                <a:r>
                  <a:rPr lang="en-US" dirty="0"/>
                  <a:t>Reinforcement Learning</a:t>
                </a:r>
                <a:endParaRPr lang="he-IL" dirty="0"/>
              </a:p>
              <a:p>
                <a:r>
                  <a:rPr lang="he-IL" dirty="0"/>
                  <a:t>כל טורף הוא עצמאי, כלומר- בעל </a:t>
                </a:r>
                <a:r>
                  <a:rPr lang="en-US" dirty="0"/>
                  <a:t>Q Table</a:t>
                </a:r>
                <a:r>
                  <a:rPr lang="he-IL" dirty="0"/>
                  <a:t> אישית ובלתי נגישה לשאר הטורפים, וגם לא לטרפים</a:t>
                </a:r>
              </a:p>
              <a:p>
                <a:r>
                  <a:rPr lang="he-IL" dirty="0"/>
                  <a:t>אסטרטגיית הטורפים נגזרת מה-</a:t>
                </a:r>
                <a:r>
                  <a:rPr lang="en-US" dirty="0"/>
                  <a:t>Q Table</a:t>
                </a:r>
                <a:r>
                  <a:rPr lang="he-IL" dirty="0"/>
                  <a:t> בשיטת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he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pPr lvl="1"/>
                <a:r>
                  <a:rPr lang="he-IL" dirty="0"/>
                  <a:t>כלומר, בכל מצב </a:t>
                </a:r>
                <a:r>
                  <a:rPr lang="en-US" dirty="0"/>
                  <a:t>s</a:t>
                </a:r>
                <a:r>
                  <a:rPr lang="he-IL" dirty="0"/>
                  <a:t> הטורף יבחר בהסתברות </a:t>
                </a:r>
                <a:r>
                  <a:rPr lang="en-US" dirty="0"/>
                  <a:t>0.9</a:t>
                </a:r>
                <a:r>
                  <a:rPr lang="he-IL" dirty="0"/>
                  <a:t> את הפעולה </a:t>
                </a:r>
                <a:r>
                  <a:rPr lang="en-US" dirty="0"/>
                  <a:t>a</a:t>
                </a:r>
                <a:r>
                  <a:rPr lang="he-IL" dirty="0"/>
                  <a:t> שתבטיח </a:t>
                </a:r>
                <a:r>
                  <a:rPr lang="en-US" dirty="0"/>
                  <a:t>Q(s, a)</a:t>
                </a:r>
                <a:r>
                  <a:rPr lang="he-IL" dirty="0"/>
                  <a:t> מקסימלי, ובהסתברות </a:t>
                </a:r>
                <a:r>
                  <a:rPr lang="en-US" dirty="0"/>
                  <a:t>0.1</a:t>
                </a:r>
                <a:r>
                  <a:rPr lang="he-IL" dirty="0"/>
                  <a:t> יבחר פעולה אקראית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7" t="-1964" b="-99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הלמידה של הטורף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091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חץ: מעוקל למעלה 9"/>
          <p:cNvSpPr/>
          <p:nvPr/>
        </p:nvSpPr>
        <p:spPr>
          <a:xfrm rot="10800000">
            <a:off x="1451728" y="2083328"/>
            <a:ext cx="9191135" cy="1178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בסיס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בסיס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בסיס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TM03457444[[fn=בסיס]]</Template>
  <TotalTime>351</TotalTime>
  <Words>1604</Words>
  <Application>Microsoft Office PowerPoint</Application>
  <PresentationFormat>Custom</PresentationFormat>
  <Paragraphs>183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בסיס</vt:lpstr>
      <vt:lpstr>RL speedup exercise</vt:lpstr>
      <vt:lpstr>ידע קודם נדרש</vt:lpstr>
      <vt:lpstr>עולם הבעיה – Pursuit Domain</vt:lpstr>
      <vt:lpstr>חוקי התנועה</vt:lpstr>
      <vt:lpstr>מהלך הפעולה</vt:lpstr>
      <vt:lpstr>מהלך הפעולה</vt:lpstr>
      <vt:lpstr>מהלך הפעולה</vt:lpstr>
      <vt:lpstr>אסטרטגיית בחירת הפעולות</vt:lpstr>
      <vt:lpstr>תהליך הלמידה של הטורף</vt:lpstr>
      <vt:lpstr>שיטת ניקוד</vt:lpstr>
      <vt:lpstr>הגדרות נוספות</vt:lpstr>
      <vt:lpstr>הבעיה</vt:lpstr>
      <vt:lpstr>Basic Q Learning</vt:lpstr>
      <vt:lpstr>ייצוג מצב- דוגמא</vt:lpstr>
      <vt:lpstr>גודל ה-Q Table</vt:lpstr>
      <vt:lpstr>הבעיה</vt:lpstr>
      <vt:lpstr>האצה מבוססת  Similarities</vt:lpstr>
      <vt:lpstr>Similarities</vt:lpstr>
      <vt:lpstr>דוגמא (1)- דומיין איקס עיגול</vt:lpstr>
      <vt:lpstr>דוגמא (2)- דומיין איקס עיגול</vt:lpstr>
      <vt:lpstr>דוגמא (3)- דומיין איקס עיגול</vt:lpstr>
      <vt:lpstr>דוגמא מספרית- דומיין Pursuit</vt:lpstr>
      <vt:lpstr>התערבות בתהליך הלמידה של הטורף</vt:lpstr>
      <vt:lpstr>אופן ההשתלבות בתהליך הלמידה</vt:lpstr>
      <vt:lpstr>אופן מימוש</vt:lpstr>
      <vt:lpstr>אופן מימוש</vt:lpstr>
      <vt:lpstr>אופן הרצת הקוד</vt:lpstr>
      <vt:lpstr>PowerPoint Presentation</vt:lpstr>
      <vt:lpstr>בהצלחה!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speedup exercise</dc:title>
  <dc:creator>Dev</dc:creator>
  <cp:lastModifiedBy>debug</cp:lastModifiedBy>
  <cp:revision>66</cp:revision>
  <dcterms:created xsi:type="dcterms:W3CDTF">2017-05-06T18:37:14Z</dcterms:created>
  <dcterms:modified xsi:type="dcterms:W3CDTF">2017-05-24T13:58:56Z</dcterms:modified>
</cp:coreProperties>
</file>