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83" r:id="rId6"/>
    <p:sldId id="262" r:id="rId7"/>
    <p:sldId id="284" r:id="rId8"/>
    <p:sldId id="285" r:id="rId9"/>
    <p:sldId id="260" r:id="rId10"/>
    <p:sldId id="264" r:id="rId11"/>
    <p:sldId id="261" r:id="rId12"/>
    <p:sldId id="263" r:id="rId13"/>
    <p:sldId id="265" r:id="rId14"/>
    <p:sldId id="267" r:id="rId15"/>
    <p:sldId id="268" r:id="rId16"/>
    <p:sldId id="270" r:id="rId17"/>
    <p:sldId id="266" r:id="rId18"/>
    <p:sldId id="279" r:id="rId19"/>
    <p:sldId id="286" r:id="rId20"/>
    <p:sldId id="281" r:id="rId21"/>
    <p:sldId id="280" r:id="rId22"/>
    <p:sldId id="274" r:id="rId23"/>
    <p:sldId id="287" r:id="rId24"/>
    <p:sldId id="288" r:id="rId25"/>
    <p:sldId id="289" r:id="rId26"/>
    <p:sldId id="290" r:id="rId27"/>
    <p:sldId id="291" r:id="rId28"/>
    <p:sldId id="27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C1E70F05-7FB9-495A-82D8-F6F83BB4A6C5}">
          <p14:sldIdLst>
            <p14:sldId id="256"/>
            <p14:sldId id="257"/>
            <p14:sldId id="258"/>
            <p14:sldId id="259"/>
            <p14:sldId id="283"/>
            <p14:sldId id="262"/>
            <p14:sldId id="284"/>
            <p14:sldId id="285"/>
            <p14:sldId id="260"/>
            <p14:sldId id="264"/>
            <p14:sldId id="261"/>
            <p14:sldId id="263"/>
            <p14:sldId id="265"/>
            <p14:sldId id="267"/>
            <p14:sldId id="268"/>
            <p14:sldId id="270"/>
            <p14:sldId id="266"/>
            <p14:sldId id="279"/>
            <p14:sldId id="286"/>
            <p14:sldId id="281"/>
            <p14:sldId id="280"/>
            <p14:sldId id="274"/>
            <p14:sldId id="287"/>
            <p14:sldId id="288"/>
            <p14:sldId id="289"/>
            <p14:sldId id="290"/>
            <p14:sldId id="291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B9A18F-8987-484D-A0DE-477475879E9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BE12AA5-8ABF-4733-A9F1-9B3A365A76A8}">
      <dgm:prSet phldrT="[Text]"/>
      <dgm:spPr/>
      <dgm:t>
        <a:bodyPr/>
        <a:lstStyle/>
        <a:p>
          <a:r>
            <a:rPr lang="en-US" dirty="0"/>
            <a:t>Create new Q table</a:t>
          </a:r>
        </a:p>
      </dgm:t>
    </dgm:pt>
    <dgm:pt modelId="{B7871DE0-2A78-4990-8531-A639F42477BB}" type="parTrans" cxnId="{47A6C2F6-A5DC-4D54-BA0D-44F42D169529}">
      <dgm:prSet/>
      <dgm:spPr/>
      <dgm:t>
        <a:bodyPr/>
        <a:lstStyle/>
        <a:p>
          <a:endParaRPr lang="en-US"/>
        </a:p>
      </dgm:t>
    </dgm:pt>
    <dgm:pt modelId="{F0990E8F-74A1-46CB-B811-0F91BCEBACD9}" type="sibTrans" cxnId="{47A6C2F6-A5DC-4D54-BA0D-44F42D169529}">
      <dgm:prSet/>
      <dgm:spPr/>
      <dgm:t>
        <a:bodyPr/>
        <a:lstStyle/>
        <a:p>
          <a:endParaRPr lang="en-US"/>
        </a:p>
      </dgm:t>
    </dgm:pt>
    <dgm:pt modelId="{CD5222E4-AF48-42AA-AFBA-9C2CDA9AF01C}">
      <dgm:prSet phldrT="[Text]"/>
      <dgm:spPr/>
      <dgm:t>
        <a:bodyPr/>
        <a:lstStyle/>
        <a:p>
          <a:pPr rtl="0"/>
          <a:r>
            <a:rPr lang="en-US" dirty="0"/>
            <a:t>Reset world and assign the ball to random player</a:t>
          </a:r>
        </a:p>
      </dgm:t>
    </dgm:pt>
    <dgm:pt modelId="{6AC59AAB-77EE-43FC-A3DF-EF5EE3F591F7}" type="parTrans" cxnId="{A6F0EC1E-B6EE-4D64-9DED-DF3525D27417}">
      <dgm:prSet/>
      <dgm:spPr/>
      <dgm:t>
        <a:bodyPr/>
        <a:lstStyle/>
        <a:p>
          <a:endParaRPr lang="en-US"/>
        </a:p>
      </dgm:t>
    </dgm:pt>
    <dgm:pt modelId="{895DFF4B-06FC-449B-B6A3-606DE6A093E7}" type="sibTrans" cxnId="{A6F0EC1E-B6EE-4D64-9DED-DF3525D27417}">
      <dgm:prSet/>
      <dgm:spPr/>
      <dgm:t>
        <a:bodyPr/>
        <a:lstStyle/>
        <a:p>
          <a:endParaRPr lang="en-US"/>
        </a:p>
      </dgm:t>
    </dgm:pt>
    <dgm:pt modelId="{AD08D9FB-2865-4D7B-9CF7-127C5E52D1FA}">
      <dgm:prSet phldrT="[Text]"/>
      <dgm:spPr/>
      <dgm:t>
        <a:bodyPr/>
        <a:lstStyle/>
        <a:p>
          <a:r>
            <a:rPr lang="en-US" dirty="0"/>
            <a:t>Run episode</a:t>
          </a:r>
        </a:p>
      </dgm:t>
    </dgm:pt>
    <dgm:pt modelId="{DDFAF0FD-A9F1-4413-B65A-A82E579DE1EB}" type="parTrans" cxnId="{7BDA4759-8455-4518-9E6E-2D9171414FB4}">
      <dgm:prSet/>
      <dgm:spPr/>
      <dgm:t>
        <a:bodyPr/>
        <a:lstStyle/>
        <a:p>
          <a:endParaRPr lang="en-US"/>
        </a:p>
      </dgm:t>
    </dgm:pt>
    <dgm:pt modelId="{95D66510-3D86-4FA5-8663-95E48ECEC9E6}" type="sibTrans" cxnId="{7BDA4759-8455-4518-9E6E-2D9171414FB4}">
      <dgm:prSet/>
      <dgm:spPr/>
      <dgm:t>
        <a:bodyPr/>
        <a:lstStyle/>
        <a:p>
          <a:endParaRPr lang="en-US"/>
        </a:p>
      </dgm:t>
    </dgm:pt>
    <dgm:pt modelId="{633023B0-6742-43DF-9C4B-35A52BC53499}">
      <dgm:prSet phldrT="[Text]"/>
      <dgm:spPr/>
      <dgm:t>
        <a:bodyPr/>
        <a:lstStyle/>
        <a:p>
          <a:r>
            <a:rPr lang="en-US" b="1" dirty="0">
              <a:solidFill>
                <a:schemeClr val="accent2"/>
              </a:solidFill>
            </a:rPr>
            <a:t>Run end</a:t>
          </a:r>
        </a:p>
      </dgm:t>
    </dgm:pt>
    <dgm:pt modelId="{B8A10834-BE05-4EED-B5A5-EC025DC90E53}" type="parTrans" cxnId="{30819E5B-F624-4BC6-A41B-AE6A7FDD1B44}">
      <dgm:prSet/>
      <dgm:spPr/>
      <dgm:t>
        <a:bodyPr/>
        <a:lstStyle/>
        <a:p>
          <a:endParaRPr lang="en-US"/>
        </a:p>
      </dgm:t>
    </dgm:pt>
    <dgm:pt modelId="{E16AB511-8208-45CA-A7DD-BE5399C29E71}" type="sibTrans" cxnId="{30819E5B-F624-4BC6-A41B-AE6A7FDD1B44}">
      <dgm:prSet/>
      <dgm:spPr/>
      <dgm:t>
        <a:bodyPr/>
        <a:lstStyle/>
        <a:p>
          <a:endParaRPr lang="en-US"/>
        </a:p>
      </dgm:t>
    </dgm:pt>
    <dgm:pt modelId="{6B433244-A483-46E2-8DF1-8B2F6795E60C}">
      <dgm:prSet phldrT="[Text]"/>
      <dgm:spPr/>
      <dgm:t>
        <a:bodyPr/>
        <a:lstStyle/>
        <a:p>
          <a:r>
            <a:rPr lang="en-US" b="1" dirty="0"/>
            <a:t>Run start</a:t>
          </a:r>
        </a:p>
      </dgm:t>
    </dgm:pt>
    <dgm:pt modelId="{B8951F49-423F-4243-A8DC-AE5426C588CF}" type="parTrans" cxnId="{A76687D2-7AF5-425F-BB11-C3EFF0D56708}">
      <dgm:prSet/>
      <dgm:spPr/>
      <dgm:t>
        <a:bodyPr/>
        <a:lstStyle/>
        <a:p>
          <a:endParaRPr lang="en-US"/>
        </a:p>
      </dgm:t>
    </dgm:pt>
    <dgm:pt modelId="{E94DE114-2B17-4A2F-A6E0-F2D24AF350EC}" type="sibTrans" cxnId="{A76687D2-7AF5-425F-BB11-C3EFF0D56708}">
      <dgm:prSet/>
      <dgm:spPr/>
      <dgm:t>
        <a:bodyPr/>
        <a:lstStyle/>
        <a:p>
          <a:endParaRPr lang="en-US"/>
        </a:p>
      </dgm:t>
    </dgm:pt>
    <dgm:pt modelId="{55937893-B426-4022-A28C-957B91708A66}" type="pres">
      <dgm:prSet presAssocID="{E7B9A18F-8987-484D-A0DE-477475879E94}" presName="Name0" presStyleCnt="0">
        <dgm:presLayoutVars>
          <dgm:dir/>
          <dgm:resizeHandles val="exact"/>
        </dgm:presLayoutVars>
      </dgm:prSet>
      <dgm:spPr/>
    </dgm:pt>
    <dgm:pt modelId="{4CFFB477-D02E-4565-B080-0CD3054B1613}" type="pres">
      <dgm:prSet presAssocID="{6B433244-A483-46E2-8DF1-8B2F6795E60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8F63D-D0EF-466E-9B36-7B26AD36E348}" type="pres">
      <dgm:prSet presAssocID="{E94DE114-2B17-4A2F-A6E0-F2D24AF350EC}" presName="sibTrans" presStyleLbl="sibTrans2D1" presStyleIdx="0" presStyleCnt="4"/>
      <dgm:spPr/>
      <dgm:t>
        <a:bodyPr/>
        <a:lstStyle/>
        <a:p>
          <a:endParaRPr lang="en-US"/>
        </a:p>
      </dgm:t>
    </dgm:pt>
    <dgm:pt modelId="{0B3B81B4-FB45-4295-BFDD-FDDDA3EC0EB9}" type="pres">
      <dgm:prSet presAssocID="{E94DE114-2B17-4A2F-A6E0-F2D24AF350EC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53571DBE-B253-494B-9412-A57916D11476}" type="pres">
      <dgm:prSet presAssocID="{DBE12AA5-8ABF-4733-A9F1-9B3A365A76A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C824EA-DA65-403C-8FC6-FE44496DBA3F}" type="pres">
      <dgm:prSet presAssocID="{F0990E8F-74A1-46CB-B811-0F91BCEBACD9}" presName="sibTrans" presStyleLbl="sibTrans2D1" presStyleIdx="1" presStyleCnt="4"/>
      <dgm:spPr/>
      <dgm:t>
        <a:bodyPr/>
        <a:lstStyle/>
        <a:p>
          <a:endParaRPr lang="en-US"/>
        </a:p>
      </dgm:t>
    </dgm:pt>
    <dgm:pt modelId="{308C3F32-BD2B-4237-BFAA-789F826541EF}" type="pres">
      <dgm:prSet presAssocID="{F0990E8F-74A1-46CB-B811-0F91BCEBACD9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4A3F1379-C326-4499-8EFD-D80BBEE11A2C}" type="pres">
      <dgm:prSet presAssocID="{CD5222E4-AF48-42AA-AFBA-9C2CDA9AF01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0D6316-C917-4522-8EC1-347AA2EA5D51}" type="pres">
      <dgm:prSet presAssocID="{895DFF4B-06FC-449B-B6A3-606DE6A093E7}" presName="sibTrans" presStyleLbl="sibTrans2D1" presStyleIdx="2" presStyleCnt="4"/>
      <dgm:spPr/>
      <dgm:t>
        <a:bodyPr/>
        <a:lstStyle/>
        <a:p>
          <a:endParaRPr lang="en-US"/>
        </a:p>
      </dgm:t>
    </dgm:pt>
    <dgm:pt modelId="{1EAB8147-94EF-4AB7-BB7B-8AD766593324}" type="pres">
      <dgm:prSet presAssocID="{895DFF4B-06FC-449B-B6A3-606DE6A093E7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583795FE-8BF6-482F-9EEE-158D0D79255C}" type="pres">
      <dgm:prSet presAssocID="{AD08D9FB-2865-4D7B-9CF7-127C5E52D1F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B943B5-CA44-4A06-9E70-746BF364CE7E}" type="pres">
      <dgm:prSet presAssocID="{95D66510-3D86-4FA5-8663-95E48ECEC9E6}" presName="sibTrans" presStyleLbl="sibTrans2D1" presStyleIdx="3" presStyleCnt="4"/>
      <dgm:spPr/>
      <dgm:t>
        <a:bodyPr/>
        <a:lstStyle/>
        <a:p>
          <a:endParaRPr lang="en-US"/>
        </a:p>
      </dgm:t>
    </dgm:pt>
    <dgm:pt modelId="{E39AEE3E-46D4-43FF-89F6-F86FFD088F93}" type="pres">
      <dgm:prSet presAssocID="{95D66510-3D86-4FA5-8663-95E48ECEC9E6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FB3D0FDB-3EDA-4650-8324-3BBFD005E9E0}" type="pres">
      <dgm:prSet presAssocID="{633023B0-6742-43DF-9C4B-35A52BC5349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6687D2-7AF5-425F-BB11-C3EFF0D56708}" srcId="{E7B9A18F-8987-484D-A0DE-477475879E94}" destId="{6B433244-A483-46E2-8DF1-8B2F6795E60C}" srcOrd="0" destOrd="0" parTransId="{B8951F49-423F-4243-A8DC-AE5426C588CF}" sibTransId="{E94DE114-2B17-4A2F-A6E0-F2D24AF350EC}"/>
    <dgm:cxn modelId="{59A9D9D7-EAA4-4B3D-8DB6-AAF7DC927760}" type="presOf" srcId="{F0990E8F-74A1-46CB-B811-0F91BCEBACD9}" destId="{1CC824EA-DA65-403C-8FC6-FE44496DBA3F}" srcOrd="0" destOrd="0" presId="urn:microsoft.com/office/officeart/2005/8/layout/process1"/>
    <dgm:cxn modelId="{30FFFC00-C09A-4B24-A1B6-09590923F61A}" type="presOf" srcId="{895DFF4B-06FC-449B-B6A3-606DE6A093E7}" destId="{2C0D6316-C917-4522-8EC1-347AA2EA5D51}" srcOrd="0" destOrd="0" presId="urn:microsoft.com/office/officeart/2005/8/layout/process1"/>
    <dgm:cxn modelId="{6CD400EA-AB68-4A34-90D7-B442BB9147EC}" type="presOf" srcId="{633023B0-6742-43DF-9C4B-35A52BC53499}" destId="{FB3D0FDB-3EDA-4650-8324-3BBFD005E9E0}" srcOrd="0" destOrd="0" presId="urn:microsoft.com/office/officeart/2005/8/layout/process1"/>
    <dgm:cxn modelId="{7BDA4759-8455-4518-9E6E-2D9171414FB4}" srcId="{E7B9A18F-8987-484D-A0DE-477475879E94}" destId="{AD08D9FB-2865-4D7B-9CF7-127C5E52D1FA}" srcOrd="3" destOrd="0" parTransId="{DDFAF0FD-A9F1-4413-B65A-A82E579DE1EB}" sibTransId="{95D66510-3D86-4FA5-8663-95E48ECEC9E6}"/>
    <dgm:cxn modelId="{A6F0EC1E-B6EE-4D64-9DED-DF3525D27417}" srcId="{E7B9A18F-8987-484D-A0DE-477475879E94}" destId="{CD5222E4-AF48-42AA-AFBA-9C2CDA9AF01C}" srcOrd="2" destOrd="0" parTransId="{6AC59AAB-77EE-43FC-A3DF-EF5EE3F591F7}" sibTransId="{895DFF4B-06FC-449B-B6A3-606DE6A093E7}"/>
    <dgm:cxn modelId="{E191B5AE-5F6E-4AFD-868D-5A5346120DB3}" type="presOf" srcId="{E94DE114-2B17-4A2F-A6E0-F2D24AF350EC}" destId="{0B3B81B4-FB45-4295-BFDD-FDDDA3EC0EB9}" srcOrd="1" destOrd="0" presId="urn:microsoft.com/office/officeart/2005/8/layout/process1"/>
    <dgm:cxn modelId="{EB8BCFCB-DBCF-4A4F-AC52-D2DAFD529582}" type="presOf" srcId="{895DFF4B-06FC-449B-B6A3-606DE6A093E7}" destId="{1EAB8147-94EF-4AB7-BB7B-8AD766593324}" srcOrd="1" destOrd="0" presId="urn:microsoft.com/office/officeart/2005/8/layout/process1"/>
    <dgm:cxn modelId="{050A4873-EFF3-465E-A045-162300697D71}" type="presOf" srcId="{95D66510-3D86-4FA5-8663-95E48ECEC9E6}" destId="{C6B943B5-CA44-4A06-9E70-746BF364CE7E}" srcOrd="0" destOrd="0" presId="urn:microsoft.com/office/officeart/2005/8/layout/process1"/>
    <dgm:cxn modelId="{BDF1F20E-2CF8-433B-AFBD-E9E69B294C43}" type="presOf" srcId="{6B433244-A483-46E2-8DF1-8B2F6795E60C}" destId="{4CFFB477-D02E-4565-B080-0CD3054B1613}" srcOrd="0" destOrd="0" presId="urn:microsoft.com/office/officeart/2005/8/layout/process1"/>
    <dgm:cxn modelId="{A8635AC6-9473-4971-9786-DBB28FC748F7}" type="presOf" srcId="{E94DE114-2B17-4A2F-A6E0-F2D24AF350EC}" destId="{FBC8F63D-D0EF-466E-9B36-7B26AD36E348}" srcOrd="0" destOrd="0" presId="urn:microsoft.com/office/officeart/2005/8/layout/process1"/>
    <dgm:cxn modelId="{23FC8DD8-53DD-4E7C-9C24-D2D7A100D7F4}" type="presOf" srcId="{DBE12AA5-8ABF-4733-A9F1-9B3A365A76A8}" destId="{53571DBE-B253-494B-9412-A57916D11476}" srcOrd="0" destOrd="0" presId="urn:microsoft.com/office/officeart/2005/8/layout/process1"/>
    <dgm:cxn modelId="{6DA7C2E1-8096-41E0-9CCD-248C875408E2}" type="presOf" srcId="{AD08D9FB-2865-4D7B-9CF7-127C5E52D1FA}" destId="{583795FE-8BF6-482F-9EEE-158D0D79255C}" srcOrd="0" destOrd="0" presId="urn:microsoft.com/office/officeart/2005/8/layout/process1"/>
    <dgm:cxn modelId="{97B00FFE-7FEF-4F5A-BDF7-A1ABF6B42A1B}" type="presOf" srcId="{CD5222E4-AF48-42AA-AFBA-9C2CDA9AF01C}" destId="{4A3F1379-C326-4499-8EFD-D80BBEE11A2C}" srcOrd="0" destOrd="0" presId="urn:microsoft.com/office/officeart/2005/8/layout/process1"/>
    <dgm:cxn modelId="{D30EB7AA-FBF5-4082-AE78-3A52C3004F94}" type="presOf" srcId="{95D66510-3D86-4FA5-8663-95E48ECEC9E6}" destId="{E39AEE3E-46D4-43FF-89F6-F86FFD088F93}" srcOrd="1" destOrd="0" presId="urn:microsoft.com/office/officeart/2005/8/layout/process1"/>
    <dgm:cxn modelId="{ABD9A3F7-3C28-4AA1-84FA-5800F2781F1E}" type="presOf" srcId="{F0990E8F-74A1-46CB-B811-0F91BCEBACD9}" destId="{308C3F32-BD2B-4237-BFAA-789F826541EF}" srcOrd="1" destOrd="0" presId="urn:microsoft.com/office/officeart/2005/8/layout/process1"/>
    <dgm:cxn modelId="{30819E5B-F624-4BC6-A41B-AE6A7FDD1B44}" srcId="{E7B9A18F-8987-484D-A0DE-477475879E94}" destId="{633023B0-6742-43DF-9C4B-35A52BC53499}" srcOrd="4" destOrd="0" parTransId="{B8A10834-BE05-4EED-B5A5-EC025DC90E53}" sibTransId="{E16AB511-8208-45CA-A7DD-BE5399C29E71}"/>
    <dgm:cxn modelId="{BBC3E6B5-38B9-4EC0-8BA9-5882A49D24A6}" type="presOf" srcId="{E7B9A18F-8987-484D-A0DE-477475879E94}" destId="{55937893-B426-4022-A28C-957B91708A66}" srcOrd="0" destOrd="0" presId="urn:microsoft.com/office/officeart/2005/8/layout/process1"/>
    <dgm:cxn modelId="{47A6C2F6-A5DC-4D54-BA0D-44F42D169529}" srcId="{E7B9A18F-8987-484D-A0DE-477475879E94}" destId="{DBE12AA5-8ABF-4733-A9F1-9B3A365A76A8}" srcOrd="1" destOrd="0" parTransId="{B7871DE0-2A78-4990-8531-A639F42477BB}" sibTransId="{F0990E8F-74A1-46CB-B811-0F91BCEBACD9}"/>
    <dgm:cxn modelId="{30B7D4FB-4BDF-4DC5-9873-4BDCB01A7901}" type="presParOf" srcId="{55937893-B426-4022-A28C-957B91708A66}" destId="{4CFFB477-D02E-4565-B080-0CD3054B1613}" srcOrd="0" destOrd="0" presId="urn:microsoft.com/office/officeart/2005/8/layout/process1"/>
    <dgm:cxn modelId="{3F619EAF-E2B4-4661-A7E5-1872CCA705E9}" type="presParOf" srcId="{55937893-B426-4022-A28C-957B91708A66}" destId="{FBC8F63D-D0EF-466E-9B36-7B26AD36E348}" srcOrd="1" destOrd="0" presId="urn:microsoft.com/office/officeart/2005/8/layout/process1"/>
    <dgm:cxn modelId="{CC64F623-66A9-4CBE-8438-4CC8DFC554D3}" type="presParOf" srcId="{FBC8F63D-D0EF-466E-9B36-7B26AD36E348}" destId="{0B3B81B4-FB45-4295-BFDD-FDDDA3EC0EB9}" srcOrd="0" destOrd="0" presId="urn:microsoft.com/office/officeart/2005/8/layout/process1"/>
    <dgm:cxn modelId="{C665EC59-2C62-4E3B-9443-E81CD1BB58E9}" type="presParOf" srcId="{55937893-B426-4022-A28C-957B91708A66}" destId="{53571DBE-B253-494B-9412-A57916D11476}" srcOrd="2" destOrd="0" presId="urn:microsoft.com/office/officeart/2005/8/layout/process1"/>
    <dgm:cxn modelId="{581687D0-25EC-4DF1-9830-17A7C3730C8D}" type="presParOf" srcId="{55937893-B426-4022-A28C-957B91708A66}" destId="{1CC824EA-DA65-403C-8FC6-FE44496DBA3F}" srcOrd="3" destOrd="0" presId="urn:microsoft.com/office/officeart/2005/8/layout/process1"/>
    <dgm:cxn modelId="{33EA73F1-8350-4A42-BD24-536DBAA68678}" type="presParOf" srcId="{1CC824EA-DA65-403C-8FC6-FE44496DBA3F}" destId="{308C3F32-BD2B-4237-BFAA-789F826541EF}" srcOrd="0" destOrd="0" presId="urn:microsoft.com/office/officeart/2005/8/layout/process1"/>
    <dgm:cxn modelId="{F19680F1-3BC1-4F55-A8AB-025999586176}" type="presParOf" srcId="{55937893-B426-4022-A28C-957B91708A66}" destId="{4A3F1379-C326-4499-8EFD-D80BBEE11A2C}" srcOrd="4" destOrd="0" presId="urn:microsoft.com/office/officeart/2005/8/layout/process1"/>
    <dgm:cxn modelId="{2F4AF897-40CA-4F6D-8CDF-42AA85727FFF}" type="presParOf" srcId="{55937893-B426-4022-A28C-957B91708A66}" destId="{2C0D6316-C917-4522-8EC1-347AA2EA5D51}" srcOrd="5" destOrd="0" presId="urn:microsoft.com/office/officeart/2005/8/layout/process1"/>
    <dgm:cxn modelId="{36B4ED55-CE25-480D-AECA-9AC7B99151F7}" type="presParOf" srcId="{2C0D6316-C917-4522-8EC1-347AA2EA5D51}" destId="{1EAB8147-94EF-4AB7-BB7B-8AD766593324}" srcOrd="0" destOrd="0" presId="urn:microsoft.com/office/officeart/2005/8/layout/process1"/>
    <dgm:cxn modelId="{355B129E-F6EB-4A47-9576-ECD62BC8A66C}" type="presParOf" srcId="{55937893-B426-4022-A28C-957B91708A66}" destId="{583795FE-8BF6-482F-9EEE-158D0D79255C}" srcOrd="6" destOrd="0" presId="urn:microsoft.com/office/officeart/2005/8/layout/process1"/>
    <dgm:cxn modelId="{7417F19A-2CCD-4D5D-A3FB-D9F614CAB8BF}" type="presParOf" srcId="{55937893-B426-4022-A28C-957B91708A66}" destId="{C6B943B5-CA44-4A06-9E70-746BF364CE7E}" srcOrd="7" destOrd="0" presId="urn:microsoft.com/office/officeart/2005/8/layout/process1"/>
    <dgm:cxn modelId="{A7F21A0C-BEBA-4CDC-98FF-6C654374E3AA}" type="presParOf" srcId="{C6B943B5-CA44-4A06-9E70-746BF364CE7E}" destId="{E39AEE3E-46D4-43FF-89F6-F86FFD088F93}" srcOrd="0" destOrd="0" presId="urn:microsoft.com/office/officeart/2005/8/layout/process1"/>
    <dgm:cxn modelId="{6EAC77E6-CE90-4DF5-B39A-21486BBD3113}" type="presParOf" srcId="{55937893-B426-4022-A28C-957B91708A66}" destId="{FB3D0FDB-3EDA-4650-8324-3BBFD005E9E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28D84B-B7A3-4F06-AB8B-822D5461DC9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83D1739-18B7-4094-8D5D-013E4D6AF62C}">
      <dgm:prSet phldrT="[טקסט]"/>
      <dgm:spPr/>
      <dgm:t>
        <a:bodyPr/>
        <a:lstStyle/>
        <a:p>
          <a:pPr rtl="1"/>
          <a:r>
            <a:rPr lang="he-IL" dirty="0"/>
            <a:t>נמצא במצב </a:t>
          </a:r>
          <a:r>
            <a:rPr lang="en-US" dirty="0"/>
            <a:t>s</a:t>
          </a:r>
          <a:endParaRPr lang="he-IL" dirty="0"/>
        </a:p>
      </dgm:t>
    </dgm:pt>
    <dgm:pt modelId="{ED95AA15-952F-49E1-81B8-3838145AF868}" type="parTrans" cxnId="{557EBD38-0D00-4466-AFC3-889CF639E6A3}">
      <dgm:prSet/>
      <dgm:spPr/>
      <dgm:t>
        <a:bodyPr/>
        <a:lstStyle/>
        <a:p>
          <a:pPr rtl="1"/>
          <a:endParaRPr lang="he-IL"/>
        </a:p>
      </dgm:t>
    </dgm:pt>
    <dgm:pt modelId="{E9ECC879-F656-49E2-8362-2EAD3637CE7E}" type="sibTrans" cxnId="{557EBD38-0D00-4466-AFC3-889CF639E6A3}">
      <dgm:prSet/>
      <dgm:spPr/>
      <dgm:t>
        <a:bodyPr/>
        <a:lstStyle/>
        <a:p>
          <a:pPr rtl="1"/>
          <a:endParaRPr lang="he-IL"/>
        </a:p>
      </dgm:t>
    </dgm:pt>
    <dgm:pt modelId="{78A14ED6-2498-40EA-86D1-6461B0CA9EC9}">
      <dgm:prSet phldrT="[טקסט]"/>
      <dgm:spPr/>
      <dgm:t>
        <a:bodyPr/>
        <a:lstStyle/>
        <a:p>
          <a:pPr rtl="1"/>
          <a:r>
            <a:rPr lang="he-IL" dirty="0"/>
            <a:t>בוחר פעולה </a:t>
          </a:r>
          <a:r>
            <a:rPr lang="en-US" dirty="0"/>
            <a:t>a</a:t>
          </a:r>
          <a:r>
            <a:rPr lang="he-IL" dirty="0"/>
            <a:t> ומבצע אותה</a:t>
          </a:r>
        </a:p>
      </dgm:t>
    </dgm:pt>
    <dgm:pt modelId="{95127A13-3AD9-48CA-A205-0025A4D240E1}" type="parTrans" cxnId="{DE404718-DE55-4198-8D53-22CEE6A43F69}">
      <dgm:prSet/>
      <dgm:spPr/>
      <dgm:t>
        <a:bodyPr/>
        <a:lstStyle/>
        <a:p>
          <a:pPr rtl="1"/>
          <a:endParaRPr lang="he-IL"/>
        </a:p>
      </dgm:t>
    </dgm:pt>
    <dgm:pt modelId="{31074988-39F3-42CC-BC94-3CECA59F1A88}" type="sibTrans" cxnId="{DE404718-DE55-4198-8D53-22CEE6A43F69}">
      <dgm:prSet/>
      <dgm:spPr/>
      <dgm:t>
        <a:bodyPr/>
        <a:lstStyle/>
        <a:p>
          <a:pPr rtl="1"/>
          <a:endParaRPr lang="he-IL"/>
        </a:p>
      </dgm:t>
    </dgm:pt>
    <dgm:pt modelId="{9C08736D-6358-4621-9F29-2AD747176638}">
      <dgm:prSet phldrT="[טקסט]"/>
      <dgm:spPr/>
      <dgm:t>
        <a:bodyPr/>
        <a:lstStyle/>
        <a:p>
          <a:pPr rtl="1"/>
          <a:r>
            <a:rPr lang="he-IL" dirty="0"/>
            <a:t>מגיע למצב </a:t>
          </a:r>
          <a:r>
            <a:rPr lang="en-US" dirty="0"/>
            <a:t>s’</a:t>
          </a:r>
          <a:r>
            <a:rPr lang="he-IL" dirty="0"/>
            <a:t> </a:t>
          </a:r>
        </a:p>
      </dgm:t>
    </dgm:pt>
    <dgm:pt modelId="{B3DF7D29-102D-41C8-8610-0D3D0B1C9DCB}" type="parTrans" cxnId="{10B4BEBF-D2E6-4692-A647-048A5E150956}">
      <dgm:prSet/>
      <dgm:spPr/>
      <dgm:t>
        <a:bodyPr/>
        <a:lstStyle/>
        <a:p>
          <a:pPr rtl="1"/>
          <a:endParaRPr lang="he-IL"/>
        </a:p>
      </dgm:t>
    </dgm:pt>
    <dgm:pt modelId="{7C2C14BA-E6DB-47D5-8FC6-BD8D7F7E87A1}" type="sibTrans" cxnId="{10B4BEBF-D2E6-4692-A647-048A5E150956}">
      <dgm:prSet/>
      <dgm:spPr/>
      <dgm:t>
        <a:bodyPr/>
        <a:lstStyle/>
        <a:p>
          <a:pPr rtl="1"/>
          <a:endParaRPr lang="he-IL"/>
        </a:p>
      </dgm:t>
    </dgm:pt>
    <dgm:pt modelId="{A4CFADFA-8D01-4D1E-B8A0-94863EDC81BB}">
      <dgm:prSet phldrT="[טקסט]"/>
      <dgm:spPr/>
      <dgm:t>
        <a:bodyPr/>
        <a:lstStyle/>
        <a:p>
          <a:pPr rtl="1"/>
          <a:r>
            <a:rPr lang="he-IL" dirty="0"/>
            <a:t>מקבל </a:t>
          </a:r>
          <a:r>
            <a:rPr lang="en-US" dirty="0"/>
            <a:t>reward</a:t>
          </a:r>
          <a:r>
            <a:rPr lang="he-IL" dirty="0"/>
            <a:t> של </a:t>
          </a:r>
          <a:r>
            <a:rPr lang="en-US" dirty="0"/>
            <a:t>R(</a:t>
          </a:r>
          <a:r>
            <a:rPr lang="en-US" dirty="0" err="1"/>
            <a:t>s,a,s</a:t>
          </a:r>
          <a:r>
            <a:rPr lang="en-US" dirty="0"/>
            <a:t>’)</a:t>
          </a:r>
          <a:endParaRPr lang="he-IL" dirty="0"/>
        </a:p>
      </dgm:t>
    </dgm:pt>
    <dgm:pt modelId="{9A511F6A-01C7-415F-9D91-2044B6DD0425}" type="parTrans" cxnId="{7DC8D804-04E5-4CFB-A9C1-02094C5032F9}">
      <dgm:prSet/>
      <dgm:spPr/>
      <dgm:t>
        <a:bodyPr/>
        <a:lstStyle/>
        <a:p>
          <a:pPr rtl="1"/>
          <a:endParaRPr lang="he-IL"/>
        </a:p>
      </dgm:t>
    </dgm:pt>
    <dgm:pt modelId="{3A1A1F09-B9DA-49FF-AACB-C8F9B7B25DCC}" type="sibTrans" cxnId="{7DC8D804-04E5-4CFB-A9C1-02094C5032F9}">
      <dgm:prSet/>
      <dgm:spPr/>
      <dgm:t>
        <a:bodyPr/>
        <a:lstStyle/>
        <a:p>
          <a:pPr rtl="1"/>
          <a:endParaRPr lang="he-IL"/>
        </a:p>
      </dgm:t>
    </dgm:pt>
    <dgm:pt modelId="{32074A8A-5203-4FFF-955E-01222198E9A9}">
      <dgm:prSet phldrT="[טקסט]"/>
      <dgm:spPr/>
      <dgm:t>
        <a:bodyPr/>
        <a:lstStyle/>
        <a:p>
          <a:pPr rtl="1"/>
          <a:r>
            <a:rPr lang="he-IL" dirty="0"/>
            <a:t>מעדכן את ה-</a:t>
          </a:r>
          <a:r>
            <a:rPr lang="en-US" dirty="0"/>
            <a:t>Q Table</a:t>
          </a:r>
          <a:r>
            <a:rPr lang="he-IL" dirty="0"/>
            <a:t> שלו בעזרת ה-</a:t>
          </a:r>
          <a:r>
            <a:rPr lang="en-US" dirty="0"/>
            <a:t>reward</a:t>
          </a:r>
          <a:r>
            <a:rPr lang="he-IL" dirty="0"/>
            <a:t> שקיבל</a:t>
          </a:r>
        </a:p>
      </dgm:t>
    </dgm:pt>
    <dgm:pt modelId="{E2EC5B3B-5F36-4640-8DD1-7AC2B232C19D}" type="parTrans" cxnId="{25B1A67F-3CB3-4BA6-B7F1-0F1F59DD1DCC}">
      <dgm:prSet/>
      <dgm:spPr/>
      <dgm:t>
        <a:bodyPr/>
        <a:lstStyle/>
        <a:p>
          <a:pPr rtl="1"/>
          <a:endParaRPr lang="he-IL"/>
        </a:p>
      </dgm:t>
    </dgm:pt>
    <dgm:pt modelId="{ACB65832-5DC7-49C5-8255-0A910680854B}" type="sibTrans" cxnId="{25B1A67F-3CB3-4BA6-B7F1-0F1F59DD1DCC}">
      <dgm:prSet/>
      <dgm:spPr/>
      <dgm:t>
        <a:bodyPr/>
        <a:lstStyle/>
        <a:p>
          <a:pPr rtl="1"/>
          <a:endParaRPr lang="he-IL"/>
        </a:p>
      </dgm:t>
    </dgm:pt>
    <dgm:pt modelId="{9CAE9364-35F1-4A05-8268-BF4CB5BAF96B}" type="pres">
      <dgm:prSet presAssocID="{3328D84B-B7A3-4F06-AB8B-822D5461DC9D}" presName="Name0" presStyleCnt="0">
        <dgm:presLayoutVars>
          <dgm:dir/>
          <dgm:resizeHandles val="exact"/>
        </dgm:presLayoutVars>
      </dgm:prSet>
      <dgm:spPr/>
    </dgm:pt>
    <dgm:pt modelId="{369D38AD-A639-4D05-A1F5-FE1B24662031}" type="pres">
      <dgm:prSet presAssocID="{383D1739-18B7-4094-8D5D-013E4D6AF62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02DB74-78A8-4616-B09F-9C5ACA9F6837}" type="pres">
      <dgm:prSet presAssocID="{E9ECC879-F656-49E2-8362-2EAD3637CE7E}" presName="sibTrans" presStyleLbl="sibTrans2D1" presStyleIdx="0" presStyleCnt="4"/>
      <dgm:spPr/>
      <dgm:t>
        <a:bodyPr/>
        <a:lstStyle/>
        <a:p>
          <a:endParaRPr lang="en-US"/>
        </a:p>
      </dgm:t>
    </dgm:pt>
    <dgm:pt modelId="{D797C766-9704-4401-AFD0-E530C7C1A6DB}" type="pres">
      <dgm:prSet presAssocID="{E9ECC879-F656-49E2-8362-2EAD3637CE7E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FA1B2BB9-9F7F-4FB0-AE84-1094E971B14B}" type="pres">
      <dgm:prSet presAssocID="{78A14ED6-2498-40EA-86D1-6461B0CA9EC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F2BD8-008C-45E1-B579-892FDE32B29F}" type="pres">
      <dgm:prSet presAssocID="{31074988-39F3-42CC-BC94-3CECA59F1A88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B44A227-BC4C-43FB-A5E2-F8194310FB35}" type="pres">
      <dgm:prSet presAssocID="{31074988-39F3-42CC-BC94-3CECA59F1A88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7804AC2D-7C22-4FC8-A080-60B195D0A9B5}" type="pres">
      <dgm:prSet presAssocID="{9C08736D-6358-4621-9F29-2AD74717663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BE58FE-37D5-4047-A84D-926426E1263C}" type="pres">
      <dgm:prSet presAssocID="{7C2C14BA-E6DB-47D5-8FC6-BD8D7F7E87A1}" presName="sibTrans" presStyleLbl="sibTrans2D1" presStyleIdx="2" presStyleCnt="4"/>
      <dgm:spPr/>
      <dgm:t>
        <a:bodyPr/>
        <a:lstStyle/>
        <a:p>
          <a:endParaRPr lang="en-US"/>
        </a:p>
      </dgm:t>
    </dgm:pt>
    <dgm:pt modelId="{D08D70EB-BACE-4C30-955B-E5EF0A389684}" type="pres">
      <dgm:prSet presAssocID="{7C2C14BA-E6DB-47D5-8FC6-BD8D7F7E87A1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83347248-B018-4F87-BD51-BCDF38564684}" type="pres">
      <dgm:prSet presAssocID="{A4CFADFA-8D01-4D1E-B8A0-94863EDC81B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0240B-35C0-4DE9-8C34-D3AAE9B44F57}" type="pres">
      <dgm:prSet presAssocID="{3A1A1F09-B9DA-49FF-AACB-C8F9B7B25DCC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A8D26FC-E7A8-45F6-8331-4271A9345410}" type="pres">
      <dgm:prSet presAssocID="{3A1A1F09-B9DA-49FF-AACB-C8F9B7B25DCC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9DD5938D-2385-4C1D-9251-162BDB451FA8}" type="pres">
      <dgm:prSet presAssocID="{32074A8A-5203-4FFF-955E-01222198E9A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674DCA-CC3F-42BD-8BE6-ABEB7774E0B1}" type="presOf" srcId="{9C08736D-6358-4621-9F29-2AD747176638}" destId="{7804AC2D-7C22-4FC8-A080-60B195D0A9B5}" srcOrd="0" destOrd="0" presId="urn:microsoft.com/office/officeart/2005/8/layout/process1"/>
    <dgm:cxn modelId="{C25E80ED-B879-472C-96C5-43DD6735CB6A}" type="presOf" srcId="{31074988-39F3-42CC-BC94-3CECA59F1A88}" destId="{6FAF2BD8-008C-45E1-B579-892FDE32B29F}" srcOrd="0" destOrd="0" presId="urn:microsoft.com/office/officeart/2005/8/layout/process1"/>
    <dgm:cxn modelId="{A6DD7BE4-E200-43F5-A217-F38B25CB6D89}" type="presOf" srcId="{383D1739-18B7-4094-8D5D-013E4D6AF62C}" destId="{369D38AD-A639-4D05-A1F5-FE1B24662031}" srcOrd="0" destOrd="0" presId="urn:microsoft.com/office/officeart/2005/8/layout/process1"/>
    <dgm:cxn modelId="{314CB9D4-2B26-4043-A084-7B4A0939B033}" type="presOf" srcId="{78A14ED6-2498-40EA-86D1-6461B0CA9EC9}" destId="{FA1B2BB9-9F7F-4FB0-AE84-1094E971B14B}" srcOrd="0" destOrd="0" presId="urn:microsoft.com/office/officeart/2005/8/layout/process1"/>
    <dgm:cxn modelId="{2BEA9E26-8745-4F7C-8940-B9055444C2D3}" type="presOf" srcId="{7C2C14BA-E6DB-47D5-8FC6-BD8D7F7E87A1}" destId="{21BE58FE-37D5-4047-A84D-926426E1263C}" srcOrd="0" destOrd="0" presId="urn:microsoft.com/office/officeart/2005/8/layout/process1"/>
    <dgm:cxn modelId="{10B4BEBF-D2E6-4692-A647-048A5E150956}" srcId="{3328D84B-B7A3-4F06-AB8B-822D5461DC9D}" destId="{9C08736D-6358-4621-9F29-2AD747176638}" srcOrd="2" destOrd="0" parTransId="{B3DF7D29-102D-41C8-8610-0D3D0B1C9DCB}" sibTransId="{7C2C14BA-E6DB-47D5-8FC6-BD8D7F7E87A1}"/>
    <dgm:cxn modelId="{7DC8D804-04E5-4CFB-A9C1-02094C5032F9}" srcId="{3328D84B-B7A3-4F06-AB8B-822D5461DC9D}" destId="{A4CFADFA-8D01-4D1E-B8A0-94863EDC81BB}" srcOrd="3" destOrd="0" parTransId="{9A511F6A-01C7-415F-9D91-2044B6DD0425}" sibTransId="{3A1A1F09-B9DA-49FF-AACB-C8F9B7B25DCC}"/>
    <dgm:cxn modelId="{557EBD38-0D00-4466-AFC3-889CF639E6A3}" srcId="{3328D84B-B7A3-4F06-AB8B-822D5461DC9D}" destId="{383D1739-18B7-4094-8D5D-013E4D6AF62C}" srcOrd="0" destOrd="0" parTransId="{ED95AA15-952F-49E1-81B8-3838145AF868}" sibTransId="{E9ECC879-F656-49E2-8362-2EAD3637CE7E}"/>
    <dgm:cxn modelId="{B888AD8C-0263-44F3-B1A5-2698064751DF}" type="presOf" srcId="{E9ECC879-F656-49E2-8362-2EAD3637CE7E}" destId="{0702DB74-78A8-4616-B09F-9C5ACA9F6837}" srcOrd="0" destOrd="0" presId="urn:microsoft.com/office/officeart/2005/8/layout/process1"/>
    <dgm:cxn modelId="{5DF01193-FBC9-46C0-A972-75E99B23FEA7}" type="presOf" srcId="{3328D84B-B7A3-4F06-AB8B-822D5461DC9D}" destId="{9CAE9364-35F1-4A05-8268-BF4CB5BAF96B}" srcOrd="0" destOrd="0" presId="urn:microsoft.com/office/officeart/2005/8/layout/process1"/>
    <dgm:cxn modelId="{02E008C4-0616-4B8D-BD10-00E4A485D7A9}" type="presOf" srcId="{3A1A1F09-B9DA-49FF-AACB-C8F9B7B25DCC}" destId="{3240240B-35C0-4DE9-8C34-D3AAE9B44F57}" srcOrd="0" destOrd="0" presId="urn:microsoft.com/office/officeart/2005/8/layout/process1"/>
    <dgm:cxn modelId="{E67207B6-1A92-4969-BA20-EDDE7182CC70}" type="presOf" srcId="{A4CFADFA-8D01-4D1E-B8A0-94863EDC81BB}" destId="{83347248-B018-4F87-BD51-BCDF38564684}" srcOrd="0" destOrd="0" presId="urn:microsoft.com/office/officeart/2005/8/layout/process1"/>
    <dgm:cxn modelId="{FD0802B3-46BE-46CB-A05D-BF1264B57DAD}" type="presOf" srcId="{3A1A1F09-B9DA-49FF-AACB-C8F9B7B25DCC}" destId="{CA8D26FC-E7A8-45F6-8331-4271A9345410}" srcOrd="1" destOrd="0" presId="urn:microsoft.com/office/officeart/2005/8/layout/process1"/>
    <dgm:cxn modelId="{931FC5BC-4C4C-4B63-9D2F-8579B4CC9C2C}" type="presOf" srcId="{31074988-39F3-42CC-BC94-3CECA59F1A88}" destId="{BB44A227-BC4C-43FB-A5E2-F8194310FB35}" srcOrd="1" destOrd="0" presId="urn:microsoft.com/office/officeart/2005/8/layout/process1"/>
    <dgm:cxn modelId="{E9327DB7-A010-4793-AC76-6FB2F365E060}" type="presOf" srcId="{7C2C14BA-E6DB-47D5-8FC6-BD8D7F7E87A1}" destId="{D08D70EB-BACE-4C30-955B-E5EF0A389684}" srcOrd="1" destOrd="0" presId="urn:microsoft.com/office/officeart/2005/8/layout/process1"/>
    <dgm:cxn modelId="{25B1A67F-3CB3-4BA6-B7F1-0F1F59DD1DCC}" srcId="{3328D84B-B7A3-4F06-AB8B-822D5461DC9D}" destId="{32074A8A-5203-4FFF-955E-01222198E9A9}" srcOrd="4" destOrd="0" parTransId="{E2EC5B3B-5F36-4640-8DD1-7AC2B232C19D}" sibTransId="{ACB65832-5DC7-49C5-8255-0A910680854B}"/>
    <dgm:cxn modelId="{7608EDAF-1F62-4352-AB57-DB8040B8E983}" type="presOf" srcId="{E9ECC879-F656-49E2-8362-2EAD3637CE7E}" destId="{D797C766-9704-4401-AFD0-E530C7C1A6DB}" srcOrd="1" destOrd="0" presId="urn:microsoft.com/office/officeart/2005/8/layout/process1"/>
    <dgm:cxn modelId="{DE404718-DE55-4198-8D53-22CEE6A43F69}" srcId="{3328D84B-B7A3-4F06-AB8B-822D5461DC9D}" destId="{78A14ED6-2498-40EA-86D1-6461B0CA9EC9}" srcOrd="1" destOrd="0" parTransId="{95127A13-3AD9-48CA-A205-0025A4D240E1}" sibTransId="{31074988-39F3-42CC-BC94-3CECA59F1A88}"/>
    <dgm:cxn modelId="{261C74CF-365B-4BFC-AAC5-9BB600B0CB86}" type="presOf" srcId="{32074A8A-5203-4FFF-955E-01222198E9A9}" destId="{9DD5938D-2385-4C1D-9251-162BDB451FA8}" srcOrd="0" destOrd="0" presId="urn:microsoft.com/office/officeart/2005/8/layout/process1"/>
    <dgm:cxn modelId="{AFA23648-719E-48A6-96AF-D544E237C988}" type="presParOf" srcId="{9CAE9364-35F1-4A05-8268-BF4CB5BAF96B}" destId="{369D38AD-A639-4D05-A1F5-FE1B24662031}" srcOrd="0" destOrd="0" presId="urn:microsoft.com/office/officeart/2005/8/layout/process1"/>
    <dgm:cxn modelId="{7FA46B36-945E-4F62-AEA2-CEA63897C2F2}" type="presParOf" srcId="{9CAE9364-35F1-4A05-8268-BF4CB5BAF96B}" destId="{0702DB74-78A8-4616-B09F-9C5ACA9F6837}" srcOrd="1" destOrd="0" presId="urn:microsoft.com/office/officeart/2005/8/layout/process1"/>
    <dgm:cxn modelId="{1E40C504-2A74-4200-9E65-CD5220691F54}" type="presParOf" srcId="{0702DB74-78A8-4616-B09F-9C5ACA9F6837}" destId="{D797C766-9704-4401-AFD0-E530C7C1A6DB}" srcOrd="0" destOrd="0" presId="urn:microsoft.com/office/officeart/2005/8/layout/process1"/>
    <dgm:cxn modelId="{F8EC45AB-11C4-4516-AC5C-09741A8B3C18}" type="presParOf" srcId="{9CAE9364-35F1-4A05-8268-BF4CB5BAF96B}" destId="{FA1B2BB9-9F7F-4FB0-AE84-1094E971B14B}" srcOrd="2" destOrd="0" presId="urn:microsoft.com/office/officeart/2005/8/layout/process1"/>
    <dgm:cxn modelId="{CFEB692D-D775-4910-A95F-FDB9ECA95A9C}" type="presParOf" srcId="{9CAE9364-35F1-4A05-8268-BF4CB5BAF96B}" destId="{6FAF2BD8-008C-45E1-B579-892FDE32B29F}" srcOrd="3" destOrd="0" presId="urn:microsoft.com/office/officeart/2005/8/layout/process1"/>
    <dgm:cxn modelId="{AA29B3CB-BD57-4977-B643-E9CB0B39A61F}" type="presParOf" srcId="{6FAF2BD8-008C-45E1-B579-892FDE32B29F}" destId="{BB44A227-BC4C-43FB-A5E2-F8194310FB35}" srcOrd="0" destOrd="0" presId="urn:microsoft.com/office/officeart/2005/8/layout/process1"/>
    <dgm:cxn modelId="{4BB1DAB2-1971-4C07-ACE4-735304585129}" type="presParOf" srcId="{9CAE9364-35F1-4A05-8268-BF4CB5BAF96B}" destId="{7804AC2D-7C22-4FC8-A080-60B195D0A9B5}" srcOrd="4" destOrd="0" presId="urn:microsoft.com/office/officeart/2005/8/layout/process1"/>
    <dgm:cxn modelId="{722144E1-2469-47D6-810C-C4D6262FB6D0}" type="presParOf" srcId="{9CAE9364-35F1-4A05-8268-BF4CB5BAF96B}" destId="{21BE58FE-37D5-4047-A84D-926426E1263C}" srcOrd="5" destOrd="0" presId="urn:microsoft.com/office/officeart/2005/8/layout/process1"/>
    <dgm:cxn modelId="{2317BEBB-9DC1-406D-B890-241A2D4A5007}" type="presParOf" srcId="{21BE58FE-37D5-4047-A84D-926426E1263C}" destId="{D08D70EB-BACE-4C30-955B-E5EF0A389684}" srcOrd="0" destOrd="0" presId="urn:microsoft.com/office/officeart/2005/8/layout/process1"/>
    <dgm:cxn modelId="{4AF98200-895D-4E01-8225-4C23E5E98F92}" type="presParOf" srcId="{9CAE9364-35F1-4A05-8268-BF4CB5BAF96B}" destId="{83347248-B018-4F87-BD51-BCDF38564684}" srcOrd="6" destOrd="0" presId="urn:microsoft.com/office/officeart/2005/8/layout/process1"/>
    <dgm:cxn modelId="{C466E50F-DFAD-4CFD-845E-ADD73AE26EA5}" type="presParOf" srcId="{9CAE9364-35F1-4A05-8268-BF4CB5BAF96B}" destId="{3240240B-35C0-4DE9-8C34-D3AAE9B44F57}" srcOrd="7" destOrd="0" presId="urn:microsoft.com/office/officeart/2005/8/layout/process1"/>
    <dgm:cxn modelId="{E4FE2456-1F4A-4DDA-938E-E6B568D00938}" type="presParOf" srcId="{3240240B-35C0-4DE9-8C34-D3AAE9B44F57}" destId="{CA8D26FC-E7A8-45F6-8331-4271A9345410}" srcOrd="0" destOrd="0" presId="urn:microsoft.com/office/officeart/2005/8/layout/process1"/>
    <dgm:cxn modelId="{73D1C3D5-77B5-4227-A9DC-30031FDD8C6D}" type="presParOf" srcId="{9CAE9364-35F1-4A05-8268-BF4CB5BAF96B}" destId="{9DD5938D-2385-4C1D-9251-162BDB451FA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28D84B-B7A3-4F06-AB8B-822D5461DC9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83D1739-18B7-4094-8D5D-013E4D6AF62C}">
      <dgm:prSet phldrT="[טקסט]"/>
      <dgm:spPr/>
      <dgm:t>
        <a:bodyPr/>
        <a:lstStyle/>
        <a:p>
          <a:pPr rtl="1"/>
          <a:r>
            <a:rPr lang="he-IL" dirty="0"/>
            <a:t>נמצא במצב </a:t>
          </a:r>
          <a:r>
            <a:rPr lang="en-US" dirty="0"/>
            <a:t>s</a:t>
          </a:r>
          <a:endParaRPr lang="he-IL" dirty="0"/>
        </a:p>
      </dgm:t>
    </dgm:pt>
    <dgm:pt modelId="{ED95AA15-952F-49E1-81B8-3838145AF868}" type="parTrans" cxnId="{557EBD38-0D00-4466-AFC3-889CF639E6A3}">
      <dgm:prSet/>
      <dgm:spPr/>
      <dgm:t>
        <a:bodyPr/>
        <a:lstStyle/>
        <a:p>
          <a:pPr rtl="1"/>
          <a:endParaRPr lang="he-IL"/>
        </a:p>
      </dgm:t>
    </dgm:pt>
    <dgm:pt modelId="{E9ECC879-F656-49E2-8362-2EAD3637CE7E}" type="sibTrans" cxnId="{557EBD38-0D00-4466-AFC3-889CF639E6A3}">
      <dgm:prSet/>
      <dgm:spPr/>
      <dgm:t>
        <a:bodyPr/>
        <a:lstStyle/>
        <a:p>
          <a:pPr rtl="1"/>
          <a:endParaRPr lang="he-IL"/>
        </a:p>
      </dgm:t>
    </dgm:pt>
    <dgm:pt modelId="{78A14ED6-2498-40EA-86D1-6461B0CA9EC9}">
      <dgm:prSet phldrT="[טקסט]"/>
      <dgm:spPr/>
      <dgm:t>
        <a:bodyPr/>
        <a:lstStyle/>
        <a:p>
          <a:pPr rtl="1"/>
          <a:r>
            <a:rPr lang="he-IL" dirty="0"/>
            <a:t>בוחר פעולה </a:t>
          </a:r>
          <a:r>
            <a:rPr lang="en-US" dirty="0"/>
            <a:t>a</a:t>
          </a:r>
          <a:r>
            <a:rPr lang="he-IL" dirty="0"/>
            <a:t> ומבצע אותה</a:t>
          </a:r>
        </a:p>
      </dgm:t>
    </dgm:pt>
    <dgm:pt modelId="{95127A13-3AD9-48CA-A205-0025A4D240E1}" type="parTrans" cxnId="{DE404718-DE55-4198-8D53-22CEE6A43F69}">
      <dgm:prSet/>
      <dgm:spPr/>
      <dgm:t>
        <a:bodyPr/>
        <a:lstStyle/>
        <a:p>
          <a:pPr rtl="1"/>
          <a:endParaRPr lang="he-IL"/>
        </a:p>
      </dgm:t>
    </dgm:pt>
    <dgm:pt modelId="{31074988-39F3-42CC-BC94-3CECA59F1A88}" type="sibTrans" cxnId="{DE404718-DE55-4198-8D53-22CEE6A43F69}">
      <dgm:prSet/>
      <dgm:spPr/>
      <dgm:t>
        <a:bodyPr/>
        <a:lstStyle/>
        <a:p>
          <a:pPr rtl="1"/>
          <a:endParaRPr lang="he-IL"/>
        </a:p>
      </dgm:t>
    </dgm:pt>
    <dgm:pt modelId="{9C08736D-6358-4621-9F29-2AD747176638}">
      <dgm:prSet phldrT="[טקסט]"/>
      <dgm:spPr/>
      <dgm:t>
        <a:bodyPr/>
        <a:lstStyle/>
        <a:p>
          <a:pPr rtl="1"/>
          <a:r>
            <a:rPr lang="he-IL" dirty="0"/>
            <a:t>מגיע למצב </a:t>
          </a:r>
          <a:r>
            <a:rPr lang="en-US" dirty="0"/>
            <a:t>s’</a:t>
          </a:r>
          <a:r>
            <a:rPr lang="he-IL" dirty="0"/>
            <a:t> </a:t>
          </a:r>
        </a:p>
      </dgm:t>
    </dgm:pt>
    <dgm:pt modelId="{B3DF7D29-102D-41C8-8610-0D3D0B1C9DCB}" type="parTrans" cxnId="{10B4BEBF-D2E6-4692-A647-048A5E150956}">
      <dgm:prSet/>
      <dgm:spPr/>
      <dgm:t>
        <a:bodyPr/>
        <a:lstStyle/>
        <a:p>
          <a:pPr rtl="1"/>
          <a:endParaRPr lang="he-IL"/>
        </a:p>
      </dgm:t>
    </dgm:pt>
    <dgm:pt modelId="{7C2C14BA-E6DB-47D5-8FC6-BD8D7F7E87A1}" type="sibTrans" cxnId="{10B4BEBF-D2E6-4692-A647-048A5E150956}">
      <dgm:prSet/>
      <dgm:spPr/>
      <dgm:t>
        <a:bodyPr/>
        <a:lstStyle/>
        <a:p>
          <a:pPr rtl="1"/>
          <a:endParaRPr lang="he-IL"/>
        </a:p>
      </dgm:t>
    </dgm:pt>
    <dgm:pt modelId="{A4CFADFA-8D01-4D1E-B8A0-94863EDC81BB}">
      <dgm:prSet phldrT="[טקסט]" custT="1"/>
      <dgm:spPr/>
      <dgm:t>
        <a:bodyPr/>
        <a:lstStyle/>
        <a:p>
          <a:pPr rtl="1"/>
          <a:r>
            <a:rPr lang="he-IL" sz="2400" dirty="0"/>
            <a:t>מקבל </a:t>
          </a:r>
          <a:r>
            <a:rPr lang="en-US" sz="2400" dirty="0"/>
            <a:t>reward</a:t>
          </a:r>
          <a:r>
            <a:rPr lang="he-IL" sz="2400" dirty="0"/>
            <a:t> של </a:t>
          </a:r>
          <a:r>
            <a:rPr lang="en-US" sz="2400" b="1" dirty="0"/>
            <a:t>R(</a:t>
          </a:r>
          <a:r>
            <a:rPr lang="en-US" sz="2400" b="1" dirty="0" err="1"/>
            <a:t>s,a,s</a:t>
          </a:r>
          <a:r>
            <a:rPr lang="en-US" sz="2400" b="1" dirty="0"/>
            <a:t>’)</a:t>
          </a:r>
          <a:r>
            <a:rPr lang="en-US" sz="2400" b="1" dirty="0">
              <a:solidFill>
                <a:schemeClr val="accent5">
                  <a:lumMod val="75000"/>
                </a:schemeClr>
              </a:solidFill>
            </a:rPr>
            <a:t>+F(</a:t>
          </a:r>
          <a:r>
            <a:rPr lang="en-US" sz="2400" b="1" dirty="0" err="1">
              <a:solidFill>
                <a:schemeClr val="accent5">
                  <a:lumMod val="75000"/>
                </a:schemeClr>
              </a:solidFill>
            </a:rPr>
            <a:t>s,a,s</a:t>
          </a:r>
          <a:r>
            <a:rPr lang="en-US" sz="2400" b="1" dirty="0">
              <a:solidFill>
                <a:schemeClr val="accent5">
                  <a:lumMod val="75000"/>
                </a:schemeClr>
              </a:solidFill>
            </a:rPr>
            <a:t>’)</a:t>
          </a:r>
          <a:endParaRPr lang="he-IL" sz="2400" b="1" dirty="0">
            <a:solidFill>
              <a:schemeClr val="accent5">
                <a:lumMod val="75000"/>
              </a:schemeClr>
            </a:solidFill>
          </a:endParaRPr>
        </a:p>
      </dgm:t>
    </dgm:pt>
    <dgm:pt modelId="{9A511F6A-01C7-415F-9D91-2044B6DD0425}" type="parTrans" cxnId="{7DC8D804-04E5-4CFB-A9C1-02094C5032F9}">
      <dgm:prSet/>
      <dgm:spPr/>
      <dgm:t>
        <a:bodyPr/>
        <a:lstStyle/>
        <a:p>
          <a:pPr rtl="1"/>
          <a:endParaRPr lang="he-IL"/>
        </a:p>
      </dgm:t>
    </dgm:pt>
    <dgm:pt modelId="{3A1A1F09-B9DA-49FF-AACB-C8F9B7B25DCC}" type="sibTrans" cxnId="{7DC8D804-04E5-4CFB-A9C1-02094C5032F9}">
      <dgm:prSet/>
      <dgm:spPr/>
      <dgm:t>
        <a:bodyPr/>
        <a:lstStyle/>
        <a:p>
          <a:pPr rtl="1"/>
          <a:endParaRPr lang="he-IL"/>
        </a:p>
      </dgm:t>
    </dgm:pt>
    <dgm:pt modelId="{32074A8A-5203-4FFF-955E-01222198E9A9}">
      <dgm:prSet phldrT="[טקסט]"/>
      <dgm:spPr/>
      <dgm:t>
        <a:bodyPr/>
        <a:lstStyle/>
        <a:p>
          <a:pPr rtl="1"/>
          <a:r>
            <a:rPr lang="he-IL" dirty="0"/>
            <a:t>מעדכן את ה-</a:t>
          </a:r>
          <a:r>
            <a:rPr lang="en-US" dirty="0"/>
            <a:t>Q Table</a:t>
          </a:r>
          <a:r>
            <a:rPr lang="he-IL" dirty="0"/>
            <a:t> שלו בעזרת ה-</a:t>
          </a:r>
          <a:r>
            <a:rPr lang="en-US" dirty="0"/>
            <a:t>reward</a:t>
          </a:r>
          <a:r>
            <a:rPr lang="he-IL" dirty="0"/>
            <a:t> שקיבל</a:t>
          </a:r>
        </a:p>
      </dgm:t>
    </dgm:pt>
    <dgm:pt modelId="{E2EC5B3B-5F36-4640-8DD1-7AC2B232C19D}" type="parTrans" cxnId="{25B1A67F-3CB3-4BA6-B7F1-0F1F59DD1DCC}">
      <dgm:prSet/>
      <dgm:spPr/>
      <dgm:t>
        <a:bodyPr/>
        <a:lstStyle/>
        <a:p>
          <a:pPr rtl="1"/>
          <a:endParaRPr lang="he-IL"/>
        </a:p>
      </dgm:t>
    </dgm:pt>
    <dgm:pt modelId="{ACB65832-5DC7-49C5-8255-0A910680854B}" type="sibTrans" cxnId="{25B1A67F-3CB3-4BA6-B7F1-0F1F59DD1DCC}">
      <dgm:prSet/>
      <dgm:spPr/>
      <dgm:t>
        <a:bodyPr/>
        <a:lstStyle/>
        <a:p>
          <a:pPr rtl="1"/>
          <a:endParaRPr lang="he-IL"/>
        </a:p>
      </dgm:t>
    </dgm:pt>
    <dgm:pt modelId="{9CAE9364-35F1-4A05-8268-BF4CB5BAF96B}" type="pres">
      <dgm:prSet presAssocID="{3328D84B-B7A3-4F06-AB8B-822D5461DC9D}" presName="Name0" presStyleCnt="0">
        <dgm:presLayoutVars>
          <dgm:dir/>
          <dgm:resizeHandles val="exact"/>
        </dgm:presLayoutVars>
      </dgm:prSet>
      <dgm:spPr/>
    </dgm:pt>
    <dgm:pt modelId="{369D38AD-A639-4D05-A1F5-FE1B24662031}" type="pres">
      <dgm:prSet presAssocID="{383D1739-18B7-4094-8D5D-013E4D6AF62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02DB74-78A8-4616-B09F-9C5ACA9F6837}" type="pres">
      <dgm:prSet presAssocID="{E9ECC879-F656-49E2-8362-2EAD3637CE7E}" presName="sibTrans" presStyleLbl="sibTrans2D1" presStyleIdx="0" presStyleCnt="4"/>
      <dgm:spPr/>
      <dgm:t>
        <a:bodyPr/>
        <a:lstStyle/>
        <a:p>
          <a:endParaRPr lang="en-US"/>
        </a:p>
      </dgm:t>
    </dgm:pt>
    <dgm:pt modelId="{D797C766-9704-4401-AFD0-E530C7C1A6DB}" type="pres">
      <dgm:prSet presAssocID="{E9ECC879-F656-49E2-8362-2EAD3637CE7E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FA1B2BB9-9F7F-4FB0-AE84-1094E971B14B}" type="pres">
      <dgm:prSet presAssocID="{78A14ED6-2498-40EA-86D1-6461B0CA9EC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F2BD8-008C-45E1-B579-892FDE32B29F}" type="pres">
      <dgm:prSet presAssocID="{31074988-39F3-42CC-BC94-3CECA59F1A88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B44A227-BC4C-43FB-A5E2-F8194310FB35}" type="pres">
      <dgm:prSet presAssocID="{31074988-39F3-42CC-BC94-3CECA59F1A88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7804AC2D-7C22-4FC8-A080-60B195D0A9B5}" type="pres">
      <dgm:prSet presAssocID="{9C08736D-6358-4621-9F29-2AD74717663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BE58FE-37D5-4047-A84D-926426E1263C}" type="pres">
      <dgm:prSet presAssocID="{7C2C14BA-E6DB-47D5-8FC6-BD8D7F7E87A1}" presName="sibTrans" presStyleLbl="sibTrans2D1" presStyleIdx="2" presStyleCnt="4"/>
      <dgm:spPr/>
      <dgm:t>
        <a:bodyPr/>
        <a:lstStyle/>
        <a:p>
          <a:endParaRPr lang="en-US"/>
        </a:p>
      </dgm:t>
    </dgm:pt>
    <dgm:pt modelId="{D08D70EB-BACE-4C30-955B-E5EF0A389684}" type="pres">
      <dgm:prSet presAssocID="{7C2C14BA-E6DB-47D5-8FC6-BD8D7F7E87A1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83347248-B018-4F87-BD51-BCDF38564684}" type="pres">
      <dgm:prSet presAssocID="{A4CFADFA-8D01-4D1E-B8A0-94863EDC81BB}" presName="node" presStyleLbl="node1" presStyleIdx="3" presStyleCnt="5" custScaleX="206296" custScaleY="145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0240B-35C0-4DE9-8C34-D3AAE9B44F57}" type="pres">
      <dgm:prSet presAssocID="{3A1A1F09-B9DA-49FF-AACB-C8F9B7B25DCC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A8D26FC-E7A8-45F6-8331-4271A9345410}" type="pres">
      <dgm:prSet presAssocID="{3A1A1F09-B9DA-49FF-AACB-C8F9B7B25DCC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9DD5938D-2385-4C1D-9251-162BDB451FA8}" type="pres">
      <dgm:prSet presAssocID="{32074A8A-5203-4FFF-955E-01222198E9A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674DCA-CC3F-42BD-8BE6-ABEB7774E0B1}" type="presOf" srcId="{9C08736D-6358-4621-9F29-2AD747176638}" destId="{7804AC2D-7C22-4FC8-A080-60B195D0A9B5}" srcOrd="0" destOrd="0" presId="urn:microsoft.com/office/officeart/2005/8/layout/process1"/>
    <dgm:cxn modelId="{C25E80ED-B879-472C-96C5-43DD6735CB6A}" type="presOf" srcId="{31074988-39F3-42CC-BC94-3CECA59F1A88}" destId="{6FAF2BD8-008C-45E1-B579-892FDE32B29F}" srcOrd="0" destOrd="0" presId="urn:microsoft.com/office/officeart/2005/8/layout/process1"/>
    <dgm:cxn modelId="{A6DD7BE4-E200-43F5-A217-F38B25CB6D89}" type="presOf" srcId="{383D1739-18B7-4094-8D5D-013E4D6AF62C}" destId="{369D38AD-A639-4D05-A1F5-FE1B24662031}" srcOrd="0" destOrd="0" presId="urn:microsoft.com/office/officeart/2005/8/layout/process1"/>
    <dgm:cxn modelId="{314CB9D4-2B26-4043-A084-7B4A0939B033}" type="presOf" srcId="{78A14ED6-2498-40EA-86D1-6461B0CA9EC9}" destId="{FA1B2BB9-9F7F-4FB0-AE84-1094E971B14B}" srcOrd="0" destOrd="0" presId="urn:microsoft.com/office/officeart/2005/8/layout/process1"/>
    <dgm:cxn modelId="{2BEA9E26-8745-4F7C-8940-B9055444C2D3}" type="presOf" srcId="{7C2C14BA-E6DB-47D5-8FC6-BD8D7F7E87A1}" destId="{21BE58FE-37D5-4047-A84D-926426E1263C}" srcOrd="0" destOrd="0" presId="urn:microsoft.com/office/officeart/2005/8/layout/process1"/>
    <dgm:cxn modelId="{10B4BEBF-D2E6-4692-A647-048A5E150956}" srcId="{3328D84B-B7A3-4F06-AB8B-822D5461DC9D}" destId="{9C08736D-6358-4621-9F29-2AD747176638}" srcOrd="2" destOrd="0" parTransId="{B3DF7D29-102D-41C8-8610-0D3D0B1C9DCB}" sibTransId="{7C2C14BA-E6DB-47D5-8FC6-BD8D7F7E87A1}"/>
    <dgm:cxn modelId="{7DC8D804-04E5-4CFB-A9C1-02094C5032F9}" srcId="{3328D84B-B7A3-4F06-AB8B-822D5461DC9D}" destId="{A4CFADFA-8D01-4D1E-B8A0-94863EDC81BB}" srcOrd="3" destOrd="0" parTransId="{9A511F6A-01C7-415F-9D91-2044B6DD0425}" sibTransId="{3A1A1F09-B9DA-49FF-AACB-C8F9B7B25DCC}"/>
    <dgm:cxn modelId="{557EBD38-0D00-4466-AFC3-889CF639E6A3}" srcId="{3328D84B-B7A3-4F06-AB8B-822D5461DC9D}" destId="{383D1739-18B7-4094-8D5D-013E4D6AF62C}" srcOrd="0" destOrd="0" parTransId="{ED95AA15-952F-49E1-81B8-3838145AF868}" sibTransId="{E9ECC879-F656-49E2-8362-2EAD3637CE7E}"/>
    <dgm:cxn modelId="{B888AD8C-0263-44F3-B1A5-2698064751DF}" type="presOf" srcId="{E9ECC879-F656-49E2-8362-2EAD3637CE7E}" destId="{0702DB74-78A8-4616-B09F-9C5ACA9F6837}" srcOrd="0" destOrd="0" presId="urn:microsoft.com/office/officeart/2005/8/layout/process1"/>
    <dgm:cxn modelId="{5DF01193-FBC9-46C0-A972-75E99B23FEA7}" type="presOf" srcId="{3328D84B-B7A3-4F06-AB8B-822D5461DC9D}" destId="{9CAE9364-35F1-4A05-8268-BF4CB5BAF96B}" srcOrd="0" destOrd="0" presId="urn:microsoft.com/office/officeart/2005/8/layout/process1"/>
    <dgm:cxn modelId="{02E008C4-0616-4B8D-BD10-00E4A485D7A9}" type="presOf" srcId="{3A1A1F09-B9DA-49FF-AACB-C8F9B7B25DCC}" destId="{3240240B-35C0-4DE9-8C34-D3AAE9B44F57}" srcOrd="0" destOrd="0" presId="urn:microsoft.com/office/officeart/2005/8/layout/process1"/>
    <dgm:cxn modelId="{E67207B6-1A92-4969-BA20-EDDE7182CC70}" type="presOf" srcId="{A4CFADFA-8D01-4D1E-B8A0-94863EDC81BB}" destId="{83347248-B018-4F87-BD51-BCDF38564684}" srcOrd="0" destOrd="0" presId="urn:microsoft.com/office/officeart/2005/8/layout/process1"/>
    <dgm:cxn modelId="{FD0802B3-46BE-46CB-A05D-BF1264B57DAD}" type="presOf" srcId="{3A1A1F09-B9DA-49FF-AACB-C8F9B7B25DCC}" destId="{CA8D26FC-E7A8-45F6-8331-4271A9345410}" srcOrd="1" destOrd="0" presId="urn:microsoft.com/office/officeart/2005/8/layout/process1"/>
    <dgm:cxn modelId="{931FC5BC-4C4C-4B63-9D2F-8579B4CC9C2C}" type="presOf" srcId="{31074988-39F3-42CC-BC94-3CECA59F1A88}" destId="{BB44A227-BC4C-43FB-A5E2-F8194310FB35}" srcOrd="1" destOrd="0" presId="urn:microsoft.com/office/officeart/2005/8/layout/process1"/>
    <dgm:cxn modelId="{E9327DB7-A010-4793-AC76-6FB2F365E060}" type="presOf" srcId="{7C2C14BA-E6DB-47D5-8FC6-BD8D7F7E87A1}" destId="{D08D70EB-BACE-4C30-955B-E5EF0A389684}" srcOrd="1" destOrd="0" presId="urn:microsoft.com/office/officeart/2005/8/layout/process1"/>
    <dgm:cxn modelId="{25B1A67F-3CB3-4BA6-B7F1-0F1F59DD1DCC}" srcId="{3328D84B-B7A3-4F06-AB8B-822D5461DC9D}" destId="{32074A8A-5203-4FFF-955E-01222198E9A9}" srcOrd="4" destOrd="0" parTransId="{E2EC5B3B-5F36-4640-8DD1-7AC2B232C19D}" sibTransId="{ACB65832-5DC7-49C5-8255-0A910680854B}"/>
    <dgm:cxn modelId="{7608EDAF-1F62-4352-AB57-DB8040B8E983}" type="presOf" srcId="{E9ECC879-F656-49E2-8362-2EAD3637CE7E}" destId="{D797C766-9704-4401-AFD0-E530C7C1A6DB}" srcOrd="1" destOrd="0" presId="urn:microsoft.com/office/officeart/2005/8/layout/process1"/>
    <dgm:cxn modelId="{DE404718-DE55-4198-8D53-22CEE6A43F69}" srcId="{3328D84B-B7A3-4F06-AB8B-822D5461DC9D}" destId="{78A14ED6-2498-40EA-86D1-6461B0CA9EC9}" srcOrd="1" destOrd="0" parTransId="{95127A13-3AD9-48CA-A205-0025A4D240E1}" sibTransId="{31074988-39F3-42CC-BC94-3CECA59F1A88}"/>
    <dgm:cxn modelId="{261C74CF-365B-4BFC-AAC5-9BB600B0CB86}" type="presOf" srcId="{32074A8A-5203-4FFF-955E-01222198E9A9}" destId="{9DD5938D-2385-4C1D-9251-162BDB451FA8}" srcOrd="0" destOrd="0" presId="urn:microsoft.com/office/officeart/2005/8/layout/process1"/>
    <dgm:cxn modelId="{AFA23648-719E-48A6-96AF-D544E237C988}" type="presParOf" srcId="{9CAE9364-35F1-4A05-8268-BF4CB5BAF96B}" destId="{369D38AD-A639-4D05-A1F5-FE1B24662031}" srcOrd="0" destOrd="0" presId="urn:microsoft.com/office/officeart/2005/8/layout/process1"/>
    <dgm:cxn modelId="{7FA46B36-945E-4F62-AEA2-CEA63897C2F2}" type="presParOf" srcId="{9CAE9364-35F1-4A05-8268-BF4CB5BAF96B}" destId="{0702DB74-78A8-4616-B09F-9C5ACA9F6837}" srcOrd="1" destOrd="0" presId="urn:microsoft.com/office/officeart/2005/8/layout/process1"/>
    <dgm:cxn modelId="{1E40C504-2A74-4200-9E65-CD5220691F54}" type="presParOf" srcId="{0702DB74-78A8-4616-B09F-9C5ACA9F6837}" destId="{D797C766-9704-4401-AFD0-E530C7C1A6DB}" srcOrd="0" destOrd="0" presId="urn:microsoft.com/office/officeart/2005/8/layout/process1"/>
    <dgm:cxn modelId="{F8EC45AB-11C4-4516-AC5C-09741A8B3C18}" type="presParOf" srcId="{9CAE9364-35F1-4A05-8268-BF4CB5BAF96B}" destId="{FA1B2BB9-9F7F-4FB0-AE84-1094E971B14B}" srcOrd="2" destOrd="0" presId="urn:microsoft.com/office/officeart/2005/8/layout/process1"/>
    <dgm:cxn modelId="{CFEB692D-D775-4910-A95F-FDB9ECA95A9C}" type="presParOf" srcId="{9CAE9364-35F1-4A05-8268-BF4CB5BAF96B}" destId="{6FAF2BD8-008C-45E1-B579-892FDE32B29F}" srcOrd="3" destOrd="0" presId="urn:microsoft.com/office/officeart/2005/8/layout/process1"/>
    <dgm:cxn modelId="{AA29B3CB-BD57-4977-B643-E9CB0B39A61F}" type="presParOf" srcId="{6FAF2BD8-008C-45E1-B579-892FDE32B29F}" destId="{BB44A227-BC4C-43FB-A5E2-F8194310FB35}" srcOrd="0" destOrd="0" presId="urn:microsoft.com/office/officeart/2005/8/layout/process1"/>
    <dgm:cxn modelId="{4BB1DAB2-1971-4C07-ACE4-735304585129}" type="presParOf" srcId="{9CAE9364-35F1-4A05-8268-BF4CB5BAF96B}" destId="{7804AC2D-7C22-4FC8-A080-60B195D0A9B5}" srcOrd="4" destOrd="0" presId="urn:microsoft.com/office/officeart/2005/8/layout/process1"/>
    <dgm:cxn modelId="{722144E1-2469-47D6-810C-C4D6262FB6D0}" type="presParOf" srcId="{9CAE9364-35F1-4A05-8268-BF4CB5BAF96B}" destId="{21BE58FE-37D5-4047-A84D-926426E1263C}" srcOrd="5" destOrd="0" presId="urn:microsoft.com/office/officeart/2005/8/layout/process1"/>
    <dgm:cxn modelId="{2317BEBB-9DC1-406D-B890-241A2D4A5007}" type="presParOf" srcId="{21BE58FE-37D5-4047-A84D-926426E1263C}" destId="{D08D70EB-BACE-4C30-955B-E5EF0A389684}" srcOrd="0" destOrd="0" presId="urn:microsoft.com/office/officeart/2005/8/layout/process1"/>
    <dgm:cxn modelId="{4AF98200-895D-4E01-8225-4C23E5E98F92}" type="presParOf" srcId="{9CAE9364-35F1-4A05-8268-BF4CB5BAF96B}" destId="{83347248-B018-4F87-BD51-BCDF38564684}" srcOrd="6" destOrd="0" presId="urn:microsoft.com/office/officeart/2005/8/layout/process1"/>
    <dgm:cxn modelId="{C466E50F-DFAD-4CFD-845E-ADD73AE26EA5}" type="presParOf" srcId="{9CAE9364-35F1-4A05-8268-BF4CB5BAF96B}" destId="{3240240B-35C0-4DE9-8C34-D3AAE9B44F57}" srcOrd="7" destOrd="0" presId="urn:microsoft.com/office/officeart/2005/8/layout/process1"/>
    <dgm:cxn modelId="{E4FE2456-1F4A-4DDA-938E-E6B568D00938}" type="presParOf" srcId="{3240240B-35C0-4DE9-8C34-D3AAE9B44F57}" destId="{CA8D26FC-E7A8-45F6-8331-4271A9345410}" srcOrd="0" destOrd="0" presId="urn:microsoft.com/office/officeart/2005/8/layout/process1"/>
    <dgm:cxn modelId="{73D1C3D5-77B5-4227-A9DC-30031FDD8C6D}" type="presParOf" srcId="{9CAE9364-35F1-4A05-8268-BF4CB5BAF96B}" destId="{9DD5938D-2385-4C1D-9251-162BDB451FA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FB477-D02E-4565-B080-0CD3054B1613}">
      <dsp:nvSpPr>
        <dsp:cNvPr id="0" name=""/>
        <dsp:cNvSpPr/>
      </dsp:nvSpPr>
      <dsp:spPr>
        <a:xfrm>
          <a:off x="3968" y="908727"/>
          <a:ext cx="1230312" cy="17373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Run start</a:t>
          </a:r>
        </a:p>
      </dsp:txBody>
      <dsp:txXfrm>
        <a:off x="40003" y="944762"/>
        <a:ext cx="1158242" cy="1665265"/>
      </dsp:txXfrm>
    </dsp:sp>
    <dsp:sp modelId="{FBC8F63D-D0EF-466E-9B36-7B26AD36E348}">
      <dsp:nvSpPr>
        <dsp:cNvPr id="0" name=""/>
        <dsp:cNvSpPr/>
      </dsp:nvSpPr>
      <dsp:spPr>
        <a:xfrm>
          <a:off x="1357312" y="1624836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357312" y="1685859"/>
        <a:ext cx="182578" cy="183071"/>
      </dsp:txXfrm>
    </dsp:sp>
    <dsp:sp modelId="{53571DBE-B253-494B-9412-A57916D11476}">
      <dsp:nvSpPr>
        <dsp:cNvPr id="0" name=""/>
        <dsp:cNvSpPr/>
      </dsp:nvSpPr>
      <dsp:spPr>
        <a:xfrm>
          <a:off x="1726406" y="908727"/>
          <a:ext cx="1230312" cy="17373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Create new Q table</a:t>
          </a:r>
        </a:p>
      </dsp:txBody>
      <dsp:txXfrm>
        <a:off x="1762441" y="944762"/>
        <a:ext cx="1158242" cy="1665265"/>
      </dsp:txXfrm>
    </dsp:sp>
    <dsp:sp modelId="{1CC824EA-DA65-403C-8FC6-FE44496DBA3F}">
      <dsp:nvSpPr>
        <dsp:cNvPr id="0" name=""/>
        <dsp:cNvSpPr/>
      </dsp:nvSpPr>
      <dsp:spPr>
        <a:xfrm>
          <a:off x="3079750" y="1624836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079750" y="1685859"/>
        <a:ext cx="182578" cy="183071"/>
      </dsp:txXfrm>
    </dsp:sp>
    <dsp:sp modelId="{4A3F1379-C326-4499-8EFD-D80BBEE11A2C}">
      <dsp:nvSpPr>
        <dsp:cNvPr id="0" name=""/>
        <dsp:cNvSpPr/>
      </dsp:nvSpPr>
      <dsp:spPr>
        <a:xfrm>
          <a:off x="3448843" y="908727"/>
          <a:ext cx="1230312" cy="17373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Reset world and assign the ball to random player</a:t>
          </a:r>
        </a:p>
      </dsp:txBody>
      <dsp:txXfrm>
        <a:off x="3484878" y="944762"/>
        <a:ext cx="1158242" cy="1665265"/>
      </dsp:txXfrm>
    </dsp:sp>
    <dsp:sp modelId="{2C0D6316-C917-4522-8EC1-347AA2EA5D51}">
      <dsp:nvSpPr>
        <dsp:cNvPr id="0" name=""/>
        <dsp:cNvSpPr/>
      </dsp:nvSpPr>
      <dsp:spPr>
        <a:xfrm>
          <a:off x="4802187" y="1624836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802187" y="1685859"/>
        <a:ext cx="182578" cy="183071"/>
      </dsp:txXfrm>
    </dsp:sp>
    <dsp:sp modelId="{583795FE-8BF6-482F-9EEE-158D0D79255C}">
      <dsp:nvSpPr>
        <dsp:cNvPr id="0" name=""/>
        <dsp:cNvSpPr/>
      </dsp:nvSpPr>
      <dsp:spPr>
        <a:xfrm>
          <a:off x="5171281" y="908727"/>
          <a:ext cx="1230312" cy="17373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Run episode</a:t>
          </a:r>
        </a:p>
      </dsp:txBody>
      <dsp:txXfrm>
        <a:off x="5207316" y="944762"/>
        <a:ext cx="1158242" cy="1665265"/>
      </dsp:txXfrm>
    </dsp:sp>
    <dsp:sp modelId="{C6B943B5-CA44-4A06-9E70-746BF364CE7E}">
      <dsp:nvSpPr>
        <dsp:cNvPr id="0" name=""/>
        <dsp:cNvSpPr/>
      </dsp:nvSpPr>
      <dsp:spPr>
        <a:xfrm>
          <a:off x="6524624" y="1624836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524624" y="1685859"/>
        <a:ext cx="182578" cy="183071"/>
      </dsp:txXfrm>
    </dsp:sp>
    <dsp:sp modelId="{FB3D0FDB-3EDA-4650-8324-3BBFD005E9E0}">
      <dsp:nvSpPr>
        <dsp:cNvPr id="0" name=""/>
        <dsp:cNvSpPr/>
      </dsp:nvSpPr>
      <dsp:spPr>
        <a:xfrm>
          <a:off x="6893718" y="908727"/>
          <a:ext cx="1230312" cy="17373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accent2"/>
              </a:solidFill>
            </a:rPr>
            <a:t>Run end</a:t>
          </a:r>
        </a:p>
      </dsp:txBody>
      <dsp:txXfrm>
        <a:off x="6929753" y="944762"/>
        <a:ext cx="1158242" cy="16652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D38AD-A639-4D05-A1F5-FE1B24662031}">
      <dsp:nvSpPr>
        <dsp:cNvPr id="0" name=""/>
        <dsp:cNvSpPr/>
      </dsp:nvSpPr>
      <dsp:spPr>
        <a:xfrm>
          <a:off x="4820" y="1276771"/>
          <a:ext cx="1494397" cy="1485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נמצא במצב </a:t>
          </a:r>
          <a:r>
            <a:rPr lang="en-US" sz="1800" kern="1200" dirty="0"/>
            <a:t>s</a:t>
          </a:r>
          <a:endParaRPr lang="he-IL" sz="1800" kern="1200" dirty="0"/>
        </a:p>
      </dsp:txBody>
      <dsp:txXfrm>
        <a:off x="48316" y="1320267"/>
        <a:ext cx="1407405" cy="1398065"/>
      </dsp:txXfrm>
    </dsp:sp>
    <dsp:sp modelId="{0702DB74-78A8-4616-B09F-9C5ACA9F6837}">
      <dsp:nvSpPr>
        <dsp:cNvPr id="0" name=""/>
        <dsp:cNvSpPr/>
      </dsp:nvSpPr>
      <dsp:spPr>
        <a:xfrm>
          <a:off x="1648657" y="1833994"/>
          <a:ext cx="316812" cy="3706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400" kern="1200"/>
        </a:p>
      </dsp:txBody>
      <dsp:txXfrm>
        <a:off x="1648657" y="1908116"/>
        <a:ext cx="221768" cy="222366"/>
      </dsp:txXfrm>
    </dsp:sp>
    <dsp:sp modelId="{FA1B2BB9-9F7F-4FB0-AE84-1094E971B14B}">
      <dsp:nvSpPr>
        <dsp:cNvPr id="0" name=""/>
        <dsp:cNvSpPr/>
      </dsp:nvSpPr>
      <dsp:spPr>
        <a:xfrm>
          <a:off x="2096976" y="1276771"/>
          <a:ext cx="1494397" cy="1485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בוחר פעולה </a:t>
          </a:r>
          <a:r>
            <a:rPr lang="en-US" sz="1800" kern="1200" dirty="0"/>
            <a:t>a</a:t>
          </a:r>
          <a:r>
            <a:rPr lang="he-IL" sz="1800" kern="1200" dirty="0"/>
            <a:t> ומבצע אותה</a:t>
          </a:r>
        </a:p>
      </dsp:txBody>
      <dsp:txXfrm>
        <a:off x="2140472" y="1320267"/>
        <a:ext cx="1407405" cy="1398065"/>
      </dsp:txXfrm>
    </dsp:sp>
    <dsp:sp modelId="{6FAF2BD8-008C-45E1-B579-892FDE32B29F}">
      <dsp:nvSpPr>
        <dsp:cNvPr id="0" name=""/>
        <dsp:cNvSpPr/>
      </dsp:nvSpPr>
      <dsp:spPr>
        <a:xfrm>
          <a:off x="3740813" y="1833994"/>
          <a:ext cx="316812" cy="3706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400" kern="1200"/>
        </a:p>
      </dsp:txBody>
      <dsp:txXfrm>
        <a:off x="3740813" y="1908116"/>
        <a:ext cx="221768" cy="222366"/>
      </dsp:txXfrm>
    </dsp:sp>
    <dsp:sp modelId="{7804AC2D-7C22-4FC8-A080-60B195D0A9B5}">
      <dsp:nvSpPr>
        <dsp:cNvPr id="0" name=""/>
        <dsp:cNvSpPr/>
      </dsp:nvSpPr>
      <dsp:spPr>
        <a:xfrm>
          <a:off x="4189132" y="1276771"/>
          <a:ext cx="1494397" cy="1485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מגיע למצב </a:t>
          </a:r>
          <a:r>
            <a:rPr lang="en-US" sz="1800" kern="1200" dirty="0"/>
            <a:t>s’</a:t>
          </a:r>
          <a:r>
            <a:rPr lang="he-IL" sz="1800" kern="1200" dirty="0"/>
            <a:t> </a:t>
          </a:r>
        </a:p>
      </dsp:txBody>
      <dsp:txXfrm>
        <a:off x="4232628" y="1320267"/>
        <a:ext cx="1407405" cy="1398065"/>
      </dsp:txXfrm>
    </dsp:sp>
    <dsp:sp modelId="{21BE58FE-37D5-4047-A84D-926426E1263C}">
      <dsp:nvSpPr>
        <dsp:cNvPr id="0" name=""/>
        <dsp:cNvSpPr/>
      </dsp:nvSpPr>
      <dsp:spPr>
        <a:xfrm>
          <a:off x="5832969" y="1833994"/>
          <a:ext cx="316812" cy="3706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400" kern="1200"/>
        </a:p>
      </dsp:txBody>
      <dsp:txXfrm>
        <a:off x="5832969" y="1908116"/>
        <a:ext cx="221768" cy="222366"/>
      </dsp:txXfrm>
    </dsp:sp>
    <dsp:sp modelId="{83347248-B018-4F87-BD51-BCDF38564684}">
      <dsp:nvSpPr>
        <dsp:cNvPr id="0" name=""/>
        <dsp:cNvSpPr/>
      </dsp:nvSpPr>
      <dsp:spPr>
        <a:xfrm>
          <a:off x="6281289" y="1276771"/>
          <a:ext cx="1494397" cy="1485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מקבל </a:t>
          </a:r>
          <a:r>
            <a:rPr lang="en-US" sz="1800" kern="1200" dirty="0"/>
            <a:t>reward</a:t>
          </a:r>
          <a:r>
            <a:rPr lang="he-IL" sz="1800" kern="1200" dirty="0"/>
            <a:t> של </a:t>
          </a:r>
          <a:r>
            <a:rPr lang="en-US" sz="1800" kern="1200" dirty="0"/>
            <a:t>R(</a:t>
          </a:r>
          <a:r>
            <a:rPr lang="en-US" sz="1800" kern="1200" dirty="0" err="1"/>
            <a:t>s,a,s</a:t>
          </a:r>
          <a:r>
            <a:rPr lang="en-US" sz="1800" kern="1200" dirty="0"/>
            <a:t>’)</a:t>
          </a:r>
          <a:endParaRPr lang="he-IL" sz="1800" kern="1200" dirty="0"/>
        </a:p>
      </dsp:txBody>
      <dsp:txXfrm>
        <a:off x="6324785" y="1320267"/>
        <a:ext cx="1407405" cy="1398065"/>
      </dsp:txXfrm>
    </dsp:sp>
    <dsp:sp modelId="{3240240B-35C0-4DE9-8C34-D3AAE9B44F57}">
      <dsp:nvSpPr>
        <dsp:cNvPr id="0" name=""/>
        <dsp:cNvSpPr/>
      </dsp:nvSpPr>
      <dsp:spPr>
        <a:xfrm>
          <a:off x="7925125" y="1833994"/>
          <a:ext cx="316812" cy="3706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400" kern="1200"/>
        </a:p>
      </dsp:txBody>
      <dsp:txXfrm>
        <a:off x="7925125" y="1908116"/>
        <a:ext cx="221768" cy="222366"/>
      </dsp:txXfrm>
    </dsp:sp>
    <dsp:sp modelId="{9DD5938D-2385-4C1D-9251-162BDB451FA8}">
      <dsp:nvSpPr>
        <dsp:cNvPr id="0" name=""/>
        <dsp:cNvSpPr/>
      </dsp:nvSpPr>
      <dsp:spPr>
        <a:xfrm>
          <a:off x="8373445" y="1276771"/>
          <a:ext cx="1494397" cy="1485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מעדכן את ה-</a:t>
          </a:r>
          <a:r>
            <a:rPr lang="en-US" sz="1800" kern="1200" dirty="0"/>
            <a:t>Q Table</a:t>
          </a:r>
          <a:r>
            <a:rPr lang="he-IL" sz="1800" kern="1200" dirty="0"/>
            <a:t> שלו בעזרת ה-</a:t>
          </a:r>
          <a:r>
            <a:rPr lang="en-US" sz="1800" kern="1200" dirty="0"/>
            <a:t>reward</a:t>
          </a:r>
          <a:r>
            <a:rPr lang="he-IL" sz="1800" kern="1200" dirty="0"/>
            <a:t> שקיבל</a:t>
          </a:r>
        </a:p>
      </dsp:txBody>
      <dsp:txXfrm>
        <a:off x="8416941" y="1320267"/>
        <a:ext cx="1407405" cy="13980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D38AD-A639-4D05-A1F5-FE1B24662031}">
      <dsp:nvSpPr>
        <dsp:cNvPr id="0" name=""/>
        <dsp:cNvSpPr/>
      </dsp:nvSpPr>
      <dsp:spPr>
        <a:xfrm>
          <a:off x="9611" y="1298317"/>
          <a:ext cx="1285852" cy="1441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נמצא במצב </a:t>
          </a:r>
          <a:r>
            <a:rPr lang="en-US" sz="1800" kern="1200" dirty="0"/>
            <a:t>s</a:t>
          </a:r>
          <a:endParaRPr lang="he-IL" sz="1800" kern="1200" dirty="0"/>
        </a:p>
      </dsp:txBody>
      <dsp:txXfrm>
        <a:off x="47272" y="1335978"/>
        <a:ext cx="1210530" cy="1366643"/>
      </dsp:txXfrm>
    </dsp:sp>
    <dsp:sp modelId="{0702DB74-78A8-4616-B09F-9C5ACA9F6837}">
      <dsp:nvSpPr>
        <dsp:cNvPr id="0" name=""/>
        <dsp:cNvSpPr/>
      </dsp:nvSpPr>
      <dsp:spPr>
        <a:xfrm>
          <a:off x="1424049" y="1859854"/>
          <a:ext cx="272600" cy="318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400" kern="1200"/>
        </a:p>
      </dsp:txBody>
      <dsp:txXfrm>
        <a:off x="1424049" y="1923632"/>
        <a:ext cx="190820" cy="191335"/>
      </dsp:txXfrm>
    </dsp:sp>
    <dsp:sp modelId="{FA1B2BB9-9F7F-4FB0-AE84-1094E971B14B}">
      <dsp:nvSpPr>
        <dsp:cNvPr id="0" name=""/>
        <dsp:cNvSpPr/>
      </dsp:nvSpPr>
      <dsp:spPr>
        <a:xfrm>
          <a:off x="1809805" y="1298317"/>
          <a:ext cx="1285852" cy="1441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בוחר פעולה </a:t>
          </a:r>
          <a:r>
            <a:rPr lang="en-US" sz="1800" kern="1200" dirty="0"/>
            <a:t>a</a:t>
          </a:r>
          <a:r>
            <a:rPr lang="he-IL" sz="1800" kern="1200" dirty="0"/>
            <a:t> ומבצע אותה</a:t>
          </a:r>
        </a:p>
      </dsp:txBody>
      <dsp:txXfrm>
        <a:off x="1847466" y="1335978"/>
        <a:ext cx="1210530" cy="1366643"/>
      </dsp:txXfrm>
    </dsp:sp>
    <dsp:sp modelId="{6FAF2BD8-008C-45E1-B579-892FDE32B29F}">
      <dsp:nvSpPr>
        <dsp:cNvPr id="0" name=""/>
        <dsp:cNvSpPr/>
      </dsp:nvSpPr>
      <dsp:spPr>
        <a:xfrm>
          <a:off x="3224244" y="1859854"/>
          <a:ext cx="272600" cy="318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400" kern="1200"/>
        </a:p>
      </dsp:txBody>
      <dsp:txXfrm>
        <a:off x="3224244" y="1923632"/>
        <a:ext cx="190820" cy="191335"/>
      </dsp:txXfrm>
    </dsp:sp>
    <dsp:sp modelId="{7804AC2D-7C22-4FC8-A080-60B195D0A9B5}">
      <dsp:nvSpPr>
        <dsp:cNvPr id="0" name=""/>
        <dsp:cNvSpPr/>
      </dsp:nvSpPr>
      <dsp:spPr>
        <a:xfrm>
          <a:off x="3609999" y="1298317"/>
          <a:ext cx="1285852" cy="1441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מגיע למצב </a:t>
          </a:r>
          <a:r>
            <a:rPr lang="en-US" sz="1800" kern="1200" dirty="0"/>
            <a:t>s’</a:t>
          </a:r>
          <a:r>
            <a:rPr lang="he-IL" sz="1800" kern="1200" dirty="0"/>
            <a:t> </a:t>
          </a:r>
        </a:p>
      </dsp:txBody>
      <dsp:txXfrm>
        <a:off x="3647660" y="1335978"/>
        <a:ext cx="1210530" cy="1366643"/>
      </dsp:txXfrm>
    </dsp:sp>
    <dsp:sp modelId="{21BE58FE-37D5-4047-A84D-926426E1263C}">
      <dsp:nvSpPr>
        <dsp:cNvPr id="0" name=""/>
        <dsp:cNvSpPr/>
      </dsp:nvSpPr>
      <dsp:spPr>
        <a:xfrm>
          <a:off x="5024438" y="1859854"/>
          <a:ext cx="272600" cy="318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400" kern="1200"/>
        </a:p>
      </dsp:txBody>
      <dsp:txXfrm>
        <a:off x="5024438" y="1923632"/>
        <a:ext cx="190820" cy="191335"/>
      </dsp:txXfrm>
    </dsp:sp>
    <dsp:sp modelId="{83347248-B018-4F87-BD51-BCDF38564684}">
      <dsp:nvSpPr>
        <dsp:cNvPr id="0" name=""/>
        <dsp:cNvSpPr/>
      </dsp:nvSpPr>
      <dsp:spPr>
        <a:xfrm>
          <a:off x="5410194" y="972065"/>
          <a:ext cx="2652663" cy="2094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400" kern="1200" dirty="0"/>
            <a:t>מקבל </a:t>
          </a:r>
          <a:r>
            <a:rPr lang="en-US" sz="2400" kern="1200" dirty="0"/>
            <a:t>reward</a:t>
          </a:r>
          <a:r>
            <a:rPr lang="he-IL" sz="2400" kern="1200" dirty="0"/>
            <a:t> של </a:t>
          </a:r>
          <a:r>
            <a:rPr lang="en-US" sz="2400" b="1" kern="1200" dirty="0"/>
            <a:t>R(</a:t>
          </a:r>
          <a:r>
            <a:rPr lang="en-US" sz="2400" b="1" kern="1200" dirty="0" err="1"/>
            <a:t>s,a,s</a:t>
          </a:r>
          <a:r>
            <a:rPr lang="en-US" sz="2400" b="1" kern="1200" dirty="0"/>
            <a:t>’)</a:t>
          </a:r>
          <a:r>
            <a:rPr lang="en-US" sz="2400" b="1" kern="1200" dirty="0">
              <a:solidFill>
                <a:schemeClr val="accent5">
                  <a:lumMod val="75000"/>
                </a:schemeClr>
              </a:solidFill>
            </a:rPr>
            <a:t>+F(</a:t>
          </a:r>
          <a:r>
            <a:rPr lang="en-US" sz="2400" b="1" kern="1200" dirty="0" err="1">
              <a:solidFill>
                <a:schemeClr val="accent5">
                  <a:lumMod val="75000"/>
                </a:schemeClr>
              </a:solidFill>
            </a:rPr>
            <a:t>s,a,s</a:t>
          </a:r>
          <a:r>
            <a:rPr lang="en-US" sz="2400" b="1" kern="1200" dirty="0">
              <a:solidFill>
                <a:schemeClr val="accent5">
                  <a:lumMod val="75000"/>
                </a:schemeClr>
              </a:solidFill>
            </a:rPr>
            <a:t>’)</a:t>
          </a:r>
          <a:endParaRPr lang="he-IL" sz="2400" b="1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5471539" y="1033410"/>
        <a:ext cx="2529973" cy="1971778"/>
      </dsp:txXfrm>
    </dsp:sp>
    <dsp:sp modelId="{3240240B-35C0-4DE9-8C34-D3AAE9B44F57}">
      <dsp:nvSpPr>
        <dsp:cNvPr id="0" name=""/>
        <dsp:cNvSpPr/>
      </dsp:nvSpPr>
      <dsp:spPr>
        <a:xfrm>
          <a:off x="8191442" y="1859854"/>
          <a:ext cx="272600" cy="318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400" kern="1200"/>
        </a:p>
      </dsp:txBody>
      <dsp:txXfrm>
        <a:off x="8191442" y="1923632"/>
        <a:ext cx="190820" cy="191335"/>
      </dsp:txXfrm>
    </dsp:sp>
    <dsp:sp modelId="{9DD5938D-2385-4C1D-9251-162BDB451FA8}">
      <dsp:nvSpPr>
        <dsp:cNvPr id="0" name=""/>
        <dsp:cNvSpPr/>
      </dsp:nvSpPr>
      <dsp:spPr>
        <a:xfrm>
          <a:off x="8577198" y="1298317"/>
          <a:ext cx="1285852" cy="1441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מעדכן את ה-</a:t>
          </a:r>
          <a:r>
            <a:rPr lang="en-US" sz="1800" kern="1200" dirty="0"/>
            <a:t>Q Table</a:t>
          </a:r>
          <a:r>
            <a:rPr lang="he-IL" sz="1800" kern="1200" dirty="0"/>
            <a:t> שלו בעזרת ה-</a:t>
          </a:r>
          <a:r>
            <a:rPr lang="en-US" sz="1800" kern="1200" dirty="0"/>
            <a:t>reward</a:t>
          </a:r>
          <a:r>
            <a:rPr lang="he-IL" sz="1800" kern="1200" dirty="0"/>
            <a:t> שקיבל</a:t>
          </a:r>
        </a:p>
      </dsp:txBody>
      <dsp:txXfrm>
        <a:off x="8614859" y="1335978"/>
        <a:ext cx="1210530" cy="1366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8822D0-32A3-420B-AB92-D1BBD7B1341C}" type="datetimeFigureOut">
              <a:rPr lang="he-IL" smtClean="0"/>
              <a:t>י"א/סיון/תשע"ז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1F597D-A502-4FF1-9BD1-CD52FAA24C4F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72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22D0-32A3-420B-AB92-D1BBD7B1341C}" type="datetimeFigureOut">
              <a:rPr lang="he-IL" smtClean="0"/>
              <a:t>י"א/סיון/תשע"ז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597D-A502-4FF1-9BD1-CD52FAA24C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644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22D0-32A3-420B-AB92-D1BBD7B1341C}" type="datetimeFigureOut">
              <a:rPr lang="he-IL" smtClean="0"/>
              <a:t>י"א/סיון/תשע"ז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597D-A502-4FF1-9BD1-CD52FAA24C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127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he-IL" dirty="0"/>
              <a:t>ערוך סגנונות טקסט של תבנית בסיס</a:t>
            </a:r>
          </a:p>
          <a:p>
            <a:pPr lvl="1"/>
            <a:r>
              <a:rPr lang="he-IL" dirty="0"/>
              <a:t>רמה שניה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22D0-32A3-420B-AB92-D1BBD7B1341C}" type="datetimeFigureOut">
              <a:rPr lang="he-IL" smtClean="0"/>
              <a:t>י"א/סיון/תשע"ז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597D-A502-4FF1-9BD1-CD52FAA24C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649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22D0-32A3-420B-AB92-D1BBD7B1341C}" type="datetimeFigureOut">
              <a:rPr lang="he-IL" smtClean="0"/>
              <a:t>י"א/סיון/תשע"ז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597D-A502-4FF1-9BD1-CD52FAA24C4F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25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22D0-32A3-420B-AB92-D1BBD7B1341C}" type="datetimeFigureOut">
              <a:rPr lang="he-IL" smtClean="0"/>
              <a:t>י"א/סיון/תשע"ז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597D-A502-4FF1-9BD1-CD52FAA24C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91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22D0-32A3-420B-AB92-D1BBD7B1341C}" type="datetimeFigureOut">
              <a:rPr lang="he-IL" smtClean="0"/>
              <a:t>י"א/סיון/תשע"ז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597D-A502-4FF1-9BD1-CD52FAA24C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644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22D0-32A3-420B-AB92-D1BBD7B1341C}" type="datetimeFigureOut">
              <a:rPr lang="he-IL" smtClean="0"/>
              <a:t>י"א/סיון/תשע"ז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597D-A502-4FF1-9BD1-CD52FAA24C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699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22D0-32A3-420B-AB92-D1BBD7B1341C}" type="datetimeFigureOut">
              <a:rPr lang="he-IL" smtClean="0"/>
              <a:t>י"א/סיון/תשע"ז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597D-A502-4FF1-9BD1-CD52FAA24C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761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22D0-32A3-420B-AB92-D1BBD7B1341C}" type="datetimeFigureOut">
              <a:rPr lang="he-IL" smtClean="0"/>
              <a:t>י"א/סיון/תשע"ז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597D-A502-4FF1-9BD1-CD52FAA24C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882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22D0-32A3-420B-AB92-D1BBD7B1341C}" type="datetimeFigureOut">
              <a:rPr lang="he-IL" smtClean="0"/>
              <a:t>י"א/סיון/תשע"ז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597D-A502-4FF1-9BD1-CD52FAA24C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352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F8822D0-32A3-420B-AB92-D1BBD7B1341C}" type="datetimeFigureOut">
              <a:rPr lang="he-IL" smtClean="0"/>
              <a:t>י"א/סיון/תשע"ז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41F597D-A502-4FF1-9BD1-CD52FAA24C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490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r" defTabSz="914400" rtl="1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moshiky/rl_soccer/archive/master.zip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jensgrubert.bplaced.net/nasa-tlx-short/TLX-English-short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Soccer RL Experiment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Reward Shaping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77433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תהליך הלמידה של הסוכן</a:t>
            </a:r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809123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חץ: מעוקל למעלה 9"/>
          <p:cNvSpPr/>
          <p:nvPr/>
        </p:nvSpPr>
        <p:spPr>
          <a:xfrm rot="10800000">
            <a:off x="1451728" y="2083328"/>
            <a:ext cx="9191135" cy="11783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718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שיטת ניקוד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כיוון שלשחקן </a:t>
            </a:r>
            <a:r>
              <a:rPr lang="en-US" dirty="0"/>
              <a:t>A</a:t>
            </a:r>
            <a:r>
              <a:rPr lang="he-IL" dirty="0"/>
              <a:t> אסטרטגיה קבועה, הוא לא מקבל ניקוד בשום צורה.</a:t>
            </a:r>
          </a:p>
          <a:p>
            <a:r>
              <a:rPr lang="he-IL" dirty="0"/>
              <a:t>על כל פעולה ששחקן </a:t>
            </a:r>
            <a:r>
              <a:rPr lang="en-US" dirty="0"/>
              <a:t>B</a:t>
            </a:r>
            <a:r>
              <a:rPr lang="he-IL" dirty="0"/>
              <a:t> מבצע הוא מקבל </a:t>
            </a:r>
            <a:r>
              <a:rPr lang="en-US" dirty="0"/>
              <a:t>reward</a:t>
            </a:r>
            <a:r>
              <a:rPr lang="he-IL" dirty="0"/>
              <a:t> של 0</a:t>
            </a:r>
          </a:p>
          <a:p>
            <a:r>
              <a:rPr lang="he-IL" dirty="0"/>
              <a:t>אם השחקן </a:t>
            </a:r>
            <a:r>
              <a:rPr lang="en-US" dirty="0"/>
              <a:t>B</a:t>
            </a:r>
            <a:r>
              <a:rPr lang="he-IL" dirty="0"/>
              <a:t> מבצע פעולה שהובילה אותו לניצחון, ה-</a:t>
            </a:r>
            <a:r>
              <a:rPr lang="en-US" dirty="0"/>
              <a:t>episode</a:t>
            </a:r>
            <a:r>
              <a:rPr lang="he-IL" dirty="0"/>
              <a:t> מסתיים והשחקן </a:t>
            </a:r>
            <a:r>
              <a:rPr lang="en-US" dirty="0"/>
              <a:t>B</a:t>
            </a:r>
            <a:r>
              <a:rPr lang="he-IL" dirty="0"/>
              <a:t> מקבל </a:t>
            </a:r>
            <a:r>
              <a:rPr lang="en-US" dirty="0"/>
              <a:t>reward</a:t>
            </a:r>
            <a:r>
              <a:rPr lang="he-IL" dirty="0"/>
              <a:t> של 1</a:t>
            </a:r>
          </a:p>
          <a:p>
            <a:r>
              <a:rPr lang="he-IL" dirty="0"/>
              <a:t>אם השחקן </a:t>
            </a:r>
            <a:r>
              <a:rPr lang="en-US" dirty="0"/>
              <a:t>A</a:t>
            </a:r>
            <a:r>
              <a:rPr lang="he-IL" dirty="0"/>
              <a:t> מבצע פעולה שהובילה אותו לניצחון, ה-</a:t>
            </a:r>
            <a:r>
              <a:rPr lang="en-US" dirty="0"/>
              <a:t>episode</a:t>
            </a:r>
            <a:r>
              <a:rPr lang="he-IL" dirty="0"/>
              <a:t> מסתיים והשחקן </a:t>
            </a:r>
            <a:r>
              <a:rPr lang="en-US" dirty="0"/>
              <a:t>B</a:t>
            </a:r>
            <a:r>
              <a:rPr lang="he-IL" dirty="0"/>
              <a:t> מקבל </a:t>
            </a:r>
            <a:r>
              <a:rPr lang="en-US" dirty="0"/>
              <a:t>reward</a:t>
            </a:r>
            <a:r>
              <a:rPr lang="he-IL" dirty="0"/>
              <a:t> של 1-</a:t>
            </a:r>
          </a:p>
          <a:p>
            <a:r>
              <a:rPr lang="he-IL" dirty="0"/>
              <a:t>אם עברו 180 תורות (</a:t>
            </a:r>
            <a:r>
              <a:rPr lang="en-US" dirty="0"/>
              <a:t>turns</a:t>
            </a:r>
            <a:r>
              <a:rPr lang="he-IL" dirty="0"/>
              <a:t>) ואף שחקן לא ניצח- ה-</a:t>
            </a:r>
            <a:r>
              <a:rPr lang="en-US" dirty="0"/>
              <a:t>episode</a:t>
            </a:r>
            <a:r>
              <a:rPr lang="he-IL" dirty="0"/>
              <a:t> מסתיים והשחקן </a:t>
            </a:r>
            <a:r>
              <a:rPr lang="en-US" dirty="0"/>
              <a:t>B</a:t>
            </a:r>
            <a:r>
              <a:rPr lang="he-IL" dirty="0"/>
              <a:t> מקבל </a:t>
            </a:r>
            <a:r>
              <a:rPr lang="en-US" dirty="0"/>
              <a:t>reward</a:t>
            </a:r>
            <a:r>
              <a:rPr lang="he-IL" dirty="0"/>
              <a:t> של 0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5816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הגדרות הבעיה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9872871" cy="435282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he-IL" dirty="0"/>
                  <a:t>שני שחקנים, כאשר </a:t>
                </a:r>
                <a:r>
                  <a:rPr lang="en-US" dirty="0"/>
                  <a:t>A</a:t>
                </a:r>
                <a:r>
                  <a:rPr lang="he-IL" dirty="0"/>
                  <a:t> בעל אסטרטגיה קבועה ו-</a:t>
                </a:r>
                <a:r>
                  <a:rPr lang="en-US" dirty="0"/>
                  <a:t>B</a:t>
                </a:r>
                <a:r>
                  <a:rPr lang="he-IL" dirty="0"/>
                  <a:t> הוא סוכן לומד מבוסס </a:t>
                </a:r>
                <a:r>
                  <a:rPr lang="en-US" dirty="0"/>
                  <a:t>RL</a:t>
                </a:r>
                <a:endParaRPr lang="he-IL" dirty="0"/>
              </a:p>
              <a:p>
                <a:r>
                  <a:rPr lang="he-IL" dirty="0"/>
                  <a:t>העולם בגודל 8</a:t>
                </a:r>
                <a:r>
                  <a:rPr lang="en-US" dirty="0"/>
                  <a:t>x</a:t>
                </a:r>
                <a:r>
                  <a:rPr lang="he-IL" dirty="0"/>
                  <a:t>10, מיקומי השערים והמיקומים ההתחלתיים של השחקנים הם כפי שהוצג בתרשימים</a:t>
                </a:r>
              </a:p>
              <a:p>
                <a:r>
                  <a:rPr lang="he-IL" dirty="0"/>
                  <a:t>הפינה </a:t>
                </a:r>
                <a:r>
                  <a:rPr lang="he-IL" b="1" dirty="0"/>
                  <a:t>השמאלית עליונה </a:t>
                </a:r>
                <a:r>
                  <a:rPr lang="he-IL" dirty="0"/>
                  <a:t>היא קורדינאטה (0,0)</a:t>
                </a:r>
              </a:p>
              <a:p>
                <a:r>
                  <a:rPr lang="he-IL" dirty="0"/>
                  <a:t>כאשר נמצאים במצב </a:t>
                </a:r>
                <a:r>
                  <a:rPr lang="en-US" dirty="0"/>
                  <a:t>s</a:t>
                </a:r>
                <a:r>
                  <a:rPr lang="he-IL" dirty="0"/>
                  <a:t>, בוחרים בפעולה </a:t>
                </a:r>
                <a:r>
                  <a:rPr lang="en-US" dirty="0"/>
                  <a:t>a</a:t>
                </a:r>
                <a:r>
                  <a:rPr lang="he-IL" dirty="0"/>
                  <a:t> ומגיעים למצב </a:t>
                </a:r>
                <a:r>
                  <a:rPr lang="en-US" dirty="0"/>
                  <a:t>s’</a:t>
                </a:r>
                <a:r>
                  <a:rPr lang="he-IL" dirty="0"/>
                  <a:t>, עדכון ה-</a:t>
                </a:r>
                <a:r>
                  <a:rPr lang="en-US" dirty="0"/>
                  <a:t>Q Table</a:t>
                </a:r>
                <a:r>
                  <a:rPr lang="he-IL" dirty="0"/>
                  <a:t> מבוצע ע"פ הנוסחה שנלמדה בהרצאה:</a:t>
                </a:r>
                <a:endParaRPr lang="en-US" dirty="0"/>
              </a:p>
              <a:p>
                <a:pPr marL="4572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he-IL" dirty="0"/>
              </a:p>
              <a:p>
                <a:r>
                  <a:rPr lang="he-IL" dirty="0"/>
                  <a:t>כאשר: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9872871" cy="4352828"/>
              </a:xfrm>
              <a:blipFill>
                <a:blip r:embed="rId2"/>
                <a:stretch>
                  <a:fillRect t="-2521" r="-741" b="-186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203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הבעיה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176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Q Learning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e-IL" dirty="0"/>
                  <a:t>כל מצב מיוצג על ידי חמישייה:</a:t>
                </a:r>
              </a:p>
              <a:p>
                <a:pPr marL="4572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he-IL" dirty="0"/>
              </a:p>
              <a:p>
                <a:pPr algn="r"/>
                <a:r>
                  <a:rPr lang="he-IL" dirty="0"/>
                  <a:t>כאשר: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= קורדינטת </a:t>
                </a:r>
                <a:r>
                  <a:rPr lang="en-US" dirty="0"/>
                  <a:t>x</a:t>
                </a:r>
                <a:r>
                  <a:rPr lang="he-IL" dirty="0"/>
                  <a:t> של שחקן </a:t>
                </a:r>
                <a:r>
                  <a:rPr lang="en-US" dirty="0"/>
                  <a:t>A</a:t>
                </a:r>
                <a:r>
                  <a:rPr lang="he-IL" dirty="0"/>
                  <a:t> [</a:t>
                </a:r>
                <a:r>
                  <a:rPr lang="en-US" dirty="0"/>
                  <a:t>0-9</a:t>
                </a:r>
                <a:r>
                  <a:rPr lang="he-IL" dirty="0"/>
                  <a:t>]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= קורדינטת </a:t>
                </a:r>
                <a:r>
                  <a:rPr lang="en-US" dirty="0"/>
                  <a:t>y</a:t>
                </a:r>
                <a:r>
                  <a:rPr lang="he-IL" dirty="0"/>
                  <a:t> של שחקן </a:t>
                </a:r>
                <a:r>
                  <a:rPr lang="en-US" dirty="0"/>
                  <a:t>A</a:t>
                </a:r>
                <a:r>
                  <a:rPr lang="he-IL" dirty="0"/>
                  <a:t> [</a:t>
                </a:r>
                <a:r>
                  <a:rPr lang="en-US" dirty="0"/>
                  <a:t>0-7</a:t>
                </a:r>
                <a:r>
                  <a:rPr lang="he-IL" dirty="0"/>
                  <a:t>]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= קורדינטת </a:t>
                </a:r>
                <a:r>
                  <a:rPr lang="en-US" dirty="0"/>
                  <a:t>x</a:t>
                </a:r>
                <a:r>
                  <a:rPr lang="he-IL" dirty="0"/>
                  <a:t> של שחקן </a:t>
                </a:r>
                <a:r>
                  <a:rPr lang="en-US" dirty="0"/>
                  <a:t>B</a:t>
                </a:r>
                <a:r>
                  <a:rPr lang="he-IL" dirty="0"/>
                  <a:t> [</a:t>
                </a:r>
                <a:r>
                  <a:rPr lang="en-US" dirty="0"/>
                  <a:t>0-9</a:t>
                </a:r>
                <a:r>
                  <a:rPr lang="he-IL" dirty="0"/>
                  <a:t>]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= קורדינטת </a:t>
                </a:r>
                <a:r>
                  <a:rPr lang="en-US" dirty="0"/>
                  <a:t>y</a:t>
                </a:r>
                <a:r>
                  <a:rPr lang="he-IL" dirty="0"/>
                  <a:t> של שחקן </a:t>
                </a:r>
                <a:r>
                  <a:rPr lang="en-US" dirty="0"/>
                  <a:t>B</a:t>
                </a:r>
                <a:r>
                  <a:rPr lang="he-IL" dirty="0"/>
                  <a:t> [</a:t>
                </a:r>
                <a:r>
                  <a:rPr lang="en-US" dirty="0"/>
                  <a:t>0-7</a:t>
                </a:r>
                <a:r>
                  <a:rPr lang="he-IL" dirty="0"/>
                  <a:t>]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he-IL" dirty="0"/>
                  <a:t> = מי מחזיק את הכדור: 0= שחקן </a:t>
                </a:r>
                <a:r>
                  <a:rPr lang="en-US" dirty="0"/>
                  <a:t>B</a:t>
                </a:r>
                <a:r>
                  <a:rPr lang="he-IL" dirty="0"/>
                  <a:t>, 1= שחקן </a:t>
                </a:r>
                <a:r>
                  <a:rPr lang="en-US" dirty="0"/>
                  <a:t>A</a:t>
                </a:r>
                <a:endParaRPr lang="he-IL" dirty="0"/>
              </a:p>
              <a:p>
                <a:r>
                  <a:rPr lang="he-IL" dirty="0"/>
                  <a:t>הפעולות מיוצגות ע"י מספרים:</a:t>
                </a:r>
              </a:p>
              <a:p>
                <a:pPr marL="45720" indent="0" algn="l" rtl="0">
                  <a:buNone/>
                </a:pPr>
                <a:r>
                  <a:rPr lang="en-US" dirty="0"/>
                  <a:t>0=up, 1=down, 2=left, 3=right, 4=stay in place</a:t>
                </a:r>
                <a:endParaRPr lang="he-IL" dirty="0"/>
              </a:p>
              <a:p>
                <a:pPr lvl="1"/>
                <a:endParaRPr lang="he-IL" dirty="0"/>
              </a:p>
              <a:p>
                <a:pPr lvl="1"/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9" t="-1964" b="-1586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14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ייצוג מצב- דוגמא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6551100" y="2057400"/>
                <a:ext cx="4464772" cy="3020801"/>
              </a:xfrm>
            </p:spPr>
            <p:txBody>
              <a:bodyPr>
                <a:normAutofit/>
              </a:bodyPr>
              <a:lstStyle/>
              <a:p>
                <a:r>
                  <a:rPr lang="he-IL" dirty="0"/>
                  <a:t>ייצוג של המצב שמשמאל: (המצב ההתחלתי, כשהכדור יכול להיות גם אצל </a:t>
                </a:r>
                <a:r>
                  <a:rPr lang="en-US" dirty="0"/>
                  <a:t>A</a:t>
                </a:r>
                <a:r>
                  <a:rPr lang="he-IL" dirty="0"/>
                  <a:t>)</a:t>
                </a:r>
              </a:p>
              <a:p>
                <a:pPr marL="45720" indent="0">
                  <a:buNone/>
                </a:pPr>
                <a:endParaRPr lang="he-IL" dirty="0"/>
              </a:p>
              <a:p>
                <a:pPr marL="4572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𝑏𝑎𝑙𝑙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" indent="0" algn="l" rtl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45720" indent="0" algn="l" rtl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1100" y="2057400"/>
                <a:ext cx="4464772" cy="3020801"/>
              </a:xfrm>
              <a:blipFill>
                <a:blip r:embed="rId2"/>
                <a:stretch>
                  <a:fillRect t="-2626" r="-68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טבלה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32160"/>
              </p:ext>
            </p:extLst>
          </p:nvPr>
        </p:nvGraphicFramePr>
        <p:xfrm>
          <a:off x="608224" y="3035431"/>
          <a:ext cx="5286340" cy="33748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28634">
                  <a:extLst>
                    <a:ext uri="{9D8B030D-6E8A-4147-A177-3AD203B41FA5}">
                      <a16:colId xmlns:a16="http://schemas.microsoft.com/office/drawing/2014/main" val="1314872721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1249220288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2900713212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1966259704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2115322814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3772951527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2142626680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1121413286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4000917060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2883183209"/>
                    </a:ext>
                  </a:extLst>
                </a:gridCol>
              </a:tblGrid>
              <a:tr h="42185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824969"/>
                  </a:ext>
                </a:extLst>
              </a:tr>
              <a:tr h="42185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744969"/>
                  </a:ext>
                </a:extLst>
              </a:tr>
              <a:tr h="42185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684818"/>
                  </a:ext>
                </a:extLst>
              </a:tr>
              <a:tr h="421850">
                <a:tc rowSpan="2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993797"/>
                  </a:ext>
                </a:extLst>
              </a:tr>
              <a:tr h="421850"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247099"/>
                  </a:ext>
                </a:extLst>
              </a:tr>
              <a:tr h="42185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42353"/>
                  </a:ext>
                </a:extLst>
              </a:tr>
              <a:tr h="42185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55675"/>
                  </a:ext>
                </a:extLst>
              </a:tr>
              <a:tr h="42185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144319"/>
                  </a:ext>
                </a:extLst>
              </a:tr>
            </a:tbl>
          </a:graphicData>
        </a:graphic>
      </p:graphicFrame>
      <p:sp>
        <p:nvSpPr>
          <p:cNvPr id="24" name="אליפסה 23"/>
          <p:cNvSpPr/>
          <p:nvPr/>
        </p:nvSpPr>
        <p:spPr>
          <a:xfrm>
            <a:off x="4392889" y="4336330"/>
            <a:ext cx="376556" cy="33936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</a:t>
            </a:r>
            <a:endParaRPr lang="he-IL" dirty="0"/>
          </a:p>
        </p:txBody>
      </p:sp>
      <p:sp>
        <p:nvSpPr>
          <p:cNvPr id="25" name="אליפסה 24"/>
          <p:cNvSpPr/>
          <p:nvPr/>
        </p:nvSpPr>
        <p:spPr>
          <a:xfrm>
            <a:off x="1743849" y="4767117"/>
            <a:ext cx="376556" cy="33936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</a:t>
            </a:r>
            <a:endParaRPr lang="he-IL" dirty="0"/>
          </a:p>
        </p:txBody>
      </p:sp>
      <p:pic>
        <p:nvPicPr>
          <p:cNvPr id="26" name="תמונה 2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875" y="4963107"/>
            <a:ext cx="213636" cy="20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53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הבעיה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גודל ה-</a:t>
            </a:r>
            <a:r>
              <a:rPr lang="en-US" dirty="0"/>
              <a:t>Q Table</a:t>
            </a:r>
            <a:r>
              <a:rPr lang="he-IL" dirty="0"/>
              <a:t> הנדרש לפתרון הבעיה הוא גדול מאוד- </a:t>
            </a:r>
            <a:r>
              <a:rPr lang="en-US" dirty="0"/>
              <a:t>10*10*8*8*5 = 32000</a:t>
            </a:r>
            <a:endParaRPr lang="he-IL" dirty="0"/>
          </a:p>
          <a:p>
            <a:r>
              <a:rPr lang="he-IL" dirty="0"/>
              <a:t>הדבר יוביל לתהליך למידה איטי מאוד, שידרוש הרצת מספר עצום של </a:t>
            </a:r>
            <a:r>
              <a:rPr lang="en-US" dirty="0"/>
              <a:t>episodes</a:t>
            </a:r>
            <a:r>
              <a:rPr lang="he-IL" dirty="0"/>
              <a:t> לפני הגעה לאסטרטגיה טובה</a:t>
            </a:r>
          </a:p>
          <a:p>
            <a:endParaRPr lang="he-IL" dirty="0"/>
          </a:p>
          <a:p>
            <a:pPr marL="45720" indent="0">
              <a:buNone/>
            </a:pPr>
            <a:r>
              <a:rPr lang="he-IL" b="1" u="sng" dirty="0"/>
              <a:t>המטרה</a:t>
            </a:r>
          </a:p>
          <a:p>
            <a:r>
              <a:rPr lang="he-IL" dirty="0"/>
              <a:t>נרצה להאיץ את תהליך הלמידה על ידי </a:t>
            </a:r>
            <a:r>
              <a:rPr lang="he-IL" u="sng" dirty="0"/>
              <a:t>שילוב הידע שלכם</a:t>
            </a:r>
            <a:r>
              <a:rPr lang="he-IL" dirty="0"/>
              <a:t> על הבעיה ומאפייניה, כמפתחים אנושיים, בתהליך הלמידה.</a:t>
            </a:r>
          </a:p>
        </p:txBody>
      </p:sp>
    </p:spTree>
    <p:extLst>
      <p:ext uri="{BB962C8B-B14F-4D97-AF65-F5344CB8AC3E}">
        <p14:creationId xmlns:p14="http://schemas.microsoft.com/office/powerpoint/2010/main" val="2438693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האצה מבוססת </a:t>
            </a:r>
            <a:br>
              <a:rPr lang="he-IL" dirty="0"/>
            </a:br>
            <a:r>
              <a:rPr lang="en-US" dirty="0"/>
              <a:t>Reward Shaping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1668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Shaping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1689100"/>
          </a:xfrm>
        </p:spPr>
        <p:txBody>
          <a:bodyPr/>
          <a:lstStyle/>
          <a:p>
            <a:r>
              <a:rPr lang="he-IL" dirty="0"/>
              <a:t>בשיטה זו "נתערב" ב-</a:t>
            </a:r>
            <a:r>
              <a:rPr lang="en-US" dirty="0"/>
              <a:t>reward</a:t>
            </a:r>
            <a:r>
              <a:rPr lang="he-IL" dirty="0"/>
              <a:t> שהסוכן מקבל מהסביבה על מנת </a:t>
            </a:r>
            <a:r>
              <a:rPr lang="he-IL" b="1" dirty="0"/>
              <a:t>לעודד אותו </a:t>
            </a:r>
            <a:r>
              <a:rPr lang="he-IL" dirty="0"/>
              <a:t>לבחור בפעולות שלהבנתנו הן הטובות יותר בכל מצב, </a:t>
            </a:r>
            <a:r>
              <a:rPr lang="he-IL" b="1" dirty="0"/>
              <a:t>או להימנע </a:t>
            </a:r>
            <a:r>
              <a:rPr lang="he-IL" dirty="0"/>
              <a:t>מאלה שפחות טובות.</a:t>
            </a:r>
          </a:p>
          <a:p>
            <a:r>
              <a:rPr lang="he-IL" dirty="0"/>
              <a:t>לדוגמא, בהנתן משחק "איקס-עיגול" שבו השחקן </a:t>
            </a:r>
            <a:r>
              <a:rPr lang="en-US" dirty="0"/>
              <a:t>X</a:t>
            </a:r>
            <a:r>
              <a:rPr lang="he-IL" dirty="0"/>
              <a:t> הוא הסוכן הלומד וזה התור שלו, נרצה </a:t>
            </a:r>
            <a:r>
              <a:rPr lang="he-IL" b="1" dirty="0"/>
              <a:t>לעודד אותו </a:t>
            </a:r>
            <a:r>
              <a:rPr lang="he-IL" dirty="0"/>
              <a:t>לשים </a:t>
            </a:r>
            <a:r>
              <a:rPr lang="en-US" dirty="0"/>
              <a:t>X</a:t>
            </a:r>
            <a:r>
              <a:rPr lang="he-IL" dirty="0"/>
              <a:t> במשבצת השמאלית עליונה, שכן היא תוביל אותו לניצחון:</a:t>
            </a:r>
          </a:p>
        </p:txBody>
      </p:sp>
      <p:graphicFrame>
        <p:nvGraphicFramePr>
          <p:cNvPr id="11" name="טבלה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56909"/>
              </p:ext>
            </p:extLst>
          </p:nvPr>
        </p:nvGraphicFramePr>
        <p:xfrm>
          <a:off x="4399170" y="3746500"/>
          <a:ext cx="3360531" cy="2479887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120177">
                  <a:extLst>
                    <a:ext uri="{9D8B030D-6E8A-4147-A177-3AD203B41FA5}">
                      <a16:colId xmlns:a16="http://schemas.microsoft.com/office/drawing/2014/main" val="1403981770"/>
                    </a:ext>
                  </a:extLst>
                </a:gridCol>
                <a:gridCol w="1120177">
                  <a:extLst>
                    <a:ext uri="{9D8B030D-6E8A-4147-A177-3AD203B41FA5}">
                      <a16:colId xmlns:a16="http://schemas.microsoft.com/office/drawing/2014/main" val="2472444314"/>
                    </a:ext>
                  </a:extLst>
                </a:gridCol>
                <a:gridCol w="1120177">
                  <a:extLst>
                    <a:ext uri="{9D8B030D-6E8A-4147-A177-3AD203B41FA5}">
                      <a16:colId xmlns:a16="http://schemas.microsoft.com/office/drawing/2014/main" val="1429807993"/>
                    </a:ext>
                  </a:extLst>
                </a:gridCol>
              </a:tblGrid>
              <a:tr h="826629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308674"/>
                  </a:ext>
                </a:extLst>
              </a:tr>
              <a:tr h="826629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08229"/>
                  </a:ext>
                </a:extLst>
              </a:tr>
              <a:tr h="826629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1324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49235" y="3800686"/>
            <a:ext cx="660400" cy="7747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/>
              <a:t>X</a:t>
            </a:r>
            <a:endParaRPr lang="he-IL" sz="4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845301" y="3814233"/>
            <a:ext cx="660400" cy="7747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/>
              <a:t>X</a:t>
            </a:r>
            <a:endParaRPr lang="he-IL" sz="4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770770" y="4599093"/>
            <a:ext cx="660400" cy="7747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/>
              <a:t>O</a:t>
            </a:r>
            <a:endParaRPr lang="he-IL" sz="4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653169" y="4575386"/>
            <a:ext cx="660400" cy="7747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/>
              <a:t>O</a:t>
            </a:r>
            <a:endParaRPr lang="he-IL" sz="4400" b="1" dirty="0"/>
          </a:p>
        </p:txBody>
      </p:sp>
    </p:spTree>
    <p:extLst>
      <p:ext uri="{BB962C8B-B14F-4D97-AF65-F5344CB8AC3E}">
        <p14:creationId xmlns:p14="http://schemas.microsoft.com/office/powerpoint/2010/main" val="1106283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דוגמא- המשך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889000"/>
          </a:xfrm>
        </p:spPr>
        <p:txBody>
          <a:bodyPr/>
          <a:lstStyle/>
          <a:p>
            <a:r>
              <a:rPr lang="he-IL" dirty="0"/>
              <a:t>באותו אופן, במקרה הבא נרצה לעודד אותו </a:t>
            </a:r>
            <a:r>
              <a:rPr lang="he-IL" b="1" dirty="0"/>
              <a:t>להימנע</a:t>
            </a:r>
            <a:r>
              <a:rPr lang="he-IL" dirty="0"/>
              <a:t> מלשים </a:t>
            </a:r>
            <a:r>
              <a:rPr lang="en-US" dirty="0"/>
              <a:t>X</a:t>
            </a:r>
            <a:r>
              <a:rPr lang="he-IL" dirty="0"/>
              <a:t> במשבצת הימנית תחתונה, שכן אז השחקן של ה-</a:t>
            </a:r>
            <a:r>
              <a:rPr lang="en-US" dirty="0"/>
              <a:t>O</a:t>
            </a:r>
            <a:r>
              <a:rPr lang="he-IL" dirty="0"/>
              <a:t> ינצח:</a:t>
            </a:r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382549"/>
              </p:ext>
            </p:extLst>
          </p:nvPr>
        </p:nvGraphicFramePr>
        <p:xfrm>
          <a:off x="4485797" y="2946400"/>
          <a:ext cx="3360531" cy="2479887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120177">
                  <a:extLst>
                    <a:ext uri="{9D8B030D-6E8A-4147-A177-3AD203B41FA5}">
                      <a16:colId xmlns:a16="http://schemas.microsoft.com/office/drawing/2014/main" val="1403981770"/>
                    </a:ext>
                  </a:extLst>
                </a:gridCol>
                <a:gridCol w="1120177">
                  <a:extLst>
                    <a:ext uri="{9D8B030D-6E8A-4147-A177-3AD203B41FA5}">
                      <a16:colId xmlns:a16="http://schemas.microsoft.com/office/drawing/2014/main" val="2472444314"/>
                    </a:ext>
                  </a:extLst>
                </a:gridCol>
                <a:gridCol w="1120177">
                  <a:extLst>
                    <a:ext uri="{9D8B030D-6E8A-4147-A177-3AD203B41FA5}">
                      <a16:colId xmlns:a16="http://schemas.microsoft.com/office/drawing/2014/main" val="1429807993"/>
                    </a:ext>
                  </a:extLst>
                </a:gridCol>
              </a:tblGrid>
              <a:tr h="826629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308674"/>
                  </a:ext>
                </a:extLst>
              </a:tr>
              <a:tr h="826629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08229"/>
                  </a:ext>
                </a:extLst>
              </a:tr>
              <a:tr h="826629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1324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39796" y="4604172"/>
            <a:ext cx="660400" cy="7747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/>
              <a:t>X</a:t>
            </a:r>
            <a:endParaRPr lang="he-IL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931928" y="3014133"/>
            <a:ext cx="660400" cy="7747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/>
              <a:t>X</a:t>
            </a:r>
            <a:endParaRPr lang="he-IL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857397" y="3798993"/>
            <a:ext cx="660400" cy="7747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/>
              <a:t>O</a:t>
            </a:r>
            <a:endParaRPr lang="he-IL" sz="4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39796" y="3775286"/>
            <a:ext cx="660400" cy="7747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/>
              <a:t>O</a:t>
            </a:r>
            <a:endParaRPr lang="he-IL" sz="4400" b="1" dirty="0"/>
          </a:p>
        </p:txBody>
      </p:sp>
      <p:sp>
        <p:nvSpPr>
          <p:cNvPr id="10" name="מציין מיקום תוכן 2"/>
          <p:cNvSpPr txBox="1">
            <a:spLocks/>
          </p:cNvSpPr>
          <p:nvPr/>
        </p:nvSpPr>
        <p:spPr>
          <a:xfrm>
            <a:off x="1143000" y="5660530"/>
            <a:ext cx="9872871" cy="88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r" defTabSz="914400" rtl="1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הרעיון הוא שנרצה לעודד את הסוכן להימנע מפעולות שירעו את מצבו, ולעודד אותו לבחור בכאלה שיש סיכוי שישפרו את מצבו, גם אם לא יובילו מיידית לניצחונו.</a:t>
            </a:r>
          </a:p>
        </p:txBody>
      </p:sp>
    </p:spTree>
    <p:extLst>
      <p:ext uri="{BB962C8B-B14F-4D97-AF65-F5344CB8AC3E}">
        <p14:creationId xmlns:p14="http://schemas.microsoft.com/office/powerpoint/2010/main" val="298304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ידע קודם נדרש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  <a:r>
              <a:rPr lang="he-IL" dirty="0"/>
              <a:t> – מה שנלמד בקורס "נושאים מתקדמים בבינה מלאכותית"</a:t>
            </a:r>
          </a:p>
          <a:p>
            <a:pPr lvl="1"/>
            <a:r>
              <a:rPr lang="he-IL" dirty="0"/>
              <a:t>ספציפית- שיטת הלמידה </a:t>
            </a:r>
            <a:r>
              <a:rPr lang="en-US" dirty="0"/>
              <a:t>Q Learning</a:t>
            </a:r>
            <a:endParaRPr lang="he-IL" dirty="0"/>
          </a:p>
          <a:p>
            <a:r>
              <a:rPr lang="he-IL" dirty="0"/>
              <a:t>תכנות בשפת </a:t>
            </a:r>
            <a:r>
              <a:rPr lang="en-US" dirty="0"/>
              <a:t>Python</a:t>
            </a:r>
            <a:r>
              <a:rPr lang="he-IL" dirty="0"/>
              <a:t> – ידע בסיסי מספיק</a:t>
            </a:r>
          </a:p>
          <a:p>
            <a:endParaRPr lang="he-IL" dirty="0"/>
          </a:p>
          <a:p>
            <a:pPr marL="45720" indent="0">
              <a:buNone/>
            </a:pPr>
            <a:endParaRPr lang="he-IL" dirty="0"/>
          </a:p>
          <a:p>
            <a:pPr marL="45720" indent="0">
              <a:buNone/>
            </a:pPr>
            <a:endParaRPr lang="he-IL" dirty="0"/>
          </a:p>
          <a:p>
            <a:pPr marL="45720" indent="0">
              <a:buNone/>
            </a:pPr>
            <a:endParaRPr lang="he-IL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" indent="0">
              <a:buNone/>
            </a:pPr>
            <a:endParaRPr lang="he-IL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" indent="0" algn="l">
              <a:buNone/>
            </a:pPr>
            <a:r>
              <a:rPr lang="he-IL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 מומלץ </a:t>
            </a:r>
            <a:r>
              <a:rPr lang="he-IL" sz="2000" b="1" dirty="0"/>
              <a:t>להריץ את המצגת במסך מלא כי יש אנימציות שממחישות כמה דברים </a:t>
            </a:r>
            <a:r>
              <a:rPr lang="he-IL" sz="2000" b="1" dirty="0">
                <a:sym typeface="Wingdings" panose="05000000000000000000" pitchFamily="2" charset="2"/>
              </a:rPr>
              <a:t>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2510916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Shaping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פורמלית, נרצה להגדיר פונקציה </a:t>
                </a:r>
                <a:r>
                  <a:rPr lang="en-US" dirty="0"/>
                  <a:t>F(s, a, s’)</a:t>
                </a:r>
                <a:r>
                  <a:rPr lang="he-IL" dirty="0"/>
                  <a:t> שתגדיר מה ה"תוספת" לערך ה-</a:t>
                </a:r>
                <a:r>
                  <a:rPr lang="en-US" dirty="0"/>
                  <a:t>reward</a:t>
                </a:r>
                <a:r>
                  <a:rPr lang="he-IL" dirty="0"/>
                  <a:t> המקורי </a:t>
                </a:r>
                <a:r>
                  <a:rPr lang="en-US" dirty="0"/>
                  <a:t>R(s, a, s’)</a:t>
                </a:r>
                <a:r>
                  <a:rPr lang="he-IL" dirty="0"/>
                  <a:t> שהסוכן יקבל במידה ויהיה במצב </a:t>
                </a:r>
                <a:r>
                  <a:rPr lang="en-US" dirty="0"/>
                  <a:t>s</a:t>
                </a:r>
                <a:r>
                  <a:rPr lang="he-IL" dirty="0"/>
                  <a:t>, יבצע את הפעולה </a:t>
                </a:r>
                <a:r>
                  <a:rPr lang="en-US" dirty="0"/>
                  <a:t>a</a:t>
                </a:r>
                <a:r>
                  <a:rPr lang="he-IL" dirty="0"/>
                  <a:t> ויגיע למצב </a:t>
                </a:r>
                <a:r>
                  <a:rPr lang="en-US" dirty="0"/>
                  <a:t>s’</a:t>
                </a:r>
                <a:r>
                  <a:rPr lang="he-IL" dirty="0"/>
                  <a:t>.</a:t>
                </a:r>
              </a:p>
              <a:p>
                <a:endParaRPr lang="he-IL" dirty="0"/>
              </a:p>
              <a:p>
                <a:r>
                  <a:rPr lang="he-IL" dirty="0"/>
                  <a:t>פונקציית ה-</a:t>
                </a:r>
                <a:r>
                  <a:rPr lang="en-US" dirty="0"/>
                  <a:t>reward</a:t>
                </a:r>
                <a:r>
                  <a:rPr lang="he-IL" dirty="0"/>
                  <a:t> במקרה זה תוגדר באופן הבא:</a:t>
                </a:r>
              </a:p>
              <a:p>
                <a:pPr marL="45720" indent="0">
                  <a:buNone/>
                </a:pPr>
                <a:endParaRPr lang="he-IL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4" r="-2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906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התערבות בתהליך הלמידה של הסוכן</a:t>
            </a:r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417409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חץ: מעוקל למעלה 9"/>
          <p:cNvSpPr/>
          <p:nvPr/>
        </p:nvSpPr>
        <p:spPr>
          <a:xfrm rot="10800000">
            <a:off x="1451728" y="2083328"/>
            <a:ext cx="9191135" cy="11783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340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אופן ההשתלבות בתהליך הלמידה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המשימה שלכם היא לממש את הפונקציה </a:t>
            </a:r>
            <a:r>
              <a:rPr lang="en-US" dirty="0"/>
              <a:t>F</a:t>
            </a:r>
            <a:r>
              <a:rPr lang="he-IL" dirty="0"/>
              <a:t> שמקבלת את המצב הקודם (</a:t>
            </a:r>
            <a:r>
              <a:rPr lang="en-US" dirty="0"/>
              <a:t>s</a:t>
            </a:r>
            <a:r>
              <a:rPr lang="he-IL" dirty="0"/>
              <a:t>) את הפעולה שהסוכן ביצע (</a:t>
            </a:r>
            <a:r>
              <a:rPr lang="en-US" dirty="0"/>
              <a:t>a</a:t>
            </a:r>
            <a:r>
              <a:rPr lang="he-IL" dirty="0"/>
              <a:t>) ואת המצב שאליו הסוכן הגיע (</a:t>
            </a:r>
            <a:r>
              <a:rPr lang="en-US" dirty="0"/>
              <a:t>s’</a:t>
            </a:r>
            <a:r>
              <a:rPr lang="he-IL" dirty="0"/>
              <a:t>) ומחזירה את התוספת ל-</a:t>
            </a:r>
            <a:r>
              <a:rPr lang="en-US" dirty="0"/>
              <a:t>reward</a:t>
            </a:r>
            <a:r>
              <a:rPr lang="he-IL" dirty="0"/>
              <a:t> שנרצה לתת לסוכן.</a:t>
            </a:r>
          </a:p>
        </p:txBody>
      </p:sp>
    </p:spTree>
    <p:extLst>
      <p:ext uri="{BB962C8B-B14F-4D97-AF65-F5344CB8AC3E}">
        <p14:creationId xmlns:p14="http://schemas.microsoft.com/office/powerpoint/2010/main" val="4190739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תמונה 7" descr="תמונה שמכילה צילום מסך&#10;&#10;תיאור שנוצר ברמת מהימנות גבוהה מאוד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33" y="1742172"/>
            <a:ext cx="6107593" cy="4260046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06704" y="609600"/>
            <a:ext cx="5364444" cy="1356360"/>
          </a:xfrm>
        </p:spPr>
        <p:txBody>
          <a:bodyPr>
            <a:normAutofit/>
          </a:bodyPr>
          <a:lstStyle/>
          <a:p>
            <a:r>
              <a:rPr lang="he-IL"/>
              <a:t>אופן מימוש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106703" y="2057400"/>
            <a:ext cx="5364444" cy="4038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he-IL"/>
              <a:t>עליכם לממש את הפונקציה </a:t>
            </a:r>
            <a:r>
              <a:rPr lang="en-US"/>
              <a:t>get_shaping_reward</a:t>
            </a:r>
            <a:r>
              <a:rPr lang="he-IL"/>
              <a:t> של המחלקה </a:t>
            </a:r>
            <a:r>
              <a:rPr lang="en-US"/>
              <a:t>ShapingManager</a:t>
            </a:r>
            <a:r>
              <a:rPr lang="he-IL"/>
              <a:t>.</a:t>
            </a:r>
          </a:p>
          <a:p>
            <a:pPr>
              <a:lnSpc>
                <a:spcPct val="80000"/>
              </a:lnSpc>
            </a:pPr>
            <a:r>
              <a:rPr lang="he-IL"/>
              <a:t>עליכם להציב במשתנה </a:t>
            </a:r>
            <a:r>
              <a:rPr lang="en-US"/>
              <a:t>shaping_reward</a:t>
            </a:r>
            <a:r>
              <a:rPr lang="he-IL"/>
              <a:t> את ערך התוספת ל-</a:t>
            </a:r>
            <a:r>
              <a:rPr lang="en-US"/>
              <a:t>reward</a:t>
            </a:r>
            <a:r>
              <a:rPr lang="he-IL"/>
              <a:t> שתרצו שהסוכן יקבל.</a:t>
            </a:r>
          </a:p>
          <a:p>
            <a:pPr>
              <a:lnSpc>
                <a:spcPct val="80000"/>
              </a:lnSpc>
            </a:pPr>
            <a:r>
              <a:rPr lang="he-IL"/>
              <a:t>תוכלו לתכנת כפי שתרצו- להוסיף למחלקה משתנים פרטיים (הקוד עושה שימוש במופע שנשמר לאורך כל ה-</a:t>
            </a:r>
            <a:r>
              <a:rPr lang="en-US"/>
              <a:t>episode</a:t>
            </a:r>
            <a:r>
              <a:rPr lang="he-IL"/>
              <a:t>), להוסיף פונקציות, מחלקות משלכם וכד'.</a:t>
            </a:r>
          </a:p>
          <a:p>
            <a:pPr>
              <a:lnSpc>
                <a:spcPct val="80000"/>
              </a:lnSpc>
            </a:pPr>
            <a:r>
              <a:rPr lang="he-IL"/>
              <a:t>תיאור מלא של הפרמטרים תמצאו בתיעוד הפונקציה בקוד.</a:t>
            </a:r>
          </a:p>
        </p:txBody>
      </p:sp>
    </p:spTree>
    <p:extLst>
      <p:ext uri="{BB962C8B-B14F-4D97-AF65-F5344CB8AC3E}">
        <p14:creationId xmlns:p14="http://schemas.microsoft.com/office/powerpoint/2010/main" val="964082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אופן ההרצה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199022"/>
          </a:xfrm>
        </p:spPr>
        <p:txBody>
          <a:bodyPr>
            <a:normAutofit/>
          </a:bodyPr>
          <a:lstStyle/>
          <a:p>
            <a:r>
              <a:rPr lang="he-IL" dirty="0"/>
              <a:t>אם אתם מריצים מרחוק- הורידו את הקוד מכאן:</a:t>
            </a:r>
          </a:p>
          <a:p>
            <a:pPr marL="45720" indent="0" algn="ctr">
              <a:buNone/>
            </a:pPr>
            <a:r>
              <a:rPr lang="en-US" dirty="0">
                <a:hlinkClick r:id="rId2"/>
              </a:rPr>
              <a:t>https://github.com/moshiky/rl_soccer/archive/master.zip</a:t>
            </a:r>
            <a:endParaRPr lang="he-IL" dirty="0"/>
          </a:p>
          <a:p>
            <a:pPr>
              <a:buClr>
                <a:srgbClr val="1CADE4"/>
              </a:buClr>
            </a:pPr>
            <a:r>
              <a:rPr lang="he-IL" dirty="0">
                <a:solidFill>
                  <a:prstClr val="black"/>
                </a:solidFill>
              </a:rPr>
              <a:t>לאחר שתכתבו את הקוד ותריצו את הקובץ </a:t>
            </a:r>
            <a:r>
              <a:rPr lang="en-US" dirty="0">
                <a:solidFill>
                  <a:prstClr val="black"/>
                </a:solidFill>
                <a:highlight>
                  <a:srgbClr val="FFFF00"/>
                </a:highlight>
              </a:rPr>
              <a:t>start_learning.py</a:t>
            </a:r>
            <a:r>
              <a:rPr lang="he-IL" dirty="0">
                <a:solidFill>
                  <a:prstClr val="black"/>
                </a:solidFill>
              </a:rPr>
              <a:t> תקבלו פלט שנראה כך:</a:t>
            </a:r>
          </a:p>
          <a:p>
            <a:pPr lvl="0">
              <a:buClr>
                <a:srgbClr val="1CADE4"/>
              </a:buClr>
            </a:pPr>
            <a:endParaRPr lang="he-IL" dirty="0">
              <a:solidFill>
                <a:prstClr val="black"/>
              </a:solidFill>
            </a:endParaRPr>
          </a:p>
          <a:p>
            <a:pPr lvl="0">
              <a:buClr>
                <a:srgbClr val="1CADE4"/>
              </a:buClr>
            </a:pPr>
            <a:endParaRPr lang="he-IL" dirty="0">
              <a:solidFill>
                <a:prstClr val="black"/>
              </a:solidFill>
            </a:endParaRPr>
          </a:p>
          <a:p>
            <a:pPr lvl="0">
              <a:buClr>
                <a:srgbClr val="1CADE4"/>
              </a:buClr>
            </a:pPr>
            <a:endParaRPr lang="he-IL" dirty="0">
              <a:solidFill>
                <a:prstClr val="black"/>
              </a:solidFill>
            </a:endParaRPr>
          </a:p>
          <a:p>
            <a:pPr lvl="0">
              <a:buClr>
                <a:srgbClr val="1CADE4"/>
              </a:buClr>
            </a:pPr>
            <a:endParaRPr lang="he-IL" dirty="0">
              <a:solidFill>
                <a:prstClr val="black"/>
              </a:solidFill>
            </a:endParaRPr>
          </a:p>
          <a:p>
            <a:pPr lvl="0">
              <a:buClr>
                <a:srgbClr val="1CADE4"/>
              </a:buClr>
            </a:pPr>
            <a:r>
              <a:rPr lang="he-IL" dirty="0">
                <a:solidFill>
                  <a:prstClr val="black"/>
                </a:solidFill>
              </a:rPr>
              <a:t>כל שורה מייצגת סטטיסטיקה של </a:t>
            </a:r>
            <a:r>
              <a:rPr lang="en-US" dirty="0">
                <a:solidFill>
                  <a:prstClr val="black"/>
                </a:solidFill>
              </a:rPr>
              <a:t>50 episodes</a:t>
            </a:r>
            <a:r>
              <a:rPr lang="he-IL" dirty="0">
                <a:solidFill>
                  <a:prstClr val="black"/>
                </a:solidFill>
              </a:rPr>
              <a:t>, כאשר כל מספר מייצג אחוז ניצחונות של השחקן הרלוונטי</a:t>
            </a:r>
          </a:p>
          <a:p>
            <a:pPr marL="45720" indent="0" algn="ctr">
              <a:buNone/>
            </a:pP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506" y="3624162"/>
            <a:ext cx="6191250" cy="1419225"/>
          </a:xfrm>
          <a:prstGeom prst="rect">
            <a:avLst/>
          </a:prstGeom>
        </p:spPr>
      </p:pic>
      <p:sp>
        <p:nvSpPr>
          <p:cNvPr id="6" name="מלבן 5"/>
          <p:cNvSpPr/>
          <p:nvPr/>
        </p:nvSpPr>
        <p:spPr>
          <a:xfrm>
            <a:off x="1232034" y="609600"/>
            <a:ext cx="3117944" cy="120032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rtl="1"/>
            <a:r>
              <a:rPr lang="he-IL" dirty="0">
                <a:solidFill>
                  <a:prstClr val="black"/>
                </a:solidFill>
              </a:rPr>
              <a:t>בשורה הזו 13.6% מהמשחקים נגמרו בתיקו ובשאר </a:t>
            </a:r>
            <a:r>
              <a:rPr lang="en-US" dirty="0">
                <a:solidFill>
                  <a:prstClr val="black"/>
                </a:solidFill>
              </a:rPr>
              <a:t>A</a:t>
            </a:r>
            <a:r>
              <a:rPr lang="he-IL" dirty="0">
                <a:solidFill>
                  <a:prstClr val="black"/>
                </a:solidFill>
              </a:rPr>
              <a:t> ניצח (100% מהמשחקים שבהם מישהו ניצח)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3173631" y="3869355"/>
            <a:ext cx="3785435" cy="221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" name="מחבר: מרפקי 9"/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1897260" y="2703674"/>
            <a:ext cx="2170117" cy="382625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מלבן 14"/>
          <p:cNvSpPr/>
          <p:nvPr/>
        </p:nvSpPr>
        <p:spPr>
          <a:xfrm>
            <a:off x="493377" y="1303655"/>
            <a:ext cx="3117944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rtl="1"/>
            <a:r>
              <a:rPr lang="he-IL" dirty="0">
                <a:solidFill>
                  <a:prstClr val="black"/>
                </a:solidFill>
              </a:rPr>
              <a:t>בשורה הזו 6.8% מהמשחקים נגמרו בתיקו, ומתוך האלה שנגמרו בניצחון אחד הצדדים ב-61.3% ניצח </a:t>
            </a:r>
            <a:r>
              <a:rPr lang="en-US" dirty="0">
                <a:solidFill>
                  <a:prstClr val="black"/>
                </a:solidFill>
              </a:rPr>
              <a:t>B</a:t>
            </a:r>
            <a:r>
              <a:rPr lang="he-IL" dirty="0">
                <a:solidFill>
                  <a:prstClr val="black"/>
                </a:solidFill>
              </a:rPr>
              <a:t> וב-38.7% ניצח </a:t>
            </a:r>
            <a:r>
              <a:rPr lang="en-US" dirty="0">
                <a:solidFill>
                  <a:prstClr val="black"/>
                </a:solidFill>
              </a:rPr>
              <a:t>A</a:t>
            </a:r>
            <a:endParaRPr lang="he-IL" dirty="0"/>
          </a:p>
        </p:txBody>
      </p:sp>
      <p:sp>
        <p:nvSpPr>
          <p:cNvPr id="18" name="מלבן 17"/>
          <p:cNvSpPr/>
          <p:nvPr/>
        </p:nvSpPr>
        <p:spPr>
          <a:xfrm>
            <a:off x="3192881" y="4814847"/>
            <a:ext cx="5999245" cy="228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9" name="מחבר: מרפקי 18"/>
          <p:cNvCxnSpPr>
            <a:cxnSpLocks/>
            <a:stCxn id="15" idx="2"/>
            <a:endCxn id="18" idx="1"/>
          </p:cNvCxnSpPr>
          <p:nvPr/>
        </p:nvCxnSpPr>
        <p:spPr>
          <a:xfrm rot="16200000" flipH="1">
            <a:off x="1410049" y="3146284"/>
            <a:ext cx="2425133" cy="1140532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38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15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אופן ההרצה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תוכלו להיעזר בפלט שתקבלו במהלך הריצה על מנת להבין עד כמה טוב הפתרון שמימשתם.</a:t>
            </a:r>
          </a:p>
          <a:p>
            <a:r>
              <a:rPr lang="he-IL" dirty="0"/>
              <a:t>בסה"כ יורצו </a:t>
            </a:r>
            <a:r>
              <a:rPr lang="en-US" dirty="0"/>
              <a:t>1000 episodes</a:t>
            </a:r>
            <a:r>
              <a:rPr lang="he-IL" dirty="0"/>
              <a:t> ב-</a:t>
            </a:r>
            <a:r>
              <a:rPr lang="en-US" dirty="0"/>
              <a:t>batch</a:t>
            </a:r>
            <a:r>
              <a:rPr lang="he-IL" dirty="0"/>
              <a:t>-ים של </a:t>
            </a:r>
            <a:r>
              <a:rPr lang="en-US" dirty="0"/>
              <a:t>50 episodes</a:t>
            </a:r>
            <a:r>
              <a:rPr lang="he-IL" dirty="0"/>
              <a:t> כל פעם.</a:t>
            </a:r>
          </a:p>
          <a:p>
            <a:r>
              <a:rPr lang="he-IL" dirty="0"/>
              <a:t>התהליך יחזור על עצמו שלוש פעמים (תוכלו כמובן לעצור אותו בכל שלב).</a:t>
            </a:r>
          </a:p>
        </p:txBody>
      </p:sp>
    </p:spTree>
    <p:extLst>
      <p:ext uri="{BB962C8B-B14F-4D97-AF65-F5344CB8AC3E}">
        <p14:creationId xmlns:p14="http://schemas.microsoft.com/office/powerpoint/2010/main" val="4287247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אופן ההרצה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686476" y="2057400"/>
            <a:ext cx="7329395" cy="4450278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לבסוף יורץ תהליך הערכה שבסופו תקבלו </a:t>
            </a:r>
            <a:r>
              <a:rPr lang="he-IL" b="1" dirty="0"/>
              <a:t>פלט</a:t>
            </a:r>
            <a:r>
              <a:rPr lang="he-IL" dirty="0"/>
              <a:t>, בצורה של רצף מספרים, שמייצגים את אחוז ההפסדים של השחקן </a:t>
            </a:r>
            <a:r>
              <a:rPr lang="en-US" dirty="0"/>
              <a:t>B</a:t>
            </a:r>
            <a:r>
              <a:rPr lang="he-IL" dirty="0"/>
              <a:t> בכל </a:t>
            </a:r>
            <a:r>
              <a:rPr lang="en-US" dirty="0"/>
              <a:t>batch</a:t>
            </a:r>
            <a:r>
              <a:rPr lang="he-IL" dirty="0"/>
              <a:t> של </a:t>
            </a:r>
            <a:r>
              <a:rPr lang="en-US" dirty="0"/>
              <a:t>50 episodes</a:t>
            </a:r>
            <a:r>
              <a:rPr lang="he-IL" dirty="0"/>
              <a:t>.</a:t>
            </a:r>
          </a:p>
          <a:p>
            <a:r>
              <a:rPr lang="he-IL" dirty="0"/>
              <a:t>ככל שהמספרים שתקבלו יהיו נמוכים יותר- כך הביצועים של הסוכן שמימשתם טובים יותר.</a:t>
            </a:r>
          </a:p>
          <a:p>
            <a:r>
              <a:rPr lang="he-IL" dirty="0"/>
              <a:t>למריצים באופן מרוחק- לאחר שתסיימו לפתח את הקוד שלחו את הדברים הבאים במייל חוזר ל-</a:t>
            </a:r>
            <a:r>
              <a:rPr lang="en-US" dirty="0"/>
              <a:t>moshec40@gmail.com</a:t>
            </a:r>
            <a:r>
              <a:rPr lang="he-IL" dirty="0"/>
              <a:t>:</a:t>
            </a:r>
          </a:p>
          <a:p>
            <a:pPr lvl="1"/>
            <a:r>
              <a:rPr lang="he-IL" dirty="0">
                <a:highlight>
                  <a:srgbClr val="FFFF00"/>
                </a:highlight>
              </a:rPr>
              <a:t>הקובץ </a:t>
            </a:r>
            <a:r>
              <a:rPr lang="en-US" dirty="0">
                <a:highlight>
                  <a:srgbClr val="FFFF00"/>
                </a:highlight>
              </a:rPr>
              <a:t>shaping_manager.py</a:t>
            </a:r>
            <a:endParaRPr lang="he-IL" dirty="0">
              <a:highlight>
                <a:srgbClr val="FFFF00"/>
              </a:highlight>
            </a:endParaRPr>
          </a:p>
          <a:p>
            <a:pPr lvl="1"/>
            <a:r>
              <a:rPr lang="he-IL" dirty="0">
                <a:highlight>
                  <a:srgbClr val="FFFF00"/>
                </a:highlight>
              </a:rPr>
              <a:t>הפלט של ההרצה האחרונה שביצעתם </a:t>
            </a:r>
          </a:p>
          <a:p>
            <a:pPr lvl="1"/>
            <a:r>
              <a:rPr lang="he-IL" dirty="0">
                <a:highlight>
                  <a:srgbClr val="FFFF00"/>
                </a:highlight>
              </a:rPr>
              <a:t>כל התוכן של התיקייה </a:t>
            </a:r>
            <a:r>
              <a:rPr lang="en-US" dirty="0" smtClean="0">
                <a:highlight>
                  <a:srgbClr val="FFFF00"/>
                </a:highlight>
              </a:rPr>
              <a:t>logs</a:t>
            </a:r>
            <a:endParaRPr lang="he-IL" dirty="0" smtClean="0">
              <a:highlight>
                <a:srgbClr val="FFFF00"/>
              </a:highlight>
            </a:endParaRPr>
          </a:p>
          <a:p>
            <a:pPr lvl="1"/>
            <a:r>
              <a:rPr lang="he-IL" dirty="0" smtClean="0">
                <a:highlight>
                  <a:srgbClr val="FFFF00"/>
                </a:highlight>
              </a:rPr>
              <a:t>כמו כן- לאחר סיום הניסוי יש להריץ את השאלון הבא ולשלוח את הפלט המתקבל:</a:t>
            </a:r>
          </a:p>
          <a:p>
            <a:pPr marL="274320" lvl="1" indent="0" algn="l" rtl="0">
              <a:buNone/>
            </a:pPr>
            <a:r>
              <a:rPr lang="en-US" sz="2200" dirty="0">
                <a:hlinkClick r:id="rId2"/>
              </a:rPr>
              <a:t>http://</a:t>
            </a:r>
            <a:r>
              <a:rPr lang="en-US" sz="2200" dirty="0">
                <a:hlinkClick r:id="rId2"/>
              </a:rPr>
              <a:t>jensgrubert.bplaced.net/nasa-tlx-short/TLX-English-short.html</a:t>
            </a:r>
            <a:endParaRPr lang="he-IL" sz="22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900" y="1228725"/>
            <a:ext cx="18192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54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תוצאת בסיס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לשם השוואה,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משמאל תוכלו לראות את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התוצאה של הרצת תהליך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למידה בסיסי ללא ההאצה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כלשהי: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74" y="253176"/>
            <a:ext cx="6691189" cy="63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75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29940" y="4436881"/>
            <a:ext cx="5032498" cy="1586845"/>
          </a:xfrm>
        </p:spPr>
        <p:txBody>
          <a:bodyPr>
            <a:normAutofit/>
          </a:bodyPr>
          <a:lstStyle/>
          <a:p>
            <a:r>
              <a:rPr lang="he-IL" sz="5400" b="1" dirty="0"/>
              <a:t>בהצלחה!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b="1" dirty="0"/>
              <a:t>לרשותכם 45 דקות </a:t>
            </a:r>
            <a:r>
              <a:rPr lang="he-IL" dirty="0"/>
              <a:t>מרגע שתסיימו מדריך זה ותתחילו בחשיבה על האלגוריתם ובפיתוח הקוד.</a:t>
            </a:r>
          </a:p>
          <a:p>
            <a:r>
              <a:rPr lang="he-IL" dirty="0"/>
              <a:t>חשוב שתתחילו רק לאחר </a:t>
            </a:r>
            <a:r>
              <a:rPr lang="he-IL" u="sng" dirty="0"/>
              <a:t>שהמשימה</a:t>
            </a:r>
            <a:r>
              <a:rPr lang="he-IL" dirty="0"/>
              <a:t> ברורה לכם לחלוטין</a:t>
            </a:r>
          </a:p>
          <a:p>
            <a:r>
              <a:rPr lang="he-IL" dirty="0"/>
              <a:t>לכל שאלה נוספת- פנו למפעיל מטעם המעבדה</a:t>
            </a:r>
          </a:p>
          <a:p>
            <a:pPr lvl="1"/>
            <a:r>
              <a:rPr lang="he-IL" dirty="0"/>
              <a:t>אם אתם עושים מרחוק אז במייל- </a:t>
            </a:r>
            <a:r>
              <a:rPr lang="en-US" dirty="0"/>
              <a:t>moshec40@gmail.com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2549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he-IL" dirty="0"/>
              <a:t>עולם הבעיה – </a:t>
            </a:r>
            <a:r>
              <a:rPr lang="en-US" dirty="0"/>
              <a:t>Soccer Game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56522"/>
          </a:xfrm>
        </p:spPr>
        <p:txBody>
          <a:bodyPr>
            <a:normAutofit/>
          </a:bodyPr>
          <a:lstStyle/>
          <a:p>
            <a:r>
              <a:rPr lang="he-IL" dirty="0"/>
              <a:t>עולם רשת שבו יש שני שחקני כדורגל (</a:t>
            </a:r>
            <a:r>
              <a:rPr lang="en-US" dirty="0"/>
              <a:t>A, B</a:t>
            </a:r>
            <a:r>
              <a:rPr lang="he-IL" dirty="0"/>
              <a:t>).</a:t>
            </a:r>
          </a:p>
          <a:p>
            <a:r>
              <a:rPr lang="he-IL" dirty="0"/>
              <a:t>השחקן המייצג את הסוכן הלומד הוא</a:t>
            </a:r>
            <a:r>
              <a:rPr lang="en-US" dirty="0"/>
              <a:t/>
            </a:r>
            <a:br>
              <a:rPr lang="en-US" dirty="0"/>
            </a:br>
            <a:r>
              <a:rPr lang="he-IL" b="1" dirty="0">
                <a:solidFill>
                  <a:srgbClr val="92D050"/>
                </a:solidFill>
              </a:rPr>
              <a:t>השחקן </a:t>
            </a:r>
            <a:r>
              <a:rPr lang="en-US" b="1" dirty="0">
                <a:solidFill>
                  <a:srgbClr val="92D050"/>
                </a:solidFill>
              </a:rPr>
              <a:t>B</a:t>
            </a:r>
            <a:endParaRPr lang="he-IL" b="1" dirty="0">
              <a:solidFill>
                <a:srgbClr val="92D050"/>
              </a:solidFill>
            </a:endParaRPr>
          </a:p>
          <a:p>
            <a:r>
              <a:rPr lang="he-IL" b="1" dirty="0">
                <a:solidFill>
                  <a:srgbClr val="FFC000"/>
                </a:solidFill>
              </a:rPr>
              <a:t>השחקן </a:t>
            </a:r>
            <a:r>
              <a:rPr lang="en-US" b="1" dirty="0">
                <a:solidFill>
                  <a:srgbClr val="FFC000"/>
                </a:solidFill>
              </a:rPr>
              <a:t>A</a:t>
            </a:r>
            <a:r>
              <a:rPr lang="he-IL" dirty="0">
                <a:solidFill>
                  <a:srgbClr val="FFC000"/>
                </a:solidFill>
              </a:rPr>
              <a:t> </a:t>
            </a:r>
            <a:r>
              <a:rPr lang="he-IL" dirty="0"/>
              <a:t>מייצג את "המחשב", </a:t>
            </a:r>
            <a:r>
              <a:rPr lang="en-US" dirty="0"/>
              <a:t/>
            </a:r>
            <a:br>
              <a:rPr lang="en-US" dirty="0"/>
            </a:br>
            <a:r>
              <a:rPr lang="he-IL" dirty="0"/>
              <a:t>שאינו לומד, ולמעשה מממש אסטרטגיה </a:t>
            </a:r>
            <a:r>
              <a:rPr lang="en-US" dirty="0"/>
              <a:t/>
            </a:r>
            <a:br>
              <a:rPr lang="en-US" dirty="0"/>
            </a:br>
            <a:r>
              <a:rPr lang="he-IL" dirty="0"/>
              <a:t>קבועה</a:t>
            </a:r>
          </a:p>
          <a:p>
            <a:r>
              <a:rPr lang="he-IL" dirty="0"/>
              <a:t>לכל אחד מהשחקנים יש שתי מטרות-</a:t>
            </a:r>
          </a:p>
          <a:p>
            <a:pPr lvl="1"/>
            <a:endParaRPr lang="he-IL" dirty="0"/>
          </a:p>
          <a:p>
            <a:pPr lvl="1"/>
            <a:r>
              <a:rPr lang="he-IL" dirty="0"/>
              <a:t>להגיע לשער של השחקן השני ולהבקיע גול.</a:t>
            </a:r>
          </a:p>
          <a:p>
            <a:pPr lvl="1"/>
            <a:endParaRPr lang="he-IL" dirty="0"/>
          </a:p>
          <a:p>
            <a:pPr lvl="1"/>
            <a:r>
              <a:rPr lang="he-IL" dirty="0"/>
              <a:t>למנוע מהשחקן השני להגיע לשער שלו </a:t>
            </a:r>
            <a:r>
              <a:rPr lang="en-US" dirty="0"/>
              <a:t/>
            </a:r>
            <a:br>
              <a:rPr lang="en-US" dirty="0"/>
            </a:br>
            <a:r>
              <a:rPr lang="he-IL" dirty="0"/>
              <a:t>ולהבקיע גול</a:t>
            </a:r>
          </a:p>
          <a:p>
            <a:endParaRPr lang="he-IL" dirty="0"/>
          </a:p>
          <a:p>
            <a:endParaRPr lang="he-IL" dirty="0"/>
          </a:p>
        </p:txBody>
      </p:sp>
      <p:graphicFrame>
        <p:nvGraphicFramePr>
          <p:cNvPr id="16" name="טבלה 15"/>
          <p:cNvGraphicFramePr>
            <a:graphicFrameLocks noGrp="1"/>
          </p:cNvGraphicFramePr>
          <p:nvPr/>
        </p:nvGraphicFramePr>
        <p:xfrm>
          <a:off x="608224" y="3035431"/>
          <a:ext cx="5286340" cy="33748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28634">
                  <a:extLst>
                    <a:ext uri="{9D8B030D-6E8A-4147-A177-3AD203B41FA5}">
                      <a16:colId xmlns:a16="http://schemas.microsoft.com/office/drawing/2014/main" val="1314872721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1249220288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2900713212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1966259704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2115322814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3772951527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2142626680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1121413286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4000917060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2883183209"/>
                    </a:ext>
                  </a:extLst>
                </a:gridCol>
              </a:tblGrid>
              <a:tr h="42185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824969"/>
                  </a:ext>
                </a:extLst>
              </a:tr>
              <a:tr h="42185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744969"/>
                  </a:ext>
                </a:extLst>
              </a:tr>
              <a:tr h="42185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684818"/>
                  </a:ext>
                </a:extLst>
              </a:tr>
              <a:tr h="421850">
                <a:tc rowSpan="2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993797"/>
                  </a:ext>
                </a:extLst>
              </a:tr>
              <a:tr h="421850"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247099"/>
                  </a:ext>
                </a:extLst>
              </a:tr>
              <a:tr h="42185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42353"/>
                  </a:ext>
                </a:extLst>
              </a:tr>
              <a:tr h="42185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55675"/>
                  </a:ext>
                </a:extLst>
              </a:tr>
              <a:tr h="42185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144319"/>
                  </a:ext>
                </a:extLst>
              </a:tr>
            </a:tbl>
          </a:graphicData>
        </a:graphic>
      </p:graphicFrame>
      <p:sp>
        <p:nvSpPr>
          <p:cNvPr id="17" name="אליפסה 16"/>
          <p:cNvSpPr/>
          <p:nvPr/>
        </p:nvSpPr>
        <p:spPr>
          <a:xfrm>
            <a:off x="4374036" y="4336334"/>
            <a:ext cx="376556" cy="33936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</a:t>
            </a:r>
            <a:endParaRPr lang="he-IL" dirty="0"/>
          </a:p>
        </p:txBody>
      </p:sp>
      <p:sp>
        <p:nvSpPr>
          <p:cNvPr id="18" name="אליפסה 17"/>
          <p:cNvSpPr/>
          <p:nvPr/>
        </p:nvSpPr>
        <p:spPr>
          <a:xfrm>
            <a:off x="1745891" y="4760538"/>
            <a:ext cx="376556" cy="33936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</a:t>
            </a:r>
            <a:endParaRPr lang="he-IL" dirty="0"/>
          </a:p>
        </p:txBody>
      </p:sp>
      <p:pic>
        <p:nvPicPr>
          <p:cNvPr id="19" name="תמונה 1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917" y="4956528"/>
            <a:ext cx="213636" cy="20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חוקי התנועה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259398" y="1825625"/>
            <a:ext cx="5094402" cy="4848552"/>
          </a:xfrm>
        </p:spPr>
        <p:txBody>
          <a:bodyPr>
            <a:normAutofit/>
          </a:bodyPr>
          <a:lstStyle/>
          <a:p>
            <a:r>
              <a:rPr lang="he-IL" dirty="0"/>
              <a:t>בכל "תור" (</a:t>
            </a:r>
            <a:r>
              <a:rPr lang="en-US" dirty="0"/>
              <a:t>turn</a:t>
            </a:r>
            <a:r>
              <a:rPr lang="he-IL" dirty="0"/>
              <a:t>) כל אחד מהשחקנים מבצע תנועה אחת מהתנועות המותרות, על פי סדר רנדומאלי. </a:t>
            </a:r>
          </a:p>
          <a:p>
            <a:r>
              <a:rPr lang="he-IL" dirty="0"/>
              <a:t>השחקנים זזים אחד אחרי השני, כך שבכל רגע נתון רק שחקן אחד זז.</a:t>
            </a:r>
          </a:p>
          <a:p>
            <a:r>
              <a:rPr lang="he-IL" dirty="0"/>
              <a:t>הפעולות המותרות הן: למעלה, למטה, ימינה, שמאלה ולהישאר במקום</a:t>
            </a:r>
          </a:p>
        </p:txBody>
      </p:sp>
      <p:sp>
        <p:nvSpPr>
          <p:cNvPr id="17" name="חץ: למטה 16"/>
          <p:cNvSpPr/>
          <p:nvPr/>
        </p:nvSpPr>
        <p:spPr>
          <a:xfrm>
            <a:off x="4379862" y="4769258"/>
            <a:ext cx="382837" cy="430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חץ: למטה 17"/>
          <p:cNvSpPr/>
          <p:nvPr/>
        </p:nvSpPr>
        <p:spPr>
          <a:xfrm rot="16200000">
            <a:off x="4895726" y="4284423"/>
            <a:ext cx="382837" cy="430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חץ: למטה 18"/>
          <p:cNvSpPr/>
          <p:nvPr/>
        </p:nvSpPr>
        <p:spPr>
          <a:xfrm rot="10800000">
            <a:off x="4386406" y="3816269"/>
            <a:ext cx="382837" cy="430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חץ: למטה 19"/>
          <p:cNvSpPr/>
          <p:nvPr/>
        </p:nvSpPr>
        <p:spPr>
          <a:xfrm rot="5400000">
            <a:off x="3904994" y="4312705"/>
            <a:ext cx="382837" cy="430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1" name="טבלה 20"/>
          <p:cNvGraphicFramePr>
            <a:graphicFrameLocks noGrp="1"/>
          </p:cNvGraphicFramePr>
          <p:nvPr/>
        </p:nvGraphicFramePr>
        <p:xfrm>
          <a:off x="608224" y="3035431"/>
          <a:ext cx="5286340" cy="33748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28634">
                  <a:extLst>
                    <a:ext uri="{9D8B030D-6E8A-4147-A177-3AD203B41FA5}">
                      <a16:colId xmlns:a16="http://schemas.microsoft.com/office/drawing/2014/main" val="1314872721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1249220288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2900713212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1966259704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2115322814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3772951527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2142626680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1121413286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4000917060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2883183209"/>
                    </a:ext>
                  </a:extLst>
                </a:gridCol>
              </a:tblGrid>
              <a:tr h="42185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824969"/>
                  </a:ext>
                </a:extLst>
              </a:tr>
              <a:tr h="42185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744969"/>
                  </a:ext>
                </a:extLst>
              </a:tr>
              <a:tr h="42185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684818"/>
                  </a:ext>
                </a:extLst>
              </a:tr>
              <a:tr h="421850">
                <a:tc rowSpan="2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993797"/>
                  </a:ext>
                </a:extLst>
              </a:tr>
              <a:tr h="421850"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247099"/>
                  </a:ext>
                </a:extLst>
              </a:tr>
              <a:tr h="42185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42353"/>
                  </a:ext>
                </a:extLst>
              </a:tr>
              <a:tr h="42185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55675"/>
                  </a:ext>
                </a:extLst>
              </a:tr>
              <a:tr h="42185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144319"/>
                  </a:ext>
                </a:extLst>
              </a:tr>
            </a:tbl>
          </a:graphicData>
        </a:graphic>
      </p:graphicFrame>
      <p:sp>
        <p:nvSpPr>
          <p:cNvPr id="22" name="אליפסה 21"/>
          <p:cNvSpPr/>
          <p:nvPr/>
        </p:nvSpPr>
        <p:spPr>
          <a:xfrm>
            <a:off x="4374036" y="4336334"/>
            <a:ext cx="376556" cy="33936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</a:t>
            </a:r>
            <a:endParaRPr lang="he-IL" dirty="0"/>
          </a:p>
        </p:txBody>
      </p:sp>
      <p:sp>
        <p:nvSpPr>
          <p:cNvPr id="23" name="אליפסה 22"/>
          <p:cNvSpPr/>
          <p:nvPr/>
        </p:nvSpPr>
        <p:spPr>
          <a:xfrm>
            <a:off x="1745891" y="4760538"/>
            <a:ext cx="376556" cy="33936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</a:t>
            </a:r>
            <a:endParaRPr lang="he-IL" dirty="0"/>
          </a:p>
        </p:txBody>
      </p:sp>
      <p:pic>
        <p:nvPicPr>
          <p:cNvPr id="24" name="תמונה 2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917" y="4956528"/>
            <a:ext cx="213636" cy="20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4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he-IL" dirty="0"/>
              <a:t>חוקי התנועה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259398" y="1825625"/>
            <a:ext cx="5094402" cy="4848552"/>
          </a:xfrm>
        </p:spPr>
        <p:txBody>
          <a:bodyPr>
            <a:normAutofit/>
          </a:bodyPr>
          <a:lstStyle/>
          <a:p>
            <a:r>
              <a:rPr lang="he-IL" dirty="0"/>
              <a:t>השחקנים מתחילים תמיד במיקומים המוצגים בתרשים</a:t>
            </a:r>
          </a:p>
          <a:p>
            <a:r>
              <a:rPr lang="he-IL" dirty="0"/>
              <a:t>בכל רגע הכדור נמצא אצל אחד השחקנים</a:t>
            </a:r>
          </a:p>
          <a:p>
            <a:r>
              <a:rPr lang="he-IL" dirty="0"/>
              <a:t>אם שחקן בוחר בפעולה שמובילה לקיר- השחקן נשאר במקומו </a:t>
            </a:r>
          </a:p>
          <a:p>
            <a:r>
              <a:rPr lang="he-IL" dirty="0"/>
              <a:t>אם שחקן בוחר בפעולה שמובילה למשבצת שבה נמצא השחקן השני- שני השחקנים נשארים במקומם והכדור עובר מהשחקן שהחזיק בו לשחקן השני.</a:t>
            </a:r>
          </a:p>
        </p:txBody>
      </p:sp>
      <p:graphicFrame>
        <p:nvGraphicFramePr>
          <p:cNvPr id="13" name="טבלה 12"/>
          <p:cNvGraphicFramePr>
            <a:graphicFrameLocks noGrp="1"/>
          </p:cNvGraphicFramePr>
          <p:nvPr/>
        </p:nvGraphicFramePr>
        <p:xfrm>
          <a:off x="608224" y="3035431"/>
          <a:ext cx="5286340" cy="33748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28634">
                  <a:extLst>
                    <a:ext uri="{9D8B030D-6E8A-4147-A177-3AD203B41FA5}">
                      <a16:colId xmlns:a16="http://schemas.microsoft.com/office/drawing/2014/main" val="1314872721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1249220288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2900713212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1966259704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2115322814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3772951527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2142626680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1121413286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4000917060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2883183209"/>
                    </a:ext>
                  </a:extLst>
                </a:gridCol>
              </a:tblGrid>
              <a:tr h="42185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824969"/>
                  </a:ext>
                </a:extLst>
              </a:tr>
              <a:tr h="42185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744969"/>
                  </a:ext>
                </a:extLst>
              </a:tr>
              <a:tr h="42185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684818"/>
                  </a:ext>
                </a:extLst>
              </a:tr>
              <a:tr h="421850">
                <a:tc rowSpan="2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993797"/>
                  </a:ext>
                </a:extLst>
              </a:tr>
              <a:tr h="421850"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247099"/>
                  </a:ext>
                </a:extLst>
              </a:tr>
              <a:tr h="42185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42353"/>
                  </a:ext>
                </a:extLst>
              </a:tr>
              <a:tr h="42185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55675"/>
                  </a:ext>
                </a:extLst>
              </a:tr>
              <a:tr h="42185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144319"/>
                  </a:ext>
                </a:extLst>
              </a:tr>
            </a:tbl>
          </a:graphicData>
        </a:graphic>
      </p:graphicFrame>
      <p:sp>
        <p:nvSpPr>
          <p:cNvPr id="14" name="אליפסה 13"/>
          <p:cNvSpPr/>
          <p:nvPr/>
        </p:nvSpPr>
        <p:spPr>
          <a:xfrm>
            <a:off x="4374036" y="4336334"/>
            <a:ext cx="376556" cy="33936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</a:t>
            </a:r>
            <a:endParaRPr lang="he-IL" dirty="0"/>
          </a:p>
        </p:txBody>
      </p:sp>
      <p:sp>
        <p:nvSpPr>
          <p:cNvPr id="15" name="אליפסה 14"/>
          <p:cNvSpPr/>
          <p:nvPr/>
        </p:nvSpPr>
        <p:spPr>
          <a:xfrm>
            <a:off x="1745891" y="4760538"/>
            <a:ext cx="376556" cy="33936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917" y="4956528"/>
            <a:ext cx="213636" cy="20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7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מהלך הפעולה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45649" y="2085975"/>
            <a:ext cx="9872871" cy="4038600"/>
          </a:xfrm>
        </p:spPr>
        <p:txBody>
          <a:bodyPr>
            <a:normAutofit/>
          </a:bodyPr>
          <a:lstStyle/>
          <a:p>
            <a:r>
              <a:rPr lang="he-IL" dirty="0"/>
              <a:t>מחולק ל-</a:t>
            </a:r>
            <a:r>
              <a:rPr lang="en-US" dirty="0"/>
              <a:t>turn, episode</a:t>
            </a:r>
            <a:r>
              <a:rPr lang="he-IL" dirty="0"/>
              <a:t> ו-</a:t>
            </a:r>
            <a:r>
              <a:rPr lang="en-US" dirty="0"/>
              <a:t>run</a:t>
            </a:r>
            <a:endParaRPr lang="he-IL" dirty="0"/>
          </a:p>
          <a:p>
            <a:r>
              <a:rPr lang="en-US" dirty="0"/>
              <a:t>Turn</a:t>
            </a:r>
            <a:r>
              <a:rPr lang="he-IL" dirty="0"/>
              <a:t> הוא פעם אחת שכל שחקן מבצע פעולה, על פי סדר רנדומאלי</a:t>
            </a:r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029777"/>
              </p:ext>
            </p:extLst>
          </p:nvPr>
        </p:nvGraphicFramePr>
        <p:xfrm>
          <a:off x="3662508" y="3110846"/>
          <a:ext cx="5286340" cy="33748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28634">
                  <a:extLst>
                    <a:ext uri="{9D8B030D-6E8A-4147-A177-3AD203B41FA5}">
                      <a16:colId xmlns:a16="http://schemas.microsoft.com/office/drawing/2014/main" val="1314872721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1249220288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2900713212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1966259704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2115322814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3772951527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2142626680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1121413286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4000917060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2883183209"/>
                    </a:ext>
                  </a:extLst>
                </a:gridCol>
              </a:tblGrid>
              <a:tr h="42185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824969"/>
                  </a:ext>
                </a:extLst>
              </a:tr>
              <a:tr h="42185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744969"/>
                  </a:ext>
                </a:extLst>
              </a:tr>
              <a:tr h="42185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684818"/>
                  </a:ext>
                </a:extLst>
              </a:tr>
              <a:tr h="421850">
                <a:tc rowSpan="2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993797"/>
                  </a:ext>
                </a:extLst>
              </a:tr>
              <a:tr h="421850"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247099"/>
                  </a:ext>
                </a:extLst>
              </a:tr>
              <a:tr h="42185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42353"/>
                  </a:ext>
                </a:extLst>
              </a:tr>
              <a:tr h="42185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55675"/>
                  </a:ext>
                </a:extLst>
              </a:tr>
              <a:tr h="42185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144319"/>
                  </a:ext>
                </a:extLst>
              </a:tr>
            </a:tbl>
          </a:graphicData>
        </a:graphic>
      </p:graphicFrame>
      <p:sp>
        <p:nvSpPr>
          <p:cNvPr id="9" name="אליפסה 8"/>
          <p:cNvSpPr/>
          <p:nvPr/>
        </p:nvSpPr>
        <p:spPr>
          <a:xfrm>
            <a:off x="7428122" y="4428882"/>
            <a:ext cx="376556" cy="33936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</a:t>
            </a:r>
            <a:endParaRPr lang="he-IL" dirty="0"/>
          </a:p>
        </p:txBody>
      </p:sp>
      <p:grpSp>
        <p:nvGrpSpPr>
          <p:cNvPr id="14" name="קבוצה 13"/>
          <p:cNvGrpSpPr/>
          <p:nvPr/>
        </p:nvGrpSpPr>
        <p:grpSpPr>
          <a:xfrm>
            <a:off x="4808058" y="4845380"/>
            <a:ext cx="514662" cy="405353"/>
            <a:chOff x="4798133" y="4411746"/>
            <a:chExt cx="514662" cy="405353"/>
          </a:xfrm>
        </p:grpSpPr>
        <p:sp>
          <p:nvSpPr>
            <p:cNvPr id="10" name="אליפסה 9"/>
            <p:cNvSpPr/>
            <p:nvPr/>
          </p:nvSpPr>
          <p:spPr>
            <a:xfrm>
              <a:off x="4798133" y="4411746"/>
              <a:ext cx="376556" cy="33936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B</a:t>
              </a:r>
              <a:endParaRPr lang="he-IL" dirty="0"/>
            </a:p>
          </p:txBody>
        </p:sp>
        <p:pic>
          <p:nvPicPr>
            <p:cNvPr id="11" name="תמונה 10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9159" y="4607736"/>
              <a:ext cx="213636" cy="209363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616036" y="4336581"/>
            <a:ext cx="193249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Random order for this turn:</a:t>
            </a:r>
          </a:p>
          <a:p>
            <a:pPr algn="ctr"/>
            <a:r>
              <a:rPr lang="en-US" b="1" dirty="0">
                <a:solidFill>
                  <a:srgbClr val="92D050"/>
                </a:solidFill>
              </a:rPr>
              <a:t>-&gt; B starts!</a:t>
            </a:r>
            <a:endParaRPr lang="he-IL" b="1" dirty="0">
              <a:solidFill>
                <a:srgbClr val="92D050"/>
              </a:solidFill>
            </a:endParaRPr>
          </a:p>
        </p:txBody>
      </p:sp>
      <p:sp>
        <p:nvSpPr>
          <p:cNvPr id="13" name="חץ: ימינה 12"/>
          <p:cNvSpPr/>
          <p:nvPr/>
        </p:nvSpPr>
        <p:spPr>
          <a:xfrm>
            <a:off x="2849556" y="4685123"/>
            <a:ext cx="480767" cy="263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חץ: ימינה 14"/>
          <p:cNvSpPr/>
          <p:nvPr/>
        </p:nvSpPr>
        <p:spPr>
          <a:xfrm>
            <a:off x="9218930" y="4662571"/>
            <a:ext cx="480767" cy="263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9869680" y="4598565"/>
            <a:ext cx="1932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Turn end</a:t>
            </a:r>
            <a:endParaRPr lang="he-IL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28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81481E-6 L -4.79167E-6 -0.06551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-0.04362 -1.85185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מהלך הפעולה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43000" y="1943099"/>
            <a:ext cx="9872871" cy="1487079"/>
          </a:xfrm>
        </p:spPr>
        <p:txBody>
          <a:bodyPr>
            <a:normAutofit/>
          </a:bodyPr>
          <a:lstStyle/>
          <a:p>
            <a:r>
              <a:rPr lang="en-US" sz="1800" dirty="0"/>
              <a:t>Episode</a:t>
            </a:r>
            <a:r>
              <a:rPr lang="he-IL" sz="1800" dirty="0"/>
              <a:t> הוא רצף </a:t>
            </a:r>
            <a:r>
              <a:rPr lang="en-US" sz="1800" dirty="0"/>
              <a:t>turns</a:t>
            </a:r>
            <a:r>
              <a:rPr lang="he-IL" sz="1800" dirty="0"/>
              <a:t> שמסתיים כשאחד השחקנים מבקיע גול לשחקן השני או אחרי 180 תורות (</a:t>
            </a:r>
            <a:r>
              <a:rPr lang="en-US" sz="1800" dirty="0"/>
              <a:t>turns</a:t>
            </a:r>
            <a:r>
              <a:rPr lang="he-IL" sz="1800" dirty="0"/>
              <a:t>)</a:t>
            </a:r>
          </a:p>
          <a:p>
            <a:pPr lvl="1"/>
            <a:r>
              <a:rPr lang="he-IL" sz="1800" dirty="0"/>
              <a:t>הבקעת גול משמעותה הגעה לאחת משתי המשבצות שממול השער של השחקן השני.</a:t>
            </a:r>
          </a:p>
          <a:p>
            <a:r>
              <a:rPr lang="he-IL" sz="1800" dirty="0"/>
              <a:t>השחקן שיחזיק את הכדור בתחילת כל </a:t>
            </a:r>
            <a:r>
              <a:rPr lang="en-US" sz="1800" dirty="0"/>
              <a:t>episode</a:t>
            </a:r>
            <a:r>
              <a:rPr lang="he-IL" sz="1800" dirty="0"/>
              <a:t> נבחר באופן רנדומאלי.</a:t>
            </a:r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063151"/>
              </p:ext>
            </p:extLst>
          </p:nvPr>
        </p:nvGraphicFramePr>
        <p:xfrm>
          <a:off x="3464541" y="3110846"/>
          <a:ext cx="5286340" cy="33748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28634">
                  <a:extLst>
                    <a:ext uri="{9D8B030D-6E8A-4147-A177-3AD203B41FA5}">
                      <a16:colId xmlns:a16="http://schemas.microsoft.com/office/drawing/2014/main" val="1314872721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1249220288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2900713212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1966259704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2115322814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3772951527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2142626680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1121413286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4000917060"/>
                    </a:ext>
                  </a:extLst>
                </a:gridCol>
                <a:gridCol w="528634">
                  <a:extLst>
                    <a:ext uri="{9D8B030D-6E8A-4147-A177-3AD203B41FA5}">
                      <a16:colId xmlns:a16="http://schemas.microsoft.com/office/drawing/2014/main" val="2883183209"/>
                    </a:ext>
                  </a:extLst>
                </a:gridCol>
              </a:tblGrid>
              <a:tr h="42185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824969"/>
                  </a:ext>
                </a:extLst>
              </a:tr>
              <a:tr h="42185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744969"/>
                  </a:ext>
                </a:extLst>
              </a:tr>
              <a:tr h="42185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684818"/>
                  </a:ext>
                </a:extLst>
              </a:tr>
              <a:tr h="421850">
                <a:tc rowSpan="2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993797"/>
                  </a:ext>
                </a:extLst>
              </a:tr>
              <a:tr h="421850"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247099"/>
                  </a:ext>
                </a:extLst>
              </a:tr>
              <a:tr h="42185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42353"/>
                  </a:ext>
                </a:extLst>
              </a:tr>
              <a:tr h="42185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55675"/>
                  </a:ext>
                </a:extLst>
              </a:tr>
              <a:tr h="42185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144319"/>
                  </a:ext>
                </a:extLst>
              </a:tr>
            </a:tbl>
          </a:graphicData>
        </a:graphic>
      </p:graphicFrame>
      <p:sp>
        <p:nvSpPr>
          <p:cNvPr id="5" name="אליפסה 4"/>
          <p:cNvSpPr/>
          <p:nvPr/>
        </p:nvSpPr>
        <p:spPr>
          <a:xfrm>
            <a:off x="7249306" y="4426903"/>
            <a:ext cx="376556" cy="33936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</a:t>
            </a:r>
            <a:endParaRPr lang="he-IL" dirty="0"/>
          </a:p>
        </p:txBody>
      </p:sp>
      <p:grpSp>
        <p:nvGrpSpPr>
          <p:cNvPr id="6" name="קבוצה 5"/>
          <p:cNvGrpSpPr/>
          <p:nvPr/>
        </p:nvGrpSpPr>
        <p:grpSpPr>
          <a:xfrm>
            <a:off x="4580168" y="4845380"/>
            <a:ext cx="514662" cy="405353"/>
            <a:chOff x="4798133" y="4411746"/>
            <a:chExt cx="514662" cy="405353"/>
          </a:xfrm>
        </p:grpSpPr>
        <p:sp>
          <p:nvSpPr>
            <p:cNvPr id="7" name="אליפסה 6"/>
            <p:cNvSpPr/>
            <p:nvPr/>
          </p:nvSpPr>
          <p:spPr>
            <a:xfrm>
              <a:off x="4798133" y="4411746"/>
              <a:ext cx="376556" cy="33936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B</a:t>
              </a:r>
              <a:endParaRPr lang="he-IL" dirty="0"/>
            </a:p>
          </p:txBody>
        </p:sp>
        <p:pic>
          <p:nvPicPr>
            <p:cNvPr id="8" name="תמונה 7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9159" y="4607736"/>
              <a:ext cx="213636" cy="209363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465569" y="4596586"/>
            <a:ext cx="1932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Episode start</a:t>
            </a:r>
            <a:endParaRPr lang="he-IL" b="1" dirty="0">
              <a:solidFill>
                <a:srgbClr val="92D050"/>
              </a:solidFill>
            </a:endParaRPr>
          </a:p>
        </p:txBody>
      </p:sp>
      <p:sp>
        <p:nvSpPr>
          <p:cNvPr id="10" name="חץ: ימינה 9"/>
          <p:cNvSpPr/>
          <p:nvPr/>
        </p:nvSpPr>
        <p:spPr>
          <a:xfrm>
            <a:off x="2651589" y="4685123"/>
            <a:ext cx="480767" cy="263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חץ: ימינה 10"/>
          <p:cNvSpPr/>
          <p:nvPr/>
        </p:nvSpPr>
        <p:spPr>
          <a:xfrm>
            <a:off x="9020963" y="4662571"/>
            <a:ext cx="480767" cy="263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9702193" y="4493933"/>
            <a:ext cx="19324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Episode end-</a:t>
            </a:r>
          </a:p>
          <a:p>
            <a:pPr algn="ctr"/>
            <a:r>
              <a:rPr lang="en-US" b="1" dirty="0">
                <a:solidFill>
                  <a:srgbClr val="92D050"/>
                </a:solidFill>
              </a:rPr>
              <a:t>B wins!</a:t>
            </a:r>
            <a:endParaRPr lang="he-IL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7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0.04583 -0.00208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L -0.04271 -0.0004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71 -0.00046 L -0.08581 -0.00093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84 -0.00208 L 0.08959 -0.00208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581 -0.00093 L -0.12878 -0.00093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59 -0.00208 L 0.13125 -0.00069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878 -0.00093 L -0.1319 0.0618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25 -0.00069 L 0.17292 -0.00069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292 -0.00069 L 0.21563 -0.00069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19 0.0618 L -0.08203 0.06528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563 -0.00069 L 0.26107 -0.00069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7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מהלך הפעולה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2033833"/>
          </a:xfrm>
        </p:spPr>
        <p:txBody>
          <a:bodyPr>
            <a:normAutofit/>
          </a:bodyPr>
          <a:lstStyle/>
          <a:p>
            <a:r>
              <a:rPr lang="en-US" sz="2000" dirty="0"/>
              <a:t>Run</a:t>
            </a:r>
            <a:r>
              <a:rPr lang="he-IL" sz="2000" dirty="0"/>
              <a:t> הוא סדרת </a:t>
            </a:r>
            <a:r>
              <a:rPr lang="en-US" sz="2000" dirty="0"/>
              <a:t>episodes</a:t>
            </a:r>
            <a:r>
              <a:rPr lang="he-IL" sz="2000" dirty="0"/>
              <a:t> שמבוצעים אחד אחרי השני, כשהידע נצבר מ-</a:t>
            </a:r>
            <a:r>
              <a:rPr lang="en-US" sz="2000" dirty="0"/>
              <a:t>episode</a:t>
            </a:r>
            <a:r>
              <a:rPr lang="he-IL" sz="2000" dirty="0"/>
              <a:t> ל-</a:t>
            </a:r>
            <a:r>
              <a:rPr lang="en-US" sz="2000" dirty="0"/>
              <a:t>episode</a:t>
            </a:r>
            <a:r>
              <a:rPr lang="he-IL" sz="2000" dirty="0"/>
              <a:t>. </a:t>
            </a:r>
          </a:p>
          <a:p>
            <a:pPr lvl="1"/>
            <a:r>
              <a:rPr lang="he-IL" sz="1800" dirty="0"/>
              <a:t>המשמעות כאן היא שה-</a:t>
            </a:r>
            <a:r>
              <a:rPr lang="en-US" sz="1800" dirty="0"/>
              <a:t>Q Table</a:t>
            </a:r>
            <a:r>
              <a:rPr lang="he-IL" sz="1800" dirty="0"/>
              <a:t> לא נמחקת אחרי סיום </a:t>
            </a:r>
            <a:r>
              <a:rPr lang="en-US" sz="1800" dirty="0"/>
              <a:t>episode</a:t>
            </a:r>
            <a:r>
              <a:rPr lang="he-IL" sz="1800" dirty="0"/>
              <a:t>, אלא רק אחרי סיום </a:t>
            </a:r>
            <a:r>
              <a:rPr lang="en-US" sz="1800" dirty="0"/>
              <a:t>run</a:t>
            </a:r>
            <a:endParaRPr lang="he-IL" sz="1800" dirty="0"/>
          </a:p>
          <a:p>
            <a:r>
              <a:rPr lang="he-IL" sz="2000" dirty="0"/>
              <a:t>בכל </a:t>
            </a:r>
            <a:r>
              <a:rPr lang="en-US" sz="2000" dirty="0"/>
              <a:t>Run</a:t>
            </a:r>
            <a:r>
              <a:rPr lang="he-IL" sz="2000" dirty="0"/>
              <a:t> יש מספר קבוע של </a:t>
            </a:r>
            <a:r>
              <a:rPr lang="en-US" sz="2000" dirty="0"/>
              <a:t>episodes</a:t>
            </a:r>
            <a:r>
              <a:rPr lang="he-IL" sz="2000" dirty="0"/>
              <a:t>, בהתאם להעדפת המשתמש.</a:t>
            </a:r>
          </a:p>
          <a:p>
            <a:r>
              <a:rPr lang="he-IL" sz="2000" dirty="0"/>
              <a:t>באופן טבעי, ככל שה-</a:t>
            </a:r>
            <a:r>
              <a:rPr lang="en-US" sz="2000" dirty="0"/>
              <a:t>run</a:t>
            </a:r>
            <a:r>
              <a:rPr lang="he-IL" sz="2000" dirty="0"/>
              <a:t> מתקדם ומורצים עוד ועוד </a:t>
            </a:r>
            <a:r>
              <a:rPr lang="en-US" sz="2000" dirty="0"/>
              <a:t>episodes</a:t>
            </a:r>
            <a:r>
              <a:rPr lang="he-IL" sz="2000" dirty="0"/>
              <a:t> </a:t>
            </a:r>
            <a:r>
              <a:rPr lang="he-IL" sz="2000" b="1" dirty="0"/>
              <a:t>נצפה לראות שיפור בביצועי השחקן </a:t>
            </a:r>
            <a:r>
              <a:rPr lang="en-US" sz="2000" b="1" dirty="0"/>
              <a:t>B</a:t>
            </a:r>
            <a:r>
              <a:rPr lang="he-IL" sz="2000" dirty="0"/>
              <a:t>, במובן שהוא יצליח לנצח יותר פעמים.</a:t>
            </a:r>
            <a:endParaRPr lang="en-US" sz="2000" dirty="0"/>
          </a:p>
        </p:txBody>
      </p:sp>
      <p:graphicFrame>
        <p:nvGraphicFramePr>
          <p:cNvPr id="4" name="Diagram 4"/>
          <p:cNvGraphicFramePr/>
          <p:nvPr>
            <p:extLst>
              <p:ext uri="{D42A27DB-BD31-4B8C-83A1-F6EECF244321}">
                <p14:modId xmlns:p14="http://schemas.microsoft.com/office/powerpoint/2010/main" val="3166152213"/>
              </p:ext>
            </p:extLst>
          </p:nvPr>
        </p:nvGraphicFramePr>
        <p:xfrm>
          <a:off x="2015435" y="3753150"/>
          <a:ext cx="8128000" cy="3554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חץ: מעוקל למעלה 9"/>
          <p:cNvSpPr/>
          <p:nvPr/>
        </p:nvSpPr>
        <p:spPr>
          <a:xfrm rot="10800000">
            <a:off x="5994398" y="4412342"/>
            <a:ext cx="1843315" cy="25721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2165" y="4043010"/>
            <a:ext cx="25980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Fixed number of times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81080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אסטרטגיית בחירת הפעולות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e-IL" dirty="0"/>
                  <a:t>אינפורמציה מלאה- בעת בחירת פעולה, כל שחקן יודע בדיוק איפה נמצא כל אחד מהשחקנים ואצל מי הכדור. </a:t>
                </a:r>
              </a:p>
              <a:p>
                <a:r>
                  <a:rPr lang="he-IL" dirty="0"/>
                  <a:t>השחקן </a:t>
                </a:r>
                <a:r>
                  <a:rPr lang="en-US" dirty="0"/>
                  <a:t>B</a:t>
                </a:r>
                <a:r>
                  <a:rPr lang="he-IL" dirty="0"/>
                  <a:t> הינו סוכן מבוסס </a:t>
                </a:r>
                <a:r>
                  <a:rPr lang="en-US" dirty="0"/>
                  <a:t>Reinforcement Learning</a:t>
                </a:r>
                <a:r>
                  <a:rPr lang="he-IL" dirty="0"/>
                  <a:t> הלומד את האסטרטגיה האופטימלית לבחירת הפעולות בשיטת </a:t>
                </a:r>
                <a:r>
                  <a:rPr lang="en-US" dirty="0"/>
                  <a:t>Q Learning</a:t>
                </a:r>
                <a:r>
                  <a:rPr lang="he-IL" dirty="0"/>
                  <a:t>. </a:t>
                </a:r>
              </a:p>
              <a:p>
                <a:r>
                  <a:rPr lang="he-IL" dirty="0"/>
                  <a:t>אסטרטגיית בחירת הפעולות נגזרת מה-</a:t>
                </a:r>
                <a:r>
                  <a:rPr lang="en-US" dirty="0"/>
                  <a:t>Q Table</a:t>
                </a:r>
                <a:r>
                  <a:rPr lang="he-IL" dirty="0"/>
                  <a:t> בשיטת </a:t>
                </a:r>
                <a14:m>
                  <m:oMath xmlns:m="http://schemas.openxmlformats.org/officeDocument/2006/math">
                    <m:r>
                      <a:rPr lang="he-I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he-I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𝑔𝑟𝑒𝑒𝑑𝑦</m:t>
                    </m:r>
                  </m:oMath>
                </a14:m>
                <a:r>
                  <a:rPr lang="he-IL" dirty="0"/>
                  <a:t> כאשר </a:t>
                </a:r>
                <a14:m>
                  <m:oMath xmlns:m="http://schemas.openxmlformats.org/officeDocument/2006/math">
                    <m:r>
                      <a:rPr lang="he-I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he-I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05</m:t>
                    </m:r>
                  </m:oMath>
                </a14:m>
                <a:endParaRPr lang="he-IL" dirty="0"/>
              </a:p>
              <a:p>
                <a:pPr lvl="1"/>
                <a:r>
                  <a:rPr lang="he-IL" dirty="0"/>
                  <a:t>כלומר, בכל מצב </a:t>
                </a:r>
                <a:r>
                  <a:rPr lang="en-US" dirty="0"/>
                  <a:t>s</a:t>
                </a:r>
                <a:r>
                  <a:rPr lang="he-IL" dirty="0"/>
                  <a:t> הסוכן יבחר בהסתברות </a:t>
                </a:r>
                <a:r>
                  <a:rPr lang="en-US" dirty="0"/>
                  <a:t>0.95</a:t>
                </a:r>
                <a:r>
                  <a:rPr lang="he-IL" dirty="0"/>
                  <a:t> את הפעולה </a:t>
                </a:r>
                <a:r>
                  <a:rPr lang="en-US" dirty="0"/>
                  <a:t>a</a:t>
                </a:r>
                <a:r>
                  <a:rPr lang="he-IL" dirty="0"/>
                  <a:t> שתבטיח </a:t>
                </a:r>
                <a:r>
                  <a:rPr lang="en-US" dirty="0"/>
                  <a:t>Q(s, a)</a:t>
                </a:r>
                <a:r>
                  <a:rPr lang="he-IL" dirty="0"/>
                  <a:t> מקסימלי, ובהסתברות </a:t>
                </a:r>
                <a:r>
                  <a:rPr lang="en-US" dirty="0"/>
                  <a:t>0.05</a:t>
                </a:r>
                <a:r>
                  <a:rPr lang="he-IL" dirty="0"/>
                  <a:t> יבחר בפעולה אקראית (על מנת לשמר את ה-</a:t>
                </a:r>
                <a:r>
                  <a:rPr lang="en-US" dirty="0"/>
                  <a:t>Exploration</a:t>
                </a:r>
                <a:r>
                  <a:rPr lang="he-IL" dirty="0"/>
                  <a:t>)</a:t>
                </a:r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089463"/>
      </p:ext>
    </p:extLst>
  </p:cSld>
  <p:clrMapOvr>
    <a:masterClrMapping/>
  </p:clrMapOvr>
</p:sld>
</file>

<file path=ppt/theme/theme1.xml><?xml version="1.0" encoding="utf-8"?>
<a:theme xmlns:a="http://schemas.openxmlformats.org/drawingml/2006/main" name="בסיס">
  <a:themeElements>
    <a:clrScheme name="כחול מספר שתיים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בסיס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בסיס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TM03457444[[fn=בסיס]]</Template>
  <TotalTime>491</TotalTime>
  <Words>1284</Words>
  <Application>Microsoft Office PowerPoint</Application>
  <PresentationFormat>Widescreen</PresentationFormat>
  <Paragraphs>181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Cambria Math</vt:lpstr>
      <vt:lpstr>Corbel</vt:lpstr>
      <vt:lpstr>Gisha</vt:lpstr>
      <vt:lpstr>Wingdings</vt:lpstr>
      <vt:lpstr>בסיס</vt:lpstr>
      <vt:lpstr>Soccer RL Experiment</vt:lpstr>
      <vt:lpstr>ידע קודם נדרש</vt:lpstr>
      <vt:lpstr>עולם הבעיה – Soccer Game</vt:lpstr>
      <vt:lpstr>חוקי התנועה</vt:lpstr>
      <vt:lpstr>חוקי התנועה</vt:lpstr>
      <vt:lpstr>מהלך הפעולה</vt:lpstr>
      <vt:lpstr>מהלך הפעולה</vt:lpstr>
      <vt:lpstr>מהלך הפעולה</vt:lpstr>
      <vt:lpstr>אסטרטגיית בחירת הפעולות</vt:lpstr>
      <vt:lpstr>תהליך הלמידה של הסוכן</vt:lpstr>
      <vt:lpstr>שיטת ניקוד</vt:lpstr>
      <vt:lpstr>הגדרות הבעיה</vt:lpstr>
      <vt:lpstr>הבעיה</vt:lpstr>
      <vt:lpstr>Basic Q Learning</vt:lpstr>
      <vt:lpstr>ייצוג מצב- דוגמא</vt:lpstr>
      <vt:lpstr>הבעיה</vt:lpstr>
      <vt:lpstr>האצה מבוססת  Reward Shaping</vt:lpstr>
      <vt:lpstr>Reward Shaping</vt:lpstr>
      <vt:lpstr>דוגמא- המשך</vt:lpstr>
      <vt:lpstr>Reward Shaping</vt:lpstr>
      <vt:lpstr>התערבות בתהליך הלמידה של הסוכן</vt:lpstr>
      <vt:lpstr>אופן ההשתלבות בתהליך הלמידה</vt:lpstr>
      <vt:lpstr>אופן מימוש</vt:lpstr>
      <vt:lpstr>אופן ההרצה</vt:lpstr>
      <vt:lpstr>אופן ההרצה</vt:lpstr>
      <vt:lpstr>אופן ההרצה</vt:lpstr>
      <vt:lpstr>תוצאת בסיס</vt:lpstr>
      <vt:lpstr>בהצלחה!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speedup exercise</dc:title>
  <dc:creator>Dev</dc:creator>
  <cp:lastModifiedBy>user</cp:lastModifiedBy>
  <cp:revision>74</cp:revision>
  <dcterms:created xsi:type="dcterms:W3CDTF">2017-05-06T18:37:14Z</dcterms:created>
  <dcterms:modified xsi:type="dcterms:W3CDTF">2017-06-05T07:56:57Z</dcterms:modified>
</cp:coreProperties>
</file>