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4"/>
  </p:notesMasterIdLst>
  <p:sldIdLst>
    <p:sldId id="256" r:id="rId2"/>
    <p:sldId id="258" r:id="rId3"/>
    <p:sldId id="262" r:id="rId4"/>
    <p:sldId id="261" r:id="rId5"/>
    <p:sldId id="340" r:id="rId6"/>
    <p:sldId id="279" r:id="rId7"/>
    <p:sldId id="281" r:id="rId8"/>
    <p:sldId id="341" r:id="rId9"/>
    <p:sldId id="271" r:id="rId10"/>
    <p:sldId id="342" r:id="rId11"/>
    <p:sldId id="260" r:id="rId12"/>
    <p:sldId id="343" r:id="rId13"/>
  </p:sldIdLst>
  <p:sldSz cx="9144000" cy="5143500" type="screen16x9"/>
  <p:notesSz cx="6858000" cy="9144000"/>
  <p:embeddedFontLst>
    <p:embeddedFont>
      <p:font typeface="Aldrich" panose="020B0604020202020204" charset="0"/>
      <p:regular r:id="rId15"/>
    </p:embeddedFont>
    <p:embeddedFont>
      <p:font typeface="Bai Jamjuree" panose="020B0604020202020204" charset="-3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5F3"/>
    <a:srgbClr val="72F49A"/>
    <a:srgbClr val="73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56835C-53E1-4573-AC78-99F4EE4EBBE1}">
  <a:tblStyle styleId="{F056835C-53E1-4573-AC78-99F4EE4EB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56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64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12948bcd1fb_0_2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12948bcd1fb_0_2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91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12948bcd1fb_0_2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12948bcd1fb_0_2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51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13e9dbcaf0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13e9dbcaf0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2" r:id="rId6"/>
    <p:sldLayoutId id="2147483677" r:id="rId7"/>
    <p:sldLayoutId id="2147483684" r:id="rId8"/>
    <p:sldLayoutId id="214748368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-US" sz="3600" dirty="0">
                <a:solidFill>
                  <a:srgbClr val="73B487"/>
                </a:solidFill>
              </a:rPr>
              <a:t>FMDs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73B487"/>
                </a:solidFill>
              </a:rPr>
              <a:t>F</a:t>
            </a:r>
            <a:r>
              <a:rPr lang="en-US" sz="3600" dirty="0"/>
              <a:t>orecasting </a:t>
            </a:r>
            <a:r>
              <a:rPr lang="en-US" sz="3600" dirty="0">
                <a:solidFill>
                  <a:srgbClr val="73B487"/>
                </a:solidFill>
              </a:rPr>
              <a:t>G</a:t>
            </a:r>
            <a:r>
              <a:rPr lang="en-US" sz="3600" dirty="0"/>
              <a:t>lobal </a:t>
            </a:r>
            <a:r>
              <a:rPr lang="en-US" sz="3600" dirty="0">
                <a:solidFill>
                  <a:srgbClr val="73B487"/>
                </a:solidFill>
              </a:rPr>
              <a:t>T</a:t>
            </a:r>
            <a:r>
              <a:rPr lang="en-US" sz="3600" dirty="0"/>
              <a:t>rends in Mental Health</a:t>
            </a:r>
            <a:br>
              <a:rPr lang="en-US" sz="3600" dirty="0"/>
            </a:br>
            <a:r>
              <a:rPr lang="en-US" sz="3600" dirty="0">
                <a:solidFill>
                  <a:srgbClr val="73B487"/>
                </a:solidFill>
              </a:rPr>
              <a:t>D</a:t>
            </a:r>
            <a:r>
              <a:rPr lang="en-US" sz="3600" dirty="0"/>
              <a:t>isorders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Foundation of Data Science Project</a:t>
            </a: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097832" y="211245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04</a:t>
            </a:r>
            <a:endParaRPr dirty="0">
              <a:solidFill>
                <a:srgbClr val="47A5F3"/>
              </a:solidFill>
            </a:endParaRPr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18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166039" y="1087912"/>
            <a:ext cx="4635900" cy="123272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CONCLUSION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It was found that on average throughout the datasets and disorders Holts Winters Exponential Smoothing (HWES) alone was the best perfoming model closely followed by the Auto-Regressive Integerated Moving Average (ARIMA) as the most frequent best model.</a:t>
            </a:r>
            <a:endParaRPr sz="1600" dirty="0"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3253569" y="2789090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2"/>
                </a:solidFill>
              </a:rPr>
              <a:t>you</a:t>
            </a:r>
            <a:endParaRPr sz="54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1418777" y="1536302"/>
            <a:ext cx="5188979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571659" y="2382502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15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2172812" y="29075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1577388" y="209818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0"/>
          <p:cNvSpPr/>
          <p:nvPr/>
        </p:nvSpPr>
        <p:spPr>
          <a:xfrm>
            <a:off x="2858102" y="37122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96142" y="125593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63050" y="1177723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84800" y="1355777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1444296" y="2013504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2265996" y="2198028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2039720" y="2824982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2861420" y="3005074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2725011" y="3634066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9" name="Google Shape;2629;p60"/>
          <p:cNvSpPr txBox="1">
            <a:spLocks noGrp="1"/>
          </p:cNvSpPr>
          <p:nvPr>
            <p:ph type="subTitle" idx="13"/>
          </p:nvPr>
        </p:nvSpPr>
        <p:spPr>
          <a:xfrm>
            <a:off x="3546710" y="381212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Introduction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-291427" y="1237002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250177" y="1948769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245264" y="1853260"/>
            <a:ext cx="5493900" cy="650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Mental health disorders affect a growing number of people globally, often leaving many untreated and marginalized.</a:t>
            </a:r>
            <a:endParaRPr dirty="0"/>
          </a:p>
        </p:txBody>
      </p:sp>
      <p:sp>
        <p:nvSpPr>
          <p:cNvPr id="2" name="Google Shape;2759;p63">
            <a:extLst>
              <a:ext uri="{FF2B5EF4-FFF2-40B4-BE49-F238E27FC236}">
                <a16:creationId xmlns:a16="http://schemas.microsoft.com/office/drawing/2014/main" id="{253926FA-8669-5500-E7B8-8F9FA8DA862F}"/>
              </a:ext>
            </a:extLst>
          </p:cNvPr>
          <p:cNvSpPr txBox="1">
            <a:spLocks/>
          </p:cNvSpPr>
          <p:nvPr/>
        </p:nvSpPr>
        <p:spPr>
          <a:xfrm>
            <a:off x="1615332" y="2630188"/>
            <a:ext cx="6076025" cy="65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of artificial intelligence (AI) to forecast future prevalence of mental disorders.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p83"/>
          <p:cNvSpPr txBox="1">
            <a:spLocks noGrp="1"/>
          </p:cNvSpPr>
          <p:nvPr>
            <p:ph type="subTitle" idx="1"/>
          </p:nvPr>
        </p:nvSpPr>
        <p:spPr>
          <a:xfrm>
            <a:off x="3075442" y="103170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Anxiety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38" name="Google Shape;3438;p83"/>
          <p:cNvSpPr txBox="1">
            <a:spLocks noGrp="1"/>
          </p:cNvSpPr>
          <p:nvPr>
            <p:ph type="subTitle" idx="2"/>
          </p:nvPr>
        </p:nvSpPr>
        <p:spPr>
          <a:xfrm>
            <a:off x="3075433" y="1496150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 A mental health condition causing excessive worry and fear.</a:t>
            </a:r>
            <a:endParaRPr sz="1100" dirty="0"/>
          </a:p>
        </p:txBody>
      </p:sp>
      <p:sp>
        <p:nvSpPr>
          <p:cNvPr id="3439" name="Google Shape;3439;p83"/>
          <p:cNvSpPr txBox="1">
            <a:spLocks noGrp="1"/>
          </p:cNvSpPr>
          <p:nvPr>
            <p:ph type="subTitle" idx="3"/>
          </p:nvPr>
        </p:nvSpPr>
        <p:spPr>
          <a:xfrm>
            <a:off x="5190858" y="10456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Bipolar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40" name="Google Shape;3440;p83"/>
          <p:cNvSpPr txBox="1">
            <a:spLocks noGrp="1"/>
          </p:cNvSpPr>
          <p:nvPr>
            <p:ph type="subTitle" idx="4"/>
          </p:nvPr>
        </p:nvSpPr>
        <p:spPr>
          <a:xfrm>
            <a:off x="5190850" y="15100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A mental illness causing extreme mood swings from mania to depression.</a:t>
            </a:r>
            <a:endParaRPr sz="1100" dirty="0"/>
          </a:p>
        </p:txBody>
      </p:sp>
      <p:sp>
        <p:nvSpPr>
          <p:cNvPr id="3441" name="Google Shape;3441;p83"/>
          <p:cNvSpPr txBox="1">
            <a:spLocks noGrp="1"/>
          </p:cNvSpPr>
          <p:nvPr>
            <p:ph type="subTitle" idx="5"/>
          </p:nvPr>
        </p:nvSpPr>
        <p:spPr>
          <a:xfrm>
            <a:off x="808674" y="10456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Depression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42" name="Google Shape;3442;p83"/>
          <p:cNvSpPr txBox="1">
            <a:spLocks noGrp="1"/>
          </p:cNvSpPr>
          <p:nvPr>
            <p:ph type="subTitle" idx="6"/>
          </p:nvPr>
        </p:nvSpPr>
        <p:spPr>
          <a:xfrm>
            <a:off x="808665" y="15100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A mood disorder characterized by persistent sadness and feelings of worthlessness.</a:t>
            </a:r>
            <a:endParaRPr sz="1100" dirty="0"/>
          </a:p>
        </p:txBody>
      </p:sp>
      <p:sp>
        <p:nvSpPr>
          <p:cNvPr id="3443" name="Google Shape;3443;p8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Data-Set Disorders</a:t>
            </a:r>
            <a:endParaRPr dirty="0"/>
          </a:p>
        </p:txBody>
      </p:sp>
      <p:sp>
        <p:nvSpPr>
          <p:cNvPr id="3444" name="Google Shape;3444;p83"/>
          <p:cNvSpPr txBox="1">
            <a:spLocks noGrp="1"/>
          </p:cNvSpPr>
          <p:nvPr>
            <p:ph type="subTitle" idx="7"/>
          </p:nvPr>
        </p:nvSpPr>
        <p:spPr>
          <a:xfrm>
            <a:off x="3075451" y="3190026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Drug</a:t>
            </a:r>
            <a:r>
              <a:rPr lang="en" dirty="0"/>
              <a:t> </a:t>
            </a:r>
            <a:r>
              <a:rPr lang="en" dirty="0">
                <a:solidFill>
                  <a:srgbClr val="47A5F3"/>
                </a:solidFill>
              </a:rPr>
              <a:t>Use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45" name="Google Shape;3445;p83"/>
          <p:cNvSpPr txBox="1">
            <a:spLocks noGrp="1"/>
          </p:cNvSpPr>
          <p:nvPr>
            <p:ph type="subTitle" idx="8"/>
          </p:nvPr>
        </p:nvSpPr>
        <p:spPr>
          <a:xfrm>
            <a:off x="3134899" y="3536973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The repeated use of a substance (other than prescribed medication) that alters mood or behavior.</a:t>
            </a:r>
            <a:endParaRPr sz="1100" dirty="0"/>
          </a:p>
        </p:txBody>
      </p:sp>
      <p:sp>
        <p:nvSpPr>
          <p:cNvPr id="3446" name="Google Shape;3446;p83"/>
          <p:cNvSpPr txBox="1">
            <a:spLocks noGrp="1"/>
          </p:cNvSpPr>
          <p:nvPr>
            <p:ph type="subTitle" idx="9"/>
          </p:nvPr>
        </p:nvSpPr>
        <p:spPr>
          <a:xfrm>
            <a:off x="5190858" y="319673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Alcholism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47" name="Google Shape;3447;p83"/>
          <p:cNvSpPr txBox="1">
            <a:spLocks noGrp="1"/>
          </p:cNvSpPr>
          <p:nvPr>
            <p:ph type="subTitle" idx="13"/>
          </p:nvPr>
        </p:nvSpPr>
        <p:spPr>
          <a:xfrm>
            <a:off x="5205026" y="3583214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A chronic and severe condition characterized by excessive and uncontrolled drinking.</a:t>
            </a:r>
            <a:endParaRPr sz="1100" dirty="0"/>
          </a:p>
        </p:txBody>
      </p:sp>
      <p:sp>
        <p:nvSpPr>
          <p:cNvPr id="3448" name="Google Shape;3448;p83"/>
          <p:cNvSpPr txBox="1">
            <a:spLocks noGrp="1"/>
          </p:cNvSpPr>
          <p:nvPr>
            <p:ph type="subTitle" idx="14"/>
          </p:nvPr>
        </p:nvSpPr>
        <p:spPr>
          <a:xfrm>
            <a:off x="1233365" y="2511312"/>
            <a:ext cx="2572191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Eating</a:t>
            </a:r>
            <a:r>
              <a:rPr lang="en" dirty="0"/>
              <a:t> </a:t>
            </a:r>
            <a:r>
              <a:rPr lang="en" dirty="0">
                <a:solidFill>
                  <a:srgbClr val="47A5F3"/>
                </a:solidFill>
              </a:rPr>
              <a:t>Disorders</a:t>
            </a:r>
            <a:endParaRPr dirty="0">
              <a:solidFill>
                <a:srgbClr val="47A5F3"/>
              </a:solidFill>
            </a:endParaRPr>
          </a:p>
        </p:txBody>
      </p:sp>
      <p:sp>
        <p:nvSpPr>
          <p:cNvPr id="3449" name="Google Shape;3449;p83"/>
          <p:cNvSpPr txBox="1">
            <a:spLocks noGrp="1"/>
          </p:cNvSpPr>
          <p:nvPr>
            <p:ph type="subTitle" idx="15"/>
          </p:nvPr>
        </p:nvSpPr>
        <p:spPr>
          <a:xfrm>
            <a:off x="3681618" y="2528630"/>
            <a:ext cx="3272075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100" dirty="0"/>
              <a:t>An unhealthy relationship with food that can lead to obsession with weight or body image.</a:t>
            </a:r>
            <a:endParaRPr sz="1100" dirty="0"/>
          </a:p>
        </p:txBody>
      </p:sp>
      <p:grpSp>
        <p:nvGrpSpPr>
          <p:cNvPr id="3450" name="Google Shape;3450;p83"/>
          <p:cNvGrpSpPr/>
          <p:nvPr/>
        </p:nvGrpSpPr>
        <p:grpSpPr>
          <a:xfrm>
            <a:off x="5626408" y="722871"/>
            <a:ext cx="793256" cy="182899"/>
            <a:chOff x="2685575" y="2835950"/>
            <a:chExt cx="433000" cy="99825"/>
          </a:xfrm>
        </p:grpSpPr>
        <p:sp>
          <p:nvSpPr>
            <p:cNvPr id="3451" name="Google Shape;3451;p8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55" name="Google Shape;345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6" name="Google Shape;3456;p8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8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8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8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8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441;p83">
            <a:extLst>
              <a:ext uri="{FF2B5EF4-FFF2-40B4-BE49-F238E27FC236}">
                <a16:creationId xmlns:a16="http://schemas.microsoft.com/office/drawing/2014/main" id="{EF47C1C0-C0B3-A0F1-B007-43978EDC327C}"/>
              </a:ext>
            </a:extLst>
          </p:cNvPr>
          <p:cNvSpPr txBox="1">
            <a:spLocks/>
          </p:cNvSpPr>
          <p:nvPr/>
        </p:nvSpPr>
        <p:spPr>
          <a:xfrm>
            <a:off x="875718" y="3281326"/>
            <a:ext cx="2266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dirty="0">
                <a:solidFill>
                  <a:srgbClr val="47A5F3"/>
                </a:solidFill>
              </a:rPr>
              <a:t>Schizophrenia</a:t>
            </a:r>
          </a:p>
        </p:txBody>
      </p:sp>
      <p:sp>
        <p:nvSpPr>
          <p:cNvPr id="3" name="Google Shape;3438;p83">
            <a:extLst>
              <a:ext uri="{FF2B5EF4-FFF2-40B4-BE49-F238E27FC236}">
                <a16:creationId xmlns:a16="http://schemas.microsoft.com/office/drawing/2014/main" id="{7CE58247-1914-E816-9718-FCC601502AED}"/>
              </a:ext>
            </a:extLst>
          </p:cNvPr>
          <p:cNvSpPr txBox="1">
            <a:spLocks/>
          </p:cNvSpPr>
          <p:nvPr/>
        </p:nvSpPr>
        <p:spPr>
          <a:xfrm>
            <a:off x="758026" y="3617135"/>
            <a:ext cx="2502185" cy="67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sz="1100" dirty="0"/>
              <a:t>A chronic and severe mental disorder that affects how a person thinks, feels, and behaves.</a:t>
            </a:r>
          </a:p>
        </p:txBody>
      </p:sp>
    </p:spTree>
    <p:extLst>
      <p:ext uri="{BB962C8B-B14F-4D97-AF65-F5344CB8AC3E}">
        <p14:creationId xmlns:p14="http://schemas.microsoft.com/office/powerpoint/2010/main" val="19493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073588" y="2062472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A5F3"/>
                </a:solidFill>
              </a:rPr>
              <a:t>02</a:t>
            </a:r>
            <a:endParaRPr dirty="0">
              <a:solidFill>
                <a:srgbClr val="47A5F3"/>
              </a:solidFill>
            </a:endParaRPr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p83"/>
          <p:cNvSpPr txBox="1">
            <a:spLocks noGrp="1"/>
          </p:cNvSpPr>
          <p:nvPr>
            <p:ph type="subTitle" idx="1"/>
          </p:nvPr>
        </p:nvSpPr>
        <p:spPr>
          <a:xfrm>
            <a:off x="3461385" y="1569923"/>
            <a:ext cx="2266800" cy="90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Moving Average</a:t>
            </a:r>
            <a:endParaRPr dirty="0"/>
          </a:p>
        </p:txBody>
      </p:sp>
      <p:sp>
        <p:nvSpPr>
          <p:cNvPr id="3439" name="Google Shape;3439;p83"/>
          <p:cNvSpPr txBox="1">
            <a:spLocks noGrp="1"/>
          </p:cNvSpPr>
          <p:nvPr>
            <p:ph type="subTitle" idx="3"/>
          </p:nvPr>
        </p:nvSpPr>
        <p:spPr>
          <a:xfrm>
            <a:off x="5823505" y="1460388"/>
            <a:ext cx="2417230" cy="1012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Autoregressive Integrated Moving Average</a:t>
            </a:r>
            <a:endParaRPr dirty="0"/>
          </a:p>
        </p:txBody>
      </p:sp>
      <p:sp>
        <p:nvSpPr>
          <p:cNvPr id="3441" name="Google Shape;3441;p83"/>
          <p:cNvSpPr txBox="1">
            <a:spLocks noGrp="1"/>
          </p:cNvSpPr>
          <p:nvPr>
            <p:ph type="subTitle" idx="5"/>
          </p:nvPr>
        </p:nvSpPr>
        <p:spPr>
          <a:xfrm>
            <a:off x="971729" y="1438573"/>
            <a:ext cx="2266800" cy="103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Holt-Winters Exponential Smoothing</a:t>
            </a:r>
            <a:endParaRPr dirty="0"/>
          </a:p>
        </p:txBody>
      </p:sp>
      <p:sp>
        <p:nvSpPr>
          <p:cNvPr id="3443" name="Google Shape;3443;p8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used</a:t>
            </a:r>
            <a:endParaRPr dirty="0"/>
          </a:p>
        </p:txBody>
      </p:sp>
      <p:sp>
        <p:nvSpPr>
          <p:cNvPr id="3444" name="Google Shape;3444;p83"/>
          <p:cNvSpPr txBox="1">
            <a:spLocks noGrp="1"/>
          </p:cNvSpPr>
          <p:nvPr>
            <p:ph type="subTitle" idx="7"/>
          </p:nvPr>
        </p:nvSpPr>
        <p:spPr>
          <a:xfrm>
            <a:off x="3461385" y="3040114"/>
            <a:ext cx="2557947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Recurrent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Networks</a:t>
            </a:r>
          </a:p>
        </p:txBody>
      </p:sp>
      <p:sp>
        <p:nvSpPr>
          <p:cNvPr id="3446" name="Google Shape;3446;p83"/>
          <p:cNvSpPr txBox="1">
            <a:spLocks noGrp="1"/>
          </p:cNvSpPr>
          <p:nvPr>
            <p:ph type="subTitle" idx="9"/>
          </p:nvPr>
        </p:nvSpPr>
        <p:spPr>
          <a:xfrm>
            <a:off x="6010154" y="3126758"/>
            <a:ext cx="2266800" cy="683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Long Short-Term Memory</a:t>
            </a:r>
            <a:endParaRPr dirty="0"/>
          </a:p>
        </p:txBody>
      </p:sp>
      <p:sp>
        <p:nvSpPr>
          <p:cNvPr id="3448" name="Google Shape;3448;p83"/>
          <p:cNvSpPr txBox="1">
            <a:spLocks noGrp="1"/>
          </p:cNvSpPr>
          <p:nvPr>
            <p:ph type="subTitle" idx="14"/>
          </p:nvPr>
        </p:nvSpPr>
        <p:spPr>
          <a:xfrm>
            <a:off x="1017283" y="3040114"/>
            <a:ext cx="2466871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Autoregressive Model</a:t>
            </a:r>
            <a:endParaRPr dirty="0"/>
          </a:p>
        </p:txBody>
      </p:sp>
      <p:grpSp>
        <p:nvGrpSpPr>
          <p:cNvPr id="3450" name="Google Shape;3450;p83"/>
          <p:cNvGrpSpPr/>
          <p:nvPr/>
        </p:nvGrpSpPr>
        <p:grpSpPr>
          <a:xfrm>
            <a:off x="5626408" y="722871"/>
            <a:ext cx="793256" cy="182899"/>
            <a:chOff x="2685575" y="2835950"/>
            <a:chExt cx="433000" cy="99825"/>
          </a:xfrm>
        </p:grpSpPr>
        <p:sp>
          <p:nvSpPr>
            <p:cNvPr id="3451" name="Google Shape;3451;p8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55" name="Google Shape;345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6" name="Google Shape;3456;p8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8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8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8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8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Results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41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p73"/>
          <p:cNvSpPr txBox="1">
            <a:spLocks noGrp="1"/>
          </p:cNvSpPr>
          <p:nvPr>
            <p:ph type="title"/>
          </p:nvPr>
        </p:nvSpPr>
        <p:spPr>
          <a:xfrm>
            <a:off x="6520329" y="1420721"/>
            <a:ext cx="2308800" cy="2243805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Best Performing Models Per Mental Disorder</a:t>
            </a:r>
            <a:endParaRPr dirty="0"/>
          </a:p>
        </p:txBody>
      </p:sp>
      <p:grpSp>
        <p:nvGrpSpPr>
          <p:cNvPr id="3041" name="Google Shape;3041;p73"/>
          <p:cNvGrpSpPr/>
          <p:nvPr/>
        </p:nvGrpSpPr>
        <p:grpSpPr>
          <a:xfrm>
            <a:off x="-722389" y="2333274"/>
            <a:ext cx="1039906" cy="679800"/>
            <a:chOff x="4082325" y="3790650"/>
            <a:chExt cx="1039906" cy="679800"/>
          </a:xfrm>
        </p:grpSpPr>
        <p:sp>
          <p:nvSpPr>
            <p:cNvPr id="3042" name="Google Shape;3042;p7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5" name="Google Shape;3045;p73"/>
          <p:cNvGrpSpPr/>
          <p:nvPr/>
        </p:nvGrpSpPr>
        <p:grpSpPr>
          <a:xfrm rot="10800000" flipH="1">
            <a:off x="7462721" y="1213994"/>
            <a:ext cx="793256" cy="182899"/>
            <a:chOff x="2685575" y="2835950"/>
            <a:chExt cx="433000" cy="99825"/>
          </a:xfrm>
        </p:grpSpPr>
        <p:sp>
          <p:nvSpPr>
            <p:cNvPr id="3046" name="Google Shape;3046;p7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050" name="Google Shape;3050;p73"/>
          <p:cNvGraphicFramePr/>
          <p:nvPr>
            <p:extLst>
              <p:ext uri="{D42A27DB-BD31-4B8C-83A1-F6EECF244321}">
                <p14:modId xmlns:p14="http://schemas.microsoft.com/office/powerpoint/2010/main" val="3745717275"/>
              </p:ext>
            </p:extLst>
          </p:nvPr>
        </p:nvGraphicFramePr>
        <p:xfrm>
          <a:off x="765118" y="1213994"/>
          <a:ext cx="5656948" cy="2929691"/>
        </p:xfrm>
        <a:graphic>
          <a:graphicData uri="http://schemas.openxmlformats.org/drawingml/2006/table">
            <a:tbl>
              <a:tblPr>
                <a:noFill/>
                <a:tableStyleId>{F056835C-53E1-4573-AC78-99F4EE4EBBE1}</a:tableStyleId>
              </a:tblPr>
              <a:tblGrid>
                <a:gridCol w="116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240">
                  <a:extLst>
                    <a:ext uri="{9D8B030D-6E8A-4147-A177-3AD203B41FA5}">
                      <a16:colId xmlns:a16="http://schemas.microsoft.com/office/drawing/2014/main" val="4199168117"/>
                    </a:ext>
                  </a:extLst>
                </a:gridCol>
              </a:tblGrid>
              <a:tr h="4762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72F49A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Disorder</a:t>
                      </a:r>
                      <a:endParaRPr sz="1100" dirty="0">
                        <a:solidFill>
                          <a:srgbClr val="72F49A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72F49A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Dataset 1</a:t>
                      </a:r>
                      <a:endParaRPr sz="1100" b="1" dirty="0">
                        <a:solidFill>
                          <a:srgbClr val="72F49A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72F49A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Dataset 2</a:t>
                      </a:r>
                      <a:endParaRPr sz="1100" b="1" dirty="0">
                        <a:solidFill>
                          <a:srgbClr val="72F49A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72F49A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Dataset 3</a:t>
                      </a:r>
                      <a:endParaRPr sz="1100" b="1" dirty="0">
                        <a:solidFill>
                          <a:srgbClr val="72F49A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Depression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LSTM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71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Anxiety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4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Bipolar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Eating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LSTM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Schizo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HWES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Drug use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NA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7A5F3"/>
                          </a:solidFill>
                          <a:latin typeface="Aldrich" panose="020B0604020202020204" charset="0"/>
                          <a:ea typeface="Aldrich"/>
                          <a:cs typeface="Aldrich"/>
                          <a:sym typeface="Aldrich"/>
                        </a:rPr>
                        <a:t>Alcohol</a:t>
                      </a:r>
                      <a:endParaRPr sz="1100" dirty="0">
                        <a:solidFill>
                          <a:srgbClr val="47A5F3"/>
                        </a:solidFill>
                        <a:latin typeface="Aldrich" panose="020B0604020202020204" charset="0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NA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Aldrich" panose="020B0604020202020204" charset="0"/>
                          <a:ea typeface="Bai Jamjuree"/>
                          <a:cs typeface="Bai Jamjuree"/>
                          <a:sym typeface="Bai Jamjuree"/>
                        </a:rPr>
                        <a:t>ARIMA</a:t>
                      </a:r>
                      <a:endParaRPr sz="1100" dirty="0">
                        <a:solidFill>
                          <a:schemeClr val="lt1"/>
                        </a:solidFill>
                        <a:latin typeface="Aldrich" panose="020B0604020202020204" charset="0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51" name="Google Shape;3051;p7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7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7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7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7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285</Words>
  <Application>Microsoft Office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Bai Jamjuree</vt:lpstr>
      <vt:lpstr>Aldrich</vt:lpstr>
      <vt:lpstr>Data Science Project Proposal XL by Slidesgo</vt:lpstr>
      <vt:lpstr>FMDs: Forecasting Global Trends in Mental Health Disorders</vt:lpstr>
      <vt:lpstr>TABLE OF CONTENTS</vt:lpstr>
      <vt:lpstr>Introduction</vt:lpstr>
      <vt:lpstr>INTRODUCTION</vt:lpstr>
      <vt:lpstr>Data-Set Disorders</vt:lpstr>
      <vt:lpstr>Methodology</vt:lpstr>
      <vt:lpstr>Models used</vt:lpstr>
      <vt:lpstr>Results</vt:lpstr>
      <vt:lpstr>Best Performing Models Per Mental Disorder</vt:lpstr>
      <vt:lpstr>Conclusion</vt:lpstr>
      <vt:lpstr>IN CONCLUSION</vt:lpstr>
      <vt:lpstr>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FMDs: Forecasting Global Trends in Mental Health Disorders</dc:title>
  <dc:creator>Misho</dc:creator>
  <cp:lastModifiedBy>Moshir Ashraf</cp:lastModifiedBy>
  <cp:revision>4</cp:revision>
  <dcterms:modified xsi:type="dcterms:W3CDTF">2024-05-27T20:17:28Z</dcterms:modified>
</cp:coreProperties>
</file>