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A0B"/>
    <a:srgbClr val="2F7ABC"/>
    <a:srgbClr val="2F7ABD"/>
    <a:srgbClr val="000000"/>
    <a:srgbClr val="0F7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25" d="100"/>
          <a:sy n="25" d="100"/>
        </p:scale>
        <p:origin x="-1124" y="-10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AA775-F063-49C6-809F-4687578B503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611A-AA39-45D4-81D8-161D260457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5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3C13-BC7F-4363-AB3A-2F6D79BFFD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4464-09A1-40D9-B677-0088438F88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8" y="59400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5332399" y="59400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30"/>
          </p:nvPr>
        </p:nvSpPr>
        <p:spPr>
          <a:xfrm>
            <a:off x="1799998" y="1769385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5" name="Espace réservé du contenu 9"/>
          <p:cNvSpPr>
            <a:spLocks noGrp="1"/>
          </p:cNvSpPr>
          <p:nvPr>
            <p:ph sz="quarter" idx="31"/>
          </p:nvPr>
        </p:nvSpPr>
        <p:spPr>
          <a:xfrm>
            <a:off x="15332399" y="1769385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32"/>
          </p:nvPr>
        </p:nvSpPr>
        <p:spPr>
          <a:xfrm>
            <a:off x="1799998" y="294477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7" name="Espace réservé du contenu 9"/>
          <p:cNvSpPr>
            <a:spLocks noGrp="1"/>
          </p:cNvSpPr>
          <p:nvPr>
            <p:ph sz="quarter" idx="33"/>
          </p:nvPr>
        </p:nvSpPr>
        <p:spPr>
          <a:xfrm>
            <a:off x="15332399" y="294477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88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72794" y="3842716"/>
            <a:ext cx="26673629" cy="376608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7" y="36529608"/>
            <a:ext cx="23513453" cy="507559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-1185" y="0"/>
            <a:ext cx="30276000" cy="90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42083763"/>
            <a:ext cx="30275213" cy="720000"/>
          </a:xfrm>
          <a:prstGeom prst="rect">
            <a:avLst/>
          </a:prstGeom>
          <a:gradFill>
            <a:gsLst>
              <a:gs pos="100000">
                <a:schemeClr val="accent4">
                  <a:alpha val="40000"/>
                </a:schemeClr>
              </a:gs>
              <a:gs pos="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378563"/>
            <a:ext cx="6627600" cy="21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lvl1pPr algn="l" defTabSz="227060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67652" indent="-567652" algn="l" defTabSz="2270603" rtl="0" eaLnBrk="1" latinLnBrk="0" hangingPunct="1">
        <a:lnSpc>
          <a:spcPct val="90000"/>
        </a:lnSpc>
        <a:spcBef>
          <a:spcPts val="2483"/>
        </a:spcBef>
        <a:buFont typeface="Wingdings" panose="05000000000000000000" pitchFamily="2" charset="2"/>
        <a:buChar char="§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02954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38255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973557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08859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244158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60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761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063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0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05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07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08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1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1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1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482" userDrawn="1">
          <p15:clr>
            <a:srgbClr val="F26B43"/>
          </p15:clr>
        </p15:guide>
        <p15:guide id="2" pos="9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>
          <a:xfrm>
            <a:off x="6372333" y="1959237"/>
            <a:ext cx="19921585" cy="1051542"/>
          </a:xfrm>
        </p:spPr>
        <p:txBody>
          <a:bodyPr>
            <a:normAutofit fontScale="85000" lnSpcReduction="10000"/>
          </a:bodyPr>
          <a:lstStyle/>
          <a:p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Clothilde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Vauvelle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Myriam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Mosimann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Laurent Bindschaedler</a:t>
            </a: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>
          <a:xfrm>
            <a:off x="6190444" y="-29027"/>
            <a:ext cx="20103474" cy="2314759"/>
          </a:xfrm>
        </p:spPr>
        <p:txBody>
          <a:bodyPr>
            <a:noAutofit/>
          </a:bodyPr>
          <a:lstStyle/>
          <a:p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Do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Markets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Follow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Patents?</a:t>
            </a:r>
          </a:p>
        </p:txBody>
      </p:sp>
      <p:sp>
        <p:nvSpPr>
          <p:cNvPr id="43" name="Espace réservé du texte 19"/>
          <p:cNvSpPr txBox="1">
            <a:spLocks/>
          </p:cNvSpPr>
          <p:nvPr/>
        </p:nvSpPr>
        <p:spPr>
          <a:xfrm>
            <a:off x="704786" y="410380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Project Goals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508" y="5156384"/>
            <a:ext cx="1409973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Companies with strong innovation culture are often rewarded with high valuations. In this project, we take patents as a proxy for innovation and attempt to understand if and how patenting inventions leads to a higher valuation.</a:t>
            </a:r>
          </a:p>
          <a:p>
            <a:pPr algn="just"/>
            <a:endParaRPr lang="en-US" sz="4400" dirty="0">
              <a:latin typeface="Cambria" panose="02040503050406030204" pitchFamily="18" charset="0"/>
            </a:endParaRPr>
          </a:p>
          <a:p>
            <a:pPr algn="just"/>
            <a:r>
              <a:rPr lang="en-US" sz="4400" dirty="0">
                <a:latin typeface="Cambria" panose="02040503050406030204" pitchFamily="18" charset="0"/>
              </a:rPr>
              <a:t>3 research questions,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Is there a correlation between patents and market cap?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large patent holders systematically highly valued?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there examples of key patents boosting valuations?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AB426DF-34F6-5E46-A91F-B7A218259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52" y="433776"/>
            <a:ext cx="2148898" cy="2109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36066093-D77F-5443-A28A-BB2253DBA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62" y="242627"/>
            <a:ext cx="2880000" cy="2880000"/>
          </a:xfrm>
          <a:prstGeom prst="rect">
            <a:avLst/>
          </a:prstGeom>
        </p:spPr>
      </p:pic>
      <p:pic>
        <p:nvPicPr>
          <p:cNvPr id="128" name="Picture 127" descr="EPFL.png">
            <a:extLst>
              <a:ext uri="{FF2B5EF4-FFF2-40B4-BE49-F238E27FC236}">
                <a16:creationId xmlns:a16="http://schemas.microsoft.com/office/drawing/2014/main" xmlns="" id="{CB1D4596-63B2-744F-B107-764F17231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" y="393543"/>
            <a:ext cx="5205790" cy="2520000"/>
          </a:xfrm>
          <a:prstGeom prst="rect">
            <a:avLst/>
          </a:prstGeom>
        </p:spPr>
      </p:pic>
      <p:sp>
        <p:nvSpPr>
          <p:cNvPr id="131" name="Espace réservé du texte 19">
            <a:extLst>
              <a:ext uri="{FF2B5EF4-FFF2-40B4-BE49-F238E27FC236}">
                <a16:creationId xmlns:a16="http://schemas.microsoft.com/office/drawing/2014/main" xmlns="" id="{8D6777B1-0619-A741-B072-460871397503}"/>
              </a:ext>
            </a:extLst>
          </p:cNvPr>
          <p:cNvSpPr txBox="1">
            <a:spLocks/>
          </p:cNvSpPr>
          <p:nvPr/>
        </p:nvSpPr>
        <p:spPr>
          <a:xfrm>
            <a:off x="16205327" y="4103800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Methodology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2" name="Espace réservé du texte 19">
            <a:extLst>
              <a:ext uri="{FF2B5EF4-FFF2-40B4-BE49-F238E27FC236}">
                <a16:creationId xmlns:a16="http://schemas.microsoft.com/office/drawing/2014/main" xmlns="" id="{E9BC8A1F-8F44-B64B-A157-6C9D772210A7}"/>
              </a:ext>
            </a:extLst>
          </p:cNvPr>
          <p:cNvSpPr txBox="1">
            <a:spLocks/>
          </p:cNvSpPr>
          <p:nvPr/>
        </p:nvSpPr>
        <p:spPr>
          <a:xfrm>
            <a:off x="679721" y="2043104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Top Patent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Holders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3" name="Espace réservé du texte 19">
            <a:extLst>
              <a:ext uri="{FF2B5EF4-FFF2-40B4-BE49-F238E27FC236}">
                <a16:creationId xmlns:a16="http://schemas.microsoft.com/office/drawing/2014/main" xmlns="" id="{7788FB3D-2027-F743-AB87-450E17C72C8B}"/>
              </a:ext>
            </a:extLst>
          </p:cNvPr>
          <p:cNvSpPr txBox="1">
            <a:spLocks/>
          </p:cNvSpPr>
          <p:nvPr/>
        </p:nvSpPr>
        <p:spPr>
          <a:xfrm>
            <a:off x="704786" y="13396027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Patents and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Growth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4" name="Espace réservé du texte 19">
            <a:extLst>
              <a:ext uri="{FF2B5EF4-FFF2-40B4-BE49-F238E27FC236}">
                <a16:creationId xmlns:a16="http://schemas.microsoft.com/office/drawing/2014/main" xmlns="" id="{C6EFC0A4-8EB1-3D48-86F5-94D31157ECB0}"/>
              </a:ext>
            </a:extLst>
          </p:cNvPr>
          <p:cNvSpPr txBox="1">
            <a:spLocks/>
          </p:cNvSpPr>
          <p:nvPr/>
        </p:nvSpPr>
        <p:spPr>
          <a:xfrm>
            <a:off x="600091" y="27933465"/>
            <a:ext cx="25527410" cy="10526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Influencial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 and Company 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Valuation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Merck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FDA3F0-8CA4-074B-9AE4-56AF28AF57BE}"/>
              </a:ext>
            </a:extLst>
          </p:cNvPr>
          <p:cNvSpPr/>
          <p:nvPr/>
        </p:nvSpPr>
        <p:spPr>
          <a:xfrm>
            <a:off x="15954693" y="3711584"/>
            <a:ext cx="13932000" cy="8644494"/>
          </a:xfrm>
          <a:prstGeom prst="rect">
            <a:avLst/>
          </a:prstGeom>
          <a:noFill/>
          <a:ln w="1524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0E2EC4-4047-224D-AB66-4CF4AAA74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480" y="20642374"/>
            <a:ext cx="11276036" cy="6373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B50507-BF36-A541-B234-93B440B5E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03" y="22135644"/>
            <a:ext cx="7572232" cy="3081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75AEB3-8836-9844-8C78-DD2038A84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8" y="30463610"/>
            <a:ext cx="10244314" cy="1153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799679-D978-8847-B703-4C0D19AD5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559" y="30491800"/>
            <a:ext cx="10296359" cy="114791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718B638-E4A5-7D46-BA7B-119872918548}"/>
              </a:ext>
            </a:extLst>
          </p:cNvPr>
          <p:cNvSpPr/>
          <p:nvPr/>
        </p:nvSpPr>
        <p:spPr>
          <a:xfrm>
            <a:off x="16205327" y="5156384"/>
            <a:ext cx="133959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 Sources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National Bureau of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Research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(NBER) Patent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Dataset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Stanford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University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Patent Graph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ETFDB.com’s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Top 10 of S&amp;P 500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Wharton Research Data Services (WRDS)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Yahoo! Finance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1. Combine NBER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Dataset with Stanford’s Patent Graph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Graph encodes patent importance, relationships, etc.</a:t>
            </a:r>
          </a:p>
          <a:p>
            <a:pPr algn="just">
              <a:spcBef>
                <a:spcPts val="1200"/>
              </a:spcBef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2. Match company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names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with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ETFDB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and WRDS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Unified index across all datasets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Non trivial due to mergers, acquisitions, splits, renaming, etc.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F69202E-1EB5-B944-B977-96E0FF61538F}"/>
              </a:ext>
            </a:extLst>
          </p:cNvPr>
          <p:cNvSpPr/>
          <p:nvPr/>
        </p:nvSpPr>
        <p:spPr>
          <a:xfrm>
            <a:off x="436764" y="3711584"/>
            <a:ext cx="14752435" cy="8644494"/>
          </a:xfrm>
          <a:prstGeom prst="rect">
            <a:avLst/>
          </a:prstGeom>
          <a:noFill/>
          <a:ln w="1524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C7CCE93-3844-EB45-9ED0-F788D6EF71EB}"/>
              </a:ext>
            </a:extLst>
          </p:cNvPr>
          <p:cNvSpPr/>
          <p:nvPr/>
        </p:nvSpPr>
        <p:spPr>
          <a:xfrm>
            <a:off x="366696" y="12980705"/>
            <a:ext cx="29520000" cy="6479713"/>
          </a:xfrm>
          <a:prstGeom prst="rect">
            <a:avLst/>
          </a:prstGeom>
          <a:noFill/>
          <a:ln w="1524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A955ED8-7BB0-5B46-8134-94FAD110DB5D}"/>
              </a:ext>
            </a:extLst>
          </p:cNvPr>
          <p:cNvSpPr/>
          <p:nvPr/>
        </p:nvSpPr>
        <p:spPr>
          <a:xfrm>
            <a:off x="366694" y="20030305"/>
            <a:ext cx="29520000" cy="6985481"/>
          </a:xfrm>
          <a:prstGeom prst="rect">
            <a:avLst/>
          </a:prstGeom>
          <a:noFill/>
          <a:ln w="1524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CE3D7FB-D2F0-7644-A6CB-664EC2E5D8C4}"/>
              </a:ext>
            </a:extLst>
          </p:cNvPr>
          <p:cNvSpPr/>
          <p:nvPr/>
        </p:nvSpPr>
        <p:spPr>
          <a:xfrm>
            <a:off x="366693" y="27653102"/>
            <a:ext cx="29520000" cy="14760000"/>
          </a:xfrm>
          <a:prstGeom prst="rect">
            <a:avLst/>
          </a:prstGeom>
          <a:noFill/>
          <a:ln w="1524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04D2D8F-273D-F34D-9D40-0B2F304C9F84}"/>
              </a:ext>
            </a:extLst>
          </p:cNvPr>
          <p:cNvSpPr/>
          <p:nvPr/>
        </p:nvSpPr>
        <p:spPr>
          <a:xfrm>
            <a:off x="860128" y="29033097"/>
            <a:ext cx="140061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/>
              <a:t>Aminoacid</a:t>
            </a:r>
            <a:r>
              <a:rPr lang="en-US" sz="4400" b="1" dirty="0"/>
              <a:t> Derivatives as </a:t>
            </a:r>
            <a:r>
              <a:rPr lang="en-US" sz="4400" b="1" dirty="0" err="1"/>
              <a:t>Antihypertensives</a:t>
            </a:r>
            <a:r>
              <a:rPr lang="en-US" sz="4400" b="1" dirty="0"/>
              <a:t> (1983)</a:t>
            </a:r>
          </a:p>
          <a:p>
            <a:pPr algn="ctr"/>
            <a:r>
              <a:rPr lang="en-US" sz="3600" dirty="0"/>
              <a:t>Patent covers a key sector for Merck</a:t>
            </a:r>
            <a:endParaRPr lang="en-US" sz="4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58FD90-9347-834B-9F0A-325A566D462A}"/>
              </a:ext>
            </a:extLst>
          </p:cNvPr>
          <p:cNvSpPr/>
          <p:nvPr/>
        </p:nvSpPr>
        <p:spPr>
          <a:xfrm>
            <a:off x="15189199" y="29033097"/>
            <a:ext cx="14412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Antibiotic </a:t>
            </a:r>
            <a:r>
              <a:rPr lang="en-US" sz="4400" b="1" dirty="0" err="1" smtClean="0"/>
              <a:t>Thienamycin</a:t>
            </a:r>
            <a:r>
              <a:rPr lang="en-US" sz="4400" b="1" dirty="0" smtClean="0"/>
              <a:t> </a:t>
            </a:r>
            <a:r>
              <a:rPr lang="en-US" sz="4400" b="1" dirty="0"/>
              <a:t>(1976)</a:t>
            </a:r>
          </a:p>
          <a:p>
            <a:pPr algn="ctr"/>
            <a:r>
              <a:rPr lang="en-US" sz="3600" dirty="0"/>
              <a:t>Patent had no immediate market applications</a:t>
            </a:r>
            <a:endParaRPr lang="en-US" sz="4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7ACF86D-3FCE-E341-8E77-5E08512D96F0}"/>
              </a:ext>
            </a:extLst>
          </p:cNvPr>
          <p:cNvSpPr/>
          <p:nvPr/>
        </p:nvSpPr>
        <p:spPr>
          <a:xfrm>
            <a:off x="860128" y="21506586"/>
            <a:ext cx="110186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Key insights: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¾ of top 100 companies in the S&amp;P 500 are also in the top 100 of patent holders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Most companies’ valuation is correlated with the number of patents they have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With a few notable exceptions </a:t>
            </a:r>
            <a:br>
              <a:rPr lang="en-US" sz="4400" dirty="0">
                <a:latin typeface="Cambria" panose="02040503050406030204" pitchFamily="18" charset="0"/>
              </a:rPr>
            </a:br>
            <a:r>
              <a:rPr lang="en-US" sz="4400" dirty="0">
                <a:latin typeface="Cambria" panose="02040503050406030204" pitchFamily="18" charset="0"/>
              </a:rPr>
              <a:t>(oil companies, Eastman Kodak)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2C52D09-D903-8745-B31A-731A629F3A37}"/>
              </a:ext>
            </a:extLst>
          </p:cNvPr>
          <p:cNvSpPr/>
          <p:nvPr/>
        </p:nvSpPr>
        <p:spPr>
          <a:xfrm>
            <a:off x="766508" y="14133398"/>
            <a:ext cx="120675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Observations: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There is some correlation between number of patents granted and the S&amp;P 500 price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From 1996, the S&amp;P started to grow a lot faster than patents granted due to</a:t>
            </a:r>
          </a:p>
          <a:p>
            <a:pPr marL="2324268" lvl="1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Dotcom bubble</a:t>
            </a:r>
          </a:p>
          <a:p>
            <a:pPr marL="2324268" lvl="1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Edge effect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13BDD40-E224-B848-BD2F-73723A580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81" y="13618138"/>
            <a:ext cx="15443835" cy="55782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F1C7952-ADEA-E14A-8C86-536B8BC05932}"/>
              </a:ext>
            </a:extLst>
          </p:cNvPr>
          <p:cNvCxnSpPr/>
          <p:nvPr/>
        </p:nvCxnSpPr>
        <p:spPr>
          <a:xfrm flipH="1">
            <a:off x="8211156" y="40895752"/>
            <a:ext cx="4194601" cy="0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4B70257-7032-E943-9D79-4008C0384118}"/>
              </a:ext>
            </a:extLst>
          </p:cNvPr>
          <p:cNvCxnSpPr>
            <a:cxnSpLocks/>
          </p:cNvCxnSpPr>
          <p:nvPr/>
        </p:nvCxnSpPr>
        <p:spPr>
          <a:xfrm flipH="1">
            <a:off x="9673457" y="34018799"/>
            <a:ext cx="2931979" cy="2212583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AF0F746-9ED1-8642-9BD1-8CAEB665ED0F}"/>
              </a:ext>
            </a:extLst>
          </p:cNvPr>
          <p:cNvCxnSpPr>
            <a:cxnSpLocks/>
          </p:cNvCxnSpPr>
          <p:nvPr/>
        </p:nvCxnSpPr>
        <p:spPr>
          <a:xfrm flipH="1" flipV="1">
            <a:off x="8661357" y="32359540"/>
            <a:ext cx="3944079" cy="527329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0C1FFC2-F5AC-7944-8EB6-D2591DD378B6}"/>
              </a:ext>
            </a:extLst>
          </p:cNvPr>
          <p:cNvSpPr/>
          <p:nvPr/>
        </p:nvSpPr>
        <p:spPr>
          <a:xfrm>
            <a:off x="12593320" y="40295587"/>
            <a:ext cx="235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Boost in </a:t>
            </a:r>
          </a:p>
          <a:p>
            <a:r>
              <a:rPr lang="en-US" sz="3600" dirty="0">
                <a:latin typeface="Cambria" panose="02040503050406030204" pitchFamily="18" charset="0"/>
              </a:rPr>
              <a:t>stock price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72A3359-AB32-7C41-A912-84C26F0A84F1}"/>
              </a:ext>
            </a:extLst>
          </p:cNvPr>
          <p:cNvSpPr/>
          <p:nvPr/>
        </p:nvSpPr>
        <p:spPr>
          <a:xfrm>
            <a:off x="12670618" y="32359540"/>
            <a:ext cx="3060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Patent is part of a larger growth trend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EB2A727-AEF4-CC48-BC07-4D69D9A0B2CF}"/>
              </a:ext>
            </a:extLst>
          </p:cNvPr>
          <p:cNvCxnSpPr/>
          <p:nvPr/>
        </p:nvCxnSpPr>
        <p:spPr>
          <a:xfrm flipH="1">
            <a:off x="22203287" y="40895752"/>
            <a:ext cx="4194601" cy="0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389F228-4682-5041-926E-6F9170B487CB}"/>
              </a:ext>
            </a:extLst>
          </p:cNvPr>
          <p:cNvSpPr/>
          <p:nvPr/>
        </p:nvSpPr>
        <p:spPr>
          <a:xfrm>
            <a:off x="26585451" y="40295587"/>
            <a:ext cx="3015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No/negative effect on price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9F253959-3AC2-7343-B091-F9B89F2D42EF}"/>
              </a:ext>
            </a:extLst>
          </p:cNvPr>
          <p:cNvCxnSpPr>
            <a:cxnSpLocks/>
          </p:cNvCxnSpPr>
          <p:nvPr/>
        </p:nvCxnSpPr>
        <p:spPr>
          <a:xfrm flipH="1">
            <a:off x="25256359" y="35208470"/>
            <a:ext cx="1141529" cy="1104651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31F057D7-B2FB-804F-8FC9-7D78F61B3ABE}"/>
              </a:ext>
            </a:extLst>
          </p:cNvPr>
          <p:cNvCxnSpPr>
            <a:cxnSpLocks/>
          </p:cNvCxnSpPr>
          <p:nvPr/>
        </p:nvCxnSpPr>
        <p:spPr>
          <a:xfrm flipH="1" flipV="1">
            <a:off x="24436553" y="33379931"/>
            <a:ext cx="1961335" cy="638868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A291FEB-C283-B046-A341-CC84E970F74C}"/>
              </a:ext>
            </a:extLst>
          </p:cNvPr>
          <p:cNvSpPr/>
          <p:nvPr/>
        </p:nvSpPr>
        <p:spPr>
          <a:xfrm>
            <a:off x="26585451" y="33921966"/>
            <a:ext cx="3060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No long-term effect on price</a:t>
            </a:r>
          </a:p>
        </p:txBody>
      </p:sp>
    </p:spTree>
    <p:extLst>
      <p:ext uri="{BB962C8B-B14F-4D97-AF65-F5344CB8AC3E}">
        <p14:creationId xmlns:p14="http://schemas.microsoft.com/office/powerpoint/2010/main" val="1151656197"/>
      </p:ext>
    </p:extLst>
  </p:cSld>
  <p:clrMapOvr>
    <a:masterClrMapping/>
  </p:clrMapOvr>
</p:sld>
</file>

<file path=ppt/theme/theme1.xml><?xml version="1.0" encoding="utf-8"?>
<a:theme xmlns:a="http://schemas.openxmlformats.org/drawingml/2006/main" name="ecocloud-poster">
  <a:themeElements>
    <a:clrScheme name="ecocloud">
      <a:dk1>
        <a:srgbClr val="123D38"/>
      </a:dk1>
      <a:lt1>
        <a:srgbClr val="F1F2C7"/>
      </a:lt1>
      <a:dk2>
        <a:srgbClr val="0A4D6B"/>
      </a:dk2>
      <a:lt2>
        <a:srgbClr val="FFFFFF"/>
      </a:lt2>
      <a:accent1>
        <a:srgbClr val="1075BB"/>
      </a:accent1>
      <a:accent2>
        <a:srgbClr val="D4E3A8"/>
      </a:accent2>
      <a:accent3>
        <a:srgbClr val="276D67"/>
      </a:accent3>
      <a:accent4>
        <a:srgbClr val="3FABE2"/>
      </a:accent4>
      <a:accent5>
        <a:srgbClr val="758C36"/>
      </a:accent5>
      <a:accent6>
        <a:srgbClr val="AFCD70"/>
      </a:accent6>
      <a:hlink>
        <a:srgbClr val="4AAA9E"/>
      </a:hlink>
      <a:folHlink>
        <a:srgbClr val="A4AE7B"/>
      </a:folHlink>
    </a:clrScheme>
    <a:fontScheme name="ecocloud4">
      <a:majorFont>
        <a:latin typeface="DIN Next LT Pro Medium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cocloud-poster.potx" id="{F0256F0C-9A18-4840-9CB7-91D9050078A8}" vid="{18509DD0-A6F6-4101-9A29-96219CD34C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ecocloud-poster.potx</Template>
  <TotalTime>9317</TotalTime>
  <Words>302</Words>
  <Application>Microsoft Office PowerPoint</Application>
  <PresentationFormat>Personnalisé</PresentationFormat>
  <Paragraphs>43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ecocloud-poster</vt:lpstr>
      <vt:lpstr>Do Markets Follow Patents?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Stan Schlosshauer</dc:creator>
  <cp:lastModifiedBy>Clothilde Vauvelle</cp:lastModifiedBy>
  <cp:revision>99</cp:revision>
  <cp:lastPrinted>2018-01-24T15:15:07Z</cp:lastPrinted>
  <dcterms:created xsi:type="dcterms:W3CDTF">2015-07-06T11:10:51Z</dcterms:created>
  <dcterms:modified xsi:type="dcterms:W3CDTF">2018-01-25T12:03:58Z</dcterms:modified>
</cp:coreProperties>
</file>