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1pPr>
    <a:lvl2pPr marL="1752768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2pPr>
    <a:lvl3pPr marL="3505539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3pPr>
    <a:lvl4pPr marL="5258311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4pPr>
    <a:lvl5pPr marL="7011079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5pPr>
    <a:lvl6pPr marL="8763847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6pPr>
    <a:lvl7pPr marL="10516614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7pPr>
    <a:lvl8pPr marL="12269386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8pPr>
    <a:lvl9pPr marL="14022154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A0B"/>
    <a:srgbClr val="2F7ABD"/>
    <a:srgbClr val="000000"/>
    <a:srgbClr val="2F7ABC"/>
    <a:srgbClr val="0F74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4660"/>
  </p:normalViewPr>
  <p:slideViewPr>
    <p:cSldViewPr snapToGrid="0">
      <p:cViewPr>
        <p:scale>
          <a:sx n="25" d="100"/>
          <a:sy n="25" d="100"/>
        </p:scale>
        <p:origin x="2680" y="-56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AA775-F063-49C6-809F-4687578B503B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8611A-AA39-45D4-81D8-161D2604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52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13C13-BC7F-4363-AB3A-2F6D79BFFDA8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4464-09A1-40D9-B677-0088438F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571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2768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5539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58311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1079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3847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16614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69386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2154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799999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1"/>
          </p:nvPr>
        </p:nvSpPr>
        <p:spPr>
          <a:xfrm>
            <a:off x="10816814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19833629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1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799999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10816814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15"/>
          </p:nvPr>
        </p:nvSpPr>
        <p:spPr>
          <a:xfrm>
            <a:off x="19833629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4" name="Espace réservé du contenu 3"/>
          <p:cNvSpPr>
            <a:spLocks noGrp="1"/>
          </p:cNvSpPr>
          <p:nvPr>
            <p:ph sz="quarter" idx="16"/>
          </p:nvPr>
        </p:nvSpPr>
        <p:spPr>
          <a:xfrm>
            <a:off x="1799999" y="17676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5" name="Espace réservé du contenu 7"/>
          <p:cNvSpPr>
            <a:spLocks noGrp="1"/>
          </p:cNvSpPr>
          <p:nvPr>
            <p:ph sz="quarter" idx="17"/>
          </p:nvPr>
        </p:nvSpPr>
        <p:spPr>
          <a:xfrm>
            <a:off x="10816814" y="17676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6" name="Espace réservé du contenu 9"/>
          <p:cNvSpPr>
            <a:spLocks noGrp="1"/>
          </p:cNvSpPr>
          <p:nvPr>
            <p:ph sz="quarter" idx="18"/>
          </p:nvPr>
        </p:nvSpPr>
        <p:spPr>
          <a:xfrm>
            <a:off x="19833629" y="17676000"/>
            <a:ext cx="863877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7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9999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8" name="Espace réservé du contenu 7"/>
          <p:cNvSpPr>
            <a:spLocks noGrp="1"/>
          </p:cNvSpPr>
          <p:nvPr>
            <p:ph sz="quarter" idx="20"/>
          </p:nvPr>
        </p:nvSpPr>
        <p:spPr>
          <a:xfrm>
            <a:off x="10816814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9" name="Espace réservé du contenu 9"/>
          <p:cNvSpPr>
            <a:spLocks noGrp="1"/>
          </p:cNvSpPr>
          <p:nvPr>
            <p:ph sz="quarter" idx="21"/>
          </p:nvPr>
        </p:nvSpPr>
        <p:spPr>
          <a:xfrm>
            <a:off x="19833629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0" name="Espace réservé du contenu 3"/>
          <p:cNvSpPr>
            <a:spLocks noGrp="1"/>
          </p:cNvSpPr>
          <p:nvPr>
            <p:ph sz="quarter" idx="22"/>
          </p:nvPr>
        </p:nvSpPr>
        <p:spPr>
          <a:xfrm>
            <a:off x="1799999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1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10816814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2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19833629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3" name="Espace réservé du contenu 3"/>
          <p:cNvSpPr>
            <a:spLocks noGrp="1"/>
          </p:cNvSpPr>
          <p:nvPr>
            <p:ph sz="quarter" idx="25"/>
          </p:nvPr>
        </p:nvSpPr>
        <p:spPr>
          <a:xfrm>
            <a:off x="1799999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10816814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5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19833629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Title</a:t>
            </a:r>
            <a:r>
              <a:rPr lang="fr-CH" dirty="0"/>
              <a:t> 2</a:t>
            </a:r>
          </a:p>
        </p:txBody>
      </p:sp>
      <p:sp>
        <p:nvSpPr>
          <p:cNvPr id="23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9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799998" y="5940000"/>
            <a:ext cx="13140000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15332399" y="5940000"/>
            <a:ext cx="13139999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quarter" idx="30"/>
          </p:nvPr>
        </p:nvSpPr>
        <p:spPr>
          <a:xfrm>
            <a:off x="1799998" y="17693850"/>
            <a:ext cx="13140000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5" name="Espace réservé du contenu 9"/>
          <p:cNvSpPr>
            <a:spLocks noGrp="1"/>
          </p:cNvSpPr>
          <p:nvPr>
            <p:ph sz="quarter" idx="31"/>
          </p:nvPr>
        </p:nvSpPr>
        <p:spPr>
          <a:xfrm>
            <a:off x="15332399" y="17693850"/>
            <a:ext cx="13139999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32"/>
          </p:nvPr>
        </p:nvSpPr>
        <p:spPr>
          <a:xfrm>
            <a:off x="1799998" y="29447700"/>
            <a:ext cx="13140000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7" name="Espace réservé du contenu 9"/>
          <p:cNvSpPr>
            <a:spLocks noGrp="1"/>
          </p:cNvSpPr>
          <p:nvPr>
            <p:ph sz="quarter" idx="33"/>
          </p:nvPr>
        </p:nvSpPr>
        <p:spPr>
          <a:xfrm>
            <a:off x="15332399" y="29447700"/>
            <a:ext cx="13139999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Title</a:t>
            </a:r>
            <a:r>
              <a:rPr lang="fr-CH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1881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Title</a:t>
            </a:r>
            <a:r>
              <a:rPr lang="fr-CH" dirty="0"/>
              <a:t> 2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800000" y="5940000"/>
            <a:ext cx="26673629" cy="35665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9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872794" y="3842716"/>
            <a:ext cx="26673629" cy="3766088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799999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1"/>
          </p:nvPr>
        </p:nvSpPr>
        <p:spPr>
          <a:xfrm>
            <a:off x="10816814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19833629" y="5940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1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799999" y="11808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10816814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15"/>
          </p:nvPr>
        </p:nvSpPr>
        <p:spPr>
          <a:xfrm>
            <a:off x="19833629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4" name="Espace réservé du contenu 3"/>
          <p:cNvSpPr>
            <a:spLocks noGrp="1"/>
          </p:cNvSpPr>
          <p:nvPr>
            <p:ph sz="quarter" idx="16"/>
          </p:nvPr>
        </p:nvSpPr>
        <p:spPr>
          <a:xfrm>
            <a:off x="1799999" y="17676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5" name="Espace réservé du contenu 7"/>
          <p:cNvSpPr>
            <a:spLocks noGrp="1"/>
          </p:cNvSpPr>
          <p:nvPr>
            <p:ph sz="quarter" idx="17"/>
          </p:nvPr>
        </p:nvSpPr>
        <p:spPr>
          <a:xfrm>
            <a:off x="10816814" y="17676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6" name="Espace réservé du contenu 9"/>
          <p:cNvSpPr>
            <a:spLocks noGrp="1"/>
          </p:cNvSpPr>
          <p:nvPr>
            <p:ph sz="quarter" idx="18"/>
          </p:nvPr>
        </p:nvSpPr>
        <p:spPr>
          <a:xfrm>
            <a:off x="19833629" y="17676000"/>
            <a:ext cx="863877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7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9999" y="23544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8" name="Espace réservé du contenu 7"/>
          <p:cNvSpPr>
            <a:spLocks noGrp="1"/>
          </p:cNvSpPr>
          <p:nvPr>
            <p:ph sz="quarter" idx="20"/>
          </p:nvPr>
        </p:nvSpPr>
        <p:spPr>
          <a:xfrm>
            <a:off x="10816814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9" name="Espace réservé du contenu 9"/>
          <p:cNvSpPr>
            <a:spLocks noGrp="1"/>
          </p:cNvSpPr>
          <p:nvPr>
            <p:ph sz="quarter" idx="21"/>
          </p:nvPr>
        </p:nvSpPr>
        <p:spPr>
          <a:xfrm>
            <a:off x="19833629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0" name="Espace réservé du contenu 3"/>
          <p:cNvSpPr>
            <a:spLocks noGrp="1"/>
          </p:cNvSpPr>
          <p:nvPr>
            <p:ph sz="quarter" idx="22"/>
          </p:nvPr>
        </p:nvSpPr>
        <p:spPr>
          <a:xfrm>
            <a:off x="1799999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1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10816814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2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19833629" y="29412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3" name="Espace réservé du contenu 3"/>
          <p:cNvSpPr>
            <a:spLocks noGrp="1"/>
          </p:cNvSpPr>
          <p:nvPr>
            <p:ph sz="quarter" idx="25"/>
          </p:nvPr>
        </p:nvSpPr>
        <p:spPr>
          <a:xfrm>
            <a:off x="1799999" y="35280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10816814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5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19833629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Title</a:t>
            </a:r>
            <a:r>
              <a:rPr lang="fr-CH" dirty="0"/>
              <a:t> 2</a:t>
            </a:r>
          </a:p>
        </p:txBody>
      </p:sp>
      <p:sp>
        <p:nvSpPr>
          <p:cNvPr id="23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87" y="36529608"/>
            <a:ext cx="23513453" cy="5075592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-1185" y="0"/>
            <a:ext cx="30276000" cy="90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b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0" y="5940000"/>
            <a:ext cx="26673629" cy="35665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42083763"/>
            <a:ext cx="30275213" cy="720000"/>
          </a:xfrm>
          <a:prstGeom prst="rect">
            <a:avLst/>
          </a:prstGeom>
          <a:gradFill>
            <a:gsLst>
              <a:gs pos="100000">
                <a:schemeClr val="accent4">
                  <a:alpha val="40000"/>
                </a:schemeClr>
              </a:gs>
              <a:gs pos="0">
                <a:schemeClr val="bg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38100" dir="5400000" algn="t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378563"/>
            <a:ext cx="6627600" cy="21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lvl1pPr algn="l" defTabSz="227060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567652" indent="-567652" algn="l" defTabSz="2270603" rtl="0" eaLnBrk="1" latinLnBrk="0" hangingPunct="1">
        <a:lnSpc>
          <a:spcPct val="90000"/>
        </a:lnSpc>
        <a:spcBef>
          <a:spcPts val="2483"/>
        </a:spcBef>
        <a:buFont typeface="Wingdings" panose="05000000000000000000" pitchFamily="2" charset="2"/>
        <a:buChar char="§"/>
        <a:defRPr sz="4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702954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838255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973557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108859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6244158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460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761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063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02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03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05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07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08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810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112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413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482" userDrawn="1">
          <p15:clr>
            <a:srgbClr val="F26B43"/>
          </p15:clr>
        </p15:guide>
        <p15:guide id="2" pos="95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9"/>
          <p:cNvSpPr>
            <a:spLocks noGrp="1"/>
          </p:cNvSpPr>
          <p:nvPr>
            <p:ph type="body" sz="quarter" idx="29"/>
          </p:nvPr>
        </p:nvSpPr>
        <p:spPr>
          <a:xfrm>
            <a:off x="6372333" y="1959237"/>
            <a:ext cx="19921585" cy="1051542"/>
          </a:xfrm>
        </p:spPr>
        <p:txBody>
          <a:bodyPr>
            <a:normAutofit fontScale="85000" lnSpcReduction="10000"/>
          </a:bodyPr>
          <a:lstStyle/>
          <a:p>
            <a:r>
              <a:rPr lang="fr-CH" sz="60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Clothilde </a:t>
            </a:r>
            <a:r>
              <a:rPr lang="fr-CH" sz="60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Vauvelle</a:t>
            </a:r>
            <a:r>
              <a:rPr lang="fr-CH" sz="60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, Myriam </a:t>
            </a:r>
            <a:r>
              <a:rPr lang="fr-CH" sz="60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Mosimann</a:t>
            </a:r>
            <a:r>
              <a:rPr lang="fr-CH" sz="60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, Laurent Bindschaedler</a:t>
            </a:r>
          </a:p>
        </p:txBody>
      </p:sp>
      <p:sp>
        <p:nvSpPr>
          <p:cNvPr id="21" name="Titre 20"/>
          <p:cNvSpPr>
            <a:spLocks noGrp="1"/>
          </p:cNvSpPr>
          <p:nvPr>
            <p:ph type="title"/>
          </p:nvPr>
        </p:nvSpPr>
        <p:spPr>
          <a:xfrm>
            <a:off x="6190444" y="-29027"/>
            <a:ext cx="20103474" cy="2314759"/>
          </a:xfrm>
        </p:spPr>
        <p:txBody>
          <a:bodyPr>
            <a:noAutofit/>
          </a:bodyPr>
          <a:lstStyle/>
          <a:p>
            <a:r>
              <a:rPr lang="fr-CH" sz="11700" b="1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Do </a:t>
            </a:r>
            <a:r>
              <a:rPr lang="fr-CH" sz="11700" b="1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Markets</a:t>
            </a:r>
            <a:r>
              <a:rPr lang="fr-CH" sz="11700" b="1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</a:t>
            </a:r>
            <a:r>
              <a:rPr lang="fr-CH" sz="11700" b="1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Follow</a:t>
            </a:r>
            <a:r>
              <a:rPr lang="fr-CH" sz="11700" b="1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Patents?</a:t>
            </a:r>
          </a:p>
        </p:txBody>
      </p:sp>
      <p:sp>
        <p:nvSpPr>
          <p:cNvPr id="43" name="Espace réservé du texte 19"/>
          <p:cNvSpPr txBox="1">
            <a:spLocks/>
          </p:cNvSpPr>
          <p:nvPr/>
        </p:nvSpPr>
        <p:spPr>
          <a:xfrm>
            <a:off x="704786" y="4103801"/>
            <a:ext cx="13395960" cy="94630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80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Project Goals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6508" y="5156384"/>
            <a:ext cx="1409973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>
                <a:latin typeface="Cambria" panose="02040503050406030204" pitchFamily="18" charset="0"/>
              </a:rPr>
              <a:t>Companies with strong innovation culture are often rewarded with high valuations. In this project, we take patents as a proxy for innovation and attempt to understand if and how patenting inventions leads to a higher valuation.</a:t>
            </a:r>
          </a:p>
          <a:p>
            <a:pPr algn="just"/>
            <a:endParaRPr lang="en-US" sz="4400" dirty="0">
              <a:latin typeface="Cambria" panose="02040503050406030204" pitchFamily="18" charset="0"/>
            </a:endParaRPr>
          </a:p>
          <a:p>
            <a:pPr algn="just"/>
            <a:r>
              <a:rPr lang="en-US" sz="4400" dirty="0">
                <a:latin typeface="Cambria" panose="02040503050406030204" pitchFamily="18" charset="0"/>
              </a:rPr>
              <a:t>3 research questions,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Is there a correlation between patents and market cap?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Are large patent holders systematically highly valued?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Are there examples of key patents boosting valuations?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B426DF-34F6-5E46-A91F-B7A21825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92" y="3711584"/>
            <a:ext cx="4255672" cy="41774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6066093-D77F-5443-A28A-BB2253DBA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662" y="242627"/>
            <a:ext cx="2880000" cy="2880000"/>
          </a:xfrm>
          <a:prstGeom prst="rect">
            <a:avLst/>
          </a:prstGeom>
        </p:spPr>
      </p:pic>
      <p:pic>
        <p:nvPicPr>
          <p:cNvPr id="128" name="Picture 127" descr="EPFL.png">
            <a:extLst>
              <a:ext uri="{FF2B5EF4-FFF2-40B4-BE49-F238E27FC236}">
                <a16:creationId xmlns:a16="http://schemas.microsoft.com/office/drawing/2014/main" id="{CB1D4596-63B2-744F-B107-764F17231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4" y="393543"/>
            <a:ext cx="5205790" cy="2520000"/>
          </a:xfrm>
          <a:prstGeom prst="rect">
            <a:avLst/>
          </a:prstGeom>
        </p:spPr>
      </p:pic>
      <p:sp>
        <p:nvSpPr>
          <p:cNvPr id="131" name="Espace réservé du texte 19">
            <a:extLst>
              <a:ext uri="{FF2B5EF4-FFF2-40B4-BE49-F238E27FC236}">
                <a16:creationId xmlns:a16="http://schemas.microsoft.com/office/drawing/2014/main" id="{8D6777B1-0619-A741-B072-460871397503}"/>
              </a:ext>
            </a:extLst>
          </p:cNvPr>
          <p:cNvSpPr txBox="1">
            <a:spLocks/>
          </p:cNvSpPr>
          <p:nvPr/>
        </p:nvSpPr>
        <p:spPr>
          <a:xfrm>
            <a:off x="16205327" y="4103800"/>
            <a:ext cx="13395960" cy="94630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80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Methodology</a:t>
            </a:r>
            <a:endParaRPr lang="fr-CH" sz="8000" dirty="0">
              <a:solidFill>
                <a:srgbClr val="C50A0B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</p:txBody>
      </p:sp>
      <p:sp>
        <p:nvSpPr>
          <p:cNvPr id="132" name="Espace réservé du texte 19">
            <a:extLst>
              <a:ext uri="{FF2B5EF4-FFF2-40B4-BE49-F238E27FC236}">
                <a16:creationId xmlns:a16="http://schemas.microsoft.com/office/drawing/2014/main" id="{E9BC8A1F-8F44-B64B-A157-6C9D772210A7}"/>
              </a:ext>
            </a:extLst>
          </p:cNvPr>
          <p:cNvSpPr txBox="1">
            <a:spLocks/>
          </p:cNvSpPr>
          <p:nvPr/>
        </p:nvSpPr>
        <p:spPr>
          <a:xfrm>
            <a:off x="766509" y="20711404"/>
            <a:ext cx="13395960" cy="94630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80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Top Patent </a:t>
            </a:r>
            <a:r>
              <a:rPr lang="fr-CH" sz="80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Holders</a:t>
            </a:r>
            <a:endParaRPr lang="fr-CH" sz="8000" dirty="0">
              <a:solidFill>
                <a:srgbClr val="C50A0B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</p:txBody>
      </p:sp>
      <p:sp>
        <p:nvSpPr>
          <p:cNvPr id="133" name="Espace réservé du texte 19">
            <a:extLst>
              <a:ext uri="{FF2B5EF4-FFF2-40B4-BE49-F238E27FC236}">
                <a16:creationId xmlns:a16="http://schemas.microsoft.com/office/drawing/2014/main" id="{7788FB3D-2027-F743-AB87-450E17C72C8B}"/>
              </a:ext>
            </a:extLst>
          </p:cNvPr>
          <p:cNvSpPr txBox="1">
            <a:spLocks/>
          </p:cNvSpPr>
          <p:nvPr/>
        </p:nvSpPr>
        <p:spPr>
          <a:xfrm>
            <a:off x="704786" y="13396027"/>
            <a:ext cx="13395960" cy="94630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80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Patents and </a:t>
            </a:r>
            <a:r>
              <a:rPr lang="fr-CH" sz="80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Market</a:t>
            </a:r>
            <a:r>
              <a:rPr lang="fr-CH" sz="80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Cap</a:t>
            </a:r>
          </a:p>
        </p:txBody>
      </p:sp>
      <p:sp>
        <p:nvSpPr>
          <p:cNvPr id="134" name="Espace réservé du texte 19">
            <a:extLst>
              <a:ext uri="{FF2B5EF4-FFF2-40B4-BE49-F238E27FC236}">
                <a16:creationId xmlns:a16="http://schemas.microsoft.com/office/drawing/2014/main" id="{C6EFC0A4-8EB1-3D48-86F5-94D31157ECB0}"/>
              </a:ext>
            </a:extLst>
          </p:cNvPr>
          <p:cNvSpPr txBox="1">
            <a:spLocks/>
          </p:cNvSpPr>
          <p:nvPr/>
        </p:nvSpPr>
        <p:spPr>
          <a:xfrm>
            <a:off x="766508" y="27804348"/>
            <a:ext cx="19689317" cy="8723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74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Influencial</a:t>
            </a:r>
            <a:r>
              <a:rPr lang="fr-CH" sz="74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Patents and Company </a:t>
            </a:r>
            <a:r>
              <a:rPr lang="fr-CH" sz="74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Valuation</a:t>
            </a:r>
            <a:endParaRPr lang="fr-CH" sz="7400" dirty="0">
              <a:solidFill>
                <a:srgbClr val="C50A0B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FDA3F0-8CA4-074B-9AE4-56AF28AF57BE}"/>
              </a:ext>
            </a:extLst>
          </p:cNvPr>
          <p:cNvSpPr/>
          <p:nvPr/>
        </p:nvSpPr>
        <p:spPr>
          <a:xfrm>
            <a:off x="15954693" y="3711584"/>
            <a:ext cx="13932000" cy="8644494"/>
          </a:xfrm>
          <a:prstGeom prst="rect">
            <a:avLst/>
          </a:prstGeom>
          <a:noFill/>
          <a:ln w="3175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E2EC4-4047-224D-AB66-4CF4AAA74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982" y="20507985"/>
            <a:ext cx="10460182" cy="6430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50507-BF36-A541-B234-93B440B5E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96" y="22214156"/>
            <a:ext cx="11648186" cy="3857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5AEB3-8836-9844-8C78-DD2038A84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01" y="29274873"/>
            <a:ext cx="11268745" cy="127954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799679-D978-8847-B703-4C0D19AD52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076" y="29274873"/>
            <a:ext cx="11325995" cy="1279541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718B638-E4A5-7D46-BA7B-119872918548}"/>
              </a:ext>
            </a:extLst>
          </p:cNvPr>
          <p:cNvSpPr/>
          <p:nvPr/>
        </p:nvSpPr>
        <p:spPr>
          <a:xfrm>
            <a:off x="16205327" y="5156384"/>
            <a:ext cx="1339596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Data Sources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National Bureau of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Economic</a:t>
            </a: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Research</a:t>
            </a: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(NBER) Patent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Dataset</a:t>
            </a:r>
            <a:endParaRPr lang="fr-CH" sz="3600" dirty="0">
              <a:solidFill>
                <a:srgbClr val="000000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Stanford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University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’s Patent Graph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ETFDB.com’s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Top 10 of S&amp;P 500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Wharton Research Data Services (WRDS)</a:t>
            </a:r>
            <a:endParaRPr lang="fr-CH" sz="3600" dirty="0">
              <a:solidFill>
                <a:srgbClr val="000000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Yahoo! Finance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fr-CH" sz="3600" dirty="0">
              <a:solidFill>
                <a:srgbClr val="000000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  <a:p>
            <a:pPr algn="just"/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1. Combine NBER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’s Dataset with Stanford’s Patent Graph</a:t>
            </a:r>
          </a:p>
          <a:p>
            <a:pPr marL="1320800" lvl="1" indent="-5588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Graph encodes patent importance, relationships, etc.</a:t>
            </a:r>
          </a:p>
          <a:p>
            <a:pPr algn="just">
              <a:spcBef>
                <a:spcPts val="1200"/>
              </a:spcBef>
            </a:pP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2. Match company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names</a:t>
            </a: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with</a:t>
            </a: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ETFDB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and WRDS</a:t>
            </a:r>
          </a:p>
          <a:p>
            <a:pPr marL="1320800" lvl="1" indent="-5588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Unified index</a:t>
            </a:r>
          </a:p>
          <a:p>
            <a:pPr marL="1320800" lvl="1" indent="-5588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Non trivial due to mergers, acquisitions, splits, renaming, etc.</a:t>
            </a:r>
            <a:endParaRPr lang="fr-CH" sz="3600" dirty="0">
              <a:solidFill>
                <a:srgbClr val="000000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69202E-1EB5-B944-B977-96E0FF61538F}"/>
              </a:ext>
            </a:extLst>
          </p:cNvPr>
          <p:cNvSpPr/>
          <p:nvPr/>
        </p:nvSpPr>
        <p:spPr>
          <a:xfrm>
            <a:off x="436764" y="3711584"/>
            <a:ext cx="14752435" cy="8644494"/>
          </a:xfrm>
          <a:prstGeom prst="rect">
            <a:avLst/>
          </a:prstGeom>
          <a:noFill/>
          <a:ln w="3175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7CCE93-3844-EB45-9ED0-F788D6EF71EB}"/>
              </a:ext>
            </a:extLst>
          </p:cNvPr>
          <p:cNvSpPr/>
          <p:nvPr/>
        </p:nvSpPr>
        <p:spPr>
          <a:xfrm>
            <a:off x="366696" y="12980705"/>
            <a:ext cx="29520000" cy="6718473"/>
          </a:xfrm>
          <a:prstGeom prst="rect">
            <a:avLst/>
          </a:prstGeom>
          <a:noFill/>
          <a:ln w="3175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955ED8-7BB0-5B46-8134-94FAD110DB5D}"/>
              </a:ext>
            </a:extLst>
          </p:cNvPr>
          <p:cNvSpPr/>
          <p:nvPr/>
        </p:nvSpPr>
        <p:spPr>
          <a:xfrm>
            <a:off x="366694" y="20297313"/>
            <a:ext cx="29520000" cy="6718473"/>
          </a:xfrm>
          <a:prstGeom prst="rect">
            <a:avLst/>
          </a:prstGeom>
          <a:noFill/>
          <a:ln w="3175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E3D7FB-D2F0-7644-A6CB-664EC2E5D8C4}"/>
              </a:ext>
            </a:extLst>
          </p:cNvPr>
          <p:cNvSpPr/>
          <p:nvPr/>
        </p:nvSpPr>
        <p:spPr>
          <a:xfrm>
            <a:off x="366693" y="27653102"/>
            <a:ext cx="29520000" cy="14760000"/>
          </a:xfrm>
          <a:prstGeom prst="rect">
            <a:avLst/>
          </a:prstGeom>
          <a:noFill/>
          <a:ln w="3175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56197"/>
      </p:ext>
    </p:extLst>
  </p:cSld>
  <p:clrMapOvr>
    <a:masterClrMapping/>
  </p:clrMapOvr>
</p:sld>
</file>

<file path=ppt/theme/theme1.xml><?xml version="1.0" encoding="utf-8"?>
<a:theme xmlns:a="http://schemas.openxmlformats.org/drawingml/2006/main" name="ecocloud-poster">
  <a:themeElements>
    <a:clrScheme name="ecocloud">
      <a:dk1>
        <a:srgbClr val="123D38"/>
      </a:dk1>
      <a:lt1>
        <a:srgbClr val="F1F2C7"/>
      </a:lt1>
      <a:dk2>
        <a:srgbClr val="0A4D6B"/>
      </a:dk2>
      <a:lt2>
        <a:srgbClr val="FFFFFF"/>
      </a:lt2>
      <a:accent1>
        <a:srgbClr val="1075BB"/>
      </a:accent1>
      <a:accent2>
        <a:srgbClr val="D4E3A8"/>
      </a:accent2>
      <a:accent3>
        <a:srgbClr val="276D67"/>
      </a:accent3>
      <a:accent4>
        <a:srgbClr val="3FABE2"/>
      </a:accent4>
      <a:accent5>
        <a:srgbClr val="758C36"/>
      </a:accent5>
      <a:accent6>
        <a:srgbClr val="AFCD70"/>
      </a:accent6>
      <a:hlink>
        <a:srgbClr val="4AAA9E"/>
      </a:hlink>
      <a:folHlink>
        <a:srgbClr val="A4AE7B"/>
      </a:folHlink>
    </a:clrScheme>
    <a:fontScheme name="ecocloud4">
      <a:majorFont>
        <a:latin typeface="DIN Next LT Pro Medium"/>
        <a:ea typeface=""/>
        <a:cs typeface=""/>
      </a:majorFont>
      <a:minorFont>
        <a:latin typeface="DIN Next LT Pro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cloud-poster.potx" id="{F0256F0C-9A18-4840-9CB7-91D9050078A8}" vid="{18509DD0-A6F6-4101-9A29-96219CD34C8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ecocloud-poster.potx</Template>
  <TotalTime>8166</TotalTime>
  <Words>179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</vt:lpstr>
      <vt:lpstr>DIN Next LT Pro Condensed</vt:lpstr>
      <vt:lpstr>DIN Next LT Pro Medium</vt:lpstr>
      <vt:lpstr>Fontin</vt:lpstr>
      <vt:lpstr>Wingdings</vt:lpstr>
      <vt:lpstr>ecocloud-poster</vt:lpstr>
      <vt:lpstr>Do Markets Follow Patents?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Stan Schlosshauer</dc:creator>
  <cp:lastModifiedBy>Laurent Bindschaedler</cp:lastModifiedBy>
  <cp:revision>86</cp:revision>
  <cp:lastPrinted>2017-05-22T14:39:26Z</cp:lastPrinted>
  <dcterms:created xsi:type="dcterms:W3CDTF">2015-07-06T11:10:51Z</dcterms:created>
  <dcterms:modified xsi:type="dcterms:W3CDTF">2018-01-24T15:12:26Z</dcterms:modified>
</cp:coreProperties>
</file>