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3" r:id="rId4"/>
    <p:sldId id="270" r:id="rId5"/>
    <p:sldId id="272" r:id="rId6"/>
    <p:sldId id="258" r:id="rId7"/>
    <p:sldId id="275" r:id="rId8"/>
    <p:sldId id="261" r:id="rId9"/>
    <p:sldId id="279" r:id="rId10"/>
    <p:sldId id="263" r:id="rId11"/>
    <p:sldId id="267" r:id="rId12"/>
    <p:sldId id="268" r:id="rId13"/>
    <p:sldId id="280" r:id="rId14"/>
    <p:sldId id="278" r:id="rId15"/>
  </p:sldIdLst>
  <p:sldSz cx="6858000" cy="51435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134" y="204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71082764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7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9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0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5602" name="Shape 10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94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9698" name="Shape 11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3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7890" name="Shape 14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8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3900"/>
            </a:lvl1pPr>
            <a:lvl2pPr lvl="1" algn="ctr">
              <a:spcBef>
                <a:spcPts val="0"/>
              </a:spcBef>
              <a:buSzPts val="5200"/>
              <a:buNone/>
              <a:defRPr sz="3900"/>
            </a:lvl2pPr>
            <a:lvl3pPr lvl="2" algn="ctr">
              <a:spcBef>
                <a:spcPts val="0"/>
              </a:spcBef>
              <a:buSzPts val="5200"/>
              <a:buNone/>
              <a:defRPr sz="3900"/>
            </a:lvl3pPr>
            <a:lvl4pPr lvl="3" algn="ctr">
              <a:spcBef>
                <a:spcPts val="0"/>
              </a:spcBef>
              <a:buSzPts val="5200"/>
              <a:buNone/>
              <a:defRPr sz="3900"/>
            </a:lvl4pPr>
            <a:lvl5pPr lvl="4" algn="ctr">
              <a:spcBef>
                <a:spcPts val="0"/>
              </a:spcBef>
              <a:buSzPts val="5200"/>
              <a:buNone/>
              <a:defRPr sz="3900"/>
            </a:lvl5pPr>
            <a:lvl6pPr lvl="5" algn="ctr">
              <a:spcBef>
                <a:spcPts val="0"/>
              </a:spcBef>
              <a:buSzPts val="5200"/>
              <a:buNone/>
              <a:defRPr sz="3900"/>
            </a:lvl6pPr>
            <a:lvl7pPr lvl="6" algn="ctr">
              <a:spcBef>
                <a:spcPts val="0"/>
              </a:spcBef>
              <a:buSzPts val="5200"/>
              <a:buNone/>
              <a:defRPr sz="3900"/>
            </a:lvl7pPr>
            <a:lvl8pPr lvl="7" algn="ctr">
              <a:spcBef>
                <a:spcPts val="0"/>
              </a:spcBef>
              <a:buSzPts val="5200"/>
              <a:buNone/>
              <a:defRPr sz="3900"/>
            </a:lvl8pPr>
            <a:lvl9pPr lvl="8" algn="ctr">
              <a:spcBef>
                <a:spcPts val="0"/>
              </a:spcBef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2700"/>
            </a:lvl1pPr>
            <a:lvl2pPr lvl="1" algn="ctr">
              <a:spcBef>
                <a:spcPts val="0"/>
              </a:spcBef>
              <a:buSzPts val="3600"/>
              <a:buNone/>
              <a:defRPr sz="2700"/>
            </a:lvl2pPr>
            <a:lvl3pPr lvl="2" algn="ctr">
              <a:spcBef>
                <a:spcPts val="0"/>
              </a:spcBef>
              <a:buSzPts val="3600"/>
              <a:buNone/>
              <a:defRPr sz="2700"/>
            </a:lvl3pPr>
            <a:lvl4pPr lvl="3" algn="ctr">
              <a:spcBef>
                <a:spcPts val="0"/>
              </a:spcBef>
              <a:buSzPts val="3600"/>
              <a:buNone/>
              <a:defRPr sz="2700"/>
            </a:lvl4pPr>
            <a:lvl5pPr lvl="4" algn="ctr">
              <a:spcBef>
                <a:spcPts val="0"/>
              </a:spcBef>
              <a:buSzPts val="3600"/>
              <a:buNone/>
              <a:defRPr sz="2700"/>
            </a:lvl5pPr>
            <a:lvl6pPr lvl="5" algn="ctr">
              <a:spcBef>
                <a:spcPts val="0"/>
              </a:spcBef>
              <a:buSzPts val="3600"/>
              <a:buNone/>
              <a:defRPr sz="2700"/>
            </a:lvl6pPr>
            <a:lvl7pPr lvl="6" algn="ctr">
              <a:spcBef>
                <a:spcPts val="0"/>
              </a:spcBef>
              <a:buSzPts val="3600"/>
              <a:buNone/>
              <a:defRPr sz="2700"/>
            </a:lvl7pPr>
            <a:lvl8pPr lvl="7" algn="ctr">
              <a:spcBef>
                <a:spcPts val="0"/>
              </a:spcBef>
              <a:buSzPts val="3600"/>
              <a:buNone/>
              <a:defRPr sz="2700"/>
            </a:lvl8pPr>
            <a:lvl9pPr lvl="8" algn="ctr">
              <a:spcBef>
                <a:spcPts val="0"/>
              </a:spcBef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1800"/>
            </a:lvl1pPr>
            <a:lvl2pPr lvl="1">
              <a:spcBef>
                <a:spcPts val="0"/>
              </a:spcBef>
              <a:buSzPts val="2400"/>
              <a:buNone/>
              <a:defRPr sz="1800"/>
            </a:lvl2pPr>
            <a:lvl3pPr lvl="2">
              <a:spcBef>
                <a:spcPts val="0"/>
              </a:spcBef>
              <a:buSzPts val="2400"/>
              <a:buNone/>
              <a:defRPr sz="1800"/>
            </a:lvl3pPr>
            <a:lvl4pPr lvl="3">
              <a:spcBef>
                <a:spcPts val="0"/>
              </a:spcBef>
              <a:buSzPts val="2400"/>
              <a:buNone/>
              <a:defRPr sz="1800"/>
            </a:lvl4pPr>
            <a:lvl5pPr lvl="4">
              <a:spcBef>
                <a:spcPts val="0"/>
              </a:spcBef>
              <a:buSzPts val="2400"/>
              <a:buNone/>
              <a:defRPr sz="1800"/>
            </a:lvl5pPr>
            <a:lvl6pPr lvl="5">
              <a:spcBef>
                <a:spcPts val="0"/>
              </a:spcBef>
              <a:buSzPts val="2400"/>
              <a:buNone/>
              <a:defRPr sz="1800"/>
            </a:lvl6pPr>
            <a:lvl7pPr lvl="6">
              <a:spcBef>
                <a:spcPts val="0"/>
              </a:spcBef>
              <a:buSzPts val="2400"/>
              <a:buNone/>
              <a:defRPr sz="1800"/>
            </a:lvl7pPr>
            <a:lvl8pPr lvl="7">
              <a:spcBef>
                <a:spcPts val="0"/>
              </a:spcBef>
              <a:buSzPts val="2400"/>
              <a:buNone/>
              <a:defRPr sz="1800"/>
            </a:lvl8pPr>
            <a:lvl9pPr lvl="8">
              <a:spcBef>
                <a:spcPts val="0"/>
              </a:spcBef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90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3600"/>
            </a:lvl1pPr>
            <a:lvl2pPr lvl="1">
              <a:spcBef>
                <a:spcPts val="0"/>
              </a:spcBef>
              <a:buSzPts val="4800"/>
              <a:buNone/>
              <a:defRPr sz="3600"/>
            </a:lvl2pPr>
            <a:lvl3pPr lvl="2">
              <a:spcBef>
                <a:spcPts val="0"/>
              </a:spcBef>
              <a:buSzPts val="4800"/>
              <a:buNone/>
              <a:defRPr sz="3600"/>
            </a:lvl3pPr>
            <a:lvl4pPr lvl="3">
              <a:spcBef>
                <a:spcPts val="0"/>
              </a:spcBef>
              <a:buSzPts val="4800"/>
              <a:buNone/>
              <a:defRPr sz="3600"/>
            </a:lvl4pPr>
            <a:lvl5pPr lvl="4">
              <a:spcBef>
                <a:spcPts val="0"/>
              </a:spcBef>
              <a:buSzPts val="4800"/>
              <a:buNone/>
              <a:defRPr sz="3600"/>
            </a:lvl5pPr>
            <a:lvl6pPr lvl="5">
              <a:spcBef>
                <a:spcPts val="0"/>
              </a:spcBef>
              <a:buSzPts val="4800"/>
              <a:buNone/>
              <a:defRPr sz="3600"/>
            </a:lvl6pPr>
            <a:lvl7pPr lvl="6">
              <a:spcBef>
                <a:spcPts val="0"/>
              </a:spcBef>
              <a:buSzPts val="4800"/>
              <a:buNone/>
              <a:defRPr sz="3600"/>
            </a:lvl7pPr>
            <a:lvl8pPr lvl="7">
              <a:spcBef>
                <a:spcPts val="0"/>
              </a:spcBef>
              <a:buSzPts val="4800"/>
              <a:buNone/>
              <a:defRPr sz="3600"/>
            </a:lvl8pPr>
            <a:lvl9pPr lvl="8">
              <a:spcBef>
                <a:spcPts val="0"/>
              </a:spcBef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3429000" y="0"/>
            <a:ext cx="3429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endParaRPr lang="ru-RU"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3150"/>
            </a:lvl1pPr>
            <a:lvl2pPr lvl="1" algn="ctr">
              <a:spcBef>
                <a:spcPts val="0"/>
              </a:spcBef>
              <a:buSzPts val="4200"/>
              <a:buNone/>
              <a:defRPr sz="3150"/>
            </a:lvl2pPr>
            <a:lvl3pPr lvl="2" algn="ctr">
              <a:spcBef>
                <a:spcPts val="0"/>
              </a:spcBef>
              <a:buSzPts val="4200"/>
              <a:buNone/>
              <a:defRPr sz="3150"/>
            </a:lvl3pPr>
            <a:lvl4pPr lvl="3" algn="ctr">
              <a:spcBef>
                <a:spcPts val="0"/>
              </a:spcBef>
              <a:buSzPts val="4200"/>
              <a:buNone/>
              <a:defRPr sz="3150"/>
            </a:lvl4pPr>
            <a:lvl5pPr lvl="4" algn="ctr">
              <a:spcBef>
                <a:spcPts val="0"/>
              </a:spcBef>
              <a:buSzPts val="4200"/>
              <a:buNone/>
              <a:defRPr sz="3150"/>
            </a:lvl5pPr>
            <a:lvl6pPr lvl="5" algn="ctr">
              <a:spcBef>
                <a:spcPts val="0"/>
              </a:spcBef>
              <a:buSzPts val="4200"/>
              <a:buNone/>
              <a:defRPr sz="3150"/>
            </a:lvl6pPr>
            <a:lvl7pPr lvl="6" algn="ctr">
              <a:spcBef>
                <a:spcPts val="0"/>
              </a:spcBef>
              <a:buSzPts val="4200"/>
              <a:buNone/>
              <a:defRPr sz="3150"/>
            </a:lvl7pPr>
            <a:lvl8pPr lvl="7" algn="ctr">
              <a:spcBef>
                <a:spcPts val="0"/>
              </a:spcBef>
              <a:buSzPts val="4200"/>
              <a:buNone/>
              <a:defRPr sz="3150"/>
            </a:lvl8pPr>
            <a:lvl9pPr lvl="8" algn="ctr">
              <a:spcBef>
                <a:spcPts val="0"/>
              </a:spcBef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9000"/>
            </a:lvl1pPr>
            <a:lvl2pPr lvl="1" algn="ctr">
              <a:spcBef>
                <a:spcPts val="0"/>
              </a:spcBef>
              <a:buSzPts val="12000"/>
              <a:buNone/>
              <a:defRPr sz="9000"/>
            </a:lvl2pPr>
            <a:lvl3pPr lvl="2" algn="ctr">
              <a:spcBef>
                <a:spcPts val="0"/>
              </a:spcBef>
              <a:buSzPts val="12000"/>
              <a:buNone/>
              <a:defRPr sz="9000"/>
            </a:lvl3pPr>
            <a:lvl4pPr lvl="3" algn="ctr">
              <a:spcBef>
                <a:spcPts val="0"/>
              </a:spcBef>
              <a:buSzPts val="12000"/>
              <a:buNone/>
              <a:defRPr sz="9000"/>
            </a:lvl4pPr>
            <a:lvl5pPr lvl="4" algn="ctr">
              <a:spcBef>
                <a:spcPts val="0"/>
              </a:spcBef>
              <a:buSzPts val="12000"/>
              <a:buNone/>
              <a:defRPr sz="9000"/>
            </a:lvl5pPr>
            <a:lvl6pPr lvl="5" algn="ctr">
              <a:spcBef>
                <a:spcPts val="0"/>
              </a:spcBef>
              <a:buSzPts val="12000"/>
              <a:buNone/>
              <a:defRPr sz="9000"/>
            </a:lvl6pPr>
            <a:lvl7pPr lvl="6" algn="ctr">
              <a:spcBef>
                <a:spcPts val="0"/>
              </a:spcBef>
              <a:buSzPts val="12000"/>
              <a:buNone/>
              <a:defRPr sz="9000"/>
            </a:lvl7pPr>
            <a:lvl8pPr lvl="7" algn="ctr">
              <a:spcBef>
                <a:spcPts val="0"/>
              </a:spcBef>
              <a:buSzPts val="12000"/>
              <a:buNone/>
              <a:defRPr sz="9000"/>
            </a:lvl8pPr>
            <a:lvl9pPr lvl="8" algn="ctr">
              <a:spcBef>
                <a:spcPts val="0"/>
              </a:spcBef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33363" y="444500"/>
            <a:ext cx="639127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33363" y="1152525"/>
            <a:ext cx="63912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r"/>
            <a:fld id="{84F93B6C-EC22-4158-8E59-476B7027556B}" type="slidenum">
              <a:rPr lang="ru-RU" sz="750">
                <a:solidFill>
                  <a:srgbClr val="595959"/>
                </a:solidFill>
              </a:rPr>
              <a:pPr algn="r"/>
              <a:t>‹#›</a:t>
            </a:fld>
            <a:endParaRPr lang="ru-RU" sz="75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233957" y="2450308"/>
            <a:ext cx="6390085" cy="853679"/>
          </a:xfrm>
        </p:spPr>
        <p:txBody>
          <a:bodyPr/>
          <a:lstStyle/>
          <a:p>
            <a:r>
              <a:rPr lang="ru-RU" sz="1600" dirty="0" err="1">
                <a:solidFill>
                  <a:schemeClr val="tx1"/>
                </a:solidFill>
              </a:rPr>
              <a:t>Портирование</a:t>
            </a:r>
            <a:r>
              <a:rPr lang="ru-RU" sz="1600" dirty="0">
                <a:solidFill>
                  <a:schemeClr val="tx1"/>
                </a:solidFill>
              </a:rPr>
              <a:t> веб-сервиса </a:t>
            </a:r>
            <a:r>
              <a:rPr lang="en-US" sz="1600" dirty="0" err="1">
                <a:solidFill>
                  <a:schemeClr val="tx1"/>
                </a:solidFill>
              </a:rPr>
              <a:t>UsersManager</a:t>
            </a:r>
            <a:r>
              <a:rPr lang="ru-RU" sz="1600" dirty="0">
                <a:solidFill>
                  <a:schemeClr val="tx1"/>
                </a:solidFill>
              </a:rPr>
              <a:t> и компонента пользовательского интерфейса системы </a:t>
            </a:r>
            <a:r>
              <a:rPr lang="ru-RU" sz="1600" dirty="0" err="1">
                <a:solidFill>
                  <a:schemeClr val="tx1"/>
                </a:solidFill>
              </a:rPr>
              <a:t>Traccar</a:t>
            </a:r>
            <a:r>
              <a:rPr lang="ru-RU" sz="1600" dirty="0">
                <a:solidFill>
                  <a:schemeClr val="tx1"/>
                </a:solidFill>
              </a:rPr>
              <a:t> на </a:t>
            </a:r>
            <a:r>
              <a:rPr lang="ru-RU" sz="1600" dirty="0" err="1">
                <a:solidFill>
                  <a:schemeClr val="tx1"/>
                </a:solidFill>
              </a:rPr>
              <a:t>OSGi</a:t>
            </a:r>
            <a:r>
              <a:rPr lang="ru-RU" sz="1600" dirty="0">
                <a:solidFill>
                  <a:schemeClr val="tx1"/>
                </a:solidFill>
              </a:rPr>
              <a:t> сервис и </a:t>
            </a:r>
            <a:r>
              <a:rPr lang="ru-RU" sz="1600" dirty="0" err="1">
                <a:solidFill>
                  <a:schemeClr val="tx1"/>
                </a:solidFill>
              </a:rPr>
              <a:t>портлет</a:t>
            </a:r>
            <a:r>
              <a:rPr lang="ru-RU" sz="1600" dirty="0">
                <a:solidFill>
                  <a:schemeClr val="tx1"/>
                </a:solidFill>
              </a:rPr>
              <a:t> платформы </a:t>
            </a:r>
            <a:r>
              <a:rPr lang="ru-RU" sz="1600" dirty="0" err="1">
                <a:solidFill>
                  <a:schemeClr val="tx1"/>
                </a:solidFill>
              </a:rPr>
              <a:t>Liferay</a:t>
            </a:r>
            <a:r>
              <a:rPr lang="ru-RU" sz="1600" dirty="0">
                <a:solidFill>
                  <a:schemeClr val="tx1"/>
                </a:solidFill>
              </a:rPr>
              <a:t> с сохранением протокола взаимодействия клиента с сервером</a:t>
            </a: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4725144" y="3867894"/>
            <a:ext cx="1996678" cy="8191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Мосин Илья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ИУ3-72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270273" y="642937"/>
            <a:ext cx="6587728" cy="8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1087042"/>
            <a:ext cx="6858000" cy="11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" y="839391"/>
            <a:ext cx="853679" cy="85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E495747C-C907-4657-8B4A-5B75B0A27C3C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28674" name="Shape 119"/>
          <p:cNvSpPr txBox="1">
            <a:spLocks noGrp="1"/>
          </p:cNvSpPr>
          <p:nvPr>
            <p:ph type="title"/>
          </p:nvPr>
        </p:nvSpPr>
        <p:spPr>
          <a:xfrm>
            <a:off x="169070" y="162279"/>
            <a:ext cx="6391275" cy="4286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Диаграмма классов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0658" y="1113588"/>
            <a:ext cx="6210690" cy="3026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AF664FE-FBFE-4F5E-8A86-5D3702D229EF}" type="slidenum">
              <a:rPr lang="ru-RU"/>
              <a:pPr/>
              <a:t>11</a:t>
            </a:fld>
            <a:endParaRPr lang="ru-RU"/>
          </a:p>
        </p:txBody>
      </p:sp>
      <p:sp>
        <p:nvSpPr>
          <p:cNvPr id="36866" name="Shape 144"/>
          <p:cNvSpPr txBox="1">
            <a:spLocks noGrp="1"/>
          </p:cNvSpPr>
          <p:nvPr>
            <p:ph type="title"/>
          </p:nvPr>
        </p:nvSpPr>
        <p:spPr>
          <a:xfrm>
            <a:off x="345282" y="411510"/>
            <a:ext cx="600908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Исследование метрик проекта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46802" y="1347137"/>
            <a:ext cx="2970498" cy="30879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233362" y="267494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16384" r="3800"/>
          <a:stretch/>
        </p:blipFill>
        <p:spPr>
          <a:xfrm>
            <a:off x="233362" y="843558"/>
            <a:ext cx="6408712" cy="3224015"/>
          </a:xfrm>
          <a:prstGeom prst="rect">
            <a:avLst/>
          </a:prstGeom>
        </p:spPr>
      </p:pic>
      <p:sp>
        <p:nvSpPr>
          <p:cNvPr id="6" name="Shape 19"/>
          <p:cNvSpPr txBox="1">
            <a:spLocks noGrp="1"/>
          </p:cNvSpPr>
          <p:nvPr>
            <p:ph type="sldNum" idx="10"/>
          </p:nvPr>
        </p:nvSpPr>
        <p:spPr>
          <a:xfrm>
            <a:off x="6354367" y="4662488"/>
            <a:ext cx="411956" cy="393700"/>
          </a:xfrm>
          <a:ln/>
        </p:spPr>
        <p:txBody>
          <a:bodyPr/>
          <a:lstStyle/>
          <a:p>
            <a:fld id="{90ED98D2-A93C-4F0D-B7E6-5BBE0EBD0634}" type="slidenum">
              <a:rPr lang="ru-RU"/>
              <a:pPr/>
              <a:t>12</a:t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14940" r="3800"/>
          <a:stretch/>
        </p:blipFill>
        <p:spPr>
          <a:xfrm>
            <a:off x="233362" y="1059582"/>
            <a:ext cx="6408712" cy="3279678"/>
          </a:xfrm>
          <a:prstGeom prst="rect">
            <a:avLst/>
          </a:prstGeom>
        </p:spPr>
      </p:pic>
      <p:sp>
        <p:nvSpPr>
          <p:cNvPr id="6" name="Shape 150"/>
          <p:cNvSpPr txBox="1">
            <a:spLocks noGrp="1"/>
          </p:cNvSpPr>
          <p:nvPr>
            <p:ph type="title"/>
          </p:nvPr>
        </p:nvSpPr>
        <p:spPr>
          <a:xfrm>
            <a:off x="233362" y="267494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sp>
        <p:nvSpPr>
          <p:cNvPr id="7" name="Shape 19"/>
          <p:cNvSpPr txBox="1">
            <a:spLocks noGrp="1"/>
          </p:cNvSpPr>
          <p:nvPr>
            <p:ph type="sldNum" idx="10"/>
          </p:nvPr>
        </p:nvSpPr>
        <p:spPr>
          <a:xfrm>
            <a:off x="6354367" y="4662488"/>
            <a:ext cx="411956" cy="393700"/>
          </a:xfrm>
          <a:ln/>
        </p:spPr>
        <p:txBody>
          <a:bodyPr/>
          <a:lstStyle/>
          <a:p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793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/>
              <a:t>Изучен </a:t>
            </a:r>
            <a:r>
              <a:rPr lang="ru-RU" sz="1200" dirty="0"/>
              <a:t>соответствующий </a:t>
            </a:r>
            <a:r>
              <a:rPr lang="ru-RU" sz="1200" dirty="0" err="1"/>
              <a:t>Manager</a:t>
            </a:r>
            <a:r>
              <a:rPr lang="ru-RU" sz="1200" dirty="0"/>
              <a:t> и его графический интерфейс в </a:t>
            </a:r>
            <a:r>
              <a:rPr lang="ru-RU" sz="1200" dirty="0" err="1"/>
              <a:t>Traccar</a:t>
            </a:r>
            <a:r>
              <a:rPr lang="ru-RU" sz="1200" dirty="0"/>
              <a:t>;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/>
              <a:t>Спроектирован </a:t>
            </a:r>
            <a:r>
              <a:rPr lang="ru-RU" sz="1200" dirty="0"/>
              <a:t>интерфейс компонента</a:t>
            </a:r>
            <a:r>
              <a:rPr lang="en-US" sz="1200" dirty="0"/>
              <a:t>;</a:t>
            </a:r>
            <a:endParaRPr lang="ru-RU" sz="12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/>
              <a:t>Реализовано </a:t>
            </a:r>
            <a:r>
              <a:rPr lang="ru-RU" sz="1200" dirty="0"/>
              <a:t>хранение данных в БД (</a:t>
            </a:r>
            <a:r>
              <a:rPr lang="ru-RU" sz="1200" dirty="0" smtClean="0"/>
              <a:t>функционал инкапсулирован</a:t>
            </a:r>
            <a:r>
              <a:rPr lang="ru-RU" sz="1200" dirty="0"/>
              <a:t>);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/>
              <a:t>Проведено </a:t>
            </a:r>
            <a:r>
              <a:rPr lang="ru-RU" sz="1200" dirty="0"/>
              <a:t>тестирование</a:t>
            </a:r>
            <a:r>
              <a:rPr lang="en-US" sz="1200" dirty="0"/>
              <a:t>;</a:t>
            </a:r>
            <a:endParaRPr lang="ru-RU" sz="12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8877" y="46894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121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245954" y="867814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0414" y="1545637"/>
            <a:ext cx="6505575" cy="1112102"/>
          </a:xfrm>
        </p:spPr>
        <p:txBody>
          <a:bodyPr>
            <a:noAutofit/>
          </a:bodyPr>
          <a:lstStyle/>
          <a:p>
            <a:pPr indent="290513" algn="just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ts val="1100"/>
              <a:buNone/>
            </a:pPr>
            <a:r>
              <a:rPr lang="ru-RU" sz="1350" dirty="0" err="1">
                <a:solidFill>
                  <a:schemeClr val="tx1"/>
                </a:solidFill>
              </a:rPr>
              <a:t>Портирование</a:t>
            </a:r>
            <a:r>
              <a:rPr lang="ru-RU" sz="1350" dirty="0">
                <a:solidFill>
                  <a:schemeClr val="tx1"/>
                </a:solidFill>
              </a:rPr>
              <a:t> веб-сервиса </a:t>
            </a:r>
            <a:r>
              <a:rPr lang="en-US" sz="1350" dirty="0" err="1">
                <a:solidFill>
                  <a:schemeClr val="tx1"/>
                </a:solidFill>
              </a:rPr>
              <a:t>UsersManager</a:t>
            </a:r>
            <a:r>
              <a:rPr lang="ru-RU" sz="1350" dirty="0">
                <a:solidFill>
                  <a:schemeClr val="tx1"/>
                </a:solidFill>
              </a:rPr>
              <a:t> и компонента пользовательского интерфейса системы </a:t>
            </a:r>
            <a:r>
              <a:rPr lang="ru-RU" sz="1350" dirty="0" err="1">
                <a:solidFill>
                  <a:schemeClr val="tx1"/>
                </a:solidFill>
              </a:rPr>
              <a:t>Traccar</a:t>
            </a:r>
            <a:r>
              <a:rPr lang="ru-RU" sz="1350" dirty="0">
                <a:solidFill>
                  <a:schemeClr val="tx1"/>
                </a:solidFill>
              </a:rPr>
              <a:t> на </a:t>
            </a:r>
            <a:r>
              <a:rPr lang="ru-RU" sz="1350" dirty="0" err="1">
                <a:solidFill>
                  <a:schemeClr val="tx1"/>
                </a:solidFill>
              </a:rPr>
              <a:t>OSGi</a:t>
            </a:r>
            <a:r>
              <a:rPr lang="ru-RU" sz="1350" dirty="0">
                <a:solidFill>
                  <a:schemeClr val="tx1"/>
                </a:solidFill>
              </a:rPr>
              <a:t> сервис и </a:t>
            </a:r>
            <a:r>
              <a:rPr lang="ru-RU" sz="1350" dirty="0" err="1">
                <a:solidFill>
                  <a:schemeClr val="tx1"/>
                </a:solidFill>
              </a:rPr>
              <a:t>портлет</a:t>
            </a:r>
            <a:r>
              <a:rPr lang="ru-RU" sz="1350" dirty="0">
                <a:solidFill>
                  <a:schemeClr val="tx1"/>
                </a:solidFill>
              </a:rPr>
              <a:t> платформы </a:t>
            </a:r>
            <a:r>
              <a:rPr lang="ru-RU" sz="1350" dirty="0" err="1">
                <a:solidFill>
                  <a:schemeClr val="tx1"/>
                </a:solidFill>
              </a:rPr>
              <a:t>Liferay</a:t>
            </a:r>
            <a:r>
              <a:rPr lang="ru-RU" sz="1350" dirty="0">
                <a:solidFill>
                  <a:schemeClr val="tx1"/>
                </a:solidFill>
              </a:rPr>
              <a:t> с сохранением протокола взаимодействия клиента с сервером</a:t>
            </a:r>
            <a:r>
              <a:rPr lang="ru-RU" sz="13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Изучить соответствующий </a:t>
            </a:r>
            <a:r>
              <a:rPr lang="ru-RU" sz="1200" dirty="0" err="1"/>
              <a:t>Manager</a:t>
            </a:r>
            <a:r>
              <a:rPr lang="ru-RU" sz="1200" dirty="0"/>
              <a:t> и его графический интерфейс в </a:t>
            </a:r>
            <a:r>
              <a:rPr lang="ru-RU" sz="1200" dirty="0" err="1"/>
              <a:t>Traccar</a:t>
            </a:r>
            <a:r>
              <a:rPr lang="ru-RU" sz="1200" dirty="0"/>
              <a:t>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Спроектировать интерфейс компонента</a:t>
            </a:r>
            <a:r>
              <a:rPr lang="en-US" sz="1200" dirty="0"/>
              <a:t>;</a:t>
            </a:r>
            <a:endParaRPr lang="ru-RU" sz="1200" dirty="0"/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Реализовать хранение данных в БД (функционал должен быть инкапсулирован);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Разделение модели данных и бизнес логики;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Провести тестирование</a:t>
            </a:r>
            <a:r>
              <a:rPr lang="en-US" sz="1200" dirty="0"/>
              <a:t>;</a:t>
            </a:r>
            <a:endParaRPr lang="ru-RU" sz="1200" dirty="0"/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Описать требования, конструкцию, особенности сборки и запуска в документации;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Реализовать визуализацию данных в GUI;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Обработка событий GUI и отправка команд;</a:t>
            </a:r>
          </a:p>
          <a:p>
            <a:pPr indent="257175">
              <a:lnSpc>
                <a:spcPct val="150000"/>
              </a:lnSpc>
              <a:buFont typeface="+mj-lt"/>
              <a:buAutoNum type="arabicPeriod"/>
            </a:pPr>
            <a:r>
              <a:rPr lang="ru-RU" sz="1200" dirty="0"/>
              <a:t>Использование CSS стилей и шаблонов</a:t>
            </a:r>
            <a:endParaRPr lang="ru-RU" sz="12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06772" y="45879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08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4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1800" dirty="0">
                <a:latin typeface="Times New Roman" pitchFamily="18" charset="0"/>
                <a:cs typeface="Arial" charset="0"/>
              </a:rPr>
              <a:t>Выявление заинтересованных сторон и их интересов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01437"/>
              </p:ext>
            </p:extLst>
          </p:nvPr>
        </p:nvGraphicFramePr>
        <p:xfrm>
          <a:off x="233364" y="1131590"/>
          <a:ext cx="6291980" cy="36421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45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6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3228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Заинтересованные стороны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1295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</a:t>
                      </a: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портлета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П1 Удобное отображение всех свойств добавленных пользователей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П2 Удобное взаимодействие с системой добавления свойств пользователя системы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П3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Валидация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полей.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316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Разработчик портлета (новый разработчик)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4522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Владелец опенсорсного проекта (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owner</a:t>
                      </a: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свойств, добавленных в базу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Grp="1"/>
          </p:cNvSpPr>
          <p:nvPr>
            <p:ph type="title" idx="4294967295"/>
          </p:nvPr>
        </p:nvSpPr>
        <p:spPr>
          <a:xfrm>
            <a:off x="205940" y="145812"/>
            <a:ext cx="6391275" cy="429816"/>
          </a:xfrm>
        </p:spPr>
        <p:txBody>
          <a:bodyPr/>
          <a:lstStyle/>
          <a:p>
            <a:pPr algn="ctr"/>
            <a:r>
              <a:rPr lang="ru-RU" sz="18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0132"/>
              </p:ext>
            </p:extLst>
          </p:nvPr>
        </p:nvGraphicFramePr>
        <p:xfrm>
          <a:off x="205940" y="575628"/>
          <a:ext cx="6391275" cy="448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95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5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2890">
                <a:tc>
                  <a:txBody>
                    <a:bodyPr/>
                    <a:lstStyle/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П1 Удобное отображение всех свойств добавленных пользователей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П2 Удобное взаимодействие с системой добавления свойств пользователя системы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Traccar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</a:p>
                    <a:p>
                      <a:pPr indent="450000"/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П3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Валидация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полей.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</a:t>
                      </a:r>
                      <a:r>
                        <a:rPr lang="ru-RU" sz="1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Визуализатор данных из БД.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Эргономичный интерфейс реализованных функций взаимодействия с базой данных </a:t>
                      </a: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геозон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П3 Жесткая типизация вводимых данных.</a:t>
                      </a:r>
                      <a:endParaRPr lang="ru-RU" sz="11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Хорошо документированный код, наличие обучений и файлов конфигураций.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свойств, добавленных в базу данных.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45" marR="26145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Код и настройки разрабатываемой системы будут находиться в системе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производится с использованием системы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Будет использоваться система бинарной сборки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Для обеспечения расширяемости код разрабатываемой системы будет разбит на модули, зависимости между которыми будут только через стандартные интерфейсы взаимодействия с БД.</a:t>
                      </a:r>
                      <a:endParaRPr lang="ru-RU" sz="11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8" marR="16638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6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359226" y="339502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Traccar</a:t>
            </a:r>
            <a:r>
              <a:rPr lang="en-US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UsersManager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1028" name="Picture 4" descr="Картинки по запрос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7" y="1190351"/>
            <a:ext cx="5499452" cy="30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99330" y="4245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8361" y="195486"/>
            <a:ext cx="6390450" cy="631350"/>
          </a:xfrm>
        </p:spPr>
        <p:txBody>
          <a:bodyPr/>
          <a:lstStyle/>
          <a:p>
            <a:r>
              <a:rPr lang="ru-RU" dirty="0"/>
              <a:t>Система как </a:t>
            </a:r>
            <a:r>
              <a:rPr lang="en-US" dirty="0"/>
              <a:t>“</a:t>
            </a:r>
            <a:r>
              <a:rPr lang="ru-RU" dirty="0"/>
              <a:t>черный ящик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80" y="826836"/>
            <a:ext cx="5400599" cy="36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7BC8870-B642-4C96-9886-DF11B228CAC9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24578" name="Shape 107"/>
          <p:cNvSpPr txBox="1">
            <a:spLocks noChangeArrowheads="1"/>
          </p:cNvSpPr>
          <p:nvPr/>
        </p:nvSpPr>
        <p:spPr bwMode="auto">
          <a:xfrm>
            <a:off x="186089" y="107733"/>
            <a:ext cx="681751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Компонентная декомпозиция системы.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45608" y="936185"/>
            <a:ext cx="7003608" cy="3557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3120"/>
            <a:ext cx="6857999" cy="40428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640" y="123478"/>
            <a:ext cx="6390450" cy="572700"/>
          </a:xfrm>
        </p:spPr>
        <p:txBody>
          <a:bodyPr/>
          <a:lstStyle/>
          <a:p>
            <a:pPr algn="ctr"/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декомпозиция системы.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6354367" y="4662488"/>
            <a:ext cx="411956" cy="393700"/>
          </a:xfrm>
          <a:ln/>
        </p:spPr>
        <p:txBody>
          <a:bodyPr/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9476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402</Words>
  <Application>Microsoft Office PowerPoint</Application>
  <PresentationFormat>Произвольный</PresentationFormat>
  <Paragraphs>79</Paragraphs>
  <Slides>14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Light</vt:lpstr>
      <vt:lpstr>Портирование веб-сервиса UsersManager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vt:lpstr>
      <vt:lpstr>Техническое задание</vt:lpstr>
      <vt:lpstr>Техническое задание</vt:lpstr>
      <vt:lpstr>Выявление заинтересованных сторон и их интересов </vt:lpstr>
      <vt:lpstr>Выбор технических решений</vt:lpstr>
      <vt:lpstr>Что такое Traccar и UsersManager</vt:lpstr>
      <vt:lpstr>Система как “черный ящик”</vt:lpstr>
      <vt:lpstr>Презентация PowerPoint</vt:lpstr>
      <vt:lpstr>Модульная декомпозиция системы.</vt:lpstr>
      <vt:lpstr>Диаграмма классов</vt:lpstr>
      <vt:lpstr>Исследование метрик проекта</vt:lpstr>
      <vt:lpstr>Тестирование проекта</vt:lpstr>
      <vt:lpstr>Тестирование проекта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geofenceManager</dc:title>
  <cp:lastModifiedBy>Максим Червяков</cp:lastModifiedBy>
  <cp:revision>36</cp:revision>
  <dcterms:modified xsi:type="dcterms:W3CDTF">2018-02-25T13:03:54Z</dcterms:modified>
</cp:coreProperties>
</file>