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5" r:id="rId12"/>
    <p:sldId id="266" r:id="rId1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4CED5B-443B-422B-A560-9A967E280309}">
  <a:tblStyle styleId="{334CED5B-443B-422B-A560-9A967E2803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14" y="336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861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 dirty="0"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Network Engineer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Связность между </a:t>
            </a:r>
            <a:r>
              <a:rPr lang="en-US" sz="3000" dirty="0"/>
              <a:t>R</a:t>
            </a:r>
            <a:r>
              <a:rPr lang="ru-RU" sz="3000" dirty="0"/>
              <a:t>3</a:t>
            </a:r>
            <a:r>
              <a:rPr lang="en-US" sz="3000" dirty="0"/>
              <a:t> </a:t>
            </a:r>
            <a:r>
              <a:rPr lang="ru-RU" sz="3000" dirty="0"/>
              <a:t>и </a:t>
            </a:r>
            <a:r>
              <a:rPr lang="en-US" sz="3000" dirty="0"/>
              <a:t>R</a:t>
            </a:r>
            <a:r>
              <a:rPr lang="ru-RU" sz="3000" dirty="0"/>
              <a:t>4 по </a:t>
            </a:r>
            <a:r>
              <a:rPr lang="en-US" sz="3000" dirty="0"/>
              <a:t>ISIS + iBGP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123547-7E53-4002-9C5A-91C2A3F2538A}"/>
              </a:ext>
            </a:extLst>
          </p:cNvPr>
          <p:cNvSpPr txBox="1"/>
          <p:nvPr/>
        </p:nvSpPr>
        <p:spPr>
          <a:xfrm>
            <a:off x="4156518" y="1094422"/>
            <a:ext cx="42082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R3# show ip route isis</a:t>
            </a:r>
          </a:p>
          <a:p>
            <a:r>
              <a:rPr lang="en-US" sz="1000" dirty="0"/>
              <a:t>i L1     123.4.0.254/32 [115/20] via 123.3.1.7, 00:28:28, Ethernet0/2.200</a:t>
            </a:r>
          </a:p>
          <a:p>
            <a:r>
              <a:rPr lang="en-US" sz="1000" dirty="0"/>
              <a:t>                                    [115/20] via 123.3.1.5, 00:28:28, Ethernet0/1.200</a:t>
            </a:r>
          </a:p>
          <a:p>
            <a:r>
              <a:rPr lang="en-US" sz="1000" dirty="0"/>
              <a:t>                                    [115/20] via 123.3.1.3, 00:28:28, Ethernet0/0</a:t>
            </a:r>
          </a:p>
          <a:p>
            <a:endParaRPr lang="en-US" sz="1000" dirty="0"/>
          </a:p>
          <a:p>
            <a:r>
              <a:rPr lang="en-US" sz="1000" dirty="0"/>
              <a:t>R4# show ip route isis</a:t>
            </a:r>
          </a:p>
          <a:p>
            <a:r>
              <a:rPr lang="en-US" sz="1000" dirty="0"/>
              <a:t>i L1     123.3.0.254/32 [115/20] via 123.3.1.6, 00:30:17, Ethernet0/2.200</a:t>
            </a:r>
          </a:p>
          <a:p>
            <a:r>
              <a:rPr lang="en-US" sz="1000" dirty="0"/>
              <a:t>                                    [115/20] via 123.3.1.4, 00:30:17, Ethernet0/1.200</a:t>
            </a:r>
          </a:p>
          <a:p>
            <a:r>
              <a:rPr lang="en-US" sz="1000" dirty="0"/>
              <a:t>                                    [115/20] via 123.3.1.2, 00:30:17, Ethernet0/0</a:t>
            </a:r>
            <a:endParaRPr lang="ru-RU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89055-3CD9-4F06-AABA-0488C59CD057}"/>
              </a:ext>
            </a:extLst>
          </p:cNvPr>
          <p:cNvSpPr txBox="1"/>
          <p:nvPr/>
        </p:nvSpPr>
        <p:spPr>
          <a:xfrm>
            <a:off x="500550" y="1094422"/>
            <a:ext cx="29995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R3# show running-config | section bgp</a:t>
            </a:r>
          </a:p>
          <a:p>
            <a:r>
              <a:rPr lang="en-US" sz="1000" dirty="0"/>
              <a:t>router bgp 2000</a:t>
            </a:r>
          </a:p>
          <a:p>
            <a:r>
              <a:rPr lang="en-US" sz="1000" dirty="0"/>
              <a:t>bgp log-neighbor-changes</a:t>
            </a:r>
          </a:p>
          <a:p>
            <a:r>
              <a:rPr lang="en-US" sz="1000" dirty="0"/>
              <a:t>neighbor 123.1.1.10 remote-as 1000</a:t>
            </a:r>
          </a:p>
          <a:p>
            <a:r>
              <a:rPr lang="en-US" sz="1000" dirty="0"/>
              <a:t>neighbor 123.2.1.10 remote-as 1000</a:t>
            </a:r>
          </a:p>
          <a:p>
            <a:r>
              <a:rPr lang="en-US" sz="1000" dirty="0"/>
              <a:t>neighbor 123.4.0.254 remote-as 2000</a:t>
            </a:r>
          </a:p>
          <a:p>
            <a:r>
              <a:rPr lang="en-US" sz="1000" dirty="0"/>
              <a:t>neighbor 123.4.0.254 update-source Loopback0</a:t>
            </a:r>
          </a:p>
          <a:p>
            <a:r>
              <a:rPr lang="en-US" sz="1000" dirty="0"/>
              <a:t>!</a:t>
            </a:r>
          </a:p>
          <a:p>
            <a:r>
              <a:rPr lang="en-US" sz="1000" dirty="0"/>
              <a:t>address-family ipv4</a:t>
            </a:r>
          </a:p>
          <a:p>
            <a:r>
              <a:rPr lang="en-US" sz="1000" dirty="0"/>
              <a:t>network 123.3.0.0 mask 255.255.0.0</a:t>
            </a:r>
          </a:p>
          <a:p>
            <a:r>
              <a:rPr lang="en-US" sz="1000" dirty="0"/>
              <a:t>neighbor 123.1.1.10 activate</a:t>
            </a:r>
          </a:p>
          <a:p>
            <a:r>
              <a:rPr lang="en-US" sz="1000" dirty="0"/>
              <a:t>neighbor 123.1.1.10 soft-reconfiguration inbound</a:t>
            </a:r>
          </a:p>
          <a:p>
            <a:r>
              <a:rPr lang="en-US" sz="1000" dirty="0"/>
              <a:t>neighbor 123.2.1.10 activate</a:t>
            </a:r>
          </a:p>
          <a:p>
            <a:r>
              <a:rPr lang="en-US" sz="1000" dirty="0"/>
              <a:t>neighbor 123.2.1.10 soft-reconfiguration inbound</a:t>
            </a:r>
          </a:p>
          <a:p>
            <a:r>
              <a:rPr lang="en-US" sz="1000" dirty="0"/>
              <a:t>neighbor 123.4.0.254 activate</a:t>
            </a:r>
          </a:p>
          <a:p>
            <a:r>
              <a:rPr lang="en-US" sz="1000" dirty="0"/>
              <a:t>neighbor 123.4.0.254 next-hop-self</a:t>
            </a:r>
          </a:p>
          <a:p>
            <a:r>
              <a:rPr lang="en-US" sz="1000" dirty="0"/>
              <a:t>neighbor 123.4.0.254 soft-reconfiguration inbound</a:t>
            </a:r>
          </a:p>
          <a:p>
            <a:r>
              <a:rPr lang="en-US" sz="1000" dirty="0"/>
              <a:t>exit-address-family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185100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A337A3F-C899-4248-96C5-36197DA09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конечных потребителей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63121A-E5C6-4425-8947-755642448F13}"/>
              </a:ext>
            </a:extLst>
          </p:cNvPr>
          <p:cNvSpPr txBox="1"/>
          <p:nvPr/>
        </p:nvSpPr>
        <p:spPr>
          <a:xfrm>
            <a:off x="500550" y="1111911"/>
            <a:ext cx="33826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interface Loopback1</a:t>
            </a:r>
          </a:p>
          <a:p>
            <a:r>
              <a:rPr lang="en-US" sz="1000" dirty="0"/>
              <a:t>description IP-UNNAMBERED</a:t>
            </a:r>
          </a:p>
          <a:p>
            <a:r>
              <a:rPr lang="en-US" sz="1000" dirty="0"/>
              <a:t>ip address 123.3.101.1 255.255.255.0</a:t>
            </a:r>
          </a:p>
          <a:p>
            <a:r>
              <a:rPr lang="en-US" sz="1000" dirty="0"/>
              <a:t>!</a:t>
            </a:r>
          </a:p>
          <a:p>
            <a:r>
              <a:rPr lang="en-US" sz="1000" dirty="0"/>
              <a:t>interface Ethernet0/3.101</a:t>
            </a:r>
          </a:p>
          <a:p>
            <a:r>
              <a:rPr lang="en-US" sz="1000" dirty="0"/>
              <a:t>encapsulation dot1Q 101</a:t>
            </a:r>
          </a:p>
          <a:p>
            <a:r>
              <a:rPr lang="en-US" sz="1000" dirty="0"/>
              <a:t>ip unnumbered Loopback1</a:t>
            </a:r>
          </a:p>
          <a:p>
            <a:r>
              <a:rPr lang="en-US" sz="1000" dirty="0"/>
              <a:t>!</a:t>
            </a:r>
          </a:p>
          <a:p>
            <a:r>
              <a:rPr lang="en-US" sz="1000" dirty="0"/>
              <a:t>ip route 123.3.101.100 255.255.255.255 Ethernet0/3.101</a:t>
            </a:r>
            <a:endParaRPr lang="ru-RU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91218-AC2F-45E0-8AD7-C02AFD1D30A9}"/>
              </a:ext>
            </a:extLst>
          </p:cNvPr>
          <p:cNvSpPr txBox="1"/>
          <p:nvPr/>
        </p:nvSpPr>
        <p:spPr>
          <a:xfrm>
            <a:off x="500550" y="2873784"/>
            <a:ext cx="31886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ip dhcp excluded-address 123.3.102.1 123.3.102.3</a:t>
            </a:r>
          </a:p>
          <a:p>
            <a:r>
              <a:rPr lang="en-US" sz="1000" dirty="0"/>
              <a:t>ip dhcp excluded-address 123.3.103.1 123.3.103.255</a:t>
            </a:r>
          </a:p>
          <a:p>
            <a:r>
              <a:rPr lang="en-US" sz="1000" dirty="0"/>
              <a:t>!</a:t>
            </a:r>
          </a:p>
          <a:p>
            <a:r>
              <a:rPr lang="en-US" sz="1000" dirty="0"/>
              <a:t>ip dhcp pool pool_123.3.102.0_23</a:t>
            </a:r>
          </a:p>
          <a:p>
            <a:r>
              <a:rPr lang="en-US" sz="1000" dirty="0"/>
              <a:t>network 123.3.102.0 255.255.254.0</a:t>
            </a:r>
          </a:p>
          <a:p>
            <a:r>
              <a:rPr lang="en-US" sz="1000" dirty="0"/>
              <a:t>default-router 123.3.102.1</a:t>
            </a:r>
          </a:p>
          <a:p>
            <a:r>
              <a:rPr lang="en-US" sz="1000" dirty="0"/>
              <a:t>lease 2 12 30</a:t>
            </a:r>
          </a:p>
          <a:p>
            <a:r>
              <a:rPr lang="en-US" sz="1000" dirty="0"/>
              <a:t>!</a:t>
            </a:r>
          </a:p>
          <a:p>
            <a:r>
              <a:rPr lang="en-US" sz="1000" dirty="0"/>
              <a:t>interface Ethernet0/3.102</a:t>
            </a:r>
          </a:p>
          <a:p>
            <a:r>
              <a:rPr lang="en-US" sz="1000" dirty="0"/>
              <a:t>encapsulation dot1Q 102</a:t>
            </a:r>
          </a:p>
          <a:p>
            <a:r>
              <a:rPr lang="en-US" sz="1000" dirty="0"/>
              <a:t>ip address 123.3.102.2 255.255.254.0</a:t>
            </a:r>
          </a:p>
          <a:p>
            <a:r>
              <a:rPr lang="en-US" sz="1000" dirty="0"/>
              <a:t>vrrp 102 ip 123.3.102.1</a:t>
            </a:r>
            <a:endParaRPr lang="ru-RU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92AB6F-7CA2-4F65-B9FC-79A5E307C44E}"/>
              </a:ext>
            </a:extLst>
          </p:cNvPr>
          <p:cNvSpPr txBox="1"/>
          <p:nvPr/>
        </p:nvSpPr>
        <p:spPr>
          <a:xfrm>
            <a:off x="4100412" y="1111911"/>
            <a:ext cx="47035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ip nat pool pool_123.3.104.0 123.3.104.1 123.3.104.255 netmask 255.255.255.0</a:t>
            </a:r>
          </a:p>
          <a:p>
            <a:r>
              <a:rPr lang="en-US" sz="1000" dirty="0"/>
              <a:t>ip nat inside source list 10 pool pool_123.3.104.0 overload</a:t>
            </a:r>
          </a:p>
          <a:p>
            <a:r>
              <a:rPr lang="en-US" sz="1000" dirty="0"/>
              <a:t>access-list 10 permit 10.3.104.0 0.0.1.255</a:t>
            </a:r>
          </a:p>
          <a:p>
            <a:r>
              <a:rPr lang="en-US" sz="1000" dirty="0"/>
              <a:t>!</a:t>
            </a:r>
          </a:p>
          <a:p>
            <a:r>
              <a:rPr lang="en-US" sz="1000" dirty="0"/>
              <a:t>interface Ethernet0/3.103</a:t>
            </a:r>
          </a:p>
          <a:p>
            <a:r>
              <a:rPr lang="en-US" sz="1000" dirty="0"/>
              <a:t>encapsulation dot1Q 103</a:t>
            </a:r>
          </a:p>
          <a:p>
            <a:r>
              <a:rPr lang="en-US" sz="1000" dirty="0"/>
              <a:t>ip address 10.3.104.1 255.255.254.0</a:t>
            </a:r>
          </a:p>
          <a:p>
            <a:r>
              <a:rPr lang="en-US" sz="1000" dirty="0"/>
              <a:t>ip nat inside</a:t>
            </a:r>
            <a:endParaRPr lang="ru-RU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30F8DD-1093-4216-8ABA-DCE620EBDC6A}"/>
              </a:ext>
            </a:extLst>
          </p:cNvPr>
          <p:cNvSpPr txBox="1"/>
          <p:nvPr/>
        </p:nvSpPr>
        <p:spPr>
          <a:xfrm>
            <a:off x="4100412" y="2708151"/>
            <a:ext cx="27254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interface Ethernet0/1.2200</a:t>
            </a:r>
          </a:p>
          <a:p>
            <a:r>
              <a:rPr lang="en-US" sz="1000" dirty="0"/>
              <a:t>description ds.to-R17-AS2200</a:t>
            </a:r>
          </a:p>
          <a:p>
            <a:r>
              <a:rPr lang="en-US" sz="1000" dirty="0"/>
              <a:t>encapsulation dot1Q 2200</a:t>
            </a:r>
          </a:p>
          <a:p>
            <a:r>
              <a:rPr lang="en-US" sz="1000" dirty="0"/>
              <a:t>ip address 123.2.1.8 255.255.255.254</a:t>
            </a:r>
          </a:p>
          <a:p>
            <a:r>
              <a:rPr lang="en-US" sz="1000" dirty="0"/>
              <a:t>!</a:t>
            </a:r>
          </a:p>
          <a:p>
            <a:r>
              <a:rPr lang="en-US" sz="1000" dirty="0"/>
              <a:t>ip route 123.2.200.0 255.255.255.0 123.2.1.9</a:t>
            </a:r>
            <a:endParaRPr lang="ru-RU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952F31-F465-4587-9495-51E7B3A7EEA2}"/>
              </a:ext>
            </a:extLst>
          </p:cNvPr>
          <p:cNvSpPr txBox="1"/>
          <p:nvPr/>
        </p:nvSpPr>
        <p:spPr>
          <a:xfrm>
            <a:off x="4100412" y="3996615"/>
            <a:ext cx="2324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interface Ethernet0/3.103</a:t>
            </a:r>
          </a:p>
          <a:p>
            <a:r>
              <a:rPr lang="en-US" sz="1000" dirty="0"/>
              <a:t>encapsulation dot1Q 103</a:t>
            </a:r>
          </a:p>
          <a:p>
            <a:r>
              <a:rPr lang="en-US" sz="1000" dirty="0"/>
              <a:t>ip address 123.4.200.1 255.255.255.0</a:t>
            </a:r>
          </a:p>
          <a:p>
            <a:r>
              <a:rPr lang="en-US" sz="1000" dirty="0"/>
              <a:t>end</a:t>
            </a:r>
            <a:endParaRPr lang="ru-RU" sz="1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1400" b="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 dirty="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/>
          <a:srcRect t="15334" b="15334"/>
          <a:stretch/>
        </p:blipFill>
        <p:spPr>
          <a:xfrm>
            <a:off x="1069674" y="2961900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 dirty="0"/>
              <a:t>Тема: Сеть сервис провайдера с клиентcкими подключениями различных типов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3123850" y="27163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Московченко Иван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123850" y="3279300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Должность: начальник службы ТК и ИТ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Компания: ГУП ДНР «Углетелеком»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План защиты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19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технологии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ru" sz="13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получилось</a:t>
            </a:r>
            <a:endParaRPr sz="1300" dirty="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stCxn id="95" idx="1"/>
            <a:endCxn id="96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>
            <a:stCxn id="96" idx="1"/>
            <a:endCxn id="97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 dirty="0"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965175181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{334CED5B-443B-422B-A560-9A967E280309}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Спроектировать схему сети сервис провайдера.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 подключения с партнерами.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 подключения различного типа с клиентами.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oogle Shape;108;p20">
            <a:extLst>
              <a:ext uri="{FF2B5EF4-FFF2-40B4-BE49-F238E27FC236}">
                <a16:creationId xmlns:a16="http://schemas.microsoft.com/office/drawing/2014/main" id="{B270D2F3-D8E9-4AD3-876A-1AA6EA343A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7938930"/>
              </p:ext>
            </p:extLst>
          </p:nvPr>
        </p:nvGraphicFramePr>
        <p:xfrm>
          <a:off x="952500" y="2592106"/>
          <a:ext cx="7239000" cy="1047912"/>
        </p:xfrm>
        <a:graphic>
          <a:graphicData uri="http://schemas.openxmlformats.org/drawingml/2006/table">
            <a:tbl>
              <a:tblPr>
                <a:noFill/>
                <a:tableStyleId>{334CED5B-443B-422B-A560-9A967E280309}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 сервис для конечных пользователей.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-RU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Что планировалось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2409435207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{334CED5B-443B-422B-A560-9A967E280309}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 работу площадок сервис провайдера.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 взаимодействие со всеми участниками.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Предусмотреть отказоучтойтивость.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680850085"/>
              </p:ext>
            </p:extLst>
          </p:nvPr>
        </p:nvGraphicFramePr>
        <p:xfrm>
          <a:off x="952500" y="1544194"/>
          <a:ext cx="7239000" cy="1397216"/>
        </p:xfrm>
        <a:graphic>
          <a:graphicData uri="http://schemas.openxmlformats.org/drawingml/2006/table">
            <a:tbl>
              <a:tblPr>
                <a:noFill/>
                <a:tableStyleId>{334CED5B-443B-422B-A560-9A967E280309}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ISIS, iBGP, eBGP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DHCP, NAT, NTP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VRRP, VLAN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IP Unnumbered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Лабораторная схема сети</a:t>
            </a:r>
            <a:endParaRPr sz="3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7ABDA5-075C-42FA-BFFF-102C00FAF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50" y="878674"/>
            <a:ext cx="4791905" cy="40151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7B83A4-AA84-427E-A377-7696C7902B62}"/>
              </a:ext>
            </a:extLst>
          </p:cNvPr>
          <p:cNvSpPr txBox="1"/>
          <p:nvPr/>
        </p:nvSpPr>
        <p:spPr>
          <a:xfrm>
            <a:off x="5370896" y="1427474"/>
            <a:ext cx="3571812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AS1000 R1 - 123.1.0.0/16 (наша зона ответсвенности)</a:t>
            </a:r>
            <a:endParaRPr lang="en-US" sz="1000" dirty="0"/>
          </a:p>
          <a:p>
            <a:r>
              <a:rPr lang="en-US" sz="1000" dirty="0"/>
              <a:t>              </a:t>
            </a:r>
            <a:r>
              <a:rPr lang="ru-RU" sz="1000" dirty="0"/>
              <a:t>R2 - 123.2.0.0/16 (наша зона ответсвенности)</a:t>
            </a:r>
            <a:endParaRPr lang="en-US" sz="1000" dirty="0"/>
          </a:p>
          <a:p>
            <a:endParaRPr lang="ru-RU" sz="1000" dirty="0"/>
          </a:p>
          <a:p>
            <a:r>
              <a:rPr lang="ru-RU" sz="1000" dirty="0"/>
              <a:t>AS2000 R3 - 123.3.0.0/16 (наша зона ответсвенности)</a:t>
            </a:r>
            <a:endParaRPr lang="en-US" sz="1000" dirty="0"/>
          </a:p>
          <a:p>
            <a:r>
              <a:rPr lang="en-US" sz="1000" dirty="0"/>
              <a:t>              </a:t>
            </a:r>
            <a:r>
              <a:rPr lang="ru-RU" sz="1000" dirty="0"/>
              <a:t>R4 - 123.4.0.0/16 (наша зона ответсвенности)</a:t>
            </a:r>
            <a:endParaRPr lang="en-US" sz="1000" dirty="0"/>
          </a:p>
          <a:p>
            <a:endParaRPr lang="ru-RU" sz="1000" dirty="0"/>
          </a:p>
          <a:p>
            <a:r>
              <a:rPr lang="ru-RU" sz="1000" dirty="0"/>
              <a:t>AS3100 R5 - 123.5.0.0/16 (ЗО вышестоящего партнера)</a:t>
            </a:r>
            <a:endParaRPr lang="en-US" sz="1000" dirty="0"/>
          </a:p>
          <a:p>
            <a:endParaRPr lang="ru-RU" sz="1000" dirty="0"/>
          </a:p>
          <a:p>
            <a:r>
              <a:rPr lang="ru-RU" sz="1000" dirty="0"/>
              <a:t>AS3200 R6 - 123.6.0.0/16 (ЗО вышестоящего партнера)</a:t>
            </a:r>
            <a:endParaRPr lang="en-US" sz="1000" dirty="0"/>
          </a:p>
          <a:p>
            <a:endParaRPr lang="ru-RU" sz="1000" dirty="0"/>
          </a:p>
          <a:p>
            <a:r>
              <a:rPr lang="ru-RU" sz="1000" dirty="0"/>
              <a:t>AS3300 R7 - 123.7.0.0/16 (ЗО вышестоящего партнера)</a:t>
            </a:r>
            <a:endParaRPr lang="en-US" sz="1000" dirty="0"/>
          </a:p>
          <a:p>
            <a:endParaRPr lang="ru-RU" sz="1000" dirty="0"/>
          </a:p>
          <a:p>
            <a:r>
              <a:rPr lang="ru-RU" sz="1000" dirty="0"/>
              <a:t>AS3400 R8 - 123.8.0.0/16 (ЗО вышестоящего партнера)</a:t>
            </a:r>
            <a:endParaRPr lang="en-US" sz="1000" dirty="0"/>
          </a:p>
          <a:p>
            <a:endParaRPr lang="ru-RU" sz="1000" dirty="0"/>
          </a:p>
          <a:p>
            <a:r>
              <a:rPr lang="ru-RU" sz="1000" dirty="0"/>
              <a:t>AS2100 R16 - 123.16.0.0/16 (ЗО нижестоящего партнера)</a:t>
            </a:r>
            <a:endParaRPr lang="en-US" sz="1000" dirty="0"/>
          </a:p>
          <a:p>
            <a:endParaRPr lang="ru-RU" sz="1000" dirty="0"/>
          </a:p>
          <a:p>
            <a:r>
              <a:rPr lang="ru-RU" sz="1000" dirty="0"/>
              <a:t>AS2200 R17 - 123.17.0.0/16 (ЗО нижестоящего партнера)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Связность </a:t>
            </a:r>
            <a:r>
              <a:rPr lang="en-US" sz="3000" dirty="0"/>
              <a:t>R1 </a:t>
            </a:r>
            <a:r>
              <a:rPr lang="ru-RU" sz="3000" dirty="0"/>
              <a:t>и </a:t>
            </a:r>
            <a:r>
              <a:rPr lang="en-US" sz="3000" dirty="0"/>
              <a:t>R2</a:t>
            </a:r>
            <a:r>
              <a:rPr lang="ru-RU" sz="3000" dirty="0"/>
              <a:t> с партнерами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123547-7E53-4002-9C5A-91C2A3F2538A}"/>
              </a:ext>
            </a:extLst>
          </p:cNvPr>
          <p:cNvSpPr txBox="1"/>
          <p:nvPr/>
        </p:nvSpPr>
        <p:spPr>
          <a:xfrm>
            <a:off x="559070" y="1124479"/>
            <a:ext cx="52084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R1# show ip bgp summary</a:t>
            </a:r>
          </a:p>
          <a:p>
            <a:r>
              <a:rPr lang="en-US" sz="1000" dirty="0"/>
              <a:t>Neighbor        V           AS MsgRcvd MsgSent   TblVer  InQ OutQ Up/Down  State/PfxRcd</a:t>
            </a:r>
          </a:p>
          <a:p>
            <a:r>
              <a:rPr lang="en-US" sz="1000" dirty="0"/>
              <a:t>123.1.1.3       </a:t>
            </a:r>
            <a:r>
              <a:rPr lang="ru-RU" sz="1000" dirty="0"/>
              <a:t> </a:t>
            </a:r>
            <a:r>
              <a:rPr lang="en-US" sz="1000" dirty="0"/>
              <a:t>4         3100      20      29       11    0    0 00:14:31        1</a:t>
            </a:r>
          </a:p>
          <a:p>
            <a:r>
              <a:rPr lang="en-US" sz="1000" dirty="0"/>
              <a:t>123.1.1.5       </a:t>
            </a:r>
            <a:r>
              <a:rPr lang="ru-RU" sz="1000" dirty="0"/>
              <a:t> </a:t>
            </a:r>
            <a:r>
              <a:rPr lang="en-US" sz="1000" dirty="0"/>
              <a:t>4         3200      20      27       11    0    0 00:14:38        1</a:t>
            </a:r>
          </a:p>
          <a:p>
            <a:r>
              <a:rPr lang="en-US" sz="1000" dirty="0"/>
              <a:t>123.1.1.7       </a:t>
            </a:r>
            <a:r>
              <a:rPr lang="ru-RU" sz="1000" dirty="0"/>
              <a:t> </a:t>
            </a:r>
            <a:r>
              <a:rPr lang="en-US" sz="1000" dirty="0"/>
              <a:t>4         1000      58      61       11    0    0 00:46:57        6</a:t>
            </a:r>
          </a:p>
          <a:p>
            <a:r>
              <a:rPr lang="en-US" sz="1000" dirty="0"/>
              <a:t>123.1.1.9       </a:t>
            </a:r>
            <a:r>
              <a:rPr lang="ru-RU" sz="1000" dirty="0"/>
              <a:t> </a:t>
            </a:r>
            <a:r>
              <a:rPr lang="en-US" sz="1000" dirty="0"/>
              <a:t>4         2100      11      21       11    0    0 00:05:43        1</a:t>
            </a:r>
          </a:p>
          <a:p>
            <a:r>
              <a:rPr lang="en-US" sz="1000" dirty="0"/>
              <a:t>123.1.1.11      4         2000      24      21       11    0    0 00:05:35        2</a:t>
            </a:r>
          </a:p>
          <a:p>
            <a:r>
              <a:rPr lang="en-US" sz="1000" dirty="0"/>
              <a:t>123.1.1.13      4         2000      19      21       11    0    0 00:05:47        2</a:t>
            </a:r>
            <a:endParaRPr lang="ru-RU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049DC-2CF8-40C4-AF4E-08B55B640E11}"/>
              </a:ext>
            </a:extLst>
          </p:cNvPr>
          <p:cNvSpPr txBox="1"/>
          <p:nvPr/>
        </p:nvSpPr>
        <p:spPr>
          <a:xfrm>
            <a:off x="559070" y="2695583"/>
            <a:ext cx="52084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R2# show ip bgp summary</a:t>
            </a:r>
          </a:p>
          <a:p>
            <a:r>
              <a:rPr lang="en-US" sz="1000" dirty="0"/>
              <a:t>Neighbor        V           AS MsgRcvd MsgSent   TblVer  InQ OutQ Up/Down  State/PfxRcd</a:t>
            </a:r>
          </a:p>
          <a:p>
            <a:r>
              <a:rPr lang="en-US" sz="1000" dirty="0"/>
              <a:t>123.1.1.6       </a:t>
            </a:r>
            <a:r>
              <a:rPr lang="ru-RU" sz="1000" dirty="0"/>
              <a:t> </a:t>
            </a:r>
            <a:r>
              <a:rPr lang="en-US" sz="1000" dirty="0"/>
              <a:t>4         1000      62      59       13    0    0 00:48:15        6</a:t>
            </a:r>
          </a:p>
          <a:p>
            <a:r>
              <a:rPr lang="en-US" sz="1000" dirty="0"/>
              <a:t>123.2.1.3       </a:t>
            </a:r>
            <a:r>
              <a:rPr lang="ru-RU" sz="1000" dirty="0"/>
              <a:t> </a:t>
            </a:r>
            <a:r>
              <a:rPr lang="en-US" sz="1000" dirty="0"/>
              <a:t>4         3300      22      30       13    0    0 00:15:53        1</a:t>
            </a:r>
          </a:p>
          <a:p>
            <a:r>
              <a:rPr lang="en-US" sz="1000" dirty="0"/>
              <a:t>123.2.1.5       </a:t>
            </a:r>
            <a:r>
              <a:rPr lang="ru-RU" sz="1000" dirty="0"/>
              <a:t> </a:t>
            </a:r>
            <a:r>
              <a:rPr lang="en-US" sz="1000" dirty="0"/>
              <a:t>4         3400      21      32       13    0    0 00:15:52        1</a:t>
            </a:r>
          </a:p>
          <a:p>
            <a:r>
              <a:rPr lang="en-US" sz="1000" dirty="0"/>
              <a:t>123.2.1.9       </a:t>
            </a:r>
            <a:r>
              <a:rPr lang="ru-RU" sz="1000" dirty="0"/>
              <a:t> </a:t>
            </a:r>
            <a:r>
              <a:rPr lang="en-US" sz="1000" dirty="0"/>
              <a:t>4         2200      12      24       13    0    0 00:07:00        1</a:t>
            </a:r>
          </a:p>
          <a:p>
            <a:r>
              <a:rPr lang="en-US" sz="1000" dirty="0"/>
              <a:t>123.2.1.11     </a:t>
            </a:r>
            <a:r>
              <a:rPr lang="ru-RU" sz="1000" dirty="0"/>
              <a:t> </a:t>
            </a:r>
            <a:r>
              <a:rPr lang="en-US" sz="1000" dirty="0"/>
              <a:t>4         2000      23      23       13    0    0 00:06:43        2</a:t>
            </a:r>
          </a:p>
          <a:p>
            <a:r>
              <a:rPr lang="en-US" sz="1000" dirty="0"/>
              <a:t>123.2.1.13      4         2000      23      24       13    0    0 00:06:55        2</a:t>
            </a:r>
            <a:endParaRPr lang="ru-RU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684</Words>
  <Application>Microsoft Office PowerPoint</Application>
  <PresentationFormat>Экран (16:9)</PresentationFormat>
  <Paragraphs>148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Roboto</vt:lpstr>
      <vt:lpstr>Courier New</vt:lpstr>
      <vt:lpstr>Светлая тема</vt:lpstr>
      <vt:lpstr>Network Engineer </vt:lpstr>
      <vt:lpstr>Меня хорошо видно &amp; слышно?</vt:lpstr>
      <vt:lpstr>Защита проекта Тема: Сеть сервис провайдера с клиентcкими подключениями различных типов  </vt:lpstr>
      <vt:lpstr>План защиты </vt:lpstr>
      <vt:lpstr>Цели проекта</vt:lpstr>
      <vt:lpstr>Что планировалось </vt:lpstr>
      <vt:lpstr>Используемые технологии  </vt:lpstr>
      <vt:lpstr>Лабораторная схема сети</vt:lpstr>
      <vt:lpstr>Связность R1 и R2 с партнерами   </vt:lpstr>
      <vt:lpstr>Связность между R3 и R4 по ISIS + iBGP  </vt:lpstr>
      <vt:lpstr>Подключение конечных потребителей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Engineer </dc:title>
  <cp:lastModifiedBy>Московченко Иван Валериевич</cp:lastModifiedBy>
  <cp:revision>2</cp:revision>
  <dcterms:modified xsi:type="dcterms:W3CDTF">2024-05-16T07:51:26Z</dcterms:modified>
</cp:coreProperties>
</file>