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  <p:sldMasterId id="2147483668" r:id="rId6"/>
    <p:sldMasterId id="2147483671" r:id="rId7"/>
    <p:sldMasterId id="2147483676" r:id="rId8"/>
    <p:sldMasterId id="2147483679" r:id="rId9"/>
  </p:sldMasterIdLst>
  <p:notesMasterIdLst>
    <p:notesMasterId r:id="rId25"/>
  </p:notesMasterIdLst>
  <p:sldIdLst>
    <p:sldId id="256" r:id="rId10"/>
    <p:sldId id="260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9996488" cy="68659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ADC983-B634-AC4D-AC03-F7259D11B564}" v="9" dt="2020-02-04T05:50:23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10" autoAdjust="0"/>
    <p:restoredTop sz="92724" autoAdjust="0"/>
  </p:normalViewPr>
  <p:slideViewPr>
    <p:cSldViewPr snapToGrid="0">
      <p:cViewPr>
        <p:scale>
          <a:sx n="102" d="100"/>
          <a:sy n="102" d="100"/>
        </p:scale>
        <p:origin x="7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승균" userId="0978d576-0192-4551-90ec-2867f8bea8b0" providerId="ADAL" clId="{8EADC983-B634-AC4D-AC03-F7259D11B564}"/>
    <pc:docChg chg="addSld modSld">
      <pc:chgData name="이승균" userId="0978d576-0192-4551-90ec-2867f8bea8b0" providerId="ADAL" clId="{8EADC983-B634-AC4D-AC03-F7259D11B564}" dt="2020-02-04T05:50:23.626" v="1295"/>
      <pc:docMkLst>
        <pc:docMk/>
      </pc:docMkLst>
      <pc:sldChg chg="modNotesTx">
        <pc:chgData name="이승균" userId="0978d576-0192-4551-90ec-2867f8bea8b0" providerId="ADAL" clId="{8EADC983-B634-AC4D-AC03-F7259D11B564}" dt="2020-02-04T03:06:59.131" v="1283" actId="20577"/>
        <pc:sldMkLst>
          <pc:docMk/>
          <pc:sldMk cId="3716012357" sldId="261"/>
        </pc:sldMkLst>
      </pc:sldChg>
      <pc:sldChg chg="modSp modNotesTx">
        <pc:chgData name="이승균" userId="0978d576-0192-4551-90ec-2867f8bea8b0" providerId="ADAL" clId="{8EADC983-B634-AC4D-AC03-F7259D11B564}" dt="2020-02-04T03:02:05.246" v="730" actId="115"/>
        <pc:sldMkLst>
          <pc:docMk/>
          <pc:sldMk cId="3999205383" sldId="263"/>
        </pc:sldMkLst>
        <pc:spChg chg="mod">
          <ac:chgData name="이승균" userId="0978d576-0192-4551-90ec-2867f8bea8b0" providerId="ADAL" clId="{8EADC983-B634-AC4D-AC03-F7259D11B564}" dt="2020-02-04T03:02:05.246" v="730" actId="115"/>
          <ac:spMkLst>
            <pc:docMk/>
            <pc:sldMk cId="3999205383" sldId="263"/>
            <ac:spMk id="3" creationId="{786B2795-7202-41D7-AFF7-00B34A2B4823}"/>
          </ac:spMkLst>
        </pc:spChg>
      </pc:sldChg>
      <pc:sldChg chg="addSp delSp modSp modNotesTx">
        <pc:chgData name="이승균" userId="0978d576-0192-4551-90ec-2867f8bea8b0" providerId="ADAL" clId="{8EADC983-B634-AC4D-AC03-F7259D11B564}" dt="2020-02-04T03:05:35.129" v="1054" actId="20577"/>
        <pc:sldMkLst>
          <pc:docMk/>
          <pc:sldMk cId="1547468810" sldId="264"/>
        </pc:sldMkLst>
        <pc:spChg chg="add del mod">
          <ac:chgData name="이승균" userId="0978d576-0192-4551-90ec-2867f8bea8b0" providerId="ADAL" clId="{8EADC983-B634-AC4D-AC03-F7259D11B564}" dt="2020-02-04T03:00:36.828" v="729"/>
          <ac:spMkLst>
            <pc:docMk/>
            <pc:sldMk cId="1547468810" sldId="264"/>
            <ac:spMk id="4" creationId="{0409F2EE-DAB6-5D4B-8586-A59E8B13C553}"/>
          </ac:spMkLst>
        </pc:spChg>
      </pc:sldChg>
      <pc:sldChg chg="addSp delSp modSp">
        <pc:chgData name="이승균" userId="0978d576-0192-4551-90ec-2867f8bea8b0" providerId="ADAL" clId="{8EADC983-B634-AC4D-AC03-F7259D11B564}" dt="2020-02-04T03:15:06.030" v="1294" actId="1076"/>
        <pc:sldMkLst>
          <pc:docMk/>
          <pc:sldMk cId="3417168472" sldId="265"/>
        </pc:sldMkLst>
        <pc:spChg chg="add del">
          <ac:chgData name="이승균" userId="0978d576-0192-4551-90ec-2867f8bea8b0" providerId="ADAL" clId="{8EADC983-B634-AC4D-AC03-F7259D11B564}" dt="2020-02-04T03:12:43.394" v="1285"/>
          <ac:spMkLst>
            <pc:docMk/>
            <pc:sldMk cId="3417168472" sldId="265"/>
            <ac:spMk id="5" creationId="{AF635F3C-8B74-544C-A4FF-E4736211735B}"/>
          </ac:spMkLst>
        </pc:spChg>
        <pc:picChg chg="mod">
          <ac:chgData name="이승균" userId="0978d576-0192-4551-90ec-2867f8bea8b0" providerId="ADAL" clId="{8EADC983-B634-AC4D-AC03-F7259D11B564}" dt="2020-02-04T03:15:06.030" v="1294" actId="1076"/>
          <ac:picMkLst>
            <pc:docMk/>
            <pc:sldMk cId="3417168472" sldId="265"/>
            <ac:picMk id="4" creationId="{5C670B5D-96D6-46DE-A798-909F0C477E32}"/>
          </ac:picMkLst>
        </pc:picChg>
        <pc:picChg chg="add mod">
          <ac:chgData name="이승균" userId="0978d576-0192-4551-90ec-2867f8bea8b0" providerId="ADAL" clId="{8EADC983-B634-AC4D-AC03-F7259D11B564}" dt="2020-02-04T03:15:04.092" v="1293" actId="1076"/>
          <ac:picMkLst>
            <pc:docMk/>
            <pc:sldMk cId="3417168472" sldId="265"/>
            <ac:picMk id="7" creationId="{725C347B-2141-3849-84E7-CD1841BC5154}"/>
          </ac:picMkLst>
        </pc:picChg>
      </pc:sldChg>
      <pc:sldChg chg="addSp delSp modSp">
        <pc:chgData name="이승균" userId="0978d576-0192-4551-90ec-2867f8bea8b0" providerId="ADAL" clId="{8EADC983-B634-AC4D-AC03-F7259D11B564}" dt="2020-02-03T19:00:50.974" v="316"/>
        <pc:sldMkLst>
          <pc:docMk/>
          <pc:sldMk cId="2865232998" sldId="273"/>
        </pc:sldMkLst>
        <pc:spChg chg="mod">
          <ac:chgData name="이승균" userId="0978d576-0192-4551-90ec-2867f8bea8b0" providerId="ADAL" clId="{8EADC983-B634-AC4D-AC03-F7259D11B564}" dt="2020-02-03T19:00:39.790" v="314" actId="20577"/>
          <ac:spMkLst>
            <pc:docMk/>
            <pc:sldMk cId="2865232998" sldId="273"/>
            <ac:spMk id="2" creationId="{102F9C7B-523C-8245-BDB6-B52F690662F7}"/>
          </ac:spMkLst>
        </pc:spChg>
        <pc:spChg chg="add del mod">
          <ac:chgData name="이승균" userId="0978d576-0192-4551-90ec-2867f8bea8b0" providerId="ADAL" clId="{8EADC983-B634-AC4D-AC03-F7259D11B564}" dt="2020-02-03T19:00:50.974" v="316"/>
          <ac:spMkLst>
            <pc:docMk/>
            <pc:sldMk cId="2865232998" sldId="273"/>
            <ac:spMk id="4" creationId="{E5D710BB-86E4-C949-BF1A-59FF930A3500}"/>
          </ac:spMkLst>
        </pc:spChg>
      </pc:sldChg>
      <pc:sldChg chg="add">
        <pc:chgData name="이승균" userId="0978d576-0192-4551-90ec-2867f8bea8b0" providerId="ADAL" clId="{8EADC983-B634-AC4D-AC03-F7259D11B564}" dt="2020-02-04T05:50:23.626" v="1295"/>
        <pc:sldMkLst>
          <pc:docMk/>
          <pc:sldMk cId="2702167049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2288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613" y="0"/>
            <a:ext cx="4332287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4476C-0D5F-4EB6-A64F-97F01F333BA7}" type="datetimeFigureOut">
              <a:rPr lang="ko-KR" altLang="en-US" smtClean="0"/>
              <a:t>2020. 2. 4.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40050" y="858838"/>
            <a:ext cx="4116388" cy="2316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0125" y="3303588"/>
            <a:ext cx="7996238" cy="27035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21450"/>
            <a:ext cx="4332288" cy="344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613" y="6521450"/>
            <a:ext cx="4332287" cy="344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0CD94-E557-4F31-8050-30C1B16DC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1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312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키 합의 프로토콜은 두 구성원이 공유 키를 가지는 것은 동일함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공유 키 기법은 두 구성원 사이에 보안 채널이 필요하지만</a:t>
            </a:r>
            <a:r>
              <a:rPr lang="en-US" altLang="ko-KR" dirty="0"/>
              <a:t>,</a:t>
            </a:r>
            <a:r>
              <a:rPr lang="ko-KR" altLang="en-US" dirty="0"/>
              <a:t> 이 키 합의 프로토콜에서는 무결성이 보장되는 채널만 존재하면 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대표적인 예로 </a:t>
            </a:r>
            <a:r>
              <a:rPr lang="ko-KR" altLang="en-US" dirty="0" err="1"/>
              <a:t>디피</a:t>
            </a:r>
            <a:r>
              <a:rPr lang="ko-KR" altLang="en-US" dirty="0"/>
              <a:t> </a:t>
            </a:r>
            <a:r>
              <a:rPr lang="ko-KR" altLang="en-US" dirty="0" err="1"/>
              <a:t>헬만</a:t>
            </a:r>
            <a:r>
              <a:rPr lang="ko-KR" altLang="en-US" dirty="0"/>
              <a:t> 키 교환 프로토콜이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761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</a:t>
            </a:r>
            <a:r>
              <a:rPr lang="ko-KR" altLang="en-US" dirty="0" err="1"/>
              <a:t>디피</a:t>
            </a:r>
            <a:r>
              <a:rPr lang="ko-KR" altLang="en-US" dirty="0"/>
              <a:t> </a:t>
            </a:r>
            <a:r>
              <a:rPr lang="ko-KR" altLang="en-US" dirty="0" err="1"/>
              <a:t>헬만</a:t>
            </a:r>
            <a:r>
              <a:rPr lang="ko-KR" altLang="en-US" dirty="0"/>
              <a:t> 키 교환은 다음과 같은 순서로 이루어짐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오른쪽</a:t>
            </a:r>
            <a:endParaRPr lang="en-US" altLang="ko-KR" dirty="0"/>
          </a:p>
          <a:p>
            <a:r>
              <a:rPr lang="ko-KR" altLang="en-US" dirty="0"/>
              <a:t>먼저 두 사용자 사이에 적당히 큰 소수와 정수를 정함</a:t>
            </a:r>
            <a:r>
              <a:rPr lang="en-US" altLang="ko-KR" dirty="0"/>
              <a:t>.</a:t>
            </a:r>
            <a:r>
              <a:rPr lang="ko-KR" altLang="en-US" dirty="0"/>
              <a:t> 그 다음 각자 비밀 숫자를 정하고</a:t>
            </a:r>
            <a:r>
              <a:rPr lang="en-US" altLang="ko-KR" dirty="0"/>
              <a:t>,</a:t>
            </a:r>
            <a:r>
              <a:rPr lang="ko-KR" altLang="en-US" dirty="0"/>
              <a:t> 앞서 정한 소수와 정수에 비밀 값을 사용해 보내는 값을 결정하고 보냄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상대방은 이 값을 받은 다음 자신이 가진 </a:t>
            </a:r>
            <a:r>
              <a:rPr lang="ko-KR" altLang="en-US" dirty="0" err="1"/>
              <a:t>값에다</a:t>
            </a:r>
            <a:r>
              <a:rPr lang="ko-KR" altLang="en-US" dirty="0"/>
              <a:t> 계산하면 두 사용자 간 공유하는 키를 공유 키를 전송하지 않고도 만들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중간에 공격자가 소수와 정수를 알고</a:t>
            </a:r>
            <a:r>
              <a:rPr lang="en-US" altLang="ko-KR" dirty="0"/>
              <a:t>,</a:t>
            </a:r>
            <a:r>
              <a:rPr lang="ko-KR" altLang="en-US" dirty="0"/>
              <a:t> 둘 사이에 보내진 값을 </a:t>
            </a:r>
            <a:r>
              <a:rPr lang="ko-KR" altLang="en-US" dirty="0" err="1"/>
              <a:t>알더라고</a:t>
            </a:r>
            <a:r>
              <a:rPr lang="ko-KR" altLang="en-US" dirty="0"/>
              <a:t> 공유 키를 구하기엔 매우 어렵다</a:t>
            </a:r>
            <a:r>
              <a:rPr lang="en-US" altLang="ko-KR" dirty="0"/>
              <a:t>.</a:t>
            </a:r>
            <a:r>
              <a:rPr lang="ko-KR" altLang="en-US" dirty="0"/>
              <a:t> 이 키를 구하는 문제를 </a:t>
            </a:r>
            <a:r>
              <a:rPr lang="ko-KR" altLang="en-US" dirty="0" err="1"/>
              <a:t>디피</a:t>
            </a:r>
            <a:r>
              <a:rPr lang="ko-KR" altLang="en-US" dirty="0"/>
              <a:t> </a:t>
            </a:r>
            <a:r>
              <a:rPr lang="ko-KR" altLang="en-US" dirty="0" err="1"/>
              <a:t>헬만</a:t>
            </a:r>
            <a:r>
              <a:rPr lang="ko-KR" altLang="en-US" dirty="0"/>
              <a:t> 문제라고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409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이 </a:t>
            </a:r>
            <a:r>
              <a:rPr lang="ko-KR" altLang="en-US" dirty="0" err="1"/>
              <a:t>디피</a:t>
            </a:r>
            <a:r>
              <a:rPr lang="ko-KR" altLang="en-US" dirty="0"/>
              <a:t> </a:t>
            </a:r>
            <a:r>
              <a:rPr lang="ko-KR" altLang="en-US" dirty="0" err="1"/>
              <a:t>헬만</a:t>
            </a:r>
            <a:r>
              <a:rPr lang="ko-KR" altLang="en-US" dirty="0"/>
              <a:t> 키 교환은 상대를 인증하는 기능은 없음</a:t>
            </a:r>
            <a:r>
              <a:rPr lang="en-US" altLang="ko-KR" dirty="0"/>
              <a:t>.</a:t>
            </a:r>
            <a:r>
              <a:rPr lang="ko-KR" altLang="en-US" dirty="0"/>
              <a:t> 따라서 중간자 공격에 취약함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공격자가 둘 사이에서 서로간의 </a:t>
            </a:r>
            <a:r>
              <a:rPr lang="ko-KR" altLang="en-US" dirty="0" err="1"/>
              <a:t>디피</a:t>
            </a:r>
            <a:r>
              <a:rPr lang="ko-KR" altLang="en-US" dirty="0"/>
              <a:t> </a:t>
            </a:r>
            <a:r>
              <a:rPr lang="ko-KR" altLang="en-US" dirty="0" err="1"/>
              <a:t>헬만</a:t>
            </a:r>
            <a:r>
              <a:rPr lang="ko-KR" altLang="en-US" dirty="0"/>
              <a:t> 키 교환 프로토콜을 수행한다면</a:t>
            </a:r>
            <a:r>
              <a:rPr lang="en-US" altLang="ko-KR" dirty="0"/>
              <a:t>,</a:t>
            </a:r>
            <a:r>
              <a:rPr lang="ko-KR" altLang="en-US" dirty="0"/>
              <a:t> 앨리스는 밥에게 메시지를 보낸다고 생각하지만 이브가 받는 상황이 될 것이고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이는 밥도 동일할 것임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101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이러한 인증 문제를 해결하기 위해 인증 기관 방법을 같이 사용하는 것을 논문에서 제시하고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메시지를 마지막으로 보낸 사람이  자신의 인증서와 자신의 </a:t>
            </a:r>
            <a:r>
              <a:rPr lang="ko-KR" altLang="en-US" dirty="0" err="1"/>
              <a:t>퍼블릭</a:t>
            </a:r>
            <a:r>
              <a:rPr lang="ko-KR" altLang="en-US" dirty="0"/>
              <a:t> 키를 사용하여 서명한 키 합의 메시지를 같이 보냄</a:t>
            </a:r>
            <a:endParaRPr lang="en-US" altLang="ko-KR" dirty="0"/>
          </a:p>
          <a:p>
            <a:r>
              <a:rPr lang="ko-KR" altLang="en-US" dirty="0"/>
              <a:t>그러면 받는 사람은 인증 기관의 </a:t>
            </a:r>
            <a:r>
              <a:rPr lang="ko-KR" altLang="en-US" dirty="0" err="1"/>
              <a:t>퍼블릭</a:t>
            </a:r>
            <a:r>
              <a:rPr lang="ko-KR" altLang="en-US" dirty="0"/>
              <a:t> 키로 인증서를 확인하고</a:t>
            </a:r>
            <a:r>
              <a:rPr lang="en-US" altLang="ko-KR" dirty="0"/>
              <a:t>,</a:t>
            </a:r>
            <a:r>
              <a:rPr lang="ko-KR" altLang="en-US" dirty="0"/>
              <a:t> 올바른 사람이 보냈는지 확인하고</a:t>
            </a:r>
            <a:r>
              <a:rPr lang="en-US" altLang="ko-KR" dirty="0"/>
              <a:t>,</a:t>
            </a:r>
            <a:r>
              <a:rPr lang="ko-KR" altLang="en-US" dirty="0"/>
              <a:t> 그 다음 </a:t>
            </a:r>
            <a:r>
              <a:rPr lang="ko-KR" altLang="en-US" dirty="0" err="1"/>
              <a:t>퍼블릭</a:t>
            </a:r>
            <a:r>
              <a:rPr lang="ko-KR" altLang="en-US" dirty="0"/>
              <a:t> 키로 키 합의 메시지가 올바른지 확인함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자료 검색을 좀 해 보았는데 실제로는 이 방법을 사용하지는 않고 </a:t>
            </a:r>
            <a:r>
              <a:rPr lang="en-US" altLang="ko-KR" dirty="0"/>
              <a:t>RSA</a:t>
            </a:r>
            <a:r>
              <a:rPr lang="ko-KR" altLang="en-US" dirty="0" err="1"/>
              <a:t>를</a:t>
            </a:r>
            <a:r>
              <a:rPr lang="ko-KR" altLang="en-US" dirty="0"/>
              <a:t> 주로 </a:t>
            </a:r>
            <a:r>
              <a:rPr lang="ko-KR" altLang="en-US" dirty="0" err="1"/>
              <a:t>사용중임</a:t>
            </a:r>
            <a:r>
              <a:rPr lang="en-US" altLang="ko-KR" dirty="0"/>
              <a:t>.</a:t>
            </a:r>
            <a:r>
              <a:rPr lang="ko-KR" altLang="en-US" dirty="0"/>
              <a:t> 이 이유로 상업적인 이유로 되었다고 함</a:t>
            </a:r>
            <a:r>
              <a:rPr lang="en-US" altLang="ko-KR" dirty="0"/>
              <a:t>.</a:t>
            </a:r>
            <a:r>
              <a:rPr lang="ko-KR" altLang="en-US" dirty="0"/>
              <a:t> 근데 이 상업적인 </a:t>
            </a:r>
            <a:r>
              <a:rPr lang="ko-KR" altLang="en-US" dirty="0" err="1"/>
              <a:t>비용이라는게</a:t>
            </a:r>
            <a:r>
              <a:rPr lang="ko-KR" altLang="en-US" dirty="0"/>
              <a:t> 연산 비용인가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24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이번주 금요일에 할 내용들인데 </a:t>
            </a:r>
            <a:r>
              <a:rPr lang="en-US" altLang="ko-KR" dirty="0"/>
              <a:t>3.3</a:t>
            </a:r>
            <a:r>
              <a:rPr lang="ko-KR" altLang="en-US" dirty="0"/>
              <a:t>하고 </a:t>
            </a:r>
            <a:r>
              <a:rPr lang="en-US" altLang="ko-KR" dirty="0"/>
              <a:t>3.4</a:t>
            </a:r>
            <a:r>
              <a:rPr lang="ko-KR" altLang="en-US" dirty="0"/>
              <a:t> 준비해서 올 것</a:t>
            </a:r>
            <a:endParaRPr 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82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원래 오늘 </a:t>
            </a:r>
            <a:r>
              <a:rPr lang="en-US" altLang="ko-KR" dirty="0"/>
              <a:t>3.2 3.3 </a:t>
            </a:r>
            <a:r>
              <a:rPr lang="ko-KR" altLang="en-US" dirty="0"/>
              <a:t>둘 다 </a:t>
            </a:r>
            <a:r>
              <a:rPr lang="ko-KR" altLang="en-US" dirty="0" err="1"/>
              <a:t>할려고</a:t>
            </a:r>
            <a:r>
              <a:rPr lang="ko-KR" altLang="en-US" dirty="0"/>
              <a:t> 했는데 </a:t>
            </a:r>
            <a:r>
              <a:rPr lang="en-US" altLang="ko-KR" dirty="0"/>
              <a:t>3.3</a:t>
            </a:r>
            <a:r>
              <a:rPr lang="ko-KR" altLang="en-US" dirty="0"/>
              <a:t>은 제가 아직 잘 이해가 되지 않는 부분이 많아서 시간이 좀 더 필요할 것 같다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3.3</a:t>
            </a:r>
            <a:r>
              <a:rPr lang="ko-KR" altLang="en-US" dirty="0"/>
              <a:t>은 이번주 금요일까지 준비해서 올 생각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오늘은 </a:t>
            </a:r>
            <a:r>
              <a:rPr lang="en-US" altLang="ko-KR" dirty="0"/>
              <a:t>3.2 </a:t>
            </a:r>
            <a:r>
              <a:rPr lang="ko-KR" altLang="en-US" dirty="0"/>
              <a:t>암호화 구성에 대해서 준비하였음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962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비대칭 키 기법의 요소로</a:t>
            </a:r>
            <a:r>
              <a:rPr lang="en-US" altLang="ko-KR" dirty="0"/>
              <a:t>, </a:t>
            </a:r>
            <a:r>
              <a:rPr lang="ko-KR" altLang="en-US" dirty="0"/>
              <a:t>각 구성원이 다른 구성원의 퍼블릭 키를 가지고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다음으로</a:t>
            </a:r>
            <a:r>
              <a:rPr lang="en-US" altLang="ko-KR" dirty="0"/>
              <a:t>, </a:t>
            </a:r>
            <a:r>
              <a:rPr lang="ko-KR" altLang="en-US" dirty="0"/>
              <a:t>이 비대칭 키 기법에서는 특정 작업을 하기 위해서는 </a:t>
            </a:r>
            <a:r>
              <a:rPr lang="ko-KR" altLang="en-US" dirty="0" err="1"/>
              <a:t>프라이빗</a:t>
            </a:r>
            <a:r>
              <a:rPr lang="ko-KR" altLang="en-US" dirty="0"/>
              <a:t> 키 및 그 </a:t>
            </a:r>
            <a:r>
              <a:rPr lang="ko-KR" altLang="en-US" dirty="0" err="1"/>
              <a:t>프라이빗</a:t>
            </a:r>
            <a:r>
              <a:rPr lang="ko-KR" altLang="en-US" dirty="0"/>
              <a:t> 키에 맞는 퍼블릭 키로만 작업이 가능함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</a:t>
            </a:r>
            <a:r>
              <a:rPr lang="en-US" altLang="ko-KR" dirty="0"/>
              <a:t>, </a:t>
            </a:r>
            <a:r>
              <a:rPr lang="ko-KR" altLang="en-US" dirty="0"/>
              <a:t>이 비대칭 키 기법은 각 구성원이 무결성이 보장된 채널에서 퍼블릭 키를 전송한다고 가정함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여기에서 문제점이 있는데</a:t>
            </a:r>
            <a:r>
              <a:rPr lang="en-US" altLang="ko-KR" dirty="0"/>
              <a:t>, </a:t>
            </a:r>
            <a:r>
              <a:rPr lang="ko-KR" altLang="en-US" dirty="0"/>
              <a:t>만약 앨리스가 아닌 다른 사람이 밥의 퍼블릭 키를 사용하여 앨리스가 보내는 메시지로 위장하여 보내면</a:t>
            </a:r>
            <a:r>
              <a:rPr lang="en-US" altLang="ko-KR" dirty="0"/>
              <a:t>, </a:t>
            </a:r>
            <a:r>
              <a:rPr lang="ko-KR" altLang="en-US" dirty="0"/>
              <a:t>밥은 이 메시지가 앨리스가 보낸 것인지 아닌지를 구별할 수 없다는 문제점이 있음</a:t>
            </a:r>
            <a:r>
              <a:rPr lang="en-US" altLang="ko-KR" dirty="0"/>
              <a:t>.</a:t>
            </a:r>
            <a:r>
              <a:rPr lang="ko-KR" altLang="en-US" dirty="0"/>
              <a:t> 즉</a:t>
            </a:r>
            <a:r>
              <a:rPr lang="en-US" altLang="ko-KR" dirty="0"/>
              <a:t>,</a:t>
            </a:r>
            <a:r>
              <a:rPr lang="ko-KR" altLang="en-US" dirty="0"/>
              <a:t> 신뢰할 수 있는 공개 키를 입수할 수 있다면 인증서는 필요가 없지만</a:t>
            </a:r>
            <a:r>
              <a:rPr lang="en-US" altLang="ko-KR" dirty="0"/>
              <a:t>,</a:t>
            </a:r>
            <a:r>
              <a:rPr lang="ko-KR" altLang="en-US" dirty="0"/>
              <a:t> 현실은 그렇지 않기 때문에</a:t>
            </a:r>
            <a:r>
              <a:rPr lang="en-US" altLang="ko-KR" dirty="0"/>
              <a:t>..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472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이러한 신원 문제를 해결하기 위해 인증서 시스템을 사용하는데</a:t>
            </a:r>
            <a:r>
              <a:rPr lang="en-US" altLang="ko-KR" dirty="0"/>
              <a:t>, </a:t>
            </a:r>
            <a:r>
              <a:rPr lang="ko-KR" altLang="en-US" dirty="0"/>
              <a:t>이 인증서 시스템은 우리나라에선 일종의 공인인증서 </a:t>
            </a:r>
            <a:r>
              <a:rPr lang="ko-KR" altLang="en-US" dirty="0" err="1"/>
              <a:t>같은것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신뢰할 수 있는 증명 기관이 있다고 가정함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증명 기관은 다른 구성원들에게 보안이 보장된 상태에서 퍼블릭 키를 전송할 수 있다고 가정함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이 증명 기관은 각 구성원들의 퍼블릭 키를 보안이 보장된 상태로 얻어야 하는 책임이 있고</a:t>
            </a:r>
            <a:r>
              <a:rPr lang="en-US" altLang="ko-KR" dirty="0"/>
              <a:t>, </a:t>
            </a:r>
            <a:r>
              <a:rPr lang="ko-KR" altLang="en-US" dirty="0"/>
              <a:t>이 구성원들의 퍼블릭 키를 가지고 인증서를 발급함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사진에서 </a:t>
            </a:r>
            <a:r>
              <a:rPr lang="ko-KR" altLang="en-US" dirty="0" err="1"/>
              <a:t>보다싶이</a:t>
            </a:r>
            <a:r>
              <a:rPr lang="ko-KR" altLang="en-US" dirty="0"/>
              <a:t> 이 인증서를 만들 때 여러 정보가 들어가고</a:t>
            </a:r>
            <a:r>
              <a:rPr lang="en-US" altLang="ko-KR" dirty="0"/>
              <a:t>, </a:t>
            </a:r>
            <a:r>
              <a:rPr lang="ko-KR" altLang="en-US" dirty="0"/>
              <a:t>가장 중요한 것이 증명 기관의 </a:t>
            </a:r>
            <a:r>
              <a:rPr lang="ko-KR" altLang="en-US" dirty="0" err="1"/>
              <a:t>프라이빗</a:t>
            </a:r>
            <a:r>
              <a:rPr lang="ko-KR" altLang="en-US" dirty="0"/>
              <a:t> 키를 사용하여 인증서를 만든다는 것임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x.509</a:t>
            </a:r>
            <a:r>
              <a:rPr lang="ko-KR" altLang="en-US" dirty="0"/>
              <a:t> 같은 방식이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앞의 </a:t>
            </a:r>
            <a:r>
              <a:rPr lang="ko-KR" altLang="en-US" dirty="0" err="1"/>
              <a:t>비대칭키</a:t>
            </a:r>
            <a:r>
              <a:rPr lang="ko-KR" altLang="en-US" dirty="0"/>
              <a:t> 암호화 방식은 보내는 메시지를 암호화하는데 중점을 두고 있으며</a:t>
            </a:r>
            <a:r>
              <a:rPr lang="en-US" altLang="ko-KR" dirty="0"/>
              <a:t>,</a:t>
            </a:r>
            <a:r>
              <a:rPr lang="ko-KR" altLang="en-US" dirty="0"/>
              <a:t> 이 인증 기관 시스템의 경우 메시지의 인증에 중점을 두고 있다</a:t>
            </a:r>
            <a:r>
              <a:rPr lang="en-US" altLang="ko-KR" dirty="0"/>
              <a:t>,.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626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인증서는 신뢰 기관의 </a:t>
            </a:r>
            <a:r>
              <a:rPr lang="ko-KR" altLang="en-US" dirty="0" err="1"/>
              <a:t>프라이빗</a:t>
            </a:r>
            <a:r>
              <a:rPr lang="ko-KR" altLang="en-US" dirty="0"/>
              <a:t> 키로 생성한 암호 서명임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인증서는 인증서가 갖고 있는 목표의 퍼블릭 키가 목표의 것임을 증명하는 역할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일반적으로 여러가지 정보를 담고 있음</a:t>
            </a:r>
            <a:r>
              <a:rPr lang="en-US" altLang="ko-KR" dirty="0"/>
              <a:t>. </a:t>
            </a:r>
            <a:r>
              <a:rPr lang="ko-KR" altLang="en-US" dirty="0"/>
              <a:t>앞에 사진을 보면 어디에 쓰는 증명서인지</a:t>
            </a:r>
            <a:r>
              <a:rPr lang="en-US" altLang="ko-KR" dirty="0"/>
              <a:t>, </a:t>
            </a:r>
            <a:r>
              <a:rPr lang="ko-KR" altLang="en-US" dirty="0"/>
              <a:t>언제까지 사용할 수 있는지</a:t>
            </a:r>
            <a:r>
              <a:rPr lang="en-US" altLang="ko-KR" dirty="0"/>
              <a:t>, </a:t>
            </a:r>
            <a:r>
              <a:rPr lang="ko-KR" altLang="en-US" dirty="0"/>
              <a:t>인증 규칙 등등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인증서를 사용해서 사용자의 신원을 파악할 수 있는 장점으로는 인증 기관이 증명서를 취소하면 </a:t>
            </a:r>
            <a:r>
              <a:rPr lang="en-US" altLang="ko-KR" dirty="0"/>
              <a:t>???</a:t>
            </a:r>
            <a:br>
              <a:rPr lang="en-US" altLang="ko-KR" dirty="0"/>
            </a:br>
            <a:r>
              <a:rPr lang="ko-KR" altLang="en-US" dirty="0"/>
              <a:t>근데 여기서 좀 </a:t>
            </a:r>
            <a:r>
              <a:rPr lang="ko-KR" altLang="en-US" dirty="0" err="1"/>
              <a:t>생각해볼게</a:t>
            </a:r>
            <a:r>
              <a:rPr lang="ko-KR" altLang="en-US" dirty="0"/>
              <a:t> 있었는데 인증서를 파기해야 할 경우에는 어떻게 해야 됨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이런 인증서 사용의 장점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중앙 기관의 관리를 통해 키 관리가 더 쉬워진다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폐지 같은 경우 </a:t>
            </a:r>
            <a:r>
              <a:rPr lang="en-US" altLang="ko-KR" dirty="0"/>
              <a:t>CRL</a:t>
            </a:r>
            <a:r>
              <a:rPr lang="ko-KR" altLang="en-US" dirty="0" err="1"/>
              <a:t>으로</a:t>
            </a:r>
            <a:r>
              <a:rPr lang="ko-KR" altLang="en-US" dirty="0"/>
              <a:t> 폐지한 인증서 목록을 만든다고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584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데이터를 보내고자 하는 사람은 이 인증서하고 퍼블릭 키를 제시함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받는 사람은 인증 기관의 퍼블릭 키를 가지고 있다고 가정하고</a:t>
            </a:r>
            <a:r>
              <a:rPr lang="en-US" altLang="ko-KR" dirty="0"/>
              <a:t>, </a:t>
            </a:r>
            <a:r>
              <a:rPr lang="ko-KR" altLang="en-US" dirty="0"/>
              <a:t>이 인증 기관의 퍼블릭 키를 사용하여 증명서를 검증하고 올바른 증명서면 같이 제공된 전송자의 </a:t>
            </a:r>
            <a:r>
              <a:rPr lang="ko-KR" altLang="en-US" dirty="0" err="1"/>
              <a:t>프라이빗</a:t>
            </a:r>
            <a:r>
              <a:rPr lang="ko-KR" altLang="en-US" dirty="0"/>
              <a:t> 키를 받아들임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212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이러한 인증 기관의 단점으로는 인증 기관의 </a:t>
            </a:r>
            <a:r>
              <a:rPr lang="ko-KR" altLang="en-US" dirty="0" err="1"/>
              <a:t>프라이빗</a:t>
            </a:r>
            <a:r>
              <a:rPr lang="ko-KR" altLang="en-US" dirty="0"/>
              <a:t> 키가 공격 대상이 될 것이고</a:t>
            </a:r>
            <a:r>
              <a:rPr lang="en-US" altLang="ko-KR" dirty="0"/>
              <a:t>, </a:t>
            </a:r>
            <a:r>
              <a:rPr lang="ko-KR" altLang="en-US" dirty="0"/>
              <a:t>만약 이러한 인증 기관이 공격을 받아 </a:t>
            </a:r>
            <a:r>
              <a:rPr lang="ko-KR" altLang="en-US" dirty="0" err="1"/>
              <a:t>프라이빗</a:t>
            </a:r>
            <a:r>
              <a:rPr lang="ko-KR" altLang="en-US" dirty="0"/>
              <a:t> 키가 유출되었다면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증명서는 증명서의 기능을 하지 못할 것</a:t>
            </a:r>
            <a:r>
              <a:rPr lang="en-US" altLang="ko-KR" dirty="0"/>
              <a:t>. </a:t>
            </a:r>
            <a:r>
              <a:rPr lang="ko-KR" altLang="en-US" dirty="0"/>
              <a:t>인증 기관이 허가하지 않은 사용자를 공격자가 인증 기관의 </a:t>
            </a:r>
            <a:r>
              <a:rPr lang="ko-KR" altLang="en-US" dirty="0" err="1"/>
              <a:t>프라이빗</a:t>
            </a:r>
            <a:r>
              <a:rPr lang="ko-KR" altLang="en-US" dirty="0"/>
              <a:t> 키를 사용하여 인증서를 발급해 줄 수 있을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이러한 문제를 해결하기 위해서는 인증 기관의 </a:t>
            </a:r>
            <a:r>
              <a:rPr lang="ko-KR" altLang="en-US" dirty="0" err="1"/>
              <a:t>프라이빗</a:t>
            </a:r>
            <a:r>
              <a:rPr lang="ko-KR" altLang="en-US" dirty="0"/>
              <a:t> 키의 공격을 받을 확률을 낮추는 것인데</a:t>
            </a:r>
            <a:r>
              <a:rPr lang="en-US" altLang="ko-KR" dirty="0"/>
              <a:t>, </a:t>
            </a:r>
            <a:r>
              <a:rPr lang="ko-KR" altLang="en-US" dirty="0"/>
              <a:t>이는 루트 인증 기관의 </a:t>
            </a:r>
            <a:r>
              <a:rPr lang="ko-KR" altLang="en-US" dirty="0" err="1"/>
              <a:t>프라이빗</a:t>
            </a:r>
            <a:r>
              <a:rPr lang="ko-KR" altLang="en-US" dirty="0"/>
              <a:t> 키 사용 용도를 줄이는 것으로 확률을 낮출 수 있을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계층 인증 기관 시스템이 있는데</a:t>
            </a:r>
            <a:r>
              <a:rPr lang="en-US" altLang="ko-KR" dirty="0"/>
              <a:t>,</a:t>
            </a:r>
            <a:r>
              <a:rPr lang="ko-KR" altLang="en-US" dirty="0"/>
              <a:t> 루트 </a:t>
            </a:r>
            <a:r>
              <a:rPr lang="en-US" altLang="ko-KR" dirty="0"/>
              <a:t>/</a:t>
            </a:r>
            <a:r>
              <a:rPr lang="ko-KR" altLang="en-US" dirty="0"/>
              <a:t> 중간 관리자 인증 기관으로 나뉜다</a:t>
            </a:r>
            <a:r>
              <a:rPr lang="en-US" altLang="ko-KR" dirty="0"/>
              <a:t>.</a:t>
            </a:r>
            <a:r>
              <a:rPr lang="ko-KR" altLang="en-US" dirty="0"/>
              <a:t> 루트는 중간 인증서를 만들고</a:t>
            </a:r>
            <a:r>
              <a:rPr lang="en-US" altLang="ko-KR" dirty="0"/>
              <a:t>,</a:t>
            </a:r>
            <a:r>
              <a:rPr lang="ko-KR" altLang="en-US" dirty="0"/>
              <a:t> 중간은 사용자 인증서를 </a:t>
            </a:r>
            <a:r>
              <a:rPr lang="ko-KR" altLang="en-US" dirty="0" err="1"/>
              <a:t>만등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388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실제 어떻게 이루어져 있는지 보면</a:t>
            </a:r>
            <a:r>
              <a:rPr lang="en-US" altLang="ko-KR" dirty="0"/>
              <a:t>,</a:t>
            </a:r>
            <a:r>
              <a:rPr lang="ko-KR" altLang="en-US" dirty="0"/>
              <a:t> 먼저 앨리스가 밥에게 데이터를 보내고 싶을 때 앨리스 자신의 인증서와 앨리스의 인증서를 발급해 준 중간 관리자의 인증서를 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밥은 루트 인증 기관의 </a:t>
            </a:r>
            <a:r>
              <a:rPr lang="ko-KR" altLang="en-US" dirty="0" err="1"/>
              <a:t>퍼블릭</a:t>
            </a:r>
            <a:r>
              <a:rPr lang="ko-KR" altLang="en-US" dirty="0"/>
              <a:t> 키를 가지고 있다고 가정하고</a:t>
            </a:r>
            <a:r>
              <a:rPr lang="en-US" altLang="ko-KR" dirty="0"/>
              <a:t>,</a:t>
            </a:r>
            <a:r>
              <a:rPr lang="ko-KR" altLang="en-US" dirty="0"/>
              <a:t> 먼저 중간 관리자의 인증서를 확인함</a:t>
            </a:r>
            <a:r>
              <a:rPr lang="en-US" altLang="ko-KR" dirty="0"/>
              <a:t>.</a:t>
            </a:r>
            <a:r>
              <a:rPr lang="ko-KR" altLang="en-US" dirty="0"/>
              <a:t> 올바른 인증서임을 확인하면 중간 관리자의 </a:t>
            </a:r>
            <a:r>
              <a:rPr lang="ko-KR" altLang="en-US" dirty="0" err="1"/>
              <a:t>퍼블릭</a:t>
            </a:r>
            <a:r>
              <a:rPr lang="ko-KR" altLang="en-US" dirty="0"/>
              <a:t> 키를 얻고</a:t>
            </a:r>
            <a:r>
              <a:rPr lang="en-US" altLang="ko-KR" dirty="0"/>
              <a:t>,</a:t>
            </a:r>
            <a:r>
              <a:rPr lang="ko-KR" altLang="en-US" dirty="0"/>
              <a:t> 이 </a:t>
            </a:r>
            <a:r>
              <a:rPr lang="ko-KR" altLang="en-US" dirty="0" err="1"/>
              <a:t>퍼블릭</a:t>
            </a:r>
            <a:r>
              <a:rPr lang="ko-KR" altLang="en-US" dirty="0"/>
              <a:t> 키를 사용하여 앨리스의 인증서를 확인하고 올바른 </a:t>
            </a:r>
            <a:r>
              <a:rPr lang="ko-KR" altLang="en-US" dirty="0" err="1"/>
              <a:t>인증서면</a:t>
            </a:r>
            <a:r>
              <a:rPr lang="ko-KR" altLang="en-US" dirty="0"/>
              <a:t> 앨리스의 </a:t>
            </a:r>
            <a:r>
              <a:rPr lang="ko-KR" altLang="en-US" dirty="0" err="1"/>
              <a:t>퍼블릭</a:t>
            </a:r>
            <a:r>
              <a:rPr lang="ko-KR" altLang="en-US" dirty="0"/>
              <a:t> 키를 얻음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방식은 인증서를 </a:t>
            </a:r>
            <a:r>
              <a:rPr lang="en-US" altLang="ko-KR" dirty="0"/>
              <a:t>2</a:t>
            </a:r>
            <a:r>
              <a:rPr lang="ko-KR" altLang="en-US" dirty="0"/>
              <a:t>번 거쳐야 한다는 문제 즉 </a:t>
            </a:r>
            <a:r>
              <a:rPr lang="ko-KR" altLang="en-US" dirty="0" err="1"/>
              <a:t>계산량이</a:t>
            </a:r>
            <a:r>
              <a:rPr lang="ko-KR" altLang="en-US" dirty="0"/>
              <a:t> 늘어날 수 있다는 생각이 </a:t>
            </a:r>
            <a:r>
              <a:rPr lang="ko-KR" altLang="en-US" dirty="0" err="1"/>
              <a:t>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650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대칭 키 기법인데</a:t>
            </a:r>
            <a:r>
              <a:rPr lang="en-US" altLang="ko-KR" dirty="0"/>
              <a:t>,</a:t>
            </a:r>
            <a:r>
              <a:rPr lang="ko-KR" altLang="en-US" dirty="0"/>
              <a:t> 이 기법은 공유 키를 생성하고 다른 구성원과 공유함을 전제함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공유 키를 공유하기 위해 기밀이 유지되고 무결성이 유지되는 채널이 필요한데</a:t>
            </a:r>
            <a:r>
              <a:rPr lang="en-US" altLang="ko-KR" dirty="0"/>
              <a:t>,</a:t>
            </a:r>
            <a:r>
              <a:rPr lang="ko-KR" altLang="en-US" dirty="0"/>
              <a:t> 현실에서는 비용 문제 등으로 인해 그런 채널은 거의 존재하지 않음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이런 공유 키의 문제를 해결하기 위해 키 합의 프로토콜 방법이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179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43415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4" y="5994400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569837A2-31E4-42DA-8BB0-592857610C4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918938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011677"/>
            <a:ext cx="10515600" cy="5165286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45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114926"/>
            <a:ext cx="5181600" cy="50620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114926"/>
            <a:ext cx="5181600" cy="50620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 txBox="1">
            <a:spLocks/>
          </p:cNvSpPr>
          <p:nvPr/>
        </p:nvSpPr>
        <p:spPr>
          <a:xfrm>
            <a:off x="117515" y="27546"/>
            <a:ext cx="10928044" cy="9189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Your Presentation Title Here!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610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836237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1836237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2000" y="2367255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595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504910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5028849" y="250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067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4FD13-E095-41D6-A3F8-36B676656487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549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4102775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F0E1F-3BA8-4944-9643-7CE51AFA5189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12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4" y="5994400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569837A2-31E4-42DA-8BB0-592857610C4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863" y="13775"/>
            <a:ext cx="11478126" cy="918938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28863" y="1114925"/>
            <a:ext cx="11478126" cy="5062037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32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76989" y="1203158"/>
            <a:ext cx="5642811" cy="4973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199" y="1203158"/>
            <a:ext cx="5658853" cy="4973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6988" y="4"/>
            <a:ext cx="11454063" cy="946480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728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836237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1836237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2000" y="2367255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06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67861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5028849" y="250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45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4FD13-E095-41D6-A3F8-36B676656487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50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4102775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F0E1F-3BA8-4944-9643-7CE51AFA5189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13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111285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343009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385784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323478"/>
            <a:ext cx="1075385" cy="4939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3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5028850" y="64983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5028850" y="0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0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4102767" y="6498346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4102776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2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343009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385784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323478"/>
            <a:ext cx="1075385" cy="4939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2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5028850" y="64983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5028850" y="0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2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4102767" y="6498346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4102776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7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88DA7-39A7-4D83-91E7-8B395908BA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0" dirty="0"/>
              <a:t>Security Background 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E34010-2BA6-4C43-A372-C8517BD630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32153290 </a:t>
            </a:r>
            <a:r>
              <a:rPr lang="ko-KR" altLang="en-US" dirty="0" err="1"/>
              <a:t>이승균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950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26CF3-2EFD-4A7C-B91E-03074CB5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3.2.2 Key Agreement Protocols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6B2795-7202-41D7-AFF7-00B34A2B4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Key Agreement Protocols </a:t>
            </a:r>
          </a:p>
          <a:p>
            <a:pPr lvl="1"/>
            <a:r>
              <a:rPr lang="en-US" altLang="ko-KR" dirty="0"/>
              <a:t>two parties establish a shared secret key.</a:t>
            </a:r>
          </a:p>
          <a:p>
            <a:pPr lvl="1"/>
            <a:r>
              <a:rPr lang="en-US" altLang="ko-KR" dirty="0"/>
              <a:t>only require integrity guarantees channel.</a:t>
            </a:r>
          </a:p>
          <a:p>
            <a:pPr lvl="1"/>
            <a:r>
              <a:rPr lang="en-US" altLang="ko-KR" dirty="0"/>
              <a:t>Difﬁe-Hellman Key Exchange(DKE) protocol.</a:t>
            </a:r>
          </a:p>
        </p:txBody>
      </p:sp>
    </p:spTree>
    <p:extLst>
      <p:ext uri="{BB962C8B-B14F-4D97-AF65-F5344CB8AC3E}">
        <p14:creationId xmlns:p14="http://schemas.microsoft.com/office/powerpoint/2010/main" val="2797829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26CF3-2EFD-4A7C-B91E-03074CB5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3.2.2 Key Agreement Protocols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6B2795-7202-41D7-AFF7-00B34A2B4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Difﬁe-Hellman Key Exchange(DKE) protocol</a:t>
            </a:r>
          </a:p>
          <a:p>
            <a:pPr lvl="1"/>
            <a:r>
              <a:rPr lang="en-US" altLang="ko-KR" dirty="0"/>
              <a:t>p is pre-established parameters. (large prime number)</a:t>
            </a:r>
          </a:p>
          <a:p>
            <a:pPr lvl="1"/>
            <a:r>
              <a:rPr lang="en-US" altLang="ko-KR" dirty="0"/>
              <a:t>If p is large enough, attacker can’t find out secret key(Diffie-Hellman problem).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8196" name="Picture 4" descr="디피 헬만 키 이미지 검색결과&quot;">
            <a:extLst>
              <a:ext uri="{FF2B5EF4-FFF2-40B4-BE49-F238E27FC236}">
                <a16:creationId xmlns:a16="http://schemas.microsoft.com/office/drawing/2014/main" id="{0D5D8EA9-11A2-406C-9DC1-467743D0F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998" y="2964581"/>
            <a:ext cx="4144148" cy="31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D0CAD45-BBB3-4646-A191-F49757937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280" y="2654963"/>
            <a:ext cx="5209472" cy="341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90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26CF3-2EFD-4A7C-B91E-03074CB5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3.2.2 Key Agreement Protocols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6B2795-7202-41D7-AFF7-00B34A2B4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Drawback of Difﬁe-Hellman Key Exchange(DKE) protocol</a:t>
            </a:r>
          </a:p>
          <a:p>
            <a:pPr lvl="1"/>
            <a:r>
              <a:rPr lang="en-US" altLang="ko-KR" dirty="0"/>
              <a:t>man-in-the-middle(MITM) attack.</a:t>
            </a:r>
          </a:p>
          <a:p>
            <a:pPr lvl="1"/>
            <a:r>
              <a:rPr lang="en-US" altLang="ko-KR" dirty="0"/>
              <a:t>only require integrity guarantees channel.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4C7CE7-2F24-4C09-B3DB-EBB19903B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395" y="2472943"/>
            <a:ext cx="5709210" cy="363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5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26CF3-2EFD-4A7C-B91E-03074CB5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3.2.2 Key Agreement Protocols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6B2795-7202-41D7-AFF7-00B34A2B4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Difﬁe-Hellman Key Exchange(DKE) protocol with CA</a:t>
            </a:r>
          </a:p>
          <a:p>
            <a:pPr lvl="1"/>
            <a:r>
              <a:rPr lang="en-US" altLang="ko-KR" dirty="0"/>
              <a:t>Authenticating the party who sends the last message in the protocol.</a:t>
            </a:r>
          </a:p>
          <a:p>
            <a:pPr lvl="1"/>
            <a:r>
              <a:rPr lang="en-US" altLang="ko-KR" dirty="0"/>
              <a:t>Signing the key agreement messages.</a:t>
            </a:r>
          </a:p>
          <a:p>
            <a:pPr lvl="1"/>
            <a:r>
              <a:rPr lang="en-US" altLang="ko-KR" dirty="0"/>
              <a:t>Check subject was identiﬁed by the certiﬁcate and veriﬁes that the key agreement messages.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5656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F9C7B-523C-8245-BDB6-B52F6906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Seminar (2/7)</a:t>
            </a:r>
            <a:endParaRPr lang="ko-Kore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E58257-AE2F-A640-AD02-A16A4A22F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ore-KR" altLang="ko-KR" dirty="0"/>
              <a:t>3.3 Software Attestation Overview</a:t>
            </a:r>
            <a:endParaRPr lang="en-US" altLang="ko-KR" dirty="0"/>
          </a:p>
          <a:p>
            <a:r>
              <a:rPr lang="en-US" dirty="0"/>
              <a:t>3.4 Physical Attacks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2865232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49132-7DDF-0740-B8A4-CB14B000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BA499A-8C2C-6147-992F-7AD9D8EF8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70216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AC955-384B-4BBD-AAED-BFB973C4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46EF0-4F04-4EA1-8111-15835DFE2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ore-KR" altLang="ko-KR" dirty="0"/>
              <a:t>3.2 Cryptographic Constructs</a:t>
            </a:r>
            <a:endParaRPr lang="en-US" altLang="ko-KR" dirty="0"/>
          </a:p>
          <a:p>
            <a:pPr lvl="1"/>
            <a:r>
              <a:rPr lang="en-US" altLang="ko-KR" dirty="0"/>
              <a:t>3.2.1 Certificate Authorities</a:t>
            </a:r>
          </a:p>
          <a:p>
            <a:pPr lvl="1"/>
            <a:r>
              <a:rPr lang="en-US" altLang="ko-KR" dirty="0"/>
              <a:t>3.2.2 Key Agreement Protocols</a:t>
            </a:r>
          </a:p>
          <a:p>
            <a:endParaRPr lang="en-US" altLang="ko-KR" dirty="0"/>
          </a:p>
          <a:p>
            <a:r>
              <a:rPr lang="ko-Kore-KR" altLang="ko-KR" dirty="0"/>
              <a:t>3.3 Software Attestation Overview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405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26CF3-2EFD-4A7C-B91E-03074CB5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3.2.1 Certificate Authorities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6B2795-7202-41D7-AFF7-00B34A2B4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Asymmetric key cryptographic primitives </a:t>
            </a:r>
          </a:p>
          <a:p>
            <a:pPr lvl="1"/>
            <a:r>
              <a:rPr lang="en-US" altLang="ko-KR" dirty="0"/>
              <a:t>Each party has the correct public keys for the other parties.</a:t>
            </a:r>
          </a:p>
          <a:p>
            <a:pPr lvl="1"/>
            <a:r>
              <a:rPr lang="en-US" altLang="ko-KR" dirty="0"/>
              <a:t>Certain operations can only be performed by the private keys corresponding public key.</a:t>
            </a:r>
          </a:p>
          <a:p>
            <a:pPr lvl="1"/>
            <a:r>
              <a:rPr lang="en-US" altLang="ko-KR" dirty="0"/>
              <a:t>Assumed that each party transmits their public key over a channel with integrity guarantees.</a:t>
            </a:r>
            <a:endParaRPr lang="ko-KR" altLang="en-US" dirty="0"/>
          </a:p>
        </p:txBody>
      </p:sp>
      <p:pic>
        <p:nvPicPr>
          <p:cNvPr id="1026" name="Picture 2" descr="asymmetric key cryptography 이미지 검색결과&quot;">
            <a:extLst>
              <a:ext uri="{FF2B5EF4-FFF2-40B4-BE49-F238E27FC236}">
                <a16:creationId xmlns:a16="http://schemas.microsoft.com/office/drawing/2014/main" id="{F3690AF6-E851-4865-AEFE-B82EE9BAF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756" y="3429000"/>
            <a:ext cx="6408488" cy="255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012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26CF3-2EFD-4A7C-B91E-03074CB5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3.2.1 Certificate Authorities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6B2795-7202-41D7-AFF7-00B34A2B4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Certiﬁcate Authority(CA)system</a:t>
            </a:r>
          </a:p>
          <a:p>
            <a:pPr lvl="1"/>
            <a:r>
              <a:rPr lang="en-US" altLang="ko-KR" dirty="0"/>
              <a:t>Assumes the existence of a trusted authority.</a:t>
            </a:r>
          </a:p>
          <a:p>
            <a:pPr lvl="1"/>
            <a:r>
              <a:rPr lang="en-US" altLang="ko-KR" dirty="0"/>
              <a:t>Assumes that Trusted authority can send public key securely to other parties.</a:t>
            </a:r>
          </a:p>
          <a:p>
            <a:pPr lvl="1"/>
            <a:r>
              <a:rPr lang="en-US" altLang="ko-KR" dirty="0"/>
              <a:t>CA is Responsible for securely obtaining the public key of each party.</a:t>
            </a:r>
          </a:p>
          <a:p>
            <a:pPr lvl="1"/>
            <a:r>
              <a:rPr lang="en-US" altLang="ko-KR" dirty="0"/>
              <a:t>Issuing a certiﬁcate that binds a party’s identity to its public key.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243DFE-8D87-4A8F-9E77-0BB380BA6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982" y="3633037"/>
            <a:ext cx="3815888" cy="254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0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26CF3-2EFD-4A7C-B91E-03074CB5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3.2.1 Certificate Authorities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6B2795-7202-41D7-AFF7-00B34A2B4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Certificate</a:t>
            </a:r>
          </a:p>
          <a:p>
            <a:pPr lvl="1"/>
            <a:r>
              <a:rPr lang="en-US" altLang="ko-KR" dirty="0"/>
              <a:t>Cryptographic signature produced by the private key of the certiﬁcate’s issuer.</a:t>
            </a:r>
          </a:p>
          <a:p>
            <a:pPr lvl="1"/>
            <a:r>
              <a:rPr lang="en-US" altLang="ko-KR" dirty="0"/>
              <a:t>Proves public key belongs to a subject.</a:t>
            </a:r>
          </a:p>
          <a:p>
            <a:pPr lvl="1"/>
            <a:r>
              <a:rPr lang="en-US" altLang="ko-KR" dirty="0"/>
              <a:t>Generally contains identiﬁers.(use of the certiﬁcate, certiﬁcation policy…)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Benefit?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7468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26CF3-2EFD-4A7C-B91E-03074CB5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3.2.1 Certificate Authorities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6B2795-7202-41D7-AFF7-00B34A2B4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 system</a:t>
            </a:r>
          </a:p>
          <a:p>
            <a:pPr lvl="1"/>
            <a:r>
              <a:rPr lang="en-US" altLang="ko-KR" dirty="0"/>
              <a:t>Each party presents its certiﬁcate along with its public key.</a:t>
            </a:r>
          </a:p>
          <a:p>
            <a:pPr lvl="1"/>
            <a:r>
              <a:rPr lang="en-US" altLang="ko-KR" dirty="0"/>
              <a:t>Assume that all parties have CA’s public key and trust CA.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670B5D-96D6-46DE-A798-909F0C477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08" y="2507932"/>
            <a:ext cx="2714333" cy="3669030"/>
          </a:xfrm>
          <a:prstGeom prst="rect">
            <a:avLst/>
          </a:prstGeom>
        </p:spPr>
      </p:pic>
      <p:pic>
        <p:nvPicPr>
          <p:cNvPr id="7" name="그림 6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725C347B-2141-3849-84E7-CD1841BC5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81" y="2633837"/>
            <a:ext cx="5201711" cy="341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6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26CF3-2EFD-4A7C-B91E-03074CB5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3.2.1 Certificate Authorities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6B2795-7202-41D7-AFF7-00B34A2B4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Drawbacks of CA system</a:t>
            </a:r>
          </a:p>
          <a:p>
            <a:pPr lvl="1"/>
            <a:r>
              <a:rPr lang="en-US" altLang="ko-KR" u="sng" dirty="0"/>
              <a:t>CA’s private key becomes a very attractive attack target.</a:t>
            </a:r>
          </a:p>
          <a:p>
            <a:pPr lvl="1"/>
            <a:r>
              <a:rPr lang="en-US" altLang="ko-KR" dirty="0"/>
              <a:t>If CA compromised, then Certificate cannot prove identifies.</a:t>
            </a:r>
          </a:p>
          <a:p>
            <a:pPr lvl="1"/>
            <a:r>
              <a:rPr lang="en-US" altLang="ko-KR" dirty="0"/>
              <a:t>Minimizing the use of the CA’s private key reduces the opportunities for its compromise.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Hierarchical CA systems</a:t>
            </a:r>
          </a:p>
          <a:p>
            <a:pPr lvl="1"/>
            <a:r>
              <a:rPr lang="en-US" altLang="ko-KR" dirty="0"/>
              <a:t>Divide in Root CA, intermediate CA.</a:t>
            </a:r>
          </a:p>
          <a:p>
            <a:pPr lvl="1"/>
            <a:r>
              <a:rPr lang="en-US" altLang="ko-KR" dirty="0"/>
              <a:t>Root CA’s private key is only used to produce certiﬁcates for intermediate CA.</a:t>
            </a:r>
          </a:p>
          <a:p>
            <a:pPr lvl="1"/>
            <a:r>
              <a:rPr lang="en-US" altLang="ko-KR" dirty="0"/>
              <a:t>Intermediate CA generate certiﬁcates for the other parties in the system.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1334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26CF3-2EFD-4A7C-B91E-03074CB5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3.2.1 Certificate Authorities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8E8979-8156-44A0-AEE3-5758FB386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608" y="1472664"/>
            <a:ext cx="3594739" cy="43843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9EB5A7-472F-48F1-A1D1-F5BFC6BE1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485" y="1472664"/>
            <a:ext cx="4339907" cy="443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03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26CF3-2EFD-4A7C-B91E-03074CB5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3.2.2 Key Agreement Protocols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6B2795-7202-41D7-AFF7-00B34A2B4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Symmetric key cryptographic primitives</a:t>
            </a:r>
          </a:p>
          <a:p>
            <a:pPr lvl="1"/>
            <a:r>
              <a:rPr lang="en-US" altLang="ko-KR" dirty="0"/>
              <a:t>Generates a secret key and shares it with the other party.</a:t>
            </a:r>
          </a:p>
          <a:p>
            <a:pPr lvl="1"/>
            <a:r>
              <a:rPr lang="en-US" altLang="ko-KR" dirty="0"/>
              <a:t>Assume that using a communication channel with conﬁdentiality and integrity guarantees.</a:t>
            </a:r>
          </a:p>
          <a:p>
            <a:pPr lvl="1"/>
            <a:r>
              <a:rPr lang="en-US" altLang="ko-KR" dirty="0"/>
              <a:t>But, pre-existing secure communication channel is rarely available. - cost</a:t>
            </a:r>
          </a:p>
          <a:p>
            <a:pPr lvl="1"/>
            <a:endParaRPr lang="en-US" altLang="ko-KR" dirty="0"/>
          </a:p>
        </p:txBody>
      </p:sp>
      <p:pic>
        <p:nvPicPr>
          <p:cNvPr id="2050" name="Picture 2" descr="Symmetric key cryptographic 이미지 검색결과&quot;">
            <a:extLst>
              <a:ext uri="{FF2B5EF4-FFF2-40B4-BE49-F238E27FC236}">
                <a16:creationId xmlns:a16="http://schemas.microsoft.com/office/drawing/2014/main" id="{AEDA8B72-CCB8-435E-821B-9D8127E62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880" y="3429000"/>
            <a:ext cx="6492240" cy="258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666403"/>
      </p:ext>
    </p:extLst>
  </p:cSld>
  <p:clrMapOvr>
    <a:masterClrMapping/>
  </p:clrMapOvr>
</p:sld>
</file>

<file path=ppt/theme/theme1.xml><?xml version="1.0" encoding="utf-8"?>
<a:theme xmlns:a="http://schemas.openxmlformats.org/drawingml/2006/main" name="MOSL_PPT FORMA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PPT FORMAT" id="{9D6CE153-E40F-4878-AAC1-670D18D3C612}" vid="{1E91D738-3A12-4190-BAEB-AB6C7CAB7633}"/>
    </a:ext>
  </a:extLst>
</a:theme>
</file>

<file path=ppt/theme/theme2.xml><?xml version="1.0" encoding="utf-8"?>
<a:theme xmlns:a="http://schemas.openxmlformats.org/drawingml/2006/main" name="FOUO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fidentia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MOS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" id="{595FFE27-18FD-4C2D-BF99-C8A497487ED0}" vid="{0B5BD6FA-EF65-4792-BE04-AAE0366F3A5F}"/>
    </a:ext>
  </a:extLst>
</a:theme>
</file>

<file path=ppt/theme/theme5.xml><?xml version="1.0" encoding="utf-8"?>
<a:theme xmlns:a="http://schemas.openxmlformats.org/drawingml/2006/main" name="1_FOUO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Confidentia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6e1f68ac-06d1-4178-a783-3a2b9b947eac" xsi:nil="true"/>
    <Student_Groups xmlns="6e1f68ac-06d1-4178-a783-3a2b9b947eac">
      <UserInfo>
        <DisplayName/>
        <AccountId xsi:nil="true"/>
        <AccountType/>
      </UserInfo>
    </Student_Groups>
    <Owner xmlns="6e1f68ac-06d1-4178-a783-3a2b9b947eac">
      <UserInfo>
        <DisplayName/>
        <AccountId xsi:nil="true"/>
        <AccountType/>
      </UserInfo>
    </Owner>
    <Students xmlns="6e1f68ac-06d1-4178-a783-3a2b9b947eac">
      <UserInfo>
        <DisplayName/>
        <AccountId xsi:nil="true"/>
        <AccountType/>
      </UserInfo>
    </Students>
    <Math_Settings xmlns="6e1f68ac-06d1-4178-a783-3a2b9b947eac" xsi:nil="true"/>
    <TeamsChannelId xmlns="6e1f68ac-06d1-4178-a783-3a2b9b947eac" xsi:nil="true"/>
    <FolderType xmlns="6e1f68ac-06d1-4178-a783-3a2b9b947eac" xsi:nil="true"/>
    <Distribution_Groups xmlns="6e1f68ac-06d1-4178-a783-3a2b9b947eac" xsi:nil="true"/>
    <Has_Teacher_Only_SectionGroup xmlns="6e1f68ac-06d1-4178-a783-3a2b9b947eac" xsi:nil="true"/>
    <AppVersion xmlns="6e1f68ac-06d1-4178-a783-3a2b9b947eac" xsi:nil="true"/>
    <Invited_Teachers xmlns="6e1f68ac-06d1-4178-a783-3a2b9b947eac" xsi:nil="true"/>
    <Invited_Students xmlns="6e1f68ac-06d1-4178-a783-3a2b9b947eac" xsi:nil="true"/>
    <IsNotebookLocked xmlns="6e1f68ac-06d1-4178-a783-3a2b9b947eac" xsi:nil="true"/>
    <Teachers xmlns="6e1f68ac-06d1-4178-a783-3a2b9b947eac">
      <UserInfo>
        <DisplayName/>
        <AccountId xsi:nil="true"/>
        <AccountType/>
      </UserInfo>
    </Teachers>
    <DefaultSectionNames xmlns="6e1f68ac-06d1-4178-a783-3a2b9b947eac" xsi:nil="true"/>
    <LMS_Mappings xmlns="6e1f68ac-06d1-4178-a783-3a2b9b947eac" xsi:nil="true"/>
    <CultureName xmlns="6e1f68ac-06d1-4178-a783-3a2b9b947eac" xsi:nil="true"/>
    <Templates xmlns="6e1f68ac-06d1-4178-a783-3a2b9b947eac" xsi:nil="true"/>
    <Self_Registration_Enabled xmlns="6e1f68ac-06d1-4178-a783-3a2b9b947eac" xsi:nil="true"/>
    <Is_Collaboration_Space_Locked xmlns="6e1f68ac-06d1-4178-a783-3a2b9b947ea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69A7C9440D7024DBF69A90356DCC522" ma:contentTypeVersion="27" ma:contentTypeDescription="새 문서를 만듭니다." ma:contentTypeScope="" ma:versionID="becbad69685d3da4cf3d900d817e09a1">
  <xsd:schema xmlns:xsd="http://www.w3.org/2001/XMLSchema" xmlns:xs="http://www.w3.org/2001/XMLSchema" xmlns:p="http://schemas.microsoft.com/office/2006/metadata/properties" xmlns:ns3="6e1f68ac-06d1-4178-a783-3a2b9b947eac" targetNamespace="http://schemas.microsoft.com/office/2006/metadata/properties" ma:root="true" ma:fieldsID="48b18a172143fd0047ac80205edb471d" ns3:_="">
    <xsd:import namespace="6e1f68ac-06d1-4178-a783-3a2b9b947eac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1f68ac-06d1-4178-a783-3a2b9b947eac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MediaServiceMetadata" ma:index="2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0" nillable="true" ma:displayName="Tags" ma:internalName="MediaServiceAutoTags" ma:readOnly="true">
      <xsd:simpleType>
        <xsd:restriction base="dms:Text"/>
      </xsd:simpleType>
    </xsd:element>
    <xsd:element name="MediaServiceOCR" ma:index="3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BE0B49F-3A8B-40AA-B79D-13F74752BC5A}">
  <ds:schemaRefs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6e1f68ac-06d1-4178-a783-3a2b9b947eac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2A15ED4-C38C-4E69-81D0-72CD785947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1f68ac-06d1-4178-a783-3a2b9b947e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E0EA4C-FDCB-4327-BE1B-B87D52522B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mosl_ppt_format (2)</Template>
  <TotalTime>1937</TotalTime>
  <Words>1390</Words>
  <Application>Microsoft Macintosh PowerPoint</Application>
  <PresentationFormat>와이드스크린</PresentationFormat>
  <Paragraphs>133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나눔바른고딕</vt:lpstr>
      <vt:lpstr>맑은 고딕</vt:lpstr>
      <vt:lpstr>Arial</vt:lpstr>
      <vt:lpstr>Calibri</vt:lpstr>
      <vt:lpstr>Calibri Light</vt:lpstr>
      <vt:lpstr>MOSL_PPT FORMAT</vt:lpstr>
      <vt:lpstr>FOUO</vt:lpstr>
      <vt:lpstr>Confidential</vt:lpstr>
      <vt:lpstr>1_MOSL</vt:lpstr>
      <vt:lpstr>1_FOUO</vt:lpstr>
      <vt:lpstr>1_Confidential</vt:lpstr>
      <vt:lpstr>Security Background 2</vt:lpstr>
      <vt:lpstr>Contents</vt:lpstr>
      <vt:lpstr>3.2.1 Certificate Authorities</vt:lpstr>
      <vt:lpstr>3.2.1 Certificate Authorities</vt:lpstr>
      <vt:lpstr>3.2.1 Certificate Authorities</vt:lpstr>
      <vt:lpstr>3.2.1 Certificate Authorities</vt:lpstr>
      <vt:lpstr>3.2.1 Certificate Authorities</vt:lpstr>
      <vt:lpstr>3.2.1 Certificate Authorities</vt:lpstr>
      <vt:lpstr>3.2.2 Key Agreement Protocols</vt:lpstr>
      <vt:lpstr>3.2.2 Key Agreement Protocols</vt:lpstr>
      <vt:lpstr>3.2.2 Key Agreement Protocols</vt:lpstr>
      <vt:lpstr>3.2.2 Key Agreement Protocols</vt:lpstr>
      <vt:lpstr>3.2.2 Key Agreement Protocols</vt:lpstr>
      <vt:lpstr>Next Seminar (2/7)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SGX Programming model</dc:title>
  <dc:creator>승현 여</dc:creator>
  <cp:lastModifiedBy>이승균</cp:lastModifiedBy>
  <cp:revision>52</cp:revision>
  <dcterms:created xsi:type="dcterms:W3CDTF">2020-01-27T06:19:21Z</dcterms:created>
  <dcterms:modified xsi:type="dcterms:W3CDTF">2020-02-04T05:50:33Z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0x010100469A7C9440D7024DBF69A90356DCC522</vt:lpwstr>
  </property>
</Properties>
</file>