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8" r:id="rId3"/>
    <p:sldMasterId id="2147483671" r:id="rId4"/>
    <p:sldMasterId id="2147483676" r:id="rId5"/>
    <p:sldMasterId id="2147483679" r:id="rId6"/>
  </p:sldMasterIdLst>
  <p:notesMasterIdLst>
    <p:notesMasterId r:id="rId19"/>
  </p:notesMasterIdLst>
  <p:sldIdLst>
    <p:sldId id="256" r:id="rId7"/>
    <p:sldId id="257" r:id="rId8"/>
    <p:sldId id="261" r:id="rId9"/>
    <p:sldId id="262" r:id="rId10"/>
    <p:sldId id="269" r:id="rId11"/>
    <p:sldId id="263" r:id="rId12"/>
    <p:sldId id="264" r:id="rId13"/>
    <p:sldId id="270" r:id="rId14"/>
    <p:sldId id="266" r:id="rId15"/>
    <p:sldId id="267" r:id="rId16"/>
    <p:sldId id="271" r:id="rId17"/>
    <p:sldId id="268" r:id="rId18"/>
  </p:sldIdLst>
  <p:sldSz cx="12192000" cy="6858000"/>
  <p:notesSz cx="9996488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70301" autoAdjust="0"/>
  </p:normalViewPr>
  <p:slideViewPr>
    <p:cSldViewPr snapToGrid="0">
      <p:cViewPr varScale="1">
        <p:scale>
          <a:sx n="66" d="100"/>
          <a:sy n="66" d="100"/>
        </p:scale>
        <p:origin x="55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613" y="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4476C-0D5F-4EB6-A64F-97F01F333BA7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8838"/>
            <a:ext cx="4116388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0125" y="3303588"/>
            <a:ext cx="7996238" cy="27035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2145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613" y="652145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CD94-E557-4F31-8050-30C1B16DC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SGX</a:t>
            </a:r>
            <a:r>
              <a:rPr lang="ko-KR" altLang="en-US" dirty="0"/>
              <a:t>는 같은 소프트웨어의 </a:t>
            </a:r>
            <a:r>
              <a:rPr lang="ko-KR" altLang="en-US" dirty="0" err="1"/>
              <a:t>버전들간의</a:t>
            </a:r>
            <a:r>
              <a:rPr lang="ko-KR" altLang="en-US" dirty="0"/>
              <a:t> 마이그레이션을 지원합니다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마이그레이션 프로세스에서 </a:t>
            </a:r>
            <a:r>
              <a:rPr lang="ko-KR" altLang="en-US" dirty="0" err="1"/>
              <a:t>인클레이브의</a:t>
            </a:r>
            <a:r>
              <a:rPr lang="ko-KR" altLang="en-US" dirty="0"/>
              <a:t> 작성자는 인증기관에 해당되며 </a:t>
            </a:r>
            <a:r>
              <a:rPr lang="ko-KR" altLang="en-US" dirty="0" err="1"/>
              <a:t>인클레이브는</a:t>
            </a:r>
            <a:r>
              <a:rPr lang="ko-KR" altLang="en-US" dirty="0"/>
              <a:t> </a:t>
            </a:r>
            <a:r>
              <a:rPr lang="en-US" altLang="ko-KR" dirty="0"/>
              <a:t>SIGSTRUCT</a:t>
            </a:r>
            <a:r>
              <a:rPr lang="ko-KR" altLang="en-US" dirty="0"/>
              <a:t>라는 인증서를 작성자로 부터 받으며 이 인증서는 </a:t>
            </a:r>
            <a:r>
              <a:rPr lang="ko-KR" altLang="en-US" dirty="0" err="1"/>
              <a:t>인클레이브</a:t>
            </a:r>
            <a:r>
              <a:rPr lang="ko-KR" altLang="en-US" dirty="0"/>
              <a:t> </a:t>
            </a:r>
            <a:r>
              <a:rPr lang="en-US" altLang="ko-KR" dirty="0"/>
              <a:t>identity information</a:t>
            </a:r>
            <a:r>
              <a:rPr lang="ko-KR" altLang="en-US" dirty="0"/>
              <a:t>체계의 기초이며 동일한 </a:t>
            </a:r>
            <a:r>
              <a:rPr lang="en-US" altLang="ko-KR" dirty="0"/>
              <a:t>4</a:t>
            </a:r>
            <a:r>
              <a:rPr lang="ko-KR" altLang="en-US" dirty="0"/>
              <a:t>소프트웨어의 다른 버전 간의 관계를 인식 할 수 있게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EINIT </a:t>
            </a:r>
            <a:r>
              <a:rPr lang="ko-KR" altLang="en-US" dirty="0"/>
              <a:t>명령어는 타겟 </a:t>
            </a:r>
            <a:r>
              <a:rPr lang="ko-KR" altLang="en-US" dirty="0" err="1"/>
              <a:t>인클레이브의</a:t>
            </a:r>
            <a:r>
              <a:rPr lang="ko-KR" altLang="en-US" dirty="0"/>
              <a:t> 인증서를 검사하고 그 정보를 사용하여 </a:t>
            </a:r>
            <a:r>
              <a:rPr lang="en-US" altLang="ko-KR" dirty="0"/>
              <a:t>SECS</a:t>
            </a:r>
            <a:r>
              <a:rPr lang="ko-KR" altLang="en-US" dirty="0"/>
              <a:t>의 정보를 채웁니다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EGETKEY </a:t>
            </a:r>
            <a:r>
              <a:rPr lang="ko-KR" altLang="en-US" dirty="0"/>
              <a:t>명령어는 </a:t>
            </a:r>
            <a:r>
              <a:rPr lang="en-US" altLang="ko-KR" dirty="0"/>
              <a:t>ID</a:t>
            </a:r>
            <a:r>
              <a:rPr lang="ko-KR" altLang="en-US" dirty="0"/>
              <a:t>를 기반으로 대칭키를 생성해내고 </a:t>
            </a:r>
            <a:r>
              <a:rPr lang="en-US" altLang="ko-KR" dirty="0"/>
              <a:t>secret</a:t>
            </a:r>
            <a:r>
              <a:rPr lang="ko-KR" altLang="en-US" dirty="0"/>
              <a:t>을 암호화 합니다</a:t>
            </a:r>
            <a:r>
              <a:rPr lang="en-US" altLang="ko-KR" dirty="0"/>
              <a:t>. </a:t>
            </a:r>
            <a:r>
              <a:rPr lang="ko-KR" altLang="en-US" dirty="0"/>
              <a:t>수신 </a:t>
            </a:r>
            <a:r>
              <a:rPr lang="ko-KR" altLang="en-US" dirty="0" err="1"/>
              <a:t>인클레이브</a:t>
            </a:r>
            <a:r>
              <a:rPr lang="ko-KR" altLang="en-US" dirty="0"/>
              <a:t>  발신 </a:t>
            </a:r>
            <a:r>
              <a:rPr lang="ko-KR" altLang="en-US" dirty="0" err="1"/>
              <a:t>인클레이브의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EGETKEY</a:t>
            </a:r>
            <a:r>
              <a:rPr lang="ko-KR" altLang="en-US" dirty="0"/>
              <a:t>로 전달하여 동일한 대칭키를 얻어 </a:t>
            </a:r>
            <a:r>
              <a:rPr lang="en-US" altLang="ko-KR" dirty="0"/>
              <a:t>secret</a:t>
            </a:r>
            <a:r>
              <a:rPr lang="ko-KR" altLang="en-US" dirty="0"/>
              <a:t>을 복호화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374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OWNEREPOCH</a:t>
            </a:r>
            <a:r>
              <a:rPr lang="ko-KR" altLang="en-US" dirty="0"/>
              <a:t>는 펌웨어에 의해 한번 생성되어 비 휘발성 메모리에 저장됨</a:t>
            </a:r>
            <a:r>
              <a:rPr lang="en-US" altLang="ko-KR" dirty="0"/>
              <a:t>. </a:t>
            </a:r>
            <a:r>
              <a:rPr lang="ko-KR" altLang="en-US" dirty="0"/>
              <a:t>이는 컴퓨터의 소유권을 번경하기 전에 이전 소유자로 하여금 </a:t>
            </a:r>
            <a:r>
              <a:rPr lang="en-US" altLang="ko-KR" dirty="0"/>
              <a:t>OWNEREPOCH</a:t>
            </a:r>
            <a:r>
              <a:rPr lang="ko-KR" altLang="en-US" dirty="0"/>
              <a:t>를 지워서 새 소유자가 컴퓨터에 남아있을 수 있는 데이터를 복호화 할 수 없게 하기 </a:t>
            </a:r>
            <a:r>
              <a:rPr lang="ko-KR" altLang="en-US" dirty="0" err="1"/>
              <a:t>위함임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디버깅 </a:t>
            </a:r>
            <a:r>
              <a:rPr lang="ko-KR" altLang="en-US" dirty="0" err="1"/>
              <a:t>인클레이브는</a:t>
            </a:r>
            <a:r>
              <a:rPr lang="ko-KR" altLang="en-US" dirty="0"/>
              <a:t> </a:t>
            </a:r>
            <a:r>
              <a:rPr lang="en-US" altLang="ko-KR" dirty="0" err="1"/>
              <a:t>sgx</a:t>
            </a:r>
            <a:r>
              <a:rPr lang="ko-KR" altLang="en-US" dirty="0"/>
              <a:t>로 부터 무결성을 보장받지 못하여 공격자가 코드와 데이터를 공개하는 방식의 공격을 실행할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0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EINIT</a:t>
            </a:r>
            <a:r>
              <a:rPr lang="ko-KR" altLang="en-US" dirty="0"/>
              <a:t>은 유효한 인증서를 요구하며 인증서가 없다면 </a:t>
            </a:r>
            <a:r>
              <a:rPr lang="ko-KR" altLang="en-US" dirty="0" err="1"/>
              <a:t>인클레이브</a:t>
            </a:r>
            <a:r>
              <a:rPr lang="ko-KR" altLang="en-US" dirty="0"/>
              <a:t> 작동을 거부합니다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SGX</a:t>
            </a:r>
            <a:r>
              <a:rPr lang="ko-KR" altLang="en-US" dirty="0"/>
              <a:t>는 </a:t>
            </a:r>
            <a:r>
              <a:rPr lang="en-US" altLang="ko-KR" dirty="0"/>
              <a:t>SIGSTRUCT</a:t>
            </a:r>
            <a:r>
              <a:rPr lang="ko-KR" altLang="en-US" dirty="0"/>
              <a:t>로 형식화 된 인증서를 사용하며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ko-KR" altLang="en-US" dirty="0" err="1"/>
              <a:t>인클레이브</a:t>
            </a:r>
            <a:r>
              <a:rPr lang="ko-KR" altLang="en-US" dirty="0"/>
              <a:t> 빌딩 툴체인에 의해 생성됩니다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SIGSTRUCT</a:t>
            </a:r>
            <a:r>
              <a:rPr lang="ko-KR" altLang="en-US" dirty="0"/>
              <a:t>는 메타데이터와 메타데이터의 진위를 보장하는 </a:t>
            </a:r>
            <a:r>
              <a:rPr lang="en-US" altLang="ko-KR" dirty="0"/>
              <a:t>RSA </a:t>
            </a:r>
            <a:r>
              <a:rPr lang="ko-KR" altLang="en-US" dirty="0"/>
              <a:t>서명으로 구성됩니다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SGX</a:t>
            </a:r>
            <a:r>
              <a:rPr lang="ko-KR" altLang="en-US" dirty="0"/>
              <a:t> 인증서는 </a:t>
            </a:r>
            <a:r>
              <a:rPr lang="en-US" altLang="ko-KR" dirty="0"/>
              <a:t>SHA-2</a:t>
            </a:r>
            <a:r>
              <a:rPr lang="ko-KR" altLang="en-US" dirty="0"/>
              <a:t>를 사용하여 </a:t>
            </a:r>
            <a:r>
              <a:rPr lang="en-US" altLang="ko-KR" dirty="0"/>
              <a:t>RFC 3447(RSA </a:t>
            </a:r>
            <a:r>
              <a:rPr lang="ko-KR" altLang="en-US" dirty="0"/>
              <a:t>암호표준</a:t>
            </a:r>
            <a:r>
              <a:rPr lang="en-US" altLang="ko-KR" dirty="0"/>
              <a:t>)</a:t>
            </a:r>
            <a:r>
              <a:rPr lang="ko-KR" altLang="en-US" dirty="0"/>
              <a:t>에 기술된 방법을 따르는 </a:t>
            </a:r>
            <a:r>
              <a:rPr lang="en-US" altLang="ko-KR" dirty="0"/>
              <a:t>RSA </a:t>
            </a:r>
            <a:r>
              <a:rPr lang="ko-KR" altLang="en-US" dirty="0"/>
              <a:t>서명으로 </a:t>
            </a:r>
            <a:r>
              <a:rPr lang="ko-KR" altLang="en-US" dirty="0" err="1"/>
              <a:t>서명해야한다</a:t>
            </a:r>
            <a:r>
              <a:rPr lang="en-US" altLang="ko-KR" dirty="0"/>
              <a:t>. PKCS #1 v1.5(RSA</a:t>
            </a:r>
            <a:r>
              <a:rPr lang="ko-KR" altLang="en-US" dirty="0"/>
              <a:t> 암호표준</a:t>
            </a:r>
            <a:r>
              <a:rPr lang="en-US" altLang="ko-KR" dirty="0"/>
              <a:t>)</a:t>
            </a:r>
            <a:r>
              <a:rPr lang="ko-KR" altLang="en-US" dirty="0"/>
              <a:t>에 기술된 그림은 위의 그림과 같음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SGX</a:t>
            </a:r>
            <a:r>
              <a:rPr lang="ko-KR" altLang="en-US" dirty="0"/>
              <a:t>는 공개 지수가 </a:t>
            </a:r>
            <a:r>
              <a:rPr lang="en-US" altLang="ko-KR" dirty="0"/>
              <a:t>3</a:t>
            </a:r>
            <a:r>
              <a:rPr lang="ko-KR" altLang="en-US" dirty="0"/>
              <a:t>인 </a:t>
            </a:r>
            <a:r>
              <a:rPr lang="en-US" altLang="ko-KR" dirty="0"/>
              <a:t>3072 </a:t>
            </a:r>
            <a:r>
              <a:rPr lang="ko-KR" altLang="en-US" dirty="0"/>
              <a:t>비트 </a:t>
            </a:r>
            <a:r>
              <a:rPr lang="en-US" altLang="ko-KR" dirty="0"/>
              <a:t>RSA</a:t>
            </a:r>
            <a:r>
              <a:rPr lang="ko-KR" altLang="en-US" dirty="0"/>
              <a:t>만 지원함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09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EINIT</a:t>
            </a:r>
            <a:r>
              <a:rPr lang="ko-KR" altLang="en-US" dirty="0"/>
              <a:t>은 유효한 인증서를 요구하며 인증서가 없다면 </a:t>
            </a:r>
            <a:r>
              <a:rPr lang="ko-KR" altLang="en-US" dirty="0" err="1"/>
              <a:t>인클레이브</a:t>
            </a:r>
            <a:r>
              <a:rPr lang="ko-KR" altLang="en-US" dirty="0"/>
              <a:t> 작동을 거부합니다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SGX</a:t>
            </a:r>
            <a:r>
              <a:rPr lang="ko-KR" altLang="en-US" dirty="0"/>
              <a:t>는 </a:t>
            </a:r>
            <a:r>
              <a:rPr lang="en-US" altLang="ko-KR" dirty="0"/>
              <a:t>SIGSTRUCT</a:t>
            </a:r>
            <a:r>
              <a:rPr lang="ko-KR" altLang="en-US" dirty="0"/>
              <a:t>로 형식화 된 인증서를 사용하며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ko-KR" altLang="en-US" dirty="0" err="1"/>
              <a:t>인클레이브</a:t>
            </a:r>
            <a:r>
              <a:rPr lang="ko-KR" altLang="en-US" dirty="0"/>
              <a:t> 빌딩 툴체인에 의해 생성됩니다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SIGSTRUCT</a:t>
            </a:r>
            <a:r>
              <a:rPr lang="ko-KR" altLang="en-US" dirty="0"/>
              <a:t>는 메타데이터와 메타데이터의 진위를 보장하는 </a:t>
            </a:r>
            <a:r>
              <a:rPr lang="en-US" altLang="ko-KR" dirty="0"/>
              <a:t>RSA </a:t>
            </a:r>
            <a:r>
              <a:rPr lang="ko-KR" altLang="en-US" dirty="0"/>
              <a:t>서명으로 구성됩니다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SGX</a:t>
            </a:r>
            <a:r>
              <a:rPr lang="ko-KR" altLang="en-US" dirty="0"/>
              <a:t> 인증서는 </a:t>
            </a:r>
            <a:r>
              <a:rPr lang="en-US" altLang="ko-KR" dirty="0"/>
              <a:t>SHA-2</a:t>
            </a:r>
            <a:r>
              <a:rPr lang="ko-KR" altLang="en-US" dirty="0"/>
              <a:t>를 사용하여 </a:t>
            </a:r>
            <a:r>
              <a:rPr lang="en-US" altLang="ko-KR" dirty="0"/>
              <a:t>RFC 3447(RSA </a:t>
            </a:r>
            <a:r>
              <a:rPr lang="ko-KR" altLang="en-US" dirty="0"/>
              <a:t>암호표준</a:t>
            </a:r>
            <a:r>
              <a:rPr lang="en-US" altLang="ko-KR" dirty="0"/>
              <a:t>)</a:t>
            </a:r>
            <a:r>
              <a:rPr lang="ko-KR" altLang="en-US" dirty="0"/>
              <a:t>에 기술된 방법을 따르는 </a:t>
            </a:r>
            <a:r>
              <a:rPr lang="en-US" altLang="ko-KR" dirty="0"/>
              <a:t>RSA </a:t>
            </a:r>
            <a:r>
              <a:rPr lang="ko-KR" altLang="en-US" dirty="0"/>
              <a:t>서명으로 </a:t>
            </a:r>
            <a:r>
              <a:rPr lang="ko-KR" altLang="en-US" dirty="0" err="1"/>
              <a:t>서명해야한다</a:t>
            </a:r>
            <a:r>
              <a:rPr lang="en-US" altLang="ko-KR" dirty="0"/>
              <a:t>. PKCS #1 v1.5(RSA</a:t>
            </a:r>
            <a:r>
              <a:rPr lang="ko-KR" altLang="en-US" dirty="0"/>
              <a:t> 암호표준</a:t>
            </a:r>
            <a:r>
              <a:rPr lang="en-US" altLang="ko-KR" dirty="0"/>
              <a:t>)</a:t>
            </a:r>
            <a:r>
              <a:rPr lang="ko-KR" altLang="en-US" dirty="0"/>
              <a:t>에 기술된 그림은 위의 그림과 같음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SGX</a:t>
            </a:r>
            <a:r>
              <a:rPr lang="ko-KR" altLang="en-US" dirty="0"/>
              <a:t>는 공개 지수가 </a:t>
            </a:r>
            <a:r>
              <a:rPr lang="en-US" altLang="ko-KR" dirty="0"/>
              <a:t>3</a:t>
            </a:r>
            <a:r>
              <a:rPr lang="ko-KR" altLang="en-US" dirty="0"/>
              <a:t>인 </a:t>
            </a:r>
            <a:r>
              <a:rPr lang="en-US" altLang="ko-KR" dirty="0"/>
              <a:t>3072 </a:t>
            </a:r>
            <a:r>
              <a:rPr lang="ko-KR" altLang="en-US" dirty="0"/>
              <a:t>비트 </a:t>
            </a:r>
            <a:r>
              <a:rPr lang="en-US" altLang="ko-KR" dirty="0"/>
              <a:t>RSA</a:t>
            </a:r>
            <a:r>
              <a:rPr lang="ko-KR" altLang="en-US" dirty="0"/>
              <a:t>만 지원함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13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Enclave Identity</a:t>
            </a:r>
            <a:r>
              <a:rPr lang="ko-KR" altLang="en-US" dirty="0"/>
              <a:t> </a:t>
            </a:r>
            <a:r>
              <a:rPr lang="en-US" altLang="ko-KR" dirty="0"/>
              <a:t>information</a:t>
            </a:r>
            <a:r>
              <a:rPr lang="ko-KR" altLang="en-US" dirty="0"/>
              <a:t>은 </a:t>
            </a:r>
            <a:r>
              <a:rPr lang="en-US" altLang="ko-KR" dirty="0"/>
              <a:t>RSA</a:t>
            </a:r>
            <a:r>
              <a:rPr lang="ko-KR" altLang="en-US" dirty="0"/>
              <a:t> 키의</a:t>
            </a:r>
            <a:r>
              <a:rPr lang="en-US" altLang="ko-KR" dirty="0"/>
              <a:t> modulus</a:t>
            </a:r>
            <a:r>
              <a:rPr lang="ko-KR" altLang="en-US" dirty="0"/>
              <a:t>와</a:t>
            </a:r>
            <a:r>
              <a:rPr lang="en-US" altLang="ko-KR" dirty="0"/>
              <a:t>, ISVPROID, ISVSVN</a:t>
            </a:r>
            <a:r>
              <a:rPr lang="ko-KR" altLang="en-US" dirty="0"/>
              <a:t>으로 이루어집니다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SGX</a:t>
            </a:r>
            <a:r>
              <a:rPr lang="ko-KR" altLang="en-US" dirty="0"/>
              <a:t>는 </a:t>
            </a:r>
            <a:r>
              <a:rPr lang="en-US" altLang="ko-KR" dirty="0"/>
              <a:t>SHA-2</a:t>
            </a:r>
            <a:r>
              <a:rPr lang="ko-KR" altLang="en-US" dirty="0"/>
              <a:t>로 </a:t>
            </a:r>
            <a:r>
              <a:rPr lang="en-US" altLang="ko-KR" dirty="0"/>
              <a:t>RSA </a:t>
            </a:r>
            <a:r>
              <a:rPr lang="ko-KR" altLang="en-US" dirty="0"/>
              <a:t>키의 </a:t>
            </a:r>
            <a:r>
              <a:rPr lang="ko-KR" altLang="en-US" dirty="0" err="1"/>
              <a:t>모듈러스의</a:t>
            </a:r>
            <a:r>
              <a:rPr lang="ko-KR" altLang="en-US" dirty="0"/>
              <a:t> 해시를 뜨고 </a:t>
            </a:r>
            <a:r>
              <a:rPr lang="en-US" altLang="ko-KR" dirty="0"/>
              <a:t>MRSIGNER 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Author can issue certificates with same key for different enclaves. Each enclave identified by a ISVPROID.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엔 </a:t>
            </a:r>
            <a:r>
              <a:rPr lang="ko-KR" altLang="en-US" dirty="0" err="1"/>
              <a:t>클레이브에서</a:t>
            </a:r>
            <a:r>
              <a:rPr lang="ko-KR" altLang="en-US" dirty="0"/>
              <a:t> 보안 취약점이 발견되면 작성자는 </a:t>
            </a:r>
            <a:r>
              <a:rPr lang="en-US" altLang="ko-KR" dirty="0"/>
              <a:t>SVN</a:t>
            </a:r>
            <a:r>
              <a:rPr lang="ko-KR" altLang="en-US" dirty="0"/>
              <a:t>이 높은 고정 버전을 릴리스 할 수 있습니다</a:t>
            </a:r>
            <a:r>
              <a:rPr lang="en-US" altLang="ko-KR" dirty="0"/>
              <a:t>. </a:t>
            </a:r>
            <a:r>
              <a:rPr lang="ko-KR" altLang="en-US" dirty="0"/>
              <a:t>사용자가 업그레이드함에 따라 </a:t>
            </a:r>
            <a:r>
              <a:rPr lang="en-US" altLang="ko-KR" dirty="0"/>
              <a:t>SGX</a:t>
            </a:r>
            <a:r>
              <a:rPr lang="ko-KR" altLang="en-US" dirty="0"/>
              <a:t>는 취약한 버전의 엔 </a:t>
            </a:r>
            <a:r>
              <a:rPr lang="ko-KR" altLang="en-US" dirty="0" err="1"/>
              <a:t>클레이브에서</a:t>
            </a:r>
            <a:r>
              <a:rPr lang="ko-KR" altLang="en-US" dirty="0"/>
              <a:t> 고정 버전으로 비밀을 쉽게 마이그레이션 할 수 있습니다</a:t>
            </a:r>
            <a:r>
              <a:rPr lang="en-US" altLang="ko-KR" dirty="0"/>
              <a:t>. </a:t>
            </a:r>
            <a:r>
              <a:rPr lang="ko-KR" altLang="en-US" dirty="0"/>
              <a:t>사용자의 비밀이 마이그레이션되면 </a:t>
            </a:r>
            <a:r>
              <a:rPr lang="en-US" altLang="ko-KR" dirty="0"/>
              <a:t>SGX</a:t>
            </a:r>
            <a:r>
              <a:rPr lang="ko-KR" altLang="en-US" dirty="0"/>
              <a:t>의 </a:t>
            </a:r>
            <a:r>
              <a:rPr lang="en-US" altLang="ko-KR" dirty="0"/>
              <a:t>SVN </a:t>
            </a:r>
            <a:r>
              <a:rPr lang="ko-KR" altLang="en-US" dirty="0"/>
              <a:t>제한은 취약한 엔 </a:t>
            </a:r>
            <a:r>
              <a:rPr lang="ko-KR" altLang="en-US" dirty="0" err="1"/>
              <a:t>클레이브</a:t>
            </a:r>
            <a:r>
              <a:rPr lang="ko-KR" altLang="en-US" dirty="0"/>
              <a:t> 버전을 구축하고 마이그레이션 된 비밀을 읽는 데 사용하는 공격을 차단합니다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1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CPUSVN</a:t>
            </a:r>
            <a:r>
              <a:rPr lang="ko-KR" altLang="en-US" dirty="0"/>
              <a:t>은 </a:t>
            </a:r>
            <a:r>
              <a:rPr lang="ko-KR" altLang="en-US" dirty="0" err="1"/>
              <a:t>인클레이브</a:t>
            </a:r>
            <a:r>
              <a:rPr lang="ko-KR" altLang="en-US" dirty="0"/>
              <a:t> 아이디와 함께 파생키를 만드는데 이용됩니다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CPUSVN</a:t>
            </a:r>
            <a:r>
              <a:rPr lang="ko-KR" altLang="en-US" dirty="0"/>
              <a:t>은 </a:t>
            </a:r>
            <a:r>
              <a:rPr lang="en-US" altLang="ko-KR" dirty="0"/>
              <a:t>128</a:t>
            </a:r>
            <a:r>
              <a:rPr lang="ko-KR" altLang="en-US" dirty="0"/>
              <a:t>비트의 값으로 프로세서의 마이크로 코드 업데이트 버전을 반영합니다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45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EINIT</a:t>
            </a:r>
            <a:r>
              <a:rPr lang="ko-KR" altLang="en-US" dirty="0"/>
              <a:t>은 인증서 기반 </a:t>
            </a:r>
            <a:r>
              <a:rPr lang="en-US" altLang="ko-KR" dirty="0"/>
              <a:t>identity information</a:t>
            </a:r>
            <a:r>
              <a:rPr lang="ko-KR" altLang="en-US" dirty="0"/>
              <a:t>을 구성하는</a:t>
            </a:r>
            <a:r>
              <a:rPr lang="en-US" altLang="ko-KR" dirty="0"/>
              <a:t> SECS</a:t>
            </a:r>
            <a:r>
              <a:rPr lang="ko-KR" altLang="en-US" dirty="0"/>
              <a:t>필드를 설정함</a:t>
            </a:r>
            <a:r>
              <a:rPr lang="en-US" altLang="ko-KR" dirty="0"/>
              <a:t>, </a:t>
            </a:r>
            <a:r>
              <a:rPr lang="ko-KR" altLang="en-US" dirty="0"/>
              <a:t>인증서를 사용하기전에 </a:t>
            </a:r>
            <a:r>
              <a:rPr lang="en-US" altLang="ko-KR" dirty="0"/>
              <a:t>RSA</a:t>
            </a:r>
            <a:r>
              <a:rPr lang="ko-KR" altLang="en-US" dirty="0"/>
              <a:t> 서명을 확인함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Q1</a:t>
            </a:r>
            <a:r>
              <a:rPr lang="ko-KR" altLang="en-US" dirty="0"/>
              <a:t>과 </a:t>
            </a:r>
            <a:r>
              <a:rPr lang="en-US" altLang="ko-KR" dirty="0"/>
              <a:t>Q2</a:t>
            </a:r>
            <a:r>
              <a:rPr lang="ko-KR" altLang="en-US" dirty="0"/>
              <a:t>가 이용됨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MRSIGNER</a:t>
            </a:r>
            <a:r>
              <a:rPr lang="ko-KR" altLang="en-US" dirty="0"/>
              <a:t>값을 </a:t>
            </a:r>
            <a:r>
              <a:rPr lang="en-US" altLang="ko-KR" dirty="0" err="1"/>
              <a:t>sigstruct</a:t>
            </a:r>
            <a:r>
              <a:rPr lang="ko-KR" altLang="en-US" dirty="0"/>
              <a:t>의 </a:t>
            </a:r>
            <a:r>
              <a:rPr lang="en-US" altLang="ko-KR" dirty="0"/>
              <a:t>modulus</a:t>
            </a:r>
            <a:r>
              <a:rPr lang="ko-KR" altLang="en-US" dirty="0"/>
              <a:t>로 부터 계산하여 </a:t>
            </a:r>
            <a:r>
              <a:rPr lang="en-US" altLang="ko-KR" dirty="0"/>
              <a:t>secs</a:t>
            </a:r>
            <a:r>
              <a:rPr lang="ko-KR" altLang="en-US" dirty="0"/>
              <a:t>에 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ISVPRODID</a:t>
            </a:r>
            <a:r>
              <a:rPr lang="ko-KR" altLang="en-US" dirty="0"/>
              <a:t>와 </a:t>
            </a:r>
            <a:r>
              <a:rPr lang="en-US" altLang="ko-KR" dirty="0"/>
              <a:t>ISVSVN</a:t>
            </a:r>
            <a:r>
              <a:rPr lang="ko-KR" altLang="en-US" dirty="0"/>
              <a:t>을 </a:t>
            </a:r>
            <a:r>
              <a:rPr lang="en-US" altLang="ko-KR" dirty="0"/>
              <a:t>SECS</a:t>
            </a:r>
            <a:r>
              <a:rPr lang="ko-KR" altLang="en-US" dirty="0"/>
              <a:t>로 복사함</a:t>
            </a:r>
            <a:r>
              <a:rPr lang="en-US" altLang="ko-KR" dirty="0"/>
              <a:t> </a:t>
            </a:r>
            <a:r>
              <a:rPr lang="ko-KR" altLang="en-US" dirty="0"/>
              <a:t>이는 인증서기반 </a:t>
            </a:r>
            <a:r>
              <a:rPr lang="en-US" altLang="ko-KR" dirty="0"/>
              <a:t>identity information</a:t>
            </a:r>
            <a:r>
              <a:rPr lang="ko-KR" altLang="en-US" dirty="0"/>
              <a:t>임</a:t>
            </a:r>
            <a:endParaRPr lang="en-US" altLang="ko-KR" dirty="0"/>
          </a:p>
          <a:p>
            <a:r>
              <a:rPr lang="ko-KR" altLang="en-US" dirty="0" err="1"/>
              <a:t>서명패딩을</a:t>
            </a:r>
            <a:r>
              <a:rPr lang="ko-KR" altLang="en-US" dirty="0"/>
              <a:t> </a:t>
            </a:r>
            <a:r>
              <a:rPr lang="en-US" altLang="ko-KR" dirty="0"/>
              <a:t>SECS</a:t>
            </a:r>
            <a:r>
              <a:rPr lang="ko-KR" altLang="en-US" dirty="0"/>
              <a:t>의 </a:t>
            </a:r>
            <a:r>
              <a:rPr lang="ko-KR" altLang="en-US" dirty="0" err="1"/>
              <a:t>패딩필드로</a:t>
            </a:r>
            <a:r>
              <a:rPr lang="ko-KR" altLang="en-US" dirty="0"/>
              <a:t> 복사함 이는 </a:t>
            </a:r>
            <a:r>
              <a:rPr lang="en-US" altLang="ko-KR" dirty="0"/>
              <a:t>PKCS</a:t>
            </a:r>
            <a:r>
              <a:rPr lang="ko-KR" altLang="en-US" dirty="0"/>
              <a:t>에 따르면 </a:t>
            </a:r>
            <a:r>
              <a:rPr lang="ko-KR" altLang="en-US" dirty="0" err="1"/>
              <a:t>임의값이</a:t>
            </a:r>
            <a:r>
              <a:rPr lang="ko-KR" altLang="en-US" dirty="0"/>
              <a:t> 아니므로 </a:t>
            </a:r>
            <a:r>
              <a:rPr lang="en-US" altLang="ko-KR" dirty="0"/>
              <a:t>PADDING</a:t>
            </a:r>
            <a:r>
              <a:rPr lang="ko-KR" altLang="en-US" dirty="0"/>
              <a:t>은 모든 </a:t>
            </a:r>
            <a:r>
              <a:rPr lang="ko-KR" altLang="en-US" dirty="0" err="1"/>
              <a:t>인클레이브에서</a:t>
            </a:r>
            <a:r>
              <a:rPr lang="ko-KR" altLang="en-US" dirty="0"/>
              <a:t> 동일한 값이여야 함</a:t>
            </a:r>
            <a:endParaRPr lang="en-US" altLang="ko-KR" dirty="0"/>
          </a:p>
          <a:p>
            <a:r>
              <a:rPr lang="en-US" altLang="ko-KR" dirty="0"/>
              <a:t>SIGSTRUCT</a:t>
            </a:r>
            <a:r>
              <a:rPr lang="ko-KR" altLang="en-US" dirty="0"/>
              <a:t>의 </a:t>
            </a:r>
            <a:r>
              <a:rPr lang="en-US" altLang="ko-KR" dirty="0"/>
              <a:t>MRENCLAVE </a:t>
            </a:r>
            <a:r>
              <a:rPr lang="ko-KR" altLang="en-US" dirty="0"/>
              <a:t>실제</a:t>
            </a:r>
            <a:r>
              <a:rPr lang="en-US" altLang="ko-KR" dirty="0"/>
              <a:t> </a:t>
            </a:r>
            <a:r>
              <a:rPr lang="ko-KR" altLang="en-US" dirty="0"/>
              <a:t>측정한 </a:t>
            </a:r>
            <a:r>
              <a:rPr lang="en-US" altLang="ko-KR" dirty="0"/>
              <a:t>MRENCLAVE </a:t>
            </a:r>
            <a:r>
              <a:rPr lang="ko-KR" altLang="en-US" dirty="0"/>
              <a:t>값이 </a:t>
            </a:r>
            <a:r>
              <a:rPr lang="ko-KR" altLang="en-US" dirty="0" err="1"/>
              <a:t>같은지</a:t>
            </a:r>
            <a:r>
              <a:rPr lang="ko-KR" altLang="en-US" dirty="0"/>
              <a:t> 확인함</a:t>
            </a:r>
            <a:endParaRPr lang="en-US" altLang="ko-KR" dirty="0"/>
          </a:p>
          <a:p>
            <a:r>
              <a:rPr lang="en-US" altLang="ko-KR" dirty="0"/>
              <a:t>SECS</a:t>
            </a:r>
            <a:r>
              <a:rPr lang="ko-KR" altLang="en-US" dirty="0"/>
              <a:t>의 </a:t>
            </a:r>
            <a:r>
              <a:rPr lang="en-US" altLang="ko-KR" dirty="0"/>
              <a:t>ATTRIBUTE </a:t>
            </a:r>
            <a:r>
              <a:rPr lang="ko-KR" altLang="en-US" dirty="0"/>
              <a:t>필드와 </a:t>
            </a:r>
            <a:r>
              <a:rPr lang="en-US" altLang="ko-KR" dirty="0"/>
              <a:t>SIGSTRUCT</a:t>
            </a:r>
            <a:r>
              <a:rPr lang="ko-KR" altLang="en-US" dirty="0"/>
              <a:t>의 </a:t>
            </a:r>
            <a:r>
              <a:rPr lang="en-US" altLang="ko-KR" dirty="0"/>
              <a:t>ATTRIBUTE </a:t>
            </a:r>
            <a:r>
              <a:rPr lang="ko-KR" altLang="en-US" dirty="0"/>
              <a:t>와 </a:t>
            </a:r>
            <a:r>
              <a:rPr lang="en-US" altLang="ko-KR" dirty="0"/>
              <a:t>ATTRIBUTEMASK</a:t>
            </a:r>
            <a:r>
              <a:rPr lang="ko-KR" altLang="en-US" dirty="0"/>
              <a:t>의 </a:t>
            </a:r>
            <a:r>
              <a:rPr lang="en-US" altLang="ko-KR" dirty="0"/>
              <a:t>and </a:t>
            </a:r>
            <a:r>
              <a:rPr lang="ko-KR" altLang="en-US" dirty="0"/>
              <a:t>오퍼레이션한 값이 같지 않으면 </a:t>
            </a:r>
            <a:r>
              <a:rPr lang="ko-KR" altLang="en-US" dirty="0" err="1"/>
              <a:t>인클레이브를</a:t>
            </a:r>
            <a:r>
              <a:rPr lang="ko-KR" altLang="en-US" dirty="0"/>
              <a:t> 초기화 하지 않음</a:t>
            </a:r>
            <a:endParaRPr lang="en-US" altLang="ko-KR" dirty="0"/>
          </a:p>
          <a:p>
            <a:r>
              <a:rPr lang="en-US" altLang="ko-KR" dirty="0"/>
              <a:t>Vendor </a:t>
            </a:r>
            <a:r>
              <a:rPr lang="ko-KR" altLang="en-US" dirty="0"/>
              <a:t>필드는 인텔이 서명한 특수한 </a:t>
            </a:r>
            <a:r>
              <a:rPr lang="ko-KR" altLang="en-US" dirty="0" err="1"/>
              <a:t>인클에이브</a:t>
            </a:r>
            <a:r>
              <a:rPr lang="ko-KR" altLang="en-US" dirty="0"/>
              <a:t> 일 경우 </a:t>
            </a:r>
            <a:r>
              <a:rPr lang="en-US" altLang="ko-KR" dirty="0"/>
              <a:t>0x8086</a:t>
            </a:r>
            <a:r>
              <a:rPr lang="ko-KR" altLang="en-US" dirty="0"/>
              <a:t>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그림에서 </a:t>
            </a:r>
            <a:r>
              <a:rPr lang="en-US" altLang="ko-KR" dirty="0"/>
              <a:t>MRSIGNER</a:t>
            </a:r>
            <a:r>
              <a:rPr lang="ko-KR" altLang="en-US" dirty="0"/>
              <a:t>의 경우 인텔이 서명하  특수한 </a:t>
            </a:r>
            <a:r>
              <a:rPr lang="ko-KR" altLang="en-US" dirty="0" err="1"/>
              <a:t>인클레이브의</a:t>
            </a:r>
            <a:r>
              <a:rPr lang="ko-KR" altLang="en-US" dirty="0"/>
              <a:t> 경우 </a:t>
            </a:r>
            <a:r>
              <a:rPr lang="ko-KR" altLang="en-US" dirty="0" err="1"/>
              <a:t>하드코딩된</a:t>
            </a:r>
            <a:r>
              <a:rPr lang="ko-KR" altLang="en-US" dirty="0"/>
              <a:t> 값임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21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EGETKEY</a:t>
            </a:r>
            <a:r>
              <a:rPr lang="ko-KR" altLang="en-US" dirty="0"/>
              <a:t>는 세가지 정보를 통하여 </a:t>
            </a:r>
            <a:r>
              <a:rPr lang="en-US" altLang="ko-KR" dirty="0"/>
              <a:t>KEY</a:t>
            </a:r>
            <a:r>
              <a:rPr lang="ko-KR" altLang="en-US" dirty="0"/>
              <a:t>를 생성함 첫번째는 </a:t>
            </a:r>
            <a:r>
              <a:rPr lang="en-US" altLang="ko-KR" dirty="0"/>
              <a:t>SECS</a:t>
            </a:r>
            <a:r>
              <a:rPr lang="ko-KR" altLang="en-US" dirty="0"/>
              <a:t>에 있는 </a:t>
            </a:r>
            <a:r>
              <a:rPr lang="en-US" altLang="ko-KR" dirty="0" err="1"/>
              <a:t>indentity</a:t>
            </a:r>
            <a:r>
              <a:rPr lang="en-US" altLang="ko-KR" dirty="0"/>
              <a:t> information</a:t>
            </a:r>
            <a:r>
              <a:rPr lang="ko-KR" altLang="en-US" dirty="0"/>
              <a:t>이고 다른 두개는 키를 만들기 위한 정형화되지 않은 </a:t>
            </a:r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CR SEAL FUSES</a:t>
            </a:r>
            <a:r>
              <a:rPr lang="ko-KR" altLang="en-US" dirty="0"/>
              <a:t>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79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KEYNAME</a:t>
            </a:r>
            <a:r>
              <a:rPr lang="ko-KR" altLang="en-US" dirty="0"/>
              <a:t>은 키의 유형을 정의함 키의 유형은 </a:t>
            </a:r>
            <a:r>
              <a:rPr lang="en-US" altLang="ko-KR" dirty="0"/>
              <a:t>software attestation</a:t>
            </a:r>
            <a:r>
              <a:rPr lang="ko-KR" altLang="en-US" dirty="0"/>
              <a:t>에 정의 되어 있음</a:t>
            </a:r>
            <a:endParaRPr lang="en-US" altLang="ko-KR" dirty="0"/>
          </a:p>
          <a:p>
            <a:r>
              <a:rPr lang="ko-KR" altLang="en-US" dirty="0"/>
              <a:t>마이그레이션은 항상 </a:t>
            </a:r>
            <a:r>
              <a:rPr lang="en-US" altLang="ko-KR" dirty="0"/>
              <a:t>Seal key</a:t>
            </a:r>
            <a:r>
              <a:rPr lang="ko-KR" altLang="en-US" dirty="0"/>
              <a:t>를 사용함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252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KEYREQUEST</a:t>
            </a:r>
            <a:r>
              <a:rPr lang="ko-KR" altLang="en-US" dirty="0"/>
              <a:t>의 </a:t>
            </a:r>
            <a:r>
              <a:rPr lang="en-US" altLang="ko-KR" dirty="0"/>
              <a:t>KEYPOLICY </a:t>
            </a:r>
            <a:r>
              <a:rPr lang="ko-KR" altLang="en-US" dirty="0"/>
              <a:t>필드에는 </a:t>
            </a:r>
            <a:r>
              <a:rPr lang="ko-KR" altLang="en-US" dirty="0" err="1"/>
              <a:t>인클레이브</a:t>
            </a:r>
            <a:r>
              <a:rPr lang="ko-KR" altLang="en-US" dirty="0"/>
              <a:t> </a:t>
            </a:r>
            <a:r>
              <a:rPr lang="en-US" altLang="ko-KR" dirty="0"/>
              <a:t>SECS</a:t>
            </a:r>
            <a:r>
              <a:rPr lang="ko-KR" altLang="en-US" dirty="0"/>
              <a:t>의 </a:t>
            </a:r>
            <a:r>
              <a:rPr lang="en-US" altLang="ko-KR" dirty="0"/>
              <a:t>MRENCLAVE </a:t>
            </a:r>
            <a:r>
              <a:rPr lang="ko-KR" altLang="en-US" dirty="0"/>
              <a:t>및 </a:t>
            </a:r>
            <a:r>
              <a:rPr lang="en-US" altLang="ko-KR" dirty="0"/>
              <a:t>MRSIGNER </a:t>
            </a:r>
            <a:r>
              <a:rPr lang="ko-KR" altLang="en-US" dirty="0"/>
              <a:t>필드가 키 파생에 사용 될지 여부를 나타내는 두 개의 플래그가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MRENCLAVE</a:t>
            </a:r>
            <a:r>
              <a:rPr lang="ko-KR" altLang="en-US" dirty="0"/>
              <a:t> 플래그 </a:t>
            </a:r>
            <a:r>
              <a:rPr lang="ko-KR" altLang="en-US" dirty="0" err="1"/>
              <a:t>설정시</a:t>
            </a:r>
            <a:r>
              <a:rPr lang="ko-KR" altLang="en-US" dirty="0"/>
              <a:t> 현재 </a:t>
            </a:r>
            <a:r>
              <a:rPr lang="ko-KR" altLang="en-US" dirty="0" err="1"/>
              <a:t>인클레이브의</a:t>
            </a:r>
            <a:r>
              <a:rPr lang="ko-KR" altLang="en-US" dirty="0"/>
              <a:t> 측정에 연결됨 </a:t>
            </a:r>
            <a:r>
              <a:rPr lang="ko-KR" altLang="en-US" dirty="0" err="1"/>
              <a:t>인클레이브</a:t>
            </a:r>
            <a:r>
              <a:rPr lang="ko-KR" altLang="en-US" dirty="0"/>
              <a:t> 측정은 현재 </a:t>
            </a:r>
            <a:r>
              <a:rPr lang="ko-KR" altLang="en-US" dirty="0" err="1"/>
              <a:t>인클레이브의</a:t>
            </a:r>
            <a:r>
              <a:rPr lang="ko-KR" altLang="en-US" dirty="0"/>
              <a:t> 내용을 반영함</a:t>
            </a:r>
            <a:endParaRPr lang="en-US" altLang="ko-KR" dirty="0"/>
          </a:p>
          <a:p>
            <a:r>
              <a:rPr lang="en-US" altLang="ko-KR" dirty="0"/>
              <a:t>MRSIGNER</a:t>
            </a:r>
            <a:r>
              <a:rPr lang="ko-KR" altLang="en-US" dirty="0"/>
              <a:t> 플래그르 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err="1"/>
              <a:t>설정시</a:t>
            </a:r>
            <a:r>
              <a:rPr lang="ko-KR" altLang="en-US" dirty="0"/>
              <a:t> </a:t>
            </a:r>
            <a:r>
              <a:rPr lang="ko-KR" altLang="en-US" dirty="0" err="1"/>
              <a:t>인클레이브의</a:t>
            </a:r>
            <a:r>
              <a:rPr lang="ko-KR" altLang="en-US" dirty="0"/>
              <a:t> 인증서에 기반한 키가 생성됨 이는 마이그레이션을 위해서 사용됨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3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41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 txBox="1">
            <a:spLocks/>
          </p:cNvSpPr>
          <p:nvPr/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Your Presentation Title Here!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61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59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504910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549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63" y="13775"/>
            <a:ext cx="11478126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28863" y="1114925"/>
            <a:ext cx="11478126" cy="5062037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3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6989" y="1203158"/>
            <a:ext cx="5642811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199" y="1203158"/>
            <a:ext cx="5658853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28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0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67861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5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0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3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11285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2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2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7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88DA7-39A7-4D83-91E7-8B395908B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SGX Versioning Support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E34010-2BA6-4C43-A372-C8517BD63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95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E5370-5E18-4F5D-A3D4-93A75928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Enclave Versioning Support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A166F-CE3B-475F-A6D1-0937C28C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4" y="1114925"/>
            <a:ext cx="5881428" cy="5062037"/>
          </a:xfrm>
        </p:spPr>
        <p:txBody>
          <a:bodyPr/>
          <a:lstStyle/>
          <a:p>
            <a:r>
              <a:rPr lang="en-US" altLang="ko-KR" dirty="0"/>
              <a:t>Enclave Key Derivation</a:t>
            </a:r>
          </a:p>
          <a:p>
            <a:pPr lvl="1"/>
            <a:r>
              <a:rPr lang="en-US" altLang="ko-KR" sz="2000" dirty="0"/>
              <a:t>KEYNAME indicates the type of key to generate</a:t>
            </a:r>
          </a:p>
          <a:p>
            <a:pPr lvl="2"/>
            <a:r>
              <a:rPr lang="en-US" altLang="ko-KR" sz="1800" dirty="0"/>
              <a:t>Secret migration feature always uses Seal keys.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912CA9B-30ED-4340-8BE5-D25CAA32AF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" r="1711"/>
          <a:stretch/>
        </p:blipFill>
        <p:spPr>
          <a:xfrm>
            <a:off x="6210292" y="932713"/>
            <a:ext cx="5981708" cy="59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7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E5370-5E18-4F5D-A3D4-93A75928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Enclave Versioning Support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A166F-CE3B-475F-A6D1-0937C28C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4" y="1114925"/>
            <a:ext cx="5881428" cy="5062037"/>
          </a:xfrm>
        </p:spPr>
        <p:txBody>
          <a:bodyPr/>
          <a:lstStyle/>
          <a:p>
            <a:r>
              <a:rPr lang="en-US" altLang="ko-KR" dirty="0"/>
              <a:t>Enclave Key Derivation</a:t>
            </a:r>
          </a:p>
          <a:p>
            <a:pPr lvl="1"/>
            <a:r>
              <a:rPr lang="en-US" altLang="ko-KR" sz="2000" dirty="0"/>
              <a:t>KEYPOLICY has two flags that indicate if the MRENCLAVE and MRSIGNER will be used for key derivation</a:t>
            </a:r>
          </a:p>
          <a:p>
            <a:pPr lvl="2"/>
            <a:r>
              <a:rPr lang="en-US" altLang="ko-KR" sz="1800" dirty="0"/>
              <a:t>Setting MRENCLAVE flag to 1 is useful when the derived key is used to encrypt enclave secrets so they can be stored by system software in non-volatile memory.</a:t>
            </a:r>
          </a:p>
          <a:p>
            <a:pPr lvl="2"/>
            <a:r>
              <a:rPr lang="en-US" altLang="ko-KR" sz="1800" dirty="0"/>
              <a:t>Setting MRSIGNER flag to 1 means the derived key is tied to the public RSA key issued the enclave’s certificate. This is the only KEYPOLICY value that allows for secret migration.</a:t>
            </a:r>
          </a:p>
          <a:p>
            <a:pPr lvl="1"/>
            <a:r>
              <a:rPr lang="en-US" altLang="ko-KR" sz="2000" dirty="0"/>
              <a:t>SVN</a:t>
            </a:r>
          </a:p>
          <a:p>
            <a:pPr lvl="2"/>
            <a:r>
              <a:rPr lang="en-US" altLang="ko-KR" sz="1800" dirty="0"/>
              <a:t>If the desired enclave ISVSVN or CPUSVN is greater than current, EGETKEY will reject the derivation request.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912CA9B-30ED-4340-8BE5-D25CAA32AF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" r="1711"/>
          <a:stretch/>
        </p:blipFill>
        <p:spPr>
          <a:xfrm>
            <a:off x="6210292" y="932713"/>
            <a:ext cx="5981708" cy="59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6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E5370-5E18-4F5D-A3D4-93A75928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Enclave Versioning Support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A166F-CE3B-475F-A6D1-0937C28C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Enclave Key Derivation</a:t>
            </a:r>
          </a:p>
          <a:p>
            <a:pPr lvl="1"/>
            <a:r>
              <a:rPr lang="en-US" altLang="ko-KR" sz="2000" dirty="0"/>
              <a:t>Key derivation material always includes an 128-bit Owner Epoch(OWNEREPOCH) SGX configuration register to preserve secrets in case of computer ownership changed.</a:t>
            </a:r>
          </a:p>
          <a:p>
            <a:pPr lvl="1"/>
            <a:r>
              <a:rPr lang="en-US" altLang="ko-KR" sz="2000" dirty="0"/>
              <a:t>KEYID field supplied by the enclave, for an enclave to generate a collection of keys from EGETKEY</a:t>
            </a:r>
          </a:p>
          <a:p>
            <a:pPr lvl="1"/>
            <a:r>
              <a:rPr lang="en-US" altLang="ko-KR" sz="2000" dirty="0"/>
              <a:t>Bitwise AND of ATTRIBUTES field of SECS and the ATTRIBUTEMASK field in the KEYREQUEST structure are included for enabling secret migration between enclaves with different attributes.</a:t>
            </a:r>
          </a:p>
          <a:p>
            <a:pPr lvl="2"/>
            <a:r>
              <a:rPr lang="en-US" altLang="ko-KR" sz="1800" dirty="0"/>
              <a:t>EGETKEY implementation forces INIT and DEBUG attributes mask to be set so that secret never be migrated between enclaves supporting debugging and production enclaves.</a:t>
            </a:r>
          </a:p>
        </p:txBody>
      </p:sp>
    </p:spTree>
    <p:extLst>
      <p:ext uri="{BB962C8B-B14F-4D97-AF65-F5344CB8AC3E}">
        <p14:creationId xmlns:p14="http://schemas.microsoft.com/office/powerpoint/2010/main" val="68996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AA1AF-A341-417C-AA50-C2E8A4A0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6C74A59-02AA-46CA-B25F-85233C381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Enclave Measurement</a:t>
            </a:r>
          </a:p>
          <a:p>
            <a:pPr lvl="1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ECREATE, Enclave Attributes, EADD, EEXTEND, EINIT</a:t>
            </a:r>
          </a:p>
          <a:p>
            <a:r>
              <a:rPr lang="en-US" altLang="ko-KR" dirty="0"/>
              <a:t>Enclave Versioning Support</a:t>
            </a:r>
          </a:p>
          <a:p>
            <a:pPr lvl="1"/>
            <a:r>
              <a:rPr lang="en-US" altLang="ko-KR" dirty="0"/>
              <a:t>Enclave Certificates, Certificate-Based Enclave Identity, CPU Security Version Numbers, Establishing an Enclave’s Identity, Enclave Key Derivation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Software Attestation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Enclave Launch Control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1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E5370-5E18-4F5D-A3D4-93A75928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Enclave Versioning Support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A166F-CE3B-475F-A6D1-0937C28C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3" y="1114925"/>
            <a:ext cx="6393670" cy="5062037"/>
          </a:xfrm>
        </p:spPr>
        <p:txBody>
          <a:bodyPr/>
          <a:lstStyle/>
          <a:p>
            <a:r>
              <a:rPr lang="en-US" altLang="ko-KR" dirty="0"/>
              <a:t>Enclave Versioning Support</a:t>
            </a:r>
          </a:p>
          <a:p>
            <a:pPr lvl="1"/>
            <a:r>
              <a:rPr lang="en-US" altLang="ko-KR" dirty="0"/>
              <a:t>SGX supports the migration of secrets between versions of the same software</a:t>
            </a:r>
          </a:p>
          <a:p>
            <a:pPr lvl="1"/>
            <a:r>
              <a:rPr lang="en-US" altLang="ko-KR" dirty="0"/>
              <a:t>Enclave author is a Certificate Authority. Enclave receives a certificate called Signature Structures (SIGSTRUCT) from its author</a:t>
            </a:r>
          </a:p>
          <a:p>
            <a:pPr lvl="1"/>
            <a:r>
              <a:rPr lang="en-US" altLang="ko-KR" dirty="0"/>
              <a:t>EINIT examines target enclave’s certificate and populate the SECS by using information in certificate</a:t>
            </a:r>
          </a:p>
          <a:p>
            <a:pPr lvl="1"/>
            <a:r>
              <a:rPr lang="en-US" altLang="ko-KR" dirty="0"/>
              <a:t>EGETKEY used to generate symmetric key based on its identity to encrypt secret.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832111-B4D6-44AF-BDC6-5BB9CFDA77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7"/>
          <a:stretch/>
        </p:blipFill>
        <p:spPr>
          <a:xfrm>
            <a:off x="6884408" y="-6316"/>
            <a:ext cx="5307592" cy="68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E5370-5E18-4F5D-A3D4-93A75928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Enclave Versioning Support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A166F-CE3B-475F-A6D1-0937C28C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2" y="1114925"/>
            <a:ext cx="11478125" cy="5062037"/>
          </a:xfrm>
        </p:spPr>
        <p:txBody>
          <a:bodyPr/>
          <a:lstStyle/>
          <a:p>
            <a:r>
              <a:rPr lang="en-US" altLang="ko-KR" dirty="0"/>
              <a:t>Enclave Certificates</a:t>
            </a:r>
          </a:p>
          <a:p>
            <a:pPr lvl="1"/>
            <a:r>
              <a:rPr lang="en-US" altLang="ko-KR" dirty="0"/>
              <a:t>EINIT requires valid certificates</a:t>
            </a:r>
          </a:p>
          <a:p>
            <a:pPr lvl="1"/>
            <a:r>
              <a:rPr lang="en-US" altLang="ko-KR" dirty="0"/>
              <a:t>SGX use SIGSTRUCT generated by an enclave building toolchain</a:t>
            </a:r>
          </a:p>
          <a:p>
            <a:pPr lvl="1"/>
            <a:r>
              <a:rPr lang="en-US" altLang="ko-KR" dirty="0"/>
              <a:t>SIGSTRUCT consists of metadata and RSA signature</a:t>
            </a:r>
          </a:p>
          <a:p>
            <a:pPr lvl="1"/>
            <a:r>
              <a:rPr lang="en-US" altLang="ko-KR" dirty="0"/>
              <a:t>Only supports 3072-bit RSA keys whose public exponent is 3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C976D6-1231-4C3D-909F-7FC377B44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97" y="3199897"/>
            <a:ext cx="6017434" cy="363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2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E5370-5E18-4F5D-A3D4-93A75928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Enclave Versioning Support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448EC0-EA5B-4C91-9CE8-0A81086D0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73" y="1136350"/>
            <a:ext cx="3619814" cy="5707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7A916A-C9D7-4E87-B08F-3660DCEF7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272" y="1880268"/>
            <a:ext cx="4177695" cy="422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2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E5370-5E18-4F5D-A3D4-93A75928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Enclave Versioning Support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A166F-CE3B-475F-A6D1-0937C28C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3" y="1114925"/>
            <a:ext cx="11478126" cy="5062037"/>
          </a:xfrm>
        </p:spPr>
        <p:txBody>
          <a:bodyPr/>
          <a:lstStyle/>
          <a:p>
            <a:r>
              <a:rPr lang="en-US" altLang="ko-KR" dirty="0"/>
              <a:t>Certificate-Based Enclave Identity</a:t>
            </a:r>
          </a:p>
          <a:p>
            <a:pPr lvl="1"/>
            <a:r>
              <a:rPr lang="en-US" altLang="ko-KR" dirty="0"/>
              <a:t>Modulus of the RSA key, enclave’s product ID(ISVPRODID) and Security Version Number consist Enclave’s identity</a:t>
            </a:r>
          </a:p>
          <a:p>
            <a:pPr lvl="1"/>
            <a:r>
              <a:rPr lang="en-US" altLang="ko-KR" dirty="0"/>
              <a:t>SGX use SHA-2 hash over modulus of key to populate signer measurement (MRSIGNER)</a:t>
            </a:r>
          </a:p>
          <a:p>
            <a:pPr lvl="1"/>
            <a:r>
              <a:rPr lang="en-US" altLang="ko-KR" dirty="0"/>
              <a:t>Certificates with same ISVPRODID and same RSA key represent different versions of the same software.</a:t>
            </a:r>
          </a:p>
          <a:p>
            <a:pPr lvl="1"/>
            <a:r>
              <a:rPr lang="en-US" altLang="ko-KR" dirty="0"/>
              <a:t>These enclaves have different Security Version Number(SVN)</a:t>
            </a:r>
          </a:p>
          <a:p>
            <a:pPr lvl="1"/>
            <a:r>
              <a:rPr lang="en-US" altLang="ko-KR" dirty="0"/>
              <a:t>Migration of secrets from enclave whose SVN is higher than target enclave disallowed</a:t>
            </a:r>
          </a:p>
          <a:p>
            <a:pPr lvl="1"/>
            <a:r>
              <a:rPr lang="en-US" altLang="ko-KR" dirty="0"/>
              <a:t>2bytes</a:t>
            </a:r>
            <a:r>
              <a:rPr lang="ko-KR" altLang="en-US" dirty="0"/>
              <a:t> </a:t>
            </a:r>
            <a:r>
              <a:rPr lang="en-US" altLang="ko-KR" dirty="0"/>
              <a:t>allocated in SIGSTRUCT for ISVSVN field</a:t>
            </a:r>
          </a:p>
        </p:txBody>
      </p:sp>
    </p:spTree>
    <p:extLst>
      <p:ext uri="{BB962C8B-B14F-4D97-AF65-F5344CB8AC3E}">
        <p14:creationId xmlns:p14="http://schemas.microsoft.com/office/powerpoint/2010/main" val="337101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E5370-5E18-4F5D-A3D4-93A75928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Enclave Versioning Support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A166F-CE3B-475F-A6D1-0937C28C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 Security Version Number</a:t>
            </a:r>
          </a:p>
          <a:p>
            <a:pPr lvl="1"/>
            <a:r>
              <a:rPr lang="en-US" altLang="ko-KR" dirty="0"/>
              <a:t>CPUSVN is used with enclave identity information for key derivation by EGETKEY.</a:t>
            </a:r>
          </a:p>
          <a:p>
            <a:pPr lvl="1"/>
            <a:r>
              <a:rPr lang="en-US" altLang="ko-KR" dirty="0"/>
              <a:t>CPUSVN is 128 bit value, reflects the processor’s microcode update version.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56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E5370-5E18-4F5D-A3D4-93A75928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Enclave Versioning Support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A166F-CE3B-475F-A6D1-0937C28C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3" y="1114925"/>
            <a:ext cx="5767137" cy="5062037"/>
          </a:xfrm>
        </p:spPr>
        <p:txBody>
          <a:bodyPr/>
          <a:lstStyle/>
          <a:p>
            <a:r>
              <a:rPr lang="en-US" altLang="ko-KR" dirty="0"/>
              <a:t>Establishing an Enclave’s Identity</a:t>
            </a:r>
          </a:p>
          <a:p>
            <a:pPr lvl="1"/>
            <a:r>
              <a:rPr lang="en-US" altLang="ko-KR" sz="1800" dirty="0"/>
              <a:t>EINIT uses the information in the certificate to initialize the certificate-based identity information in the enclave’s SECS</a:t>
            </a:r>
          </a:p>
          <a:p>
            <a:pPr lvl="1"/>
            <a:r>
              <a:rPr lang="en-US" altLang="ko-KR" sz="1800" dirty="0"/>
              <a:t>EINIT compute MRSIGNER from MODULUS of SIGSTURCT</a:t>
            </a:r>
          </a:p>
          <a:p>
            <a:pPr lvl="1"/>
            <a:r>
              <a:rPr lang="en-US" altLang="ko-KR" sz="1800" dirty="0"/>
              <a:t>ISVPRODID and ISVSVN are</a:t>
            </a:r>
            <a:r>
              <a:rPr lang="ko-KR" altLang="en-US" sz="1800" dirty="0"/>
              <a:t> </a:t>
            </a:r>
            <a:r>
              <a:rPr lang="en-US" altLang="ko-KR" sz="1800" dirty="0"/>
              <a:t>copied</a:t>
            </a:r>
            <a:r>
              <a:rPr lang="ko-KR" altLang="en-US" sz="1800" dirty="0"/>
              <a:t> </a:t>
            </a:r>
            <a:r>
              <a:rPr lang="en-US" altLang="ko-KR" sz="1800" dirty="0"/>
              <a:t>from</a:t>
            </a:r>
            <a:r>
              <a:rPr lang="ko-KR" altLang="en-US" sz="1800" dirty="0"/>
              <a:t> </a:t>
            </a:r>
            <a:r>
              <a:rPr lang="en-US" altLang="ko-KR" sz="1800" dirty="0"/>
              <a:t>SIGSTRUCT into SECS</a:t>
            </a:r>
          </a:p>
          <a:p>
            <a:pPr lvl="1"/>
            <a:r>
              <a:rPr lang="en-US" altLang="ko-KR" sz="1800" dirty="0"/>
              <a:t>Signature’s padding are copied into PADDING field of SECS</a:t>
            </a:r>
          </a:p>
          <a:p>
            <a:pPr lvl="1"/>
            <a:r>
              <a:rPr lang="en-US" altLang="ko-KR" sz="1800" dirty="0"/>
              <a:t>Check MRENCLAVE in SIGSTRUCT equals the enclave’s measurement</a:t>
            </a:r>
          </a:p>
          <a:p>
            <a:pPr lvl="1"/>
            <a:r>
              <a:rPr lang="en-US" altLang="ko-KR" sz="1800" dirty="0"/>
              <a:t>SIGSTRUCT include ATTRIBUTES and ATTRIBUTEMASK fields</a:t>
            </a:r>
          </a:p>
          <a:p>
            <a:pPr lvl="1"/>
            <a:r>
              <a:rPr lang="en-US" altLang="ko-KR" sz="1800" dirty="0"/>
              <a:t>VENDOR field is 0x8086 for special enclaves signed by intel or 0 for usual enclave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977BF3A-98FF-4DC4-8EA9-3CFA2B3FB9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2"/>
          <a:stretch/>
        </p:blipFill>
        <p:spPr>
          <a:xfrm>
            <a:off x="6728977" y="965965"/>
            <a:ext cx="5138830" cy="589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7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E5370-5E18-4F5D-A3D4-93A75928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Enclave Versioning Support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A166F-CE3B-475F-A6D1-0937C28C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4" y="1114925"/>
            <a:ext cx="5647988" cy="5062037"/>
          </a:xfrm>
        </p:spPr>
        <p:txBody>
          <a:bodyPr/>
          <a:lstStyle/>
          <a:p>
            <a:r>
              <a:rPr lang="en-US" altLang="ko-KR" dirty="0"/>
              <a:t>Enclave Key Derivation</a:t>
            </a:r>
          </a:p>
          <a:p>
            <a:pPr lvl="1"/>
            <a:r>
              <a:rPr lang="en-US" altLang="ko-KR" sz="2000" dirty="0"/>
              <a:t>EGETKEY are derived based on identity information in SECS and two secrets stored in CPU</a:t>
            </a:r>
          </a:p>
          <a:p>
            <a:pPr lvl="1"/>
            <a:r>
              <a:rPr lang="en-US" altLang="ko-KR" sz="2000" dirty="0"/>
              <a:t>One is input to make symmetric key. The other is CR SEAL FUSES</a:t>
            </a:r>
          </a:p>
          <a:p>
            <a:pPr lvl="1"/>
            <a:r>
              <a:rPr lang="en-US" altLang="ko-KR" sz="2000" dirty="0"/>
              <a:t>Keys are derived using the method using AES-CMAC as a Pseudo-Random Function described in FIPS SP 800-108.</a:t>
            </a:r>
          </a:p>
          <a:p>
            <a:pPr lvl="1"/>
            <a:r>
              <a:rPr lang="en-US" altLang="ko-KR" sz="2000" dirty="0"/>
              <a:t>EGETKEY makes same key, across CPU power cycles.</a:t>
            </a:r>
          </a:p>
          <a:p>
            <a:pPr lvl="1"/>
            <a:r>
              <a:rPr lang="en-US" altLang="ko-KR" sz="2000" dirty="0"/>
              <a:t>It is impossible without access to the secret stored in the CPU’s effuses to make derivation key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96CC9CE-7775-4D3A-8D66-07B517863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42" y="0"/>
            <a:ext cx="4742842" cy="684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27261"/>
      </p:ext>
    </p:extLst>
  </p:cSld>
  <p:clrMapOvr>
    <a:masterClrMapping/>
  </p:clrMapOvr>
</p:sld>
</file>

<file path=ppt/theme/theme1.xml><?xml version="1.0" encoding="utf-8"?>
<a:theme xmlns:a="http://schemas.openxmlformats.org/drawingml/2006/main" name="MOSL_PPT FORMA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PPT FORMAT" id="{9D6CE153-E40F-4878-AAC1-670D18D3C612}" vid="{1E91D738-3A12-4190-BAEB-AB6C7CAB7633}"/>
    </a:ext>
  </a:extLst>
</a:theme>
</file>

<file path=ppt/theme/theme2.xml><?xml version="1.0" encoding="utf-8"?>
<a:theme xmlns:a="http://schemas.openxmlformats.org/drawingml/2006/main" name="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" id="{595FFE27-18FD-4C2D-BF99-C8A497487ED0}" vid="{0B5BD6FA-EF65-4792-BE04-AAE0366F3A5F}"/>
    </a:ext>
  </a:extLst>
</a:theme>
</file>

<file path=ppt/theme/theme5.xml><?xml version="1.0" encoding="utf-8"?>
<a:theme xmlns:a="http://schemas.openxmlformats.org/drawingml/2006/main" name="1_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mosl_ppt_format (2)</Template>
  <TotalTime>1690</TotalTime>
  <Words>1303</Words>
  <Application>Microsoft Office PowerPoint</Application>
  <PresentationFormat>와이드스크린</PresentationFormat>
  <Paragraphs>113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나눔바른고딕</vt:lpstr>
      <vt:lpstr>맑은 고딕</vt:lpstr>
      <vt:lpstr>Arial</vt:lpstr>
      <vt:lpstr>Calibri</vt:lpstr>
      <vt:lpstr>Calibri Light</vt:lpstr>
      <vt:lpstr>MOSL_PPT FORMAT</vt:lpstr>
      <vt:lpstr>FOUO</vt:lpstr>
      <vt:lpstr>Confidential</vt:lpstr>
      <vt:lpstr>1_MOSL</vt:lpstr>
      <vt:lpstr>1_FOUO</vt:lpstr>
      <vt:lpstr>1_Confidential</vt:lpstr>
      <vt:lpstr>SGX Versioning Support</vt:lpstr>
      <vt:lpstr>Content</vt:lpstr>
      <vt:lpstr>Enclave Versioning Support</vt:lpstr>
      <vt:lpstr>Enclave Versioning Support</vt:lpstr>
      <vt:lpstr>Enclave Versioning Support</vt:lpstr>
      <vt:lpstr>Enclave Versioning Support</vt:lpstr>
      <vt:lpstr>Enclave Versioning Support</vt:lpstr>
      <vt:lpstr>Enclave Versioning Support</vt:lpstr>
      <vt:lpstr>Enclave Versioning Support</vt:lpstr>
      <vt:lpstr>Enclave Versioning Support</vt:lpstr>
      <vt:lpstr>Enclave Versioning Support</vt:lpstr>
      <vt:lpstr>Enclave Versioning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SGX Programming model</dc:title>
  <dc:creator>승현 여</dc:creator>
  <cp:lastModifiedBy>승현 여</cp:lastModifiedBy>
  <cp:revision>71</cp:revision>
  <dcterms:created xsi:type="dcterms:W3CDTF">2020-01-27T06:19:21Z</dcterms:created>
  <dcterms:modified xsi:type="dcterms:W3CDTF">2020-02-03T18:04:26Z</dcterms:modified>
</cp:coreProperties>
</file>