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28"/>
  </p:notesMasterIdLst>
  <p:sldIdLst>
    <p:sldId id="256" r:id="rId7"/>
    <p:sldId id="257" r:id="rId8"/>
    <p:sldId id="271" r:id="rId9"/>
    <p:sldId id="258" r:id="rId10"/>
    <p:sldId id="268" r:id="rId11"/>
    <p:sldId id="259" r:id="rId12"/>
    <p:sldId id="269" r:id="rId13"/>
    <p:sldId id="260" r:id="rId14"/>
    <p:sldId id="272" r:id="rId15"/>
    <p:sldId id="273" r:id="rId16"/>
    <p:sldId id="274" r:id="rId17"/>
    <p:sldId id="275" r:id="rId18"/>
    <p:sldId id="276" r:id="rId19"/>
    <p:sldId id="270" r:id="rId20"/>
    <p:sldId id="277" r:id="rId21"/>
    <p:sldId id="278" r:id="rId22"/>
    <p:sldId id="281" r:id="rId23"/>
    <p:sldId id="285" r:id="rId24"/>
    <p:sldId id="282" r:id="rId25"/>
    <p:sldId id="283" r:id="rId26"/>
    <p:sldId id="284" r:id="rId27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0301" autoAdjust="0"/>
  </p:normalViewPr>
  <p:slideViewPr>
    <p:cSldViewPr snapToGrid="0">
      <p:cViewPr varScale="1">
        <p:scale>
          <a:sx n="76" d="100"/>
          <a:sy n="76" d="100"/>
        </p:scale>
        <p:origin x="12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0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기존의 하드웨어를 사용하여 이를 처리할</a:t>
            </a:r>
            <a:r>
              <a:rPr lang="ko-KR" altLang="en-US" baseline="0" dirty="0" smtClean="0"/>
              <a:t> 수 있다는 장점이 있지만 페이지 테이블을 </a:t>
            </a:r>
            <a:r>
              <a:rPr lang="en-US" altLang="ko-KR" baseline="0" dirty="0" smtClean="0"/>
              <a:t>untrusted system software</a:t>
            </a:r>
            <a:r>
              <a:rPr lang="ko-KR" altLang="en-US" baseline="0" dirty="0" smtClean="0"/>
              <a:t>가 관리하므로 </a:t>
            </a:r>
            <a:r>
              <a:rPr lang="en-US" altLang="ko-KR" baseline="0" dirty="0" smtClean="0"/>
              <a:t>address translation attack</a:t>
            </a:r>
            <a:r>
              <a:rPr lang="ko-KR" altLang="en-US" baseline="0" dirty="0" smtClean="0"/>
              <a:t>에 취약함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EPC page</a:t>
            </a:r>
            <a:r>
              <a:rPr lang="ko-KR" altLang="en-US" dirty="0" smtClean="0"/>
              <a:t>가 할당 되면 이에 </a:t>
            </a:r>
            <a:r>
              <a:rPr lang="en-US" altLang="ko-KR" dirty="0" smtClean="0"/>
              <a:t>mapping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된 가상주소가 </a:t>
            </a:r>
            <a:r>
              <a:rPr lang="en-US" altLang="ko-KR" baseline="0" dirty="0" smtClean="0"/>
              <a:t>EPC </a:t>
            </a:r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EPCM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ADDRESS </a:t>
            </a:r>
            <a:r>
              <a:rPr lang="ko-KR" altLang="en-US" baseline="0" dirty="0" smtClean="0"/>
              <a:t>필드에 저장됨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위의 방법을 통해 </a:t>
            </a:r>
            <a:r>
              <a:rPr lang="en-US" altLang="ko-KR" dirty="0" smtClean="0"/>
              <a:t>active memory mapping attack</a:t>
            </a:r>
            <a:r>
              <a:rPr lang="ko-KR" altLang="en-US" dirty="0" smtClean="0"/>
              <a:t>를 방어한다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질문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가상 주소를 </a:t>
            </a:r>
            <a:r>
              <a:rPr lang="en-US" altLang="ko-KR" dirty="0" smtClean="0"/>
              <a:t>address translation result</a:t>
            </a:r>
            <a:r>
              <a:rPr lang="ko-KR" altLang="en-US" dirty="0" smtClean="0"/>
              <a:t>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EPC page</a:t>
            </a:r>
            <a:r>
              <a:rPr lang="ko-KR" altLang="en-US" baseline="0" dirty="0" smtClean="0"/>
              <a:t>의 물리주소임을 </a:t>
            </a:r>
            <a:r>
              <a:rPr lang="en-US" altLang="ko-KR" baseline="0" dirty="0" smtClean="0"/>
              <a:t>CPU</a:t>
            </a:r>
            <a:r>
              <a:rPr lang="ko-KR" altLang="en-US" baseline="0" dirty="0" smtClean="0"/>
              <a:t>가 보장한다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그렇다면 이때 우리는 실제 </a:t>
            </a:r>
            <a:r>
              <a:rPr lang="en-US" altLang="ko-KR" baseline="0" dirty="0" smtClean="0"/>
              <a:t>EPC page</a:t>
            </a:r>
            <a:r>
              <a:rPr lang="ko-KR" altLang="en-US" baseline="0" dirty="0" smtClean="0"/>
              <a:t>의 물리주소를 알 수 있다</a:t>
            </a:r>
            <a:r>
              <a:rPr lang="en-US" altLang="ko-KR" baseline="0" dirty="0" smtClean="0"/>
              <a:t>???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228600" indent="-228600">
              <a:buAutoNum type="arabicPeriod" startAt="3"/>
            </a:pPr>
            <a:r>
              <a:rPr lang="ko-KR" altLang="en-US" baseline="0" dirty="0" smtClean="0"/>
              <a:t>위의 방법을 통해 </a:t>
            </a:r>
            <a:r>
              <a:rPr lang="en-US" altLang="ko-KR" baseline="0" dirty="0" smtClean="0"/>
              <a:t>passive memory mapping attack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fault injection attack</a:t>
            </a:r>
            <a:r>
              <a:rPr lang="ko-KR" altLang="en-US" baseline="0" dirty="0" smtClean="0"/>
              <a:t>을 방지</a:t>
            </a:r>
            <a:r>
              <a:rPr lang="ko-KR" altLang="en-US" baseline="0" dirty="0"/>
              <a:t> </a:t>
            </a:r>
            <a:r>
              <a:rPr lang="en-US" altLang="ko-KR" baseline="0" dirty="0" smtClean="0"/>
              <a:t>– EPCM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R/W/X </a:t>
            </a:r>
            <a:r>
              <a:rPr lang="ko-KR" altLang="en-US" baseline="0" dirty="0" smtClean="0"/>
              <a:t>비트는 시스템 소프트웨어 내의 페이지 테이블에 명시되어 있는 접근 권한을 무시함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 개발자는 </a:t>
            </a:r>
            <a:r>
              <a:rPr lang="en-US" altLang="ko-KR" baseline="0" dirty="0" smtClean="0"/>
              <a:t>enclave</a:t>
            </a:r>
            <a:r>
              <a:rPr lang="ko-KR" altLang="en-US" baseline="0" dirty="0" smtClean="0"/>
              <a:t> 응용프로그램을 만들 때 </a:t>
            </a:r>
            <a:r>
              <a:rPr lang="en-US" altLang="ko-KR" baseline="0" dirty="0" smtClean="0"/>
              <a:t>memory </a:t>
            </a:r>
            <a:r>
              <a:rPr lang="en-US" altLang="ko-KR" baseline="0" dirty="0" err="1" smtClean="0"/>
              <a:t>layou</a:t>
            </a:r>
            <a:r>
              <a:rPr lang="ko-KR" altLang="en-US" baseline="0" dirty="0" smtClean="0"/>
              <a:t>을 꼭 포함하여야 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 startAt="3"/>
            </a:pPr>
            <a:endParaRPr lang="en-US" altLang="ko-KR" baseline="0" dirty="0" smtClean="0"/>
          </a:p>
          <a:p>
            <a:pPr marL="228600" indent="-228600">
              <a:buAutoNum type="arabicPeriod" startAt="3"/>
            </a:pP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enclave </a:t>
            </a:r>
            <a:r>
              <a:rPr lang="ko-KR" altLang="en-US" baseline="0" dirty="0" smtClean="0"/>
              <a:t>공격자가 가상 주소 공간을 </a:t>
            </a:r>
            <a:r>
              <a:rPr lang="en-US" altLang="ko-KR" baseline="0" dirty="0" smtClean="0"/>
              <a:t>PRM </a:t>
            </a:r>
            <a:r>
              <a:rPr lang="ko-KR" altLang="en-US" baseline="0" dirty="0" smtClean="0"/>
              <a:t>밖의 페이지에 </a:t>
            </a:r>
            <a:r>
              <a:rPr lang="en-US" altLang="ko-KR" baseline="0" dirty="0" smtClean="0"/>
              <a:t>mapping </a:t>
            </a:r>
            <a:r>
              <a:rPr lang="ko-KR" altLang="en-US" baseline="0" dirty="0" smtClean="0"/>
              <a:t>하여도 이를 제한함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 startAt="3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75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이러한 제약은 </a:t>
            </a:r>
            <a:r>
              <a:rPr lang="en-US" altLang="ko-KR" dirty="0" smtClean="0"/>
              <a:t>SECS</a:t>
            </a:r>
            <a:r>
              <a:rPr lang="ko-KR" altLang="en-US" dirty="0" smtClean="0"/>
              <a:t>를 가지고 있는 </a:t>
            </a:r>
            <a:r>
              <a:rPr lang="en-US" altLang="ko-KR" dirty="0" smtClean="0"/>
              <a:t>EPC page</a:t>
            </a:r>
            <a:r>
              <a:rPr lang="ko-KR" altLang="en-US" dirty="0" smtClean="0"/>
              <a:t>와 비슷하다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다른 점은 </a:t>
            </a:r>
            <a:r>
              <a:rPr lang="en-US" altLang="ko-KR" dirty="0" smtClean="0"/>
              <a:t>TCS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enclave debugging </a:t>
            </a:r>
            <a:r>
              <a:rPr lang="ko-KR" altLang="en-US" dirty="0" smtClean="0"/>
              <a:t>명령어에 의해 </a:t>
            </a:r>
            <a:r>
              <a:rPr lang="en-US" altLang="ko-KR" dirty="0" smtClean="0"/>
              <a:t>architectural fields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98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SSA</a:t>
            </a:r>
            <a:r>
              <a:rPr lang="ko-KR" altLang="en-US" dirty="0" smtClean="0"/>
              <a:t>의 내용을 </a:t>
            </a:r>
            <a:r>
              <a:rPr lang="en-US" altLang="ko-KR" dirty="0" smtClean="0"/>
              <a:t>enclave software</a:t>
            </a:r>
            <a:r>
              <a:rPr lang="ko-KR" altLang="en-US" dirty="0" smtClean="0"/>
              <a:t>에서 접근할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4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특히 </a:t>
            </a:r>
            <a:r>
              <a:rPr lang="en-US" altLang="ko-KR" baseline="0" dirty="0" smtClean="0"/>
              <a:t>EPC page </a:t>
            </a:r>
            <a:r>
              <a:rPr lang="ko-KR" altLang="en-US" baseline="0" dirty="0" smtClean="0"/>
              <a:t>자원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할당에 많이 연관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98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INIT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속성이 </a:t>
            </a:r>
            <a:r>
              <a:rPr lang="en-US" altLang="ko-KR" baseline="0" dirty="0" smtClean="0"/>
              <a:t>true </a:t>
            </a:r>
            <a:r>
              <a:rPr lang="ko-KR" altLang="en-US" baseline="0" dirty="0" smtClean="0"/>
              <a:t>이기 전까지 </a:t>
            </a:r>
            <a:r>
              <a:rPr lang="en-US" altLang="ko-KR" baseline="0" dirty="0" smtClean="0"/>
              <a:t>enclave’s code</a:t>
            </a:r>
            <a:r>
              <a:rPr lang="ko-KR" altLang="en-US" baseline="0" dirty="0" smtClean="0"/>
              <a:t>는 실행 될 수 없다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6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EADD </a:t>
            </a:r>
            <a:r>
              <a:rPr lang="ko-KR" altLang="en-US" dirty="0" smtClean="0"/>
              <a:t>명령어는 또한 </a:t>
            </a:r>
            <a:r>
              <a:rPr lang="en-US" altLang="ko-KR" dirty="0" smtClean="0"/>
              <a:t>TCS pages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regular pages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) regular page</a:t>
            </a:r>
            <a:r>
              <a:rPr lang="ko-KR" altLang="en-US" baseline="0" dirty="0" smtClean="0"/>
              <a:t>란 일반적인 </a:t>
            </a:r>
            <a:r>
              <a:rPr lang="en-US" altLang="ko-KR" baseline="0" dirty="0" err="1" smtClean="0"/>
              <a:t>epc</a:t>
            </a:r>
            <a:r>
              <a:rPr lang="en-US" altLang="ko-KR" baseline="0" dirty="0" smtClean="0"/>
              <a:t> page?</a:t>
            </a:r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en-US" altLang="ko-KR" baseline="0" dirty="0" smtClean="0"/>
              <a:t>   Enclave </a:t>
            </a:r>
            <a:r>
              <a:rPr lang="ko-KR" altLang="en-US" baseline="0" dirty="0" smtClean="0"/>
              <a:t>내의 </a:t>
            </a:r>
            <a:r>
              <a:rPr lang="en-US" altLang="ko-KR" baseline="0" dirty="0" smtClean="0"/>
              <a:t>SECS</a:t>
            </a:r>
            <a:r>
              <a:rPr lang="ko-KR" altLang="en-US" baseline="0" dirty="0" smtClean="0"/>
              <a:t>가 초기화가 된 상태면 </a:t>
            </a:r>
            <a:r>
              <a:rPr lang="en-US" altLang="ko-KR" baseline="0" dirty="0" smtClean="0"/>
              <a:t>GP, </a:t>
            </a:r>
            <a:r>
              <a:rPr lang="ko-KR" altLang="en-US" baseline="0" dirty="0" smtClean="0"/>
              <a:t>이미 할당 된 </a:t>
            </a:r>
            <a:r>
              <a:rPr lang="en-US" altLang="ko-KR" baseline="0" dirty="0" smtClean="0"/>
              <a:t>EPC page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EADD </a:t>
            </a:r>
            <a:r>
              <a:rPr lang="ko-KR" altLang="en-US" baseline="0" dirty="0" smtClean="0"/>
              <a:t>명령어를 수행할 경우 </a:t>
            </a:r>
            <a:r>
              <a:rPr lang="en-US" altLang="ko-KR" baseline="0" dirty="0" smtClean="0"/>
              <a:t>EPCM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VALID 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이기 때문에 </a:t>
            </a:r>
            <a:r>
              <a:rPr lang="en-US" altLang="ko-KR" baseline="0" dirty="0" smtClean="0"/>
              <a:t>PF </a:t>
            </a:r>
            <a:r>
              <a:rPr lang="ko-KR" altLang="en-US" baseline="0" dirty="0" smtClean="0"/>
              <a:t>발생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EADD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page</a:t>
            </a:r>
            <a:r>
              <a:rPr lang="ko-KR" altLang="en-US" baseline="0" dirty="0" smtClean="0"/>
              <a:t>의 가상 주소가 </a:t>
            </a:r>
            <a:r>
              <a:rPr lang="en-US" altLang="ko-KR" baseline="0" dirty="0" smtClean="0"/>
              <a:t>ELRANGE </a:t>
            </a:r>
            <a:r>
              <a:rPr lang="ko-KR" altLang="en-US" baseline="0" dirty="0" smtClean="0"/>
              <a:t>내에 포함하도록 보장함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aseline="0" dirty="0" smtClean="0"/>
              <a:t>2. Enclave</a:t>
            </a:r>
            <a:r>
              <a:rPr lang="ko-KR" altLang="en-US" baseline="0" dirty="0" smtClean="0"/>
              <a:t>로 복사해오고자 하는 </a:t>
            </a:r>
            <a:r>
              <a:rPr lang="en-US" altLang="ko-KR" baseline="0" dirty="0" smtClean="0"/>
              <a:t>code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가 존재하는 </a:t>
            </a:r>
            <a:r>
              <a:rPr lang="en-US" altLang="ko-KR" baseline="0" dirty="0" smtClean="0"/>
              <a:t>non-EPC page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SECINFO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PAGEINFO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system</a:t>
            </a:r>
            <a:r>
              <a:rPr lang="en-US" altLang="ko-KR" baseline="0" dirty="0" smtClean="0"/>
              <a:t> software</a:t>
            </a:r>
            <a:r>
              <a:rPr lang="ko-KR" altLang="en-US" baseline="0" dirty="0" smtClean="0"/>
              <a:t>에 의해 준비되며 </a:t>
            </a:r>
            <a:r>
              <a:rPr lang="en-US" altLang="ko-KR" baseline="0" dirty="0" smtClean="0"/>
              <a:t>non-EPC pages</a:t>
            </a:r>
            <a:r>
              <a:rPr lang="ko-KR" altLang="en-US" baseline="0" dirty="0" smtClean="0"/>
              <a:t>에 있어야 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LE</a:t>
            </a:r>
            <a:r>
              <a:rPr lang="ko-KR" altLang="en-US" dirty="0" smtClean="0"/>
              <a:t>는 인텔에서 만든 특권 </a:t>
            </a:r>
            <a:r>
              <a:rPr lang="en-US" altLang="ko-KR" dirty="0" err="1" smtClean="0"/>
              <a:t>enclav</a:t>
            </a:r>
            <a:r>
              <a:rPr lang="ko-KR" altLang="en-US" dirty="0" smtClean="0"/>
              <a:t>이며 다른 </a:t>
            </a:r>
            <a:r>
              <a:rPr lang="en-US" altLang="ko-KR" dirty="0" err="1" smtClean="0"/>
              <a:t>enclav</a:t>
            </a:r>
            <a:r>
              <a:rPr lang="ko-KR" altLang="en-US" dirty="0" smtClean="0"/>
              <a:t>를 사용하기 위해서 먼저 선행 </a:t>
            </a:r>
            <a:r>
              <a:rPr lang="ko-KR" altLang="en-US" dirty="0" err="1" smtClean="0"/>
              <a:t>되어야하는</a:t>
            </a:r>
            <a:r>
              <a:rPr lang="ko-KR" altLang="en-US" dirty="0" smtClean="0"/>
              <a:t> 것이다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 startAt="3"/>
            </a:pPr>
            <a:r>
              <a:rPr lang="en-US" altLang="ko-KR" dirty="0" smtClean="0"/>
              <a:t>SGX</a:t>
            </a:r>
            <a:r>
              <a:rPr lang="ko-KR" altLang="en-US" dirty="0" smtClean="0"/>
              <a:t>에 내부에 </a:t>
            </a:r>
            <a:r>
              <a:rPr lang="en-US" altLang="ko-KR" dirty="0" smtClean="0"/>
              <a:t>hard-coded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되어 있는 </a:t>
            </a:r>
            <a:r>
              <a:rPr lang="en-US" altLang="ko-KR" baseline="0" dirty="0" smtClean="0"/>
              <a:t>key</a:t>
            </a:r>
            <a:r>
              <a:rPr lang="ko-KR" altLang="en-US" baseline="0" dirty="0" smtClean="0"/>
              <a:t>로 따라서 </a:t>
            </a:r>
            <a:r>
              <a:rPr lang="en-US" altLang="ko-KR" baseline="0" dirty="0" smtClean="0"/>
              <a:t>EINIT Token Structure </a:t>
            </a:r>
            <a:r>
              <a:rPr lang="ko-KR" altLang="en-US" baseline="0" dirty="0" smtClean="0"/>
              <a:t>확인 없이 </a:t>
            </a:r>
            <a:r>
              <a:rPr lang="en-US" altLang="ko-KR" baseline="0" dirty="0" smtClean="0"/>
              <a:t>EINIT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LE</a:t>
            </a:r>
            <a:r>
              <a:rPr lang="ko-KR" altLang="en-US" baseline="0" dirty="0" smtClean="0"/>
              <a:t>를 초기화 할 수 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en-US" altLang="ko-KR" baseline="0" dirty="0" smtClean="0"/>
              <a:t>5.  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system software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EINIT</a:t>
            </a:r>
            <a:r>
              <a:rPr lang="ko-KR" altLang="en-US" baseline="0" dirty="0" smtClean="0"/>
              <a:t>을 실행하기 전에 사용될 모든 </a:t>
            </a:r>
            <a:r>
              <a:rPr lang="en-US" altLang="ko-KR" baseline="0" dirty="0" smtClean="0"/>
              <a:t>page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load </a:t>
            </a:r>
            <a:r>
              <a:rPr lang="ko-KR" altLang="en-US" baseline="0" dirty="0" err="1" smtClean="0"/>
              <a:t>해야한다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0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EPCM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ENCLAVESECS</a:t>
            </a:r>
            <a:r>
              <a:rPr lang="en-US" altLang="ko-KR" baseline="0" dirty="0" smtClean="0"/>
              <a:t> field</a:t>
            </a:r>
            <a:r>
              <a:rPr lang="ko-KR" altLang="en-US" baseline="0" dirty="0" smtClean="0"/>
              <a:t>가 다른 </a:t>
            </a:r>
            <a:r>
              <a:rPr lang="en-US" altLang="ko-KR" baseline="0" dirty="0" smtClean="0"/>
              <a:t>enclave’s page</a:t>
            </a:r>
            <a:r>
              <a:rPr lang="ko-KR" altLang="en-US" baseline="0" dirty="0" smtClean="0"/>
              <a:t>에 의해 참조되는 것이 남아 있다면 </a:t>
            </a:r>
            <a:r>
              <a:rPr lang="ko-KR" altLang="en-US" dirty="0" smtClean="0"/>
              <a:t> </a:t>
            </a:r>
            <a:r>
              <a:rPr lang="en-US" altLang="ko-KR" dirty="0" smtClean="0"/>
              <a:t>EREMOVE</a:t>
            </a:r>
            <a:r>
              <a:rPr lang="ko-KR" altLang="en-US" dirty="0" smtClean="0"/>
              <a:t>가 거절된다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9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78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6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3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소프트웨어가 </a:t>
            </a:r>
            <a:r>
              <a:rPr lang="en-US" altLang="ko-KR" dirty="0" err="1" smtClean="0"/>
              <a:t>epc</a:t>
            </a:r>
            <a:r>
              <a:rPr lang="en-US" altLang="ko-KR" dirty="0" smtClean="0"/>
              <a:t> page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enclave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할당되도록 설계</a:t>
            </a:r>
            <a:r>
              <a:rPr lang="en-US" altLang="ko-KR" dirty="0" smtClean="0"/>
              <a:t>, but </a:t>
            </a:r>
            <a:r>
              <a:rPr lang="ko-KR" altLang="en-US" dirty="0" smtClean="0"/>
              <a:t>문제가 </a:t>
            </a:r>
            <a:r>
              <a:rPr lang="ko-KR" altLang="en-US" dirty="0" smtClean="0"/>
              <a:t>있는 경우 </a:t>
            </a:r>
            <a:r>
              <a:rPr lang="en-US" altLang="ko-KR" dirty="0" smtClean="0"/>
              <a:t>SGX </a:t>
            </a:r>
            <a:r>
              <a:rPr lang="en-US" altLang="ko-KR" dirty="0" smtClean="0"/>
              <a:t>processor</a:t>
            </a:r>
            <a:r>
              <a:rPr lang="ko-KR" altLang="en-US" dirty="0" smtClean="0"/>
              <a:t>에서 체크 후 </a:t>
            </a:r>
            <a:r>
              <a:rPr lang="ko-KR" altLang="en-US" dirty="0" smtClean="0"/>
              <a:t>거부 가능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소프트웨어가 같은 </a:t>
            </a:r>
            <a:r>
              <a:rPr lang="en-US" altLang="ko-KR" dirty="0" smtClean="0"/>
              <a:t>EPC</a:t>
            </a:r>
            <a:r>
              <a:rPr lang="en-US" altLang="ko-KR" baseline="0" dirty="0" smtClean="0"/>
              <a:t> page</a:t>
            </a:r>
            <a:r>
              <a:rPr lang="ko-KR" altLang="en-US" baseline="0" dirty="0" smtClean="0"/>
              <a:t>를 서로 다른 </a:t>
            </a:r>
            <a:r>
              <a:rPr lang="en-US" altLang="ko-KR" baseline="0" dirty="0" smtClean="0"/>
              <a:t>enclave</a:t>
            </a:r>
            <a:r>
              <a:rPr lang="ko-KR" altLang="en-US" baseline="0" dirty="0" smtClean="0"/>
              <a:t>에 </a:t>
            </a:r>
            <a:r>
              <a:rPr lang="ko-KR" altLang="en-US" baseline="0" dirty="0" smtClean="0"/>
              <a:t>할당하는 경우 할당하는 명령을 수행하는 </a:t>
            </a:r>
            <a:r>
              <a:rPr lang="en-US" altLang="ko-KR" baseline="0" dirty="0" smtClean="0"/>
              <a:t>SGX </a:t>
            </a:r>
            <a:r>
              <a:rPr lang="ko-KR" altLang="en-US" baseline="0" dirty="0" smtClean="0"/>
              <a:t>명령어가 실패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Non-EPC </a:t>
            </a:r>
            <a:r>
              <a:rPr lang="en-US" altLang="ko-KR" baseline="0" dirty="0" smtClean="0"/>
              <a:t>memory</a:t>
            </a:r>
            <a:r>
              <a:rPr lang="ko-KR" altLang="en-US" baseline="0" dirty="0" smtClean="0"/>
              <a:t>를 </a:t>
            </a:r>
            <a:r>
              <a:rPr lang="ko-KR" altLang="en-US" baseline="0" dirty="0" smtClean="0"/>
              <a:t>사용하여 </a:t>
            </a:r>
            <a:r>
              <a:rPr lang="en-US" altLang="ko-KR" baseline="0" dirty="0" smtClean="0"/>
              <a:t>enclaves </a:t>
            </a:r>
            <a:r>
              <a:rPr lang="ko-KR" altLang="en-US" baseline="0" dirty="0" smtClean="0"/>
              <a:t>간의 데이터를 공유할 수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4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SGX </a:t>
            </a:r>
            <a:r>
              <a:rPr lang="ko-KR" altLang="en-US" dirty="0" smtClean="0"/>
              <a:t>명령어는 가상주소를 기반으로 명령어를 처리함 따라서 </a:t>
            </a:r>
            <a:r>
              <a:rPr lang="en-US" altLang="ko-KR" dirty="0" smtClean="0"/>
              <a:t>SECS</a:t>
            </a:r>
            <a:r>
              <a:rPr lang="ko-KR" altLang="en-US" dirty="0" smtClean="0"/>
              <a:t>의 가상주소를 활용하여 </a:t>
            </a:r>
            <a:r>
              <a:rPr lang="ko-KR" altLang="en-US" dirty="0" err="1" smtClean="0"/>
              <a:t>인클레이브를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구별할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명령어가 </a:t>
            </a:r>
            <a:r>
              <a:rPr lang="en-US" altLang="ko-KR" dirty="0" smtClean="0"/>
              <a:t>SECS</a:t>
            </a:r>
            <a:r>
              <a:rPr lang="ko-KR" altLang="en-US" dirty="0" smtClean="0"/>
              <a:t>의 가상주소를</a:t>
            </a:r>
            <a:r>
              <a:rPr lang="ko-KR" altLang="en-US" baseline="0" dirty="0" smtClean="0"/>
              <a:t> 사용하여 </a:t>
            </a:r>
            <a:r>
              <a:rPr lang="ko-KR" altLang="en-US" baseline="0" dirty="0" err="1" smtClean="0"/>
              <a:t>인클레이브를</a:t>
            </a:r>
            <a:r>
              <a:rPr lang="ko-KR" altLang="en-US" baseline="0" dirty="0" smtClean="0"/>
              <a:t> 구별하므로 시스템 소프트웨어는 자신이 관리하는 </a:t>
            </a:r>
            <a:r>
              <a:rPr lang="ko-KR" altLang="en-US" baseline="0" dirty="0" err="1" smtClean="0"/>
              <a:t>인클레이브의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SECS</a:t>
            </a:r>
            <a:r>
              <a:rPr lang="ko-KR" altLang="en-US" baseline="0" dirty="0" smtClean="0"/>
              <a:t>를 가리키는 </a:t>
            </a:r>
            <a:r>
              <a:rPr lang="ko-KR" altLang="en-US" baseline="0" dirty="0" err="1" smtClean="0"/>
              <a:t>엔트리를</a:t>
            </a:r>
            <a:r>
              <a:rPr lang="ko-KR" altLang="en-US" baseline="0" dirty="0" smtClean="0"/>
              <a:t> 페이지 테이블에 </a:t>
            </a:r>
            <a:r>
              <a:rPr lang="ko-KR" altLang="en-US" baseline="0" dirty="0" err="1" smtClean="0"/>
              <a:t>작성해야한다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8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4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enclave</a:t>
            </a:r>
            <a:r>
              <a:rPr lang="ko-KR" altLang="en-US" dirty="0" smtClean="0"/>
              <a:t>는 자신의 코드와 데이터를 </a:t>
            </a:r>
            <a:r>
              <a:rPr lang="en-US" altLang="ko-KR" dirty="0" smtClean="0"/>
              <a:t>ELRANGE </a:t>
            </a:r>
            <a:r>
              <a:rPr lang="ko-KR" altLang="en-US" dirty="0" smtClean="0"/>
              <a:t>내에 </a:t>
            </a:r>
            <a:r>
              <a:rPr lang="ko-KR" altLang="en-US" dirty="0" smtClean="0"/>
              <a:t>저장하여야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이러한 </a:t>
            </a:r>
            <a:r>
              <a:rPr lang="ko-KR" altLang="en-US" dirty="0" smtClean="0"/>
              <a:t>규정 때문에 </a:t>
            </a:r>
            <a:r>
              <a:rPr lang="en-US" altLang="ko-KR" dirty="0" smtClean="0"/>
              <a:t>SGX</a:t>
            </a:r>
            <a:r>
              <a:rPr lang="ko-KR" altLang="en-US" dirty="0" smtClean="0"/>
              <a:t>는 특정 주소가 </a:t>
            </a:r>
            <a:r>
              <a:rPr lang="en-US" altLang="ko-KR" dirty="0" smtClean="0"/>
              <a:t>enclave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ELRANGE</a:t>
            </a:r>
            <a:r>
              <a:rPr lang="ko-KR" altLang="en-US" dirty="0" smtClean="0"/>
              <a:t>에 해당하는지를 검사할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추가적으로 시스템 소프트웨어가 </a:t>
            </a:r>
            <a:r>
              <a:rPr lang="en-US" altLang="ko-KR" dirty="0" smtClean="0"/>
              <a:t>enclave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ELRANGE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어플리케이션이 </a:t>
            </a:r>
            <a:r>
              <a:rPr lang="en-US" altLang="ko-KR" dirty="0" smtClean="0"/>
              <a:t>ELRANGE</a:t>
            </a:r>
            <a:r>
              <a:rPr lang="ko-KR" altLang="en-US" dirty="0" smtClean="0"/>
              <a:t>에 접근하고자 하면 접근이 거부되고 에러가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아키텍처 레벨에서 해당 에러를 정의하지 않고 있어 에러가 발생하지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에러가 무시되며 </a:t>
            </a:r>
            <a:r>
              <a:rPr lang="en-US" altLang="ko-KR" dirty="0" smtClean="0"/>
              <a:t>ELRANGE </a:t>
            </a:r>
            <a:r>
              <a:rPr lang="ko-KR" altLang="en-US" dirty="0" smtClean="0"/>
              <a:t>내의 영역을 보호하면서 실행은 계속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19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따라서 디버그는 </a:t>
            </a:r>
            <a:r>
              <a:rPr lang="en-US" altLang="ko-KR" dirty="0" smtClean="0"/>
              <a:t>SGX </a:t>
            </a:r>
            <a:r>
              <a:rPr lang="ko-KR" altLang="en-US" dirty="0" smtClean="0"/>
              <a:t>응용프로그램 개발 단계에서만 사용되어야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프로그래머가 </a:t>
            </a:r>
            <a:r>
              <a:rPr lang="en-US" altLang="ko-KR" baseline="0" dirty="0" smtClean="0"/>
              <a:t>XCR0(extended control register 0)</a:t>
            </a:r>
            <a:r>
              <a:rPr lang="ko-KR" altLang="en-US" baseline="0" dirty="0" smtClean="0"/>
              <a:t>를 사용할 수 있으며 특정 </a:t>
            </a:r>
            <a:r>
              <a:rPr lang="en-US" altLang="ko-KR" baseline="0" dirty="0" smtClean="0"/>
              <a:t>architectural extension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사용가능하게</a:t>
            </a:r>
            <a:r>
              <a:rPr lang="ko-KR" altLang="en-US" baseline="0" dirty="0" smtClean="0"/>
              <a:t> 함으로써 </a:t>
            </a:r>
            <a:r>
              <a:rPr lang="en-US" altLang="ko-KR" baseline="0" dirty="0" smtClean="0"/>
              <a:t>enclave’s code</a:t>
            </a:r>
            <a:r>
              <a:rPr lang="ko-KR" altLang="en-US" baseline="0" dirty="0" smtClean="0"/>
              <a:t>를 실행할 수 있게 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Enclave lifecycle</a:t>
            </a:r>
            <a:r>
              <a:rPr lang="ko-KR" altLang="en-US" dirty="0" smtClean="0"/>
              <a:t>의 특정 지점에서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=""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=""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=""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=""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=""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SGX </a:t>
            </a:r>
            <a:r>
              <a:rPr lang="en-US" altLang="ko-KR" dirty="0" smtClean="0"/>
              <a:t>Programming Model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5.2.2 SGX Enclave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SGX Enclave Attributes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 flag is set, it enables the use of SGX’s debugging features for this enclave</a:t>
            </a:r>
          </a:p>
          <a:p>
            <a:pPr lvl="1"/>
            <a:r>
              <a:rPr lang="en-US" altLang="ko-KR" dirty="0" smtClean="0"/>
              <a:t>Debugging features include the ability to read and modify most of the enclave’s memory</a:t>
            </a:r>
            <a:endParaRPr lang="en-US" altLang="ko-KR" dirty="0"/>
          </a:p>
          <a:p>
            <a:pPr lvl="1"/>
            <a:r>
              <a:rPr lang="en-US" altLang="ko-KR" dirty="0" smtClean="0"/>
              <a:t>Extended features request mask(XFRM) indicate value of XCR0 register</a:t>
            </a:r>
          </a:p>
          <a:p>
            <a:pPr lvl="1"/>
            <a:r>
              <a:rPr lang="en-US" altLang="ko-KR" dirty="0" smtClean="0"/>
              <a:t>MODE64BIT flag is set to true for enclaves that use the 64-bit Intel architecture</a:t>
            </a:r>
          </a:p>
          <a:p>
            <a:pPr lvl="1"/>
            <a:r>
              <a:rPr lang="en-US" altLang="ko-KR" dirty="0" err="1" smtClean="0"/>
              <a:t>Init</a:t>
            </a:r>
            <a:r>
              <a:rPr lang="en-US" altLang="ko-KR" dirty="0" smtClean="0"/>
              <a:t> flag is always false when the enclave’s SECS is created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41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5.2.3 Address Translation for SGX Enclaves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Address Translation for SGX </a:t>
            </a:r>
            <a:r>
              <a:rPr lang="en-US" altLang="ko-KR" dirty="0" smtClean="0"/>
              <a:t>Enclaves</a:t>
            </a:r>
          </a:p>
          <a:p>
            <a:pPr lvl="1"/>
            <a:r>
              <a:rPr lang="en-US" altLang="ko-KR" dirty="0" smtClean="0"/>
              <a:t>Each enclave’s code uses the same address translation process</a:t>
            </a:r>
          </a:p>
          <a:p>
            <a:pPr lvl="1"/>
            <a:r>
              <a:rPr lang="en-US" altLang="ko-KR" dirty="0" smtClean="0"/>
              <a:t>EPC page can only be mapped at a specific virtual address</a:t>
            </a:r>
            <a:endParaRPr lang="en-US" altLang="ko-KR" dirty="0"/>
          </a:p>
          <a:p>
            <a:pPr lvl="1"/>
            <a:r>
              <a:rPr lang="en-US" altLang="ko-KR" dirty="0" smtClean="0"/>
              <a:t>Access permissions are specified when the page is allocated, and recorded R/W/X fields in EPCM entry</a:t>
            </a:r>
          </a:p>
          <a:p>
            <a:pPr lvl="1"/>
            <a:r>
              <a:rPr lang="en-US" altLang="ko-KR" dirty="0" smtClean="0"/>
              <a:t>SGX-enabled CPU will ensure that the virtual memory inside ELRANGE is mapped to EPC pages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73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5.2.4 The Thread Control Structure (TCS)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TCS</a:t>
            </a:r>
            <a:endParaRPr lang="en-US" altLang="ko-KR" dirty="0"/>
          </a:p>
          <a:p>
            <a:pPr lvl="1"/>
            <a:r>
              <a:rPr lang="en-US" altLang="ko-KR" dirty="0" smtClean="0"/>
              <a:t>SGX design embraces multi-core processors</a:t>
            </a:r>
          </a:p>
          <a:p>
            <a:pPr lvl="1"/>
            <a:r>
              <a:rPr lang="en-US" altLang="ko-KR" dirty="0" smtClean="0"/>
              <a:t>SGX implementation uses a TCS for each logical processor that executes an enclave’s code</a:t>
            </a:r>
          </a:p>
          <a:p>
            <a:pPr lvl="1"/>
            <a:r>
              <a:rPr lang="en-US" altLang="ko-KR" dirty="0" smtClean="0"/>
              <a:t>Each TCS is stored in a dedicated EPC page whose EPCM entry type is PT_TCS</a:t>
            </a:r>
          </a:p>
          <a:p>
            <a:pPr lvl="1"/>
            <a:r>
              <a:rPr lang="en-US" altLang="ko-KR" dirty="0" smtClean="0"/>
              <a:t>The contents of an EPC page that holds a TCS cannot be directly accessed, even by the code of the enclave that owns the TCS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35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5.2.4 The State Save Area (SSA)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SSA</a:t>
            </a:r>
            <a:endParaRPr lang="en-US" altLang="ko-KR" dirty="0"/>
          </a:p>
          <a:p>
            <a:pPr lvl="1"/>
            <a:r>
              <a:rPr lang="en-US" altLang="ko-KR" dirty="0" smtClean="0"/>
              <a:t>Before executing the exception handler, the processor needs a secure area to store the enclave code’s execution context, so that the information in the execution context is not revealed to the untrusted system software</a:t>
            </a:r>
          </a:p>
          <a:p>
            <a:pPr lvl="1"/>
            <a:r>
              <a:rPr lang="en-US" altLang="ko-KR" dirty="0" smtClean="0"/>
              <a:t>The area used to store an enclave thread’s execution context is called a SSA</a:t>
            </a:r>
          </a:p>
          <a:p>
            <a:pPr lvl="1"/>
            <a:r>
              <a:rPr lang="en-US" altLang="ko-KR" dirty="0" smtClean="0"/>
              <a:t>SSAs are stored in regular EPC pages, whose EPCM page type is PT_REG</a:t>
            </a:r>
          </a:p>
          <a:p>
            <a:pPr lvl="1"/>
            <a:r>
              <a:rPr lang="en-US" altLang="ko-KR" dirty="0" smtClean="0"/>
              <a:t>SSA contents is accessible to enclave software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0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5.2.4 The State Save Area (SSA)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SSA</a:t>
            </a:r>
          </a:p>
          <a:p>
            <a:pPr lvl="1"/>
            <a:r>
              <a:rPr lang="en-US" altLang="ko-KR" dirty="0" smtClean="0"/>
              <a:t>PT_SECS’s ADDRESS is 0</a:t>
            </a:r>
          </a:p>
          <a:p>
            <a:pPr lvl="1"/>
            <a:r>
              <a:rPr lang="en-US" altLang="ko-KR" dirty="0" smtClean="0"/>
              <a:t>PT_REG ADDRESS C00000 point SECS</a:t>
            </a:r>
          </a:p>
          <a:p>
            <a:pPr lvl="1"/>
            <a:r>
              <a:rPr lang="en-US" altLang="ko-KR" dirty="0" smtClean="0"/>
              <a:t>PT_TCS offset of the SSA AREA (OSSA)</a:t>
            </a:r>
          </a:p>
          <a:p>
            <a:pPr marL="457200" lvl="1" indent="0">
              <a:buNone/>
            </a:pPr>
            <a:r>
              <a:rPr lang="en-US" altLang="ko-KR" dirty="0" smtClean="0"/>
              <a:t>   location of the first SSA in the VA</a:t>
            </a:r>
            <a:endParaRPr lang="en-US" altLang="ko-KR" dirty="0"/>
          </a:p>
          <a:p>
            <a:pPr lvl="1"/>
            <a:r>
              <a:rPr lang="en-US" altLang="ko-KR" dirty="0" smtClean="0"/>
              <a:t>Number of SSAs (NSSA)</a:t>
            </a:r>
          </a:p>
          <a:p>
            <a:pPr lvl="1"/>
            <a:r>
              <a:rPr lang="en-US" altLang="ko-KR" dirty="0" smtClean="0"/>
              <a:t>Using number of EPC pages (SSAFRAMESIZE)</a:t>
            </a:r>
          </a:p>
          <a:p>
            <a:pPr lvl="1"/>
            <a:r>
              <a:rPr lang="en-US" altLang="ko-KR" dirty="0" smtClean="0"/>
              <a:t>SSAs are stored in regular EPC page(PT_REG)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79" y="1010778"/>
            <a:ext cx="4160010" cy="51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The Life Cycle of an SGX Enclave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Life Cycle of an SGX Enclave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 enclave’s life cycle is deeply intertwined with resource management</a:t>
            </a:r>
          </a:p>
          <a:p>
            <a:pPr lvl="1"/>
            <a:r>
              <a:rPr lang="en-US" altLang="ko-KR" dirty="0" smtClean="0"/>
              <a:t>Instructions that transition between different life cycle states can only be executed by the system software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3" y="2371244"/>
            <a:ext cx="5057054" cy="38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0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5.3.1 Creation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Creation</a:t>
            </a:r>
          </a:p>
          <a:p>
            <a:pPr lvl="1"/>
            <a:r>
              <a:rPr lang="en-US" altLang="ko-KR" dirty="0" smtClean="0"/>
              <a:t>ECREATE instruction, which turns a free EPC page into the SECS for the new enclave</a:t>
            </a:r>
          </a:p>
          <a:p>
            <a:pPr lvl="1"/>
            <a:r>
              <a:rPr lang="en-US" altLang="ko-KR" dirty="0" smtClean="0"/>
              <a:t>Initialize the newly created SECS using the information in a non-EPC page</a:t>
            </a:r>
          </a:p>
          <a:p>
            <a:pPr lvl="1"/>
            <a:r>
              <a:rPr lang="en-US" altLang="ko-KR" dirty="0" smtClean="0"/>
              <a:t>Validate the information used to initialize the SECS, and results in a PF or GP if the information is not valid</a:t>
            </a:r>
          </a:p>
          <a:p>
            <a:pPr lvl="1"/>
            <a:r>
              <a:rPr lang="en-US" altLang="ko-KR" dirty="0" smtClean="0"/>
              <a:t>INIT attribute to false value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24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5.3.2 Loading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Loading</a:t>
            </a:r>
          </a:p>
          <a:p>
            <a:pPr lvl="1"/>
            <a:r>
              <a:rPr lang="en-US" altLang="ko-KR" dirty="0" smtClean="0"/>
              <a:t>Enclave’s SECS is in this state, the system software can use EADD instructions to load the initial code and data into the enclave</a:t>
            </a:r>
          </a:p>
          <a:p>
            <a:pPr lvl="1"/>
            <a:r>
              <a:rPr lang="en-US" altLang="ko-KR" dirty="0" smtClean="0"/>
              <a:t>EADD reads its input data from a page information (PAGEINFO) structure</a:t>
            </a:r>
          </a:p>
          <a:p>
            <a:pPr lvl="1"/>
            <a:r>
              <a:rPr lang="en-US" altLang="ko-KR" dirty="0" smtClean="0"/>
              <a:t>EADD validates its inputs before modifying the newly allocated EPC page or EPCM entry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83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5.3.2 Loading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PAGEINFO</a:t>
            </a:r>
          </a:p>
          <a:p>
            <a:pPr lvl="1"/>
            <a:r>
              <a:rPr lang="en-US" altLang="ko-KR" dirty="0" smtClean="0"/>
              <a:t>Virtual address of EPC page (LINADDR)</a:t>
            </a:r>
          </a:p>
          <a:p>
            <a:pPr lvl="1"/>
            <a:r>
              <a:rPr lang="en-US" altLang="ko-KR" dirty="0" smtClean="0"/>
              <a:t>VA of non-EPC page (SRCPGE)</a:t>
            </a:r>
          </a:p>
          <a:p>
            <a:pPr lvl="1"/>
            <a:r>
              <a:rPr lang="en-US" altLang="ko-KR" dirty="0" smtClean="0"/>
              <a:t>VA of SECS (SECS)</a:t>
            </a:r>
          </a:p>
          <a:p>
            <a:pPr lvl="1"/>
            <a:r>
              <a:rPr lang="en-US" altLang="ko-KR" dirty="0" smtClean="0"/>
              <a:t>Values for EPCM related new EPC page</a:t>
            </a:r>
          </a:p>
          <a:p>
            <a:pPr marL="457200" lvl="1" indent="0">
              <a:buNone/>
            </a:pPr>
            <a:r>
              <a:rPr lang="en-US" altLang="ko-KR" dirty="0" smtClean="0"/>
              <a:t>  (SECINFO) -- VA</a:t>
            </a:r>
            <a:endParaRPr lang="en-US" altLang="ko-KR" dirty="0"/>
          </a:p>
          <a:p>
            <a:pPr lvl="1"/>
            <a:r>
              <a:rPr lang="en-US" altLang="ko-KR" dirty="0" smtClean="0"/>
              <a:t>SECINFO structure contain EPC page’s</a:t>
            </a:r>
          </a:p>
          <a:p>
            <a:pPr marL="457200" lvl="1" indent="0">
              <a:buNone/>
            </a:pPr>
            <a:r>
              <a:rPr lang="en-US" altLang="ko-KR" dirty="0" smtClean="0"/>
              <a:t>  access permissions (R/W/X) and its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EPCM page type</a:t>
            </a:r>
            <a:endParaRPr lang="en-US" altLang="ko-KR" dirty="0"/>
          </a:p>
          <a:p>
            <a:pPr lvl="1"/>
            <a:r>
              <a:rPr lang="en-US" altLang="ko-KR" dirty="0" smtClean="0"/>
              <a:t>PAGEINFO is 32 bytes</a:t>
            </a:r>
          </a:p>
          <a:p>
            <a:pPr lvl="1"/>
            <a:r>
              <a:rPr lang="en-US" altLang="ko-KR" dirty="0" smtClean="0"/>
              <a:t>SECINFO is 64 bytes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54" y="1114925"/>
            <a:ext cx="4863136" cy="50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5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5.3.3 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Initialization</a:t>
            </a:r>
          </a:p>
          <a:p>
            <a:pPr lvl="1"/>
            <a:r>
              <a:rPr lang="en-US" altLang="ko-KR" dirty="0" smtClean="0"/>
              <a:t>After loading, the system software must use a Launch Enclave(LE) to obtain an EINIT Token Structure</a:t>
            </a:r>
          </a:p>
          <a:p>
            <a:pPr lvl="1"/>
            <a:r>
              <a:rPr lang="en-US" altLang="ko-KR" dirty="0" smtClean="0"/>
              <a:t>Token is provided to EINIT instruction, which marks the enclave’s SECS as initialized</a:t>
            </a:r>
            <a:endParaRPr lang="en-US" altLang="ko-KR" dirty="0"/>
          </a:p>
          <a:p>
            <a:pPr lvl="1"/>
            <a:r>
              <a:rPr lang="en-US" altLang="ko-KR" dirty="0" smtClean="0"/>
              <a:t>LE is cryptographically signed with a special Intel key</a:t>
            </a:r>
            <a:endParaRPr lang="en-US" altLang="ko-KR" dirty="0"/>
          </a:p>
          <a:p>
            <a:pPr lvl="1"/>
            <a:r>
              <a:rPr lang="en-US" altLang="ko-KR" dirty="0" smtClean="0"/>
              <a:t>EINIT completes, it sets the enclave’s INIT attribute to true</a:t>
            </a:r>
          </a:p>
          <a:p>
            <a:pPr lvl="1"/>
            <a:r>
              <a:rPr lang="en-US" altLang="ko-KR" dirty="0" err="1" smtClean="0"/>
              <a:t>Onec</a:t>
            </a:r>
            <a:r>
              <a:rPr lang="en-US" altLang="ko-KR" dirty="0" smtClean="0"/>
              <a:t> INIT is set to </a:t>
            </a:r>
            <a:r>
              <a:rPr lang="en-US" altLang="ko-KR" dirty="0" err="1" smtClean="0"/>
              <a:t>ture</a:t>
            </a:r>
            <a:r>
              <a:rPr lang="en-US" altLang="ko-KR" dirty="0" smtClean="0"/>
              <a:t>, EADD cannot be invoked on that enclave anymore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4AA1AF-A341-417C-AA50-C2E8A4A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76C74A59-02AA-46CA-B25F-85233C38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Physical Memory Organization</a:t>
            </a:r>
            <a:endParaRPr lang="en-US" altLang="ko-KR" dirty="0"/>
          </a:p>
          <a:p>
            <a:pPr lvl="1"/>
            <a:r>
              <a:rPr lang="en-US" altLang="ko-KR" dirty="0" smtClean="0"/>
              <a:t>EPC, EPCM, SECS</a:t>
            </a:r>
            <a:endParaRPr lang="en-US" altLang="ko-KR" dirty="0"/>
          </a:p>
          <a:p>
            <a:r>
              <a:rPr lang="en-US" altLang="ko-KR" dirty="0" smtClean="0"/>
              <a:t>Memory Layout</a:t>
            </a:r>
            <a:endParaRPr lang="en-US" altLang="ko-KR" dirty="0"/>
          </a:p>
          <a:p>
            <a:pPr lvl="1"/>
            <a:r>
              <a:rPr lang="en-US" altLang="ko-KR" dirty="0" smtClean="0"/>
              <a:t>ELRANGE, Attributes, Address Translation, TCS, SSA</a:t>
            </a:r>
            <a:endParaRPr lang="en-US" altLang="ko-KR" dirty="0"/>
          </a:p>
          <a:p>
            <a:r>
              <a:rPr lang="en-US" altLang="ko-KR" dirty="0" smtClean="0"/>
              <a:t>Life Cycle of an SGX Enclave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sz="2400" dirty="0" smtClean="0"/>
              <a:t>Creation, Loading, Initialization, Teardown</a:t>
            </a:r>
            <a:endParaRPr lang="en-US" altLang="ko-KR" sz="2400" dirty="0"/>
          </a:p>
          <a:p>
            <a:r>
              <a:rPr lang="en-US" altLang="ko-KR" dirty="0" smtClean="0">
                <a:solidFill>
                  <a:schemeClr val="bg2"/>
                </a:solidFill>
              </a:rPr>
              <a:t>Life Cycle of an SGX Thread</a:t>
            </a:r>
          </a:p>
          <a:p>
            <a:pPr lvl="1"/>
            <a:r>
              <a:rPr lang="en-US" altLang="ko-KR" dirty="0" smtClean="0">
                <a:solidFill>
                  <a:schemeClr val="bg2"/>
                </a:solidFill>
              </a:rPr>
              <a:t>Synchronous Entry/Exit, AEX, Recovering from AEX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EPC Page Eviction</a:t>
            </a:r>
          </a:p>
        </p:txBody>
      </p:sp>
    </p:spTree>
    <p:extLst>
      <p:ext uri="{BB962C8B-B14F-4D97-AF65-F5344CB8AC3E}">
        <p14:creationId xmlns:p14="http://schemas.microsoft.com/office/powerpoint/2010/main" val="152231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5.3.4 Teardown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Teardown</a:t>
            </a:r>
          </a:p>
          <a:p>
            <a:pPr lvl="1"/>
            <a:r>
              <a:rPr lang="en-US" altLang="ko-KR" dirty="0" smtClean="0"/>
              <a:t>EREMOVE instruction to </a:t>
            </a:r>
            <a:r>
              <a:rPr lang="en-US" altLang="ko-KR" dirty="0" err="1" smtClean="0"/>
              <a:t>deallocate</a:t>
            </a:r>
            <a:r>
              <a:rPr lang="en-US" altLang="ko-KR" dirty="0" smtClean="0"/>
              <a:t> the EPC pages used by the enclave</a:t>
            </a:r>
          </a:p>
          <a:p>
            <a:pPr lvl="1"/>
            <a:r>
              <a:rPr lang="en-US" altLang="ko-KR" dirty="0" smtClean="0"/>
              <a:t>EREMOVE marks an EPC page as available by setting the VALID  of the EPCM 0</a:t>
            </a:r>
          </a:p>
          <a:p>
            <a:pPr lvl="1"/>
            <a:r>
              <a:rPr lang="en-US" altLang="ko-KR" dirty="0" smtClean="0"/>
              <a:t>EREMOVE makes sure that there is no logical processor executing code inside the enclave</a:t>
            </a:r>
          </a:p>
          <a:p>
            <a:pPr lvl="1"/>
            <a:r>
              <a:rPr lang="en-US" altLang="ko-KR" dirty="0" smtClean="0"/>
              <a:t>Enclave is completely destroyed when the EPC page holding its SECS is freed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0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The Life Cycle of an SGX 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Life Cycle of an SGX </a:t>
            </a:r>
            <a:r>
              <a:rPr lang="en-US" altLang="ko-KR" dirty="0" smtClean="0"/>
              <a:t>Thread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8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39A2CB-5A39-4EA8-A808-9797776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SGX Programming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FBD92D-6D81-48D6-BFA4-1A00524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SGX Programming Model</a:t>
            </a:r>
            <a:endParaRPr lang="en-US" altLang="ko-KR" dirty="0"/>
          </a:p>
          <a:p>
            <a:pPr lvl="1"/>
            <a:r>
              <a:rPr lang="en-US" altLang="ko-KR" dirty="0" smtClean="0"/>
              <a:t>Provide trusted computing by isolating each enclave’s environment from the untrusted software outside the enclave</a:t>
            </a:r>
          </a:p>
          <a:p>
            <a:pPr lvl="1"/>
            <a:r>
              <a:rPr lang="en-US" altLang="ko-KR" dirty="0" smtClean="0"/>
              <a:t>Implementing a software attestation scheme that allows a remote party to authenticate the software</a:t>
            </a:r>
          </a:p>
          <a:p>
            <a:pPr lvl="1"/>
            <a:r>
              <a:rPr lang="ko-KR" altLang="en-US" dirty="0" smtClean="0"/>
              <a:t>추가적인 부분은 </a:t>
            </a:r>
            <a:r>
              <a:rPr lang="en-US" altLang="ko-KR" dirty="0" smtClean="0"/>
              <a:t>Intel’s Software Developer Manual(SDM) </a:t>
            </a:r>
            <a:r>
              <a:rPr lang="ko-KR" altLang="en-US" dirty="0" smtClean="0"/>
              <a:t>참조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38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39A2CB-5A39-4EA8-A808-9797776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SGX Physical Memory Organization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FBD92D-6D81-48D6-BFA4-1A00524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SGX Physical Memory </a:t>
            </a:r>
            <a:r>
              <a:rPr lang="en-US" altLang="ko-KR" dirty="0" smtClean="0"/>
              <a:t>Organization</a:t>
            </a:r>
          </a:p>
          <a:p>
            <a:pPr lvl="1"/>
            <a:r>
              <a:rPr lang="en-US" altLang="ko-KR" dirty="0" smtClean="0"/>
              <a:t>Enclaves’ code and data is stored in Processor Reserved Memory(PRM)</a:t>
            </a:r>
          </a:p>
          <a:p>
            <a:pPr lvl="1"/>
            <a:r>
              <a:rPr lang="en-US" altLang="ko-KR" dirty="0" smtClean="0"/>
              <a:t>PRM is a subset of DRAM that cannot be directly accessed by other software, including system software and SMM(</a:t>
            </a:r>
            <a:r>
              <a:rPr lang="en-US" altLang="ko-KR" dirty="0" err="1" smtClean="0"/>
              <a:t>Sysyem</a:t>
            </a:r>
            <a:r>
              <a:rPr lang="en-US" altLang="ko-KR" dirty="0" smtClean="0"/>
              <a:t> Management Mode) code.</a:t>
            </a:r>
            <a:endParaRPr lang="en-US" altLang="ko-KR" dirty="0"/>
          </a:p>
          <a:p>
            <a:pPr lvl="1"/>
            <a:r>
              <a:rPr lang="en-US" altLang="ko-KR" dirty="0" smtClean="0"/>
              <a:t>Reject DMA transfers targeting the PRM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13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39A2CB-5A39-4EA8-A808-9797776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5.1.1 The Enclave Page Cache (EPC)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FBD92D-6D81-48D6-BFA4-1A00524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EPC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Contents and data structures are stored in the EPC</a:t>
            </a:r>
          </a:p>
          <a:p>
            <a:pPr lvl="1"/>
            <a:r>
              <a:rPr lang="en-US" altLang="ko-KR" dirty="0" smtClean="0"/>
              <a:t>Support having multiple enclaves at the same time</a:t>
            </a:r>
          </a:p>
          <a:p>
            <a:pPr lvl="1"/>
            <a:r>
              <a:rPr lang="en-US" altLang="ko-KR" dirty="0" smtClean="0"/>
              <a:t>EPC split into 4KB pages that can be assigned to different enclaves</a:t>
            </a:r>
          </a:p>
          <a:p>
            <a:pPr lvl="1"/>
            <a:r>
              <a:rPr lang="en-US" altLang="ko-KR" dirty="0" smtClean="0"/>
              <a:t>EPC pages are initialized by copying data from a non-PRM memory page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32" y="3088426"/>
            <a:ext cx="7116787" cy="30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A9FB45-FACD-44DE-9A4A-4F2FB58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5.1.2 The Enclave Page Cache Map (EPCM)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9A6D13-623B-4AE6-B411-5FCDD226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EPCM</a:t>
            </a:r>
            <a:endParaRPr lang="en-US" altLang="ko-KR" dirty="0"/>
          </a:p>
          <a:p>
            <a:pPr lvl="1"/>
            <a:r>
              <a:rPr lang="en-US" altLang="ko-KR" dirty="0" smtClean="0"/>
              <a:t>System software is not trusted, SGX processors check the correctness of the system software’s allocation decisions</a:t>
            </a:r>
            <a:endParaRPr lang="en-US" altLang="ko-KR" dirty="0"/>
          </a:p>
          <a:p>
            <a:pPr lvl="1"/>
            <a:r>
              <a:rPr lang="en-US" altLang="ko-KR" dirty="0" smtClean="0"/>
              <a:t>For checking, SGX records information about allocation decisions for each EPC page in the EPCM</a:t>
            </a:r>
          </a:p>
          <a:p>
            <a:pPr lvl="1"/>
            <a:r>
              <a:rPr lang="en-US" altLang="ko-KR" dirty="0" smtClean="0"/>
              <a:t>Allocate an EPC page set the VALID bit of the EPCM to 1</a:t>
            </a:r>
          </a:p>
          <a:p>
            <a:pPr lvl="1"/>
            <a:r>
              <a:rPr lang="en-US" altLang="ko-KR" dirty="0" smtClean="0"/>
              <a:t>Page’s intended usage, which is recorded in the page type(PT)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76" y="3848730"/>
            <a:ext cx="5852300" cy="23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A9FB45-FACD-44DE-9A4A-4F2FB58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5.1.3 SGX Enclave Control Structure (SECS)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9A6D13-623B-4AE6-B411-5FCDD226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SECS</a:t>
            </a:r>
            <a:endParaRPr lang="en-US" altLang="ko-KR" dirty="0"/>
          </a:p>
          <a:p>
            <a:pPr lvl="1"/>
            <a:r>
              <a:rPr lang="en-US" altLang="ko-KR" dirty="0" smtClean="0"/>
              <a:t>Stores per-enclave </a:t>
            </a:r>
            <a:r>
              <a:rPr lang="en-US" altLang="ko-KR" dirty="0"/>
              <a:t>m</a:t>
            </a:r>
            <a:r>
              <a:rPr lang="en-US" altLang="ko-KR" dirty="0" smtClean="0"/>
              <a:t>etadata in a SECS</a:t>
            </a:r>
            <a:endParaRPr lang="en-US" altLang="ko-KR" dirty="0"/>
          </a:p>
          <a:p>
            <a:pPr lvl="1"/>
            <a:r>
              <a:rPr lang="en-US" altLang="ko-KR" dirty="0" smtClean="0"/>
              <a:t>Store SECS in EPC page, with page type PT_SECS</a:t>
            </a:r>
            <a:endParaRPr lang="en-US" altLang="ko-KR" dirty="0"/>
          </a:p>
          <a:p>
            <a:pPr lvl="1"/>
            <a:r>
              <a:rPr lang="en-US" altLang="ko-KR" dirty="0" smtClean="0"/>
              <a:t>Not be mapped into any enclave’s address space, only used by CPU’s SGX implementation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The EPCM entry field identifying the enclave that owns an EPC page points to the enclave’s SECS</a:t>
            </a:r>
          </a:p>
          <a:p>
            <a:pPr lvl="1"/>
            <a:r>
              <a:rPr lang="en-US" altLang="ko-KR" dirty="0" smtClean="0"/>
              <a:t>System software uses the virtual address of an enclave’s SECS to identify the enclave</a:t>
            </a:r>
          </a:p>
          <a:p>
            <a:pPr lvl="1"/>
            <a:r>
              <a:rPr lang="en-US" altLang="ko-KR" dirty="0" smtClean="0"/>
              <a:t>System software must create entries in its page tables pointing to the SECS of the enclaves it manages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061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The Memory Layout of an SGX Enclave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Memory Layout of an SGX Enclave </a:t>
            </a:r>
          </a:p>
          <a:p>
            <a:pPr lvl="1"/>
            <a:r>
              <a:rPr lang="en-US" altLang="ko-KR" dirty="0" smtClean="0"/>
              <a:t>SGX was designed to minimize the effort required to convert application code to take advantage of enclaves</a:t>
            </a:r>
            <a:endParaRPr lang="en-US" altLang="ko-KR" dirty="0"/>
          </a:p>
          <a:p>
            <a:pPr lvl="1"/>
            <a:r>
              <a:rPr lang="en-US" altLang="ko-KR" dirty="0" smtClean="0"/>
              <a:t>Simply, each enclave is used by exactly one application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09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5.2.1 Enclave Linear Address Range (ELRANGE)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ELRANGE</a:t>
            </a:r>
            <a:endParaRPr lang="en-US" altLang="ko-KR" dirty="0"/>
          </a:p>
          <a:p>
            <a:pPr lvl="1"/>
            <a:r>
              <a:rPr lang="en-US" altLang="ko-KR" dirty="0" smtClean="0"/>
              <a:t>Each enclave designates an area in its virtual address space, called ELRANGE</a:t>
            </a:r>
          </a:p>
          <a:p>
            <a:pPr lvl="1"/>
            <a:r>
              <a:rPr lang="en-US" altLang="ko-KR" dirty="0" smtClean="0"/>
              <a:t>Used to map the code and the data stored in the enclave’s EPC pages</a:t>
            </a:r>
          </a:p>
          <a:p>
            <a:pPr lvl="1"/>
            <a:r>
              <a:rPr lang="en-US" altLang="ko-KR" dirty="0" smtClean="0"/>
              <a:t>SGX design guarantees that the enclave’s memory accesses inside ELRANGE obey the virtual memory abstraction</a:t>
            </a:r>
          </a:p>
          <a:p>
            <a:pPr lvl="1"/>
            <a:r>
              <a:rPr lang="en-US" altLang="ko-KR" dirty="0" smtClean="0"/>
              <a:t>ELRANGE is using a base (</a:t>
            </a:r>
            <a:r>
              <a:rPr lang="en-US" altLang="ko-KR" dirty="0" smtClean="0">
                <a:solidFill>
                  <a:srgbClr val="FF0000"/>
                </a:solidFill>
              </a:rPr>
              <a:t>must be aligned to the size</a:t>
            </a:r>
            <a:r>
              <a:rPr lang="en-US" altLang="ko-KR" dirty="0" smtClean="0"/>
              <a:t>) and a size (</a:t>
            </a:r>
            <a:r>
              <a:rPr lang="en-US" altLang="ko-KR" dirty="0" smtClean="0">
                <a:solidFill>
                  <a:srgbClr val="FF0000"/>
                </a:solidFill>
              </a:rPr>
              <a:t>must be a power of 2</a:t>
            </a:r>
            <a:r>
              <a:rPr lang="en-US" altLang="ko-KR" dirty="0" smtClean="0"/>
              <a:t>) in the enclave’s SECS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60" y="3847519"/>
            <a:ext cx="3922847" cy="23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6981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1883</TotalTime>
  <Words>1794</Words>
  <Application>Microsoft Office PowerPoint</Application>
  <PresentationFormat>와이드스크린</PresentationFormat>
  <Paragraphs>194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나눔바른고딕</vt:lpstr>
      <vt:lpstr>맑은 고딕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SGX Programming Model</vt:lpstr>
      <vt:lpstr>Content</vt:lpstr>
      <vt:lpstr>5. SGX Programming Model</vt:lpstr>
      <vt:lpstr>5.1 SGX Physical Memory Organization</vt:lpstr>
      <vt:lpstr>5.1.1 The Enclave Page Cache (EPC)</vt:lpstr>
      <vt:lpstr>5.1.2 The Enclave Page Cache Map (EPCM)</vt:lpstr>
      <vt:lpstr>5.1.3 SGX Enclave Control Structure (SECS)</vt:lpstr>
      <vt:lpstr>5.2 The Memory Layout of an SGX Enclave</vt:lpstr>
      <vt:lpstr>5.2.1 Enclave Linear Address Range (ELRANGE)</vt:lpstr>
      <vt:lpstr>5.2.2 SGX Enclave Attributes</vt:lpstr>
      <vt:lpstr>5.2.3 Address Translation for SGX Enclaves</vt:lpstr>
      <vt:lpstr>5.2.4 The Thread Control Structure (TCS)</vt:lpstr>
      <vt:lpstr>5.2.4 The State Save Area (SSA) (1/2)</vt:lpstr>
      <vt:lpstr>5.2.4 The State Save Area (SSA) (2/2)</vt:lpstr>
      <vt:lpstr>5.3 The Life Cycle of an SGX Enclave</vt:lpstr>
      <vt:lpstr>5.3.1 Creation</vt:lpstr>
      <vt:lpstr>5.3.2 Loading (1/2)</vt:lpstr>
      <vt:lpstr>5.3.2 Loading (2/2)</vt:lpstr>
      <vt:lpstr>5.3.3 Initialization</vt:lpstr>
      <vt:lpstr>5.3.4 Teardown</vt:lpstr>
      <vt:lpstr>5.4 The Life Cycle of an SGX Thread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New_Commer_2</cp:lastModifiedBy>
  <cp:revision>86</cp:revision>
  <dcterms:created xsi:type="dcterms:W3CDTF">2020-01-27T06:19:21Z</dcterms:created>
  <dcterms:modified xsi:type="dcterms:W3CDTF">2020-02-04T04:55:16Z</dcterms:modified>
</cp:coreProperties>
</file>