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sldIdLst>
    <p:sldId id="256" r:id="rId5"/>
    <p:sldId id="257" r:id="rId6"/>
    <p:sldId id="258" r:id="rId7"/>
    <p:sldId id="259" r:id="rId8"/>
    <p:sldId id="262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80" r:id="rId17"/>
    <p:sldId id="271" r:id="rId18"/>
    <p:sldId id="273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0" r:id="rId47"/>
    <p:sldId id="261" r:id="rId48"/>
    <p:sldId id="302" r:id="rId49"/>
    <p:sldId id="303" r:id="rId50"/>
    <p:sldId id="265" r:id="rId51"/>
    <p:sldId id="264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 autoAdjust="0"/>
    <p:restoredTop sz="93199" autoAdjust="0"/>
  </p:normalViewPr>
  <p:slideViewPr>
    <p:cSldViewPr snapToGrid="0">
      <p:cViewPr varScale="1">
        <p:scale>
          <a:sx n="61" d="100"/>
          <a:sy n="61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102098" userId="d18ff44d-b45c-4618-b62f-5b3e057ebe3e" providerId="ADAL" clId="{D2E2B489-A49B-4179-A070-8269668BDF36}"/>
    <pc:docChg chg="modSld">
      <pc:chgData name="m102098" userId="d18ff44d-b45c-4618-b62f-5b3e057ebe3e" providerId="ADAL" clId="{D2E2B489-A49B-4179-A070-8269668BDF36}" dt="2019-12-28T12:54:46.699" v="2" actId="2711"/>
      <pc:docMkLst>
        <pc:docMk/>
      </pc:docMkLst>
      <pc:sldChg chg="modSp">
        <pc:chgData name="m102098" userId="d18ff44d-b45c-4618-b62f-5b3e057ebe3e" providerId="ADAL" clId="{D2E2B489-A49B-4179-A070-8269668BDF36}" dt="2019-12-28T12:54:20.890" v="0" actId="2711"/>
        <pc:sldMkLst>
          <pc:docMk/>
          <pc:sldMk cId="1131892237" sldId="257"/>
        </pc:sldMkLst>
        <pc:spChg chg="mod">
          <ac:chgData name="m102098" userId="d18ff44d-b45c-4618-b62f-5b3e057ebe3e" providerId="ADAL" clId="{D2E2B489-A49B-4179-A070-8269668BDF36}" dt="2019-12-28T12:54:20.890" v="0" actId="2711"/>
          <ac:spMkLst>
            <pc:docMk/>
            <pc:sldMk cId="1131892237" sldId="257"/>
            <ac:spMk id="3" creationId="{C57988BD-6646-4EC5-9949-3B4C7F1E9899}"/>
          </ac:spMkLst>
        </pc:spChg>
      </pc:sldChg>
      <pc:sldChg chg="modSp">
        <pc:chgData name="m102098" userId="d18ff44d-b45c-4618-b62f-5b3e057ebe3e" providerId="ADAL" clId="{D2E2B489-A49B-4179-A070-8269668BDF36}" dt="2019-12-28T12:54:42.887" v="1" actId="2711"/>
        <pc:sldMkLst>
          <pc:docMk/>
          <pc:sldMk cId="525369385" sldId="258"/>
        </pc:sldMkLst>
        <pc:spChg chg="mod">
          <ac:chgData name="m102098" userId="d18ff44d-b45c-4618-b62f-5b3e057ebe3e" providerId="ADAL" clId="{D2E2B489-A49B-4179-A070-8269668BDF36}" dt="2019-12-28T12:54:42.887" v="1" actId="2711"/>
          <ac:spMkLst>
            <pc:docMk/>
            <pc:sldMk cId="525369385" sldId="258"/>
            <ac:spMk id="3" creationId="{C57988BD-6646-4EC5-9949-3B4C7F1E9899}"/>
          </ac:spMkLst>
        </pc:spChg>
      </pc:sldChg>
      <pc:sldChg chg="modSp">
        <pc:chgData name="m102098" userId="d18ff44d-b45c-4618-b62f-5b3e057ebe3e" providerId="ADAL" clId="{D2E2B489-A49B-4179-A070-8269668BDF36}" dt="2019-12-28T12:54:46.699" v="2" actId="2711"/>
        <pc:sldMkLst>
          <pc:docMk/>
          <pc:sldMk cId="2090275828" sldId="259"/>
        </pc:sldMkLst>
        <pc:spChg chg="mod">
          <ac:chgData name="m102098" userId="d18ff44d-b45c-4618-b62f-5b3e057ebe3e" providerId="ADAL" clId="{D2E2B489-A49B-4179-A070-8269668BDF36}" dt="2019-12-28T12:54:46.699" v="2" actId="2711"/>
          <ac:spMkLst>
            <pc:docMk/>
            <pc:sldMk cId="2090275828" sldId="259"/>
            <ac:spMk id="3" creationId="{C57988BD-6646-4EC5-9949-3B4C7F1E98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3796B-6D96-408F-A63C-93CC418DFDEC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A1096-9066-420F-9827-9359AADDF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0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fault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인클레이브로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액세스한 페이지의 가상 주소를 포함하며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 코드는 메모리 액세스가 읽기인지 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액세스가 데이터 액세스인지 명령 가져오기 액세스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액세스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인지를 나타낸다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액세스에서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인클레이브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코드의 메모리 액세스 패턴을 추적하는 커널은 원하는 페이지의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액세스한 데이터 페이지의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 접근은 유사한 방식으로 처리될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추적을 위해 커널은 페이지 장애의 오류 코드가 읽기 액세스를 나타내는 경우 원하는 페이지의 쓰기 가능 속성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설정하고 쓰기 액세스에 대해서는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페이지를 코드와 데이터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(self-modifying code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just-in-time compiling VMs)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모두 사용하는 애플리케이션은 데이터 액세스를 위해 페이지의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execution(XD)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액세스한 데이터 페이지가 마지막으로 액세스한 코드 페이지와 동일한 경우를 신중하게 고려하여 처리할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Enclave Exit(AEX, § 5.4.3)를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인클레이브를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떠나고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ERESUME(제5.4.4조)를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인클레이브를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재진입하면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인클레이브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TLB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항목을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플러시하므로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플러시할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염려를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않아도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대해서도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수행해야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플러시할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A1096-9066-420F-9827-9359AADDFC1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F454-5D4D-48E2-930D-C5550AACA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0025C-C2B2-4AD7-B232-3CA7CEE0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1BF6-B571-4525-95A7-8DF1E1BE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B99B-46E7-48E0-8A7F-7827F8072F7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8DCD1-0F92-48E7-AFAB-D6122FC4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55278-9A7A-47DF-B367-3A416E20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5150-3ADC-4D25-B52D-E8DE23C0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1798-5322-4913-8A9B-3802435C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88CCC-EA0A-4243-A161-03C88568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3FEB-882B-4F29-9580-24A6C3AB64A2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F85AB-B11F-4AB5-9600-044E65D4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39CC0-3D04-4DB0-B53F-C0A5EBFE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32FECB-C839-42A7-A99F-0683EAAEE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0643F-4593-40AB-8220-EA17AAB7A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E0477-396E-4A68-ADE1-9BCE5F5C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5676-F368-4D90-8987-B3FF3EAF19E9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26DF0-3FDA-4A0A-A99A-E99CA09F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AFBE4-D517-4796-B22A-B474BB12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2D7D8-1350-4CE1-8EE8-033230C9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0AE40-E27E-4F99-AEBE-1DCAB3DA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89A4-624C-412F-94C7-09FD5DD6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80A8-B81F-41A7-A36F-A5CE369F620A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12C42-3D1D-426D-9C82-6F93A08E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FEE7F-8C70-4DBF-8076-1873B48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DFBFF-662A-4610-A9F4-1E57FE99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02F2E-C3E1-4291-8BE8-331A3EA4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AA5C-1BBE-4519-B0CA-BD14AC7C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EEB-7E4D-4E9D-ACFE-48998239A22E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88E02-4648-469C-B193-CD7D979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C2316-3E3E-4990-B344-3E1CF7C5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9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CE151-6E8A-4233-84BD-CF1018EF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2D39A-33D0-4FB5-9515-3B70F1C34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8CBAC-C70D-4481-A73C-260C8575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9052D-7A3C-4998-B6CF-E007F18F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4B34-949D-4737-A673-75CB2AB0BE5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DB5F2-8773-424B-866E-09EE0BD3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CADAC-D163-458F-BF1B-13F67F33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1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DA4A0-C2D4-4BBC-B965-2D1BA352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CCB39-BDF1-4B60-991F-840DCD4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19724-8066-4C1B-9C7A-63D5F1C3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8AFB9F-4E9E-44DB-BC66-0BD141201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A262E-5E03-41FB-986B-22945D009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B49DC-C8B8-4B8E-BAD4-0E862EB6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0237-D3EA-419A-9BC9-D93BC1B1E049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999D89-36CA-472B-970F-EA3952BB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D10B2A-0C98-4451-9C1E-3B050CF1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0C91-564E-4A69-839B-B852DB1E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5D2B89-BB73-4787-B122-577A60F8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3B60-9CEE-4447-A183-C46D06ACAF4C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541933-492C-4BDC-998C-0FCE48E8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178D1-ADBD-48AB-9426-1FA54505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4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653817-FAC1-4752-A276-17222F49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42CF-0AFB-4702-9A48-22A96DC1FFC8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060010-0977-4849-9FFD-714DF12B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E9C2B-4D3C-4DC2-B2FB-27DA43F2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6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06A10-91AD-4710-B310-5E32BE43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DC10-DF33-4E74-A0E7-77AC4EF1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D07A2-C279-4AE2-B644-51D13FA15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40986-ACEC-4F0C-ADAC-6079FF62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EB3-D931-4D32-AF31-0A569DD26839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7F55B-D6F5-4B60-8DBA-FAB62653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D1716-AA50-4135-A846-18F6821A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8058B-6EE7-4B92-8F18-EB1EED03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219E3-5499-425B-8D3E-59260269C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0A1A0-CFBE-4CFA-B85F-F54BF41C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0152-B301-4CA1-8B0B-CF33AD8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1132-A2B0-4B35-9B0B-8F517B59F697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047E9-C874-4035-87A6-F1A09AD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5E251-55A3-4CB6-8F0C-87765F79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6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613BF1-0D36-44B7-866B-393C5B9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6C872-C141-4A95-9943-DC99C374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CB658-1F7E-4C20-914B-5FC12AE74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F85C-BB1B-474A-8A0F-37BF7AB2380D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A7548-F6CC-4925-B9D6-33CF7994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Dankook Univ. Dept of SW. DBLab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08D01-2DA8-4D70-9875-8F1DDF777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1C61-E1BC-4049-B22C-40E12C7E1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91668-363A-4889-9213-49933B4845AB}"/>
              </a:ext>
            </a:extLst>
          </p:cNvPr>
          <p:cNvSpPr txBox="1"/>
          <p:nvPr/>
        </p:nvSpPr>
        <p:spPr>
          <a:xfrm>
            <a:off x="2029124" y="2308142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Intel</a:t>
            </a:r>
            <a:r>
              <a:rPr lang="ko-KR" altLang="en-US" sz="4400" b="1" spc="-30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en-US" altLang="ko-KR" sz="4400" b="1" spc="-30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SGX</a:t>
            </a:r>
            <a:r>
              <a:rPr lang="ko-KR" altLang="en-US" sz="4400" b="1" spc="-30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en-US" altLang="ko-KR" sz="4400" b="1" spc="-30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explained</a:t>
            </a:r>
            <a:endParaRPr lang="ko-KR" altLang="en-US" sz="4400" b="1" spc="-30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F3464C-16A5-4327-9855-9587C8C80B03}"/>
              </a:ext>
            </a:extLst>
          </p:cNvPr>
          <p:cNvCxnSpPr>
            <a:cxnSpLocks/>
          </p:cNvCxnSpPr>
          <p:nvPr/>
        </p:nvCxnSpPr>
        <p:spPr>
          <a:xfrm>
            <a:off x="0" y="3141568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CB46E9-F777-4698-B76E-1C88B7C29FD1}"/>
              </a:ext>
            </a:extLst>
          </p:cNvPr>
          <p:cNvSpPr/>
          <p:nvPr/>
        </p:nvSpPr>
        <p:spPr>
          <a:xfrm flipV="1">
            <a:off x="2461572" y="3085833"/>
            <a:ext cx="7268856" cy="532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BCEF6EEB-9258-45C3-9057-B9EA7D24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4E56E53-643E-4054-8A19-1B738448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56902-327B-4086-9EB8-CFC6E4E26047}"/>
              </a:ext>
            </a:extLst>
          </p:cNvPr>
          <p:cNvSpPr txBox="1"/>
          <p:nvPr/>
        </p:nvSpPr>
        <p:spPr>
          <a:xfrm>
            <a:off x="4920350" y="3856386"/>
            <a:ext cx="2075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Yoon 윤고딕 550_TT"/>
              </a:rPr>
              <a:t>HoCheol Nam</a:t>
            </a:r>
          </a:p>
          <a:p>
            <a:pPr algn="ctr"/>
            <a:r>
              <a:rPr lang="en-US" altLang="ko-KR" sz="1200" dirty="0">
                <a:ea typeface="Yoon 윤고딕 550_TT"/>
              </a:rPr>
              <a:t>nhc616@gmail.com</a:t>
            </a:r>
          </a:p>
          <a:p>
            <a:pPr algn="ctr"/>
            <a:r>
              <a:rPr lang="en-US" altLang="ko-KR" sz="1200" dirty="0">
                <a:ea typeface="Yoon 윤고딕 550_TT"/>
              </a:rPr>
              <a:t>hcnam.tistory.com</a:t>
            </a:r>
            <a:endParaRPr lang="ko-KR" altLang="en-US" sz="1200" dirty="0">
              <a:ea typeface="Yoon 윤고딕 550_T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704F4-E472-47E9-A34F-121F56534A55}"/>
              </a:ext>
            </a:extLst>
          </p:cNvPr>
          <p:cNvSpPr txBox="1"/>
          <p:nvPr/>
        </p:nvSpPr>
        <p:spPr>
          <a:xfrm>
            <a:off x="2029124" y="3149819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30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SGX Analysis</a:t>
            </a:r>
          </a:p>
        </p:txBody>
      </p:sp>
    </p:spTree>
    <p:extLst>
      <p:ext uri="{BB962C8B-B14F-4D97-AF65-F5344CB8AC3E}">
        <p14:creationId xmlns:p14="http://schemas.microsoft.com/office/powerpoint/2010/main" val="304309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838960"/>
            <a:ext cx="10258758" cy="4344438"/>
          </a:xfrm>
        </p:spPr>
        <p:txBody>
          <a:bodyPr/>
          <a:lstStyle/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PMH</a:t>
            </a:r>
            <a:r>
              <a:rPr lang="ko-KR" altLang="en-US" dirty="0"/>
              <a:t>에 접근 제어 로직을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SGX</a:t>
            </a:r>
            <a:r>
              <a:rPr lang="ko-KR" altLang="en-US" dirty="0"/>
              <a:t>의 보안 검사는 인텔 아키텍처에 의해 정의된 </a:t>
            </a:r>
            <a:r>
              <a:rPr lang="en-US" altLang="ko-KR" dirty="0"/>
              <a:t>page table attributes-based checks </a:t>
            </a:r>
            <a:r>
              <a:rPr lang="ko-KR" altLang="en-US" dirty="0"/>
              <a:t>후에 수행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SGX</a:t>
            </a:r>
            <a:r>
              <a:rPr lang="ko-KR" altLang="en-US" dirty="0"/>
              <a:t>의 접근 제어 로직은 </a:t>
            </a:r>
            <a:r>
              <a:rPr lang="en-US" altLang="ko-KR" dirty="0"/>
              <a:t>page walker FSM</a:t>
            </a:r>
            <a:r>
              <a:rPr lang="ko-KR" altLang="en-US" dirty="0"/>
              <a:t>이 생성하는 물리적 주소에 대한 접근 권한을 가짐</a:t>
            </a: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68FF4-FC30-4529-A925-7F97C41407A0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21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841326"/>
            <a:ext cx="10258758" cy="4342072"/>
          </a:xfrm>
        </p:spPr>
        <p:txBody>
          <a:bodyPr/>
          <a:lstStyle/>
          <a:p>
            <a:r>
              <a:rPr lang="en-US" altLang="ko-KR" dirty="0"/>
              <a:t>Enclave</a:t>
            </a:r>
            <a:r>
              <a:rPr lang="ko-KR" altLang="en-US" dirty="0"/>
              <a:t>의 가상 메모리 범위</a:t>
            </a:r>
            <a:r>
              <a:rPr lang="en-US" altLang="ko-KR" dirty="0"/>
              <a:t>(ELRANGE) </a:t>
            </a:r>
            <a:r>
              <a:rPr lang="ko-KR" altLang="en-US" dirty="0"/>
              <a:t>내의 가상 주소는 항상 </a:t>
            </a:r>
            <a:r>
              <a:rPr lang="en-US" altLang="ko-KR" dirty="0"/>
              <a:t>EPC </a:t>
            </a:r>
            <a:r>
              <a:rPr lang="ko-KR" altLang="en-US" dirty="0"/>
              <a:t>내부에서 물리적 주소로 변환되야 함</a:t>
            </a:r>
            <a:endParaRPr lang="en-US" altLang="ko-KR" dirty="0"/>
          </a:p>
          <a:p>
            <a:pPr lvl="1"/>
            <a:r>
              <a:rPr lang="en-US" altLang="ko-KR" dirty="0"/>
              <a:t>Enclave</a:t>
            </a:r>
            <a:r>
              <a:rPr lang="ko-KR" altLang="en-US" dirty="0"/>
              <a:t>는 이를 통해 </a:t>
            </a:r>
            <a:r>
              <a:rPr lang="en-US" altLang="ko-KR" dirty="0"/>
              <a:t>ELRANGE</a:t>
            </a:r>
            <a:r>
              <a:rPr lang="ko-KR" altLang="en-US" dirty="0"/>
              <a:t>에 저장된 모든 코드와 데이터가 </a:t>
            </a:r>
            <a:r>
              <a:rPr lang="en-US" altLang="ko-KR" dirty="0"/>
              <a:t>SGX</a:t>
            </a:r>
            <a:r>
              <a:rPr lang="ko-KR" altLang="en-US" dirty="0"/>
              <a:t>의 </a:t>
            </a:r>
            <a:r>
              <a:rPr lang="en-US" altLang="ko-KR" dirty="0"/>
              <a:t> confidentiality, integrity, freshness guarantee </a:t>
            </a:r>
            <a:r>
              <a:rPr lang="ko-KR" altLang="en-US" dirty="0"/>
              <a:t>기능을 받는다 확신함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EPC </a:t>
            </a:r>
            <a:r>
              <a:rPr lang="ko-KR" altLang="en-US" dirty="0"/>
              <a:t>페이지는 페이지를 소유하는 </a:t>
            </a:r>
            <a:r>
              <a:rPr lang="en-US" altLang="ko-KR" dirty="0"/>
              <a:t>Enclave</a:t>
            </a:r>
            <a:r>
              <a:rPr lang="ko-KR" altLang="en-US" dirty="0"/>
              <a:t>의 코드로만 액세스해야 함</a:t>
            </a:r>
            <a:endParaRPr lang="en-US" altLang="ko-KR" dirty="0"/>
          </a:p>
          <a:p>
            <a:pPr lvl="1"/>
            <a:r>
              <a:rPr lang="en-US" altLang="ko-KR" dirty="0"/>
              <a:t>Enclave</a:t>
            </a:r>
            <a:r>
              <a:rPr lang="ko-KR" altLang="en-US" dirty="0"/>
              <a:t>는 </a:t>
            </a:r>
            <a:r>
              <a:rPr lang="en-US" altLang="ko-KR" dirty="0"/>
              <a:t>SECS</a:t>
            </a:r>
            <a:r>
              <a:rPr lang="ko-KR" altLang="en-US" dirty="0"/>
              <a:t>를 저장하는 </a:t>
            </a:r>
            <a:r>
              <a:rPr lang="en-US" altLang="ko-KR" dirty="0"/>
              <a:t>EPC </a:t>
            </a:r>
            <a:r>
              <a:rPr lang="ko-KR" altLang="en-US" dirty="0"/>
              <a:t>페이지의 인덱스로 식별됨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1189D-3E62-4834-9817-7C0AA105B1BB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20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일부 </a:t>
            </a:r>
            <a:r>
              <a:rPr lang="en-US" altLang="ko-KR" dirty="0"/>
              <a:t>EPC </a:t>
            </a:r>
            <a:r>
              <a:rPr lang="ko-KR" altLang="en-US" dirty="0"/>
              <a:t>페이지는 소프트웨어에 의해 접근될 수 없음</a:t>
            </a:r>
            <a:endParaRPr lang="en-US" altLang="ko-KR" dirty="0"/>
          </a:p>
          <a:p>
            <a:pPr lvl="1"/>
            <a:r>
              <a:rPr lang="en-US" altLang="ko-KR" dirty="0"/>
              <a:t>PT(Page Type)</a:t>
            </a:r>
            <a:r>
              <a:rPr lang="ko-KR" altLang="en-US" dirty="0"/>
              <a:t>이</a:t>
            </a:r>
            <a:r>
              <a:rPr lang="en-US" altLang="ko-KR" dirty="0"/>
              <a:t> SECS, TCS, VA</a:t>
            </a:r>
            <a:r>
              <a:rPr lang="ko-KR" altLang="en-US" dirty="0"/>
              <a:t>인 페이지는 </a:t>
            </a:r>
            <a:r>
              <a:rPr lang="en-US" altLang="ko-KR" dirty="0"/>
              <a:t>SGX</a:t>
            </a:r>
            <a:r>
              <a:rPr lang="ko-KR" altLang="en-US" dirty="0"/>
              <a:t>의 </a:t>
            </a:r>
            <a:r>
              <a:rPr lang="en-US" altLang="ko-KR" dirty="0"/>
              <a:t>microcode</a:t>
            </a:r>
            <a:r>
              <a:rPr lang="ko-KR" altLang="en-US" dirty="0"/>
              <a:t>로만 접근해야 함</a:t>
            </a:r>
            <a:endParaRPr lang="en-US" altLang="ko-KR" dirty="0"/>
          </a:p>
          <a:p>
            <a:pPr lvl="1"/>
            <a:r>
              <a:rPr lang="en-US" altLang="ko-KR" dirty="0">
                <a:ea typeface="Yoon 윤고딕 550_TT"/>
              </a:rPr>
              <a:t>PMH</a:t>
            </a:r>
            <a:r>
              <a:rPr lang="ko-KR" altLang="en-US" dirty="0">
                <a:ea typeface="Yoon 윤고딕 550_TT"/>
              </a:rPr>
              <a:t>는 이런 페이지의 주소 변환을 거절함</a:t>
            </a:r>
            <a:endParaRPr lang="en-US" altLang="ko-KR" dirty="0">
              <a:ea typeface="Yoon 윤고딕 550_TT"/>
            </a:endParaRPr>
          </a:p>
          <a:p>
            <a:endParaRPr lang="en-US" altLang="ko-KR" dirty="0">
              <a:ea typeface="Yoon 윤고딕 550_TT"/>
            </a:endParaRPr>
          </a:p>
          <a:p>
            <a:r>
              <a:rPr lang="en-US" altLang="ko-KR" dirty="0"/>
              <a:t>Blocked EPC </a:t>
            </a:r>
            <a:r>
              <a:rPr lang="ko-KR" altLang="en-US" dirty="0"/>
              <a:t>페이지는 중단</a:t>
            </a:r>
            <a:r>
              <a:rPr lang="en-US" altLang="ko-KR" dirty="0"/>
              <a:t>(evicted)</a:t>
            </a:r>
            <a:r>
              <a:rPr lang="ko-KR" altLang="en-US" dirty="0"/>
              <a:t>되는 중인</a:t>
            </a:r>
            <a:r>
              <a:rPr lang="en-US" altLang="ko-KR" dirty="0"/>
              <a:t> </a:t>
            </a:r>
            <a:r>
              <a:rPr lang="ko-KR" altLang="en-US" dirty="0"/>
              <a:t>페이지임</a:t>
            </a:r>
            <a:endParaRPr lang="en-US" altLang="ko-KR" dirty="0"/>
          </a:p>
          <a:p>
            <a:pPr lvl="1"/>
            <a:r>
              <a:rPr lang="en-US" altLang="ko-KR" dirty="0"/>
              <a:t>PMH</a:t>
            </a:r>
            <a:r>
              <a:rPr lang="ko-KR" altLang="en-US" dirty="0"/>
              <a:t>는 새 </a:t>
            </a:r>
            <a:r>
              <a:rPr lang="en-US" altLang="ko-KR" dirty="0"/>
              <a:t>TLB</a:t>
            </a:r>
            <a:r>
              <a:rPr lang="ko-KR" altLang="en-US" dirty="0"/>
              <a:t> 항목을 생성하지 않음</a:t>
            </a:r>
            <a:endParaRPr lang="en-US" altLang="ko-KR" dirty="0"/>
          </a:p>
          <a:p>
            <a:endParaRPr lang="en-US" altLang="ko-KR" dirty="0">
              <a:ea typeface="Yoon 윤고딕 550_TT"/>
            </a:endParaRPr>
          </a:p>
          <a:p>
            <a:r>
              <a:rPr lang="en-US" altLang="ko-KR" dirty="0"/>
              <a:t>EPC </a:t>
            </a:r>
            <a:r>
              <a:rPr lang="ko-KR" altLang="en-US" dirty="0"/>
              <a:t>페이지는 할당될 때 항상 가상 주소를 사용해 접근함</a:t>
            </a:r>
            <a:endParaRPr lang="en-US" altLang="ko-KR" dirty="0"/>
          </a:p>
          <a:p>
            <a:pPr lvl="1"/>
            <a:r>
              <a:rPr lang="ko-KR" altLang="en-US" dirty="0"/>
              <a:t>소프트웨어로 접근할 수 있는 일반 </a:t>
            </a:r>
            <a:r>
              <a:rPr lang="en-US" altLang="ko-KR" dirty="0"/>
              <a:t>EPC </a:t>
            </a:r>
            <a:r>
              <a:rPr lang="ko-KR" altLang="en-US" dirty="0"/>
              <a:t>페이지는 </a:t>
            </a:r>
            <a:r>
              <a:rPr lang="en-US" altLang="ko-KR" dirty="0"/>
              <a:t>EADD</a:t>
            </a:r>
            <a:r>
              <a:rPr lang="ko-KR" altLang="en-US" dirty="0"/>
              <a:t>로 할당</a:t>
            </a:r>
            <a:endParaRPr lang="en-US" altLang="ko-KR" dirty="0"/>
          </a:p>
          <a:p>
            <a:pPr lvl="1"/>
            <a:r>
              <a:rPr lang="ko-KR" altLang="en-US" dirty="0"/>
              <a:t>이 주소는 해당 </a:t>
            </a:r>
            <a:r>
              <a:rPr lang="en-US" altLang="ko-KR" dirty="0"/>
              <a:t>EPCM </a:t>
            </a:r>
            <a:r>
              <a:rPr lang="ko-KR" altLang="en-US" dirty="0"/>
              <a:t>항목의 </a:t>
            </a:r>
            <a:r>
              <a:rPr lang="en-US" altLang="ko-KR" dirty="0"/>
              <a:t>LINADDR </a:t>
            </a:r>
            <a:r>
              <a:rPr lang="ko-KR" altLang="en-US" dirty="0"/>
              <a:t>필드에 저장됨</a:t>
            </a:r>
            <a:r>
              <a:rPr lang="en-US" altLang="ko-KR" dirty="0"/>
              <a:t>.</a:t>
            </a:r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1B69C-0D4B-48AF-8CED-1E1AE127789D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7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pic>
        <p:nvPicPr>
          <p:cNvPr id="8" name="내용 개체 틀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456F198-2E83-443E-9477-448191C1A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92" y="1362372"/>
            <a:ext cx="2341316" cy="4993978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163D-00F2-4E94-BB2C-EA33E80CF7DC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80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75" y="1790181"/>
            <a:ext cx="5891379" cy="3277638"/>
          </a:xfrm>
        </p:spPr>
        <p:txBody>
          <a:bodyPr/>
          <a:lstStyle/>
          <a:p>
            <a:r>
              <a:rPr lang="en-US" altLang="ko-KR" dirty="0"/>
              <a:t>SGX</a:t>
            </a:r>
            <a:r>
              <a:rPr lang="ko-KR" altLang="en-US" dirty="0"/>
              <a:t>의 보안 검사</a:t>
            </a:r>
            <a:r>
              <a:rPr lang="en-US" altLang="ko-KR" dirty="0"/>
              <a:t>(Security Check)</a:t>
            </a:r>
            <a:r>
              <a:rPr lang="ko-KR" altLang="en-US" dirty="0"/>
              <a:t>는 논리 프로세서의 </a:t>
            </a:r>
            <a:r>
              <a:rPr lang="en-US" altLang="ko-KR" dirty="0"/>
              <a:t>Enclave Mode</a:t>
            </a:r>
            <a:r>
              <a:rPr lang="ko-KR" altLang="en-US" dirty="0"/>
              <a:t> 여부에 따라 달라짐</a:t>
            </a:r>
            <a:endParaRPr lang="en-US" altLang="ko-KR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0BCD7-9E81-446B-9E0E-DB11125EFF16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DFD098-6DA1-473D-B4B7-A0D8881B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55" y="1535324"/>
            <a:ext cx="4019689" cy="44105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C907D4-84ED-4090-8AC4-149350E64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325" y="3429000"/>
            <a:ext cx="2435136" cy="27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5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041742"/>
            <a:ext cx="5496809" cy="4141656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Enclave</a:t>
            </a:r>
            <a:r>
              <a:rPr lang="ko-KR" altLang="en-US" dirty="0">
                <a:ea typeface="Yoon 윤고딕 550_TT"/>
              </a:rPr>
              <a:t>모드로 동작하면서 물리주소가 </a:t>
            </a:r>
            <a:r>
              <a:rPr lang="en-US" altLang="ko-KR" dirty="0">
                <a:ea typeface="Yoon 윤고딕 550_TT"/>
              </a:rPr>
              <a:t>PRM</a:t>
            </a:r>
            <a:r>
              <a:rPr lang="ko-KR" altLang="en-US" dirty="0">
                <a:ea typeface="Yoon 윤고딕 550_TT"/>
              </a:rPr>
              <a:t>영영 밖에 있다면 가상 주소를 체크함</a:t>
            </a:r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가상주소가 </a:t>
            </a:r>
            <a:r>
              <a:rPr lang="en-US" altLang="ko-KR" dirty="0">
                <a:ea typeface="Yoon 윤고딕 550_TT"/>
              </a:rPr>
              <a:t>ELRANGE</a:t>
            </a:r>
            <a:r>
              <a:rPr lang="ko-KR" altLang="en-US" dirty="0">
                <a:ea typeface="Yoon 윤고딕 550_TT"/>
              </a:rPr>
              <a:t>인 경우 </a:t>
            </a:r>
            <a:r>
              <a:rPr lang="en-US" altLang="ko-KR" dirty="0">
                <a:ea typeface="Yoon 윤고딕 550_TT"/>
              </a:rPr>
              <a:t>Page Fault</a:t>
            </a:r>
          </a:p>
          <a:p>
            <a:r>
              <a:rPr lang="ko-KR" altLang="en-US" dirty="0">
                <a:ea typeface="Yoon 윤고딕 550_TT"/>
              </a:rPr>
              <a:t>가상 주소가 </a:t>
            </a:r>
            <a:r>
              <a:rPr lang="en-US" altLang="ko-KR" dirty="0">
                <a:ea typeface="Yoon 윤고딕 550_TT"/>
              </a:rPr>
              <a:t>ELRANGE</a:t>
            </a:r>
            <a:r>
              <a:rPr lang="ko-KR" altLang="en-US" dirty="0">
                <a:ea typeface="Yoon 윤고딕 550_TT"/>
              </a:rPr>
              <a:t>에 없는 경우 </a:t>
            </a:r>
            <a:r>
              <a:rPr lang="en-US" altLang="ko-KR" dirty="0">
                <a:ea typeface="Yoon 윤고딕 550_TT"/>
              </a:rPr>
              <a:t>Enclave</a:t>
            </a:r>
            <a:r>
              <a:rPr lang="ko-KR" altLang="en-US" dirty="0">
                <a:ea typeface="Yoon 윤고딕 550_TT"/>
              </a:rPr>
              <a:t>가 </a:t>
            </a:r>
            <a:r>
              <a:rPr lang="en-US" altLang="ko-KR" dirty="0">
                <a:ea typeface="Yoon 윤고딕 550_TT"/>
              </a:rPr>
              <a:t>non-EPC </a:t>
            </a:r>
            <a:r>
              <a:rPr lang="ko-KR" altLang="en-US" dirty="0">
                <a:ea typeface="Yoon 윤고딕 550_TT"/>
              </a:rPr>
              <a:t>페이지에 접근함</a:t>
            </a:r>
            <a:endParaRPr lang="en-US" altLang="ko-KR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729825-26A6-45C8-B7F2-71DF0108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20" y="1396824"/>
            <a:ext cx="4903759" cy="4786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765FE-DDB2-4F1C-B940-6E5C8F578F9C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55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/>
          <a:lstStyle/>
          <a:p>
            <a:r>
              <a:rPr lang="ko-KR" altLang="en-US" dirty="0">
                <a:ea typeface="Yoon 윤고딕 550_TT"/>
              </a:rPr>
              <a:t>물리 주소가 </a:t>
            </a:r>
            <a:r>
              <a:rPr lang="en-US" altLang="ko-KR" dirty="0">
                <a:ea typeface="Yoon 윤고딕 550_TT"/>
              </a:rPr>
              <a:t>PRM</a:t>
            </a:r>
            <a:r>
              <a:rPr lang="ko-KR" altLang="en-US" dirty="0">
                <a:ea typeface="Yoon 윤고딕 550_TT"/>
              </a:rPr>
              <a:t>영역에 존재한다면 </a:t>
            </a:r>
            <a:r>
              <a:rPr lang="en-US" altLang="ko-KR" dirty="0">
                <a:ea typeface="Yoon 윤고딕 550_TT"/>
              </a:rPr>
              <a:t>EPC </a:t>
            </a:r>
            <a:r>
              <a:rPr lang="ko-KR" altLang="en-US" dirty="0">
                <a:ea typeface="Yoon 윤고딕 550_TT"/>
              </a:rPr>
              <a:t>영역에 있는지도 확인함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EPC </a:t>
            </a:r>
            <a:r>
              <a:rPr lang="ko-KR" altLang="en-US" dirty="0">
                <a:ea typeface="Yoon 윤고딕 550_TT"/>
              </a:rPr>
              <a:t>영역에 없다면 </a:t>
            </a:r>
            <a:r>
              <a:rPr lang="en-US" altLang="ko-KR" dirty="0">
                <a:ea typeface="Yoon 윤고딕 550_TT"/>
              </a:rPr>
              <a:t>Page Fault</a:t>
            </a:r>
          </a:p>
          <a:p>
            <a:r>
              <a:rPr lang="en-US" altLang="ko-KR" dirty="0">
                <a:ea typeface="Yoon 윤고딕 550_TT"/>
              </a:rPr>
              <a:t>EPC </a:t>
            </a:r>
            <a:r>
              <a:rPr lang="ko-KR" altLang="en-US" dirty="0">
                <a:ea typeface="Yoon 윤고딕 550_TT"/>
              </a:rPr>
              <a:t>영역에 있는데 </a:t>
            </a:r>
            <a:r>
              <a:rPr lang="en-US" altLang="ko-KR" dirty="0">
                <a:ea typeface="Yoon 윤고딕 550_TT"/>
              </a:rPr>
              <a:t>EPCM </a:t>
            </a:r>
            <a:r>
              <a:rPr lang="ko-KR" altLang="en-US" dirty="0">
                <a:ea typeface="Yoon 윤고딕 550_TT"/>
              </a:rPr>
              <a:t>엔트리가 </a:t>
            </a:r>
            <a:r>
              <a:rPr lang="en-US" altLang="ko-KR" dirty="0">
                <a:ea typeface="Yoon 윤고딕 550_TT"/>
              </a:rPr>
              <a:t>BLOCKED</a:t>
            </a:r>
            <a:r>
              <a:rPr lang="ko-KR" altLang="en-US" dirty="0">
                <a:ea typeface="Yoon 윤고딕 550_TT"/>
              </a:rPr>
              <a:t>이면 </a:t>
            </a:r>
            <a:r>
              <a:rPr lang="en-US" altLang="ko-KR" dirty="0">
                <a:ea typeface="Yoon 윤고딕 550_TT"/>
              </a:rPr>
              <a:t>Page Fault</a:t>
            </a: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D76769-0414-4181-9FD9-D5577230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86" y="3406343"/>
            <a:ext cx="6189228" cy="295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7D40A-0B13-48CD-8D33-DD786B22D34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7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30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BLOCKED</a:t>
            </a:r>
            <a:r>
              <a:rPr lang="ko-KR" altLang="en-US" dirty="0">
                <a:ea typeface="Yoon 윤고딕 550_TT"/>
              </a:rPr>
              <a:t> 상태가 아니라면 </a:t>
            </a:r>
            <a:r>
              <a:rPr lang="en-US" altLang="ko-KR" dirty="0">
                <a:ea typeface="Yoon 윤고딕 550_TT"/>
              </a:rPr>
              <a:t>EPCM </a:t>
            </a:r>
            <a:r>
              <a:rPr lang="ko-KR" altLang="en-US" dirty="0">
                <a:ea typeface="Yoon 윤고딕 550_TT"/>
              </a:rPr>
              <a:t>엔트리를 확인</a:t>
            </a:r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페이지 타입이 </a:t>
            </a:r>
            <a:r>
              <a:rPr lang="en-US" altLang="ko-KR" dirty="0">
                <a:ea typeface="Yoon 윤고딕 550_TT"/>
              </a:rPr>
              <a:t>PT_REG</a:t>
            </a:r>
            <a:r>
              <a:rPr lang="ko-KR" altLang="en-US" dirty="0">
                <a:ea typeface="Yoon 윤고딕 550_TT"/>
              </a:rPr>
              <a:t>가 아니면 </a:t>
            </a:r>
            <a:r>
              <a:rPr lang="en-US" altLang="ko-KR" dirty="0">
                <a:ea typeface="Yoon 윤고딕 550_TT"/>
              </a:rPr>
              <a:t>Page Fault</a:t>
            </a:r>
          </a:p>
          <a:p>
            <a:r>
              <a:rPr lang="en-US" altLang="ko-KR" dirty="0">
                <a:ea typeface="Yoon 윤고딕 550_TT"/>
              </a:rPr>
              <a:t>EPCM </a:t>
            </a:r>
            <a:r>
              <a:rPr lang="ko-KR" altLang="en-US" dirty="0">
                <a:ea typeface="Yoon 윤고딕 550_TT"/>
              </a:rPr>
              <a:t>엔트리의 </a:t>
            </a:r>
            <a:r>
              <a:rPr lang="en-US" altLang="ko-KR" dirty="0">
                <a:ea typeface="Yoon 윤고딕 550_TT"/>
              </a:rPr>
              <a:t>EID</a:t>
            </a:r>
            <a:r>
              <a:rPr lang="ko-KR" altLang="en-US" dirty="0">
                <a:ea typeface="Yoon 윤고딕 550_TT"/>
              </a:rPr>
              <a:t>와 현재 </a:t>
            </a:r>
            <a:r>
              <a:rPr lang="en-US" altLang="ko-KR" dirty="0" err="1">
                <a:ea typeface="Yoon 윤고딕 550_TT"/>
              </a:rPr>
              <a:t>Encalve</a:t>
            </a:r>
            <a:r>
              <a:rPr lang="ko-KR" altLang="en-US" dirty="0">
                <a:ea typeface="Yoon 윤고딕 550_TT"/>
              </a:rPr>
              <a:t>의 </a:t>
            </a:r>
            <a:r>
              <a:rPr lang="en-US" altLang="ko-KR" dirty="0">
                <a:ea typeface="Yoon 윤고딕 550_TT"/>
              </a:rPr>
              <a:t>ID</a:t>
            </a:r>
            <a:r>
              <a:rPr lang="ko-KR" altLang="en-US" dirty="0">
                <a:ea typeface="Yoon 윤고딕 550_TT"/>
              </a:rPr>
              <a:t>와 비교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E5D656-1EF1-47AD-9586-12E9D903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92" y="3220842"/>
            <a:ext cx="6494615" cy="287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F58C26-DF21-4E77-B4EC-2CE9CBF88110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38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EPCM</a:t>
            </a:r>
            <a:r>
              <a:rPr lang="ko-KR" altLang="en-US" dirty="0">
                <a:ea typeface="Yoon 윤고딕 550_TT"/>
              </a:rPr>
              <a:t>엔트리의 </a:t>
            </a:r>
            <a:r>
              <a:rPr lang="en-US" altLang="ko-KR" dirty="0">
                <a:ea typeface="Yoon 윤고딕 550_TT"/>
              </a:rPr>
              <a:t>EID</a:t>
            </a:r>
            <a:r>
              <a:rPr lang="ko-KR" altLang="en-US" dirty="0">
                <a:ea typeface="Yoon 윤고딕 550_TT"/>
              </a:rPr>
              <a:t>와 현재 </a:t>
            </a:r>
            <a:r>
              <a:rPr lang="en-US" altLang="ko-KR" dirty="0">
                <a:ea typeface="Yoon 윤고딕 550_TT"/>
              </a:rPr>
              <a:t>Enclave</a:t>
            </a:r>
            <a:r>
              <a:rPr lang="ko-KR" altLang="en-US" dirty="0">
                <a:ea typeface="Yoon 윤고딕 550_TT"/>
              </a:rPr>
              <a:t>의 </a:t>
            </a:r>
            <a:r>
              <a:rPr lang="en-US" altLang="ko-KR" dirty="0">
                <a:ea typeface="Yoon 윤고딕 550_TT"/>
              </a:rPr>
              <a:t>ID</a:t>
            </a:r>
            <a:r>
              <a:rPr lang="ko-KR" altLang="en-US" dirty="0">
                <a:ea typeface="Yoon 윤고딕 550_TT"/>
              </a:rPr>
              <a:t>가 같으면 </a:t>
            </a:r>
            <a:r>
              <a:rPr lang="en-US" altLang="ko-KR" dirty="0">
                <a:ea typeface="Yoon 윤고딕 550_TT"/>
              </a:rPr>
              <a:t>EPCM </a:t>
            </a:r>
            <a:r>
              <a:rPr lang="ko-KR" altLang="en-US" dirty="0">
                <a:ea typeface="Yoon 윤고딕 550_TT"/>
              </a:rPr>
              <a:t>엔트리의 </a:t>
            </a:r>
            <a:r>
              <a:rPr lang="en-US" altLang="ko-KR" dirty="0">
                <a:ea typeface="Yoon 윤고딕 550_TT"/>
              </a:rPr>
              <a:t>ADDRESS</a:t>
            </a:r>
            <a:r>
              <a:rPr lang="ko-KR" altLang="en-US" dirty="0">
                <a:ea typeface="Yoon 윤고딕 550_TT"/>
              </a:rPr>
              <a:t>와 변환된 가상 주소를 비교</a:t>
            </a:r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다르면 </a:t>
            </a:r>
            <a:r>
              <a:rPr lang="en-US" altLang="ko-KR" dirty="0">
                <a:ea typeface="Yoon 윤고딕 550_TT"/>
              </a:rPr>
              <a:t>Page Fault</a:t>
            </a:r>
          </a:p>
          <a:p>
            <a:r>
              <a:rPr lang="ko-KR" altLang="en-US" dirty="0">
                <a:ea typeface="Yoon 윤고딕 550_TT"/>
              </a:rPr>
              <a:t>같다면 </a:t>
            </a:r>
            <a:r>
              <a:rPr lang="en-US" altLang="ko-KR" dirty="0">
                <a:ea typeface="Yoon 윤고딕 550_TT"/>
              </a:rPr>
              <a:t>TLB</a:t>
            </a:r>
            <a:r>
              <a:rPr lang="ko-KR" altLang="en-US" dirty="0">
                <a:ea typeface="Yoon 윤고딕 550_TT"/>
              </a:rPr>
              <a:t>에 엔트리를 추가하고 </a:t>
            </a:r>
            <a:r>
              <a:rPr lang="en-US" altLang="ko-KR" dirty="0" err="1">
                <a:ea typeface="Yoon 윤고딕 550_TT"/>
              </a:rPr>
              <a:t>Encalve</a:t>
            </a:r>
            <a:r>
              <a:rPr lang="ko-KR" altLang="en-US" dirty="0">
                <a:ea typeface="Yoon 윤고딕 550_TT"/>
              </a:rPr>
              <a:t>가 </a:t>
            </a:r>
            <a:r>
              <a:rPr lang="en-US" altLang="ko-KR" dirty="0">
                <a:ea typeface="Yoon 윤고딕 550_TT"/>
              </a:rPr>
              <a:t>EPC </a:t>
            </a:r>
            <a:r>
              <a:rPr lang="ko-KR" altLang="en-US" dirty="0">
                <a:ea typeface="Yoon 윤고딕 550_TT"/>
              </a:rPr>
              <a:t>페이지에 접근함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B73CF2-2C49-44B9-A988-F852B294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429000"/>
            <a:ext cx="6257925" cy="2733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7E2F0-C490-4BDD-846D-EB757EB557FD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 – SGX Access Control Logic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–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접근 제어 로직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29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>
            <a:normAutofit/>
          </a:bodyPr>
          <a:lstStyle/>
          <a:p>
            <a:r>
              <a:rPr lang="en-US" altLang="ko-KR" dirty="0"/>
              <a:t>EPC</a:t>
            </a:r>
            <a:r>
              <a:rPr lang="ko-KR" altLang="en-US" dirty="0"/>
              <a:t>는 </a:t>
            </a:r>
            <a:r>
              <a:rPr lang="en-US" altLang="ko-KR" dirty="0"/>
              <a:t>96MB</a:t>
            </a:r>
            <a:r>
              <a:rPr lang="ko-KR" altLang="en-US" dirty="0"/>
              <a:t>이기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EPC </a:t>
            </a:r>
            <a:r>
              <a:rPr lang="ko-KR" altLang="en-US" dirty="0"/>
              <a:t>페이지 인덱스 들은 </a:t>
            </a:r>
            <a:r>
              <a:rPr lang="en-US" altLang="ko-KR" dirty="0"/>
              <a:t>EPCM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그키를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가 지원하는 주소보다 </a:t>
            </a:r>
            <a:r>
              <a:rPr lang="ko-KR" altLang="en-US" dirty="0" err="1"/>
              <a:t>적게하여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ko-KR" altLang="en-US" dirty="0"/>
              <a:t>를 줄임</a:t>
            </a:r>
            <a:endParaRPr lang="en-US" altLang="ko-KR" dirty="0"/>
          </a:p>
          <a:p>
            <a:r>
              <a:rPr lang="en-US" altLang="ko-KR" dirty="0"/>
              <a:t>LINADDR </a:t>
            </a:r>
            <a:r>
              <a:rPr lang="ko-KR" altLang="en-US" dirty="0"/>
              <a:t>필드는 페이지를 소유한 </a:t>
            </a:r>
            <a:r>
              <a:rPr lang="en-US" altLang="ko-KR" dirty="0"/>
              <a:t>Enclave</a:t>
            </a:r>
            <a:r>
              <a:rPr lang="ko-KR" altLang="en-US" dirty="0"/>
              <a:t>의 </a:t>
            </a:r>
            <a:r>
              <a:rPr lang="en-US" altLang="ko-KR" dirty="0"/>
              <a:t>ELRANGE base</a:t>
            </a:r>
            <a:r>
              <a:rPr lang="ko-KR" altLang="en-US" dirty="0"/>
              <a:t>에 대해 해당 </a:t>
            </a:r>
            <a:r>
              <a:rPr lang="en-US" altLang="ko-KR" dirty="0"/>
              <a:t>EPC </a:t>
            </a:r>
            <a:r>
              <a:rPr lang="ko-KR" altLang="en-US" dirty="0"/>
              <a:t>페이지의 예상 가상 주소의 </a:t>
            </a:r>
            <a:r>
              <a:rPr lang="en-US" altLang="ko-KR" dirty="0"/>
              <a:t>virtual page number(VPN)</a:t>
            </a:r>
            <a:r>
              <a:rPr lang="ko-KR" altLang="en-US" dirty="0"/>
              <a:t>를 저장</a:t>
            </a:r>
            <a:endParaRPr lang="en-US" altLang="ko-KR" dirty="0"/>
          </a:p>
          <a:p>
            <a:r>
              <a:rPr lang="en-US" altLang="ko-KR" dirty="0">
                <a:ea typeface="Yoon 윤고딕 550_TT"/>
              </a:rPr>
              <a:t>ELRANGE</a:t>
            </a:r>
            <a:r>
              <a:rPr lang="ko-KR" altLang="en-US" dirty="0">
                <a:ea typeface="Yoon 윤고딕 550_TT"/>
              </a:rPr>
              <a:t>는 </a:t>
            </a:r>
            <a:r>
              <a:rPr lang="en-US" altLang="ko-KR" dirty="0">
                <a:ea typeface="Yoon 윤고딕 550_TT"/>
              </a:rPr>
              <a:t>CPU</a:t>
            </a:r>
            <a:r>
              <a:rPr lang="ko-KR" altLang="en-US" dirty="0">
                <a:ea typeface="Yoon 윤고딕 550_TT"/>
              </a:rPr>
              <a:t>가 지원하는 주소 보다 작기 때문에 </a:t>
            </a:r>
            <a:r>
              <a:rPr lang="en-US" altLang="ko-KR" dirty="0">
                <a:ea typeface="Yoon 윤고딕 550_TT"/>
              </a:rPr>
              <a:t>LINADDR</a:t>
            </a:r>
            <a:r>
              <a:rPr lang="ko-KR" altLang="en-US" dirty="0">
                <a:ea typeface="Yoon 윤고딕 550_TT"/>
              </a:rPr>
              <a:t>에 필요한 </a:t>
            </a:r>
            <a:r>
              <a:rPr lang="en-US" altLang="ko-KR" dirty="0">
                <a:ea typeface="Yoon 윤고딕 550_TT"/>
              </a:rPr>
              <a:t>bit</a:t>
            </a:r>
            <a:r>
              <a:rPr lang="ko-KR" altLang="en-US" dirty="0">
                <a:ea typeface="Yoon 윤고딕 550_TT"/>
              </a:rPr>
              <a:t>수 를 줄일 수 있음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/>
              <a:t>ENCLAVESECS </a:t>
            </a:r>
            <a:r>
              <a:rPr lang="ko-KR" altLang="en-US" dirty="0"/>
              <a:t>필드는 페이지를 소유한 </a:t>
            </a:r>
            <a:r>
              <a:rPr lang="en-US" altLang="ko-KR" dirty="0"/>
              <a:t>Enclave</a:t>
            </a:r>
            <a:r>
              <a:rPr lang="ko-KR" altLang="en-US" dirty="0"/>
              <a:t>에 속하는 </a:t>
            </a:r>
            <a:r>
              <a:rPr lang="en-US" altLang="ko-KR" dirty="0"/>
              <a:t>SECS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en-US" altLang="ko-KR" dirty="0"/>
              <a:t>SECS </a:t>
            </a:r>
            <a:r>
              <a:rPr lang="ko-KR" altLang="en-US" dirty="0"/>
              <a:t>주소는 </a:t>
            </a:r>
            <a:r>
              <a:rPr lang="en-US" altLang="ko-KR" dirty="0"/>
              <a:t>EPC</a:t>
            </a:r>
            <a:r>
              <a:rPr lang="ko-KR" altLang="en-US" dirty="0"/>
              <a:t>의 시작에 상대적인 </a:t>
            </a:r>
            <a:r>
              <a:rPr lang="en-US" altLang="ko-KR" dirty="0"/>
              <a:t>physical page number(PPN)</a:t>
            </a:r>
            <a:r>
              <a:rPr lang="ko-KR" altLang="en-US" dirty="0"/>
              <a:t>로 표현</a:t>
            </a:r>
          </a:p>
          <a:p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EPCM Entry Representation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    EPCM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엔트리 표현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08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891430"/>
            <a:ext cx="10258758" cy="4291967"/>
          </a:xfrm>
        </p:spPr>
        <p:txBody>
          <a:bodyPr/>
          <a:lstStyle/>
          <a:p>
            <a:r>
              <a:rPr lang="ko-KR" altLang="en-US" dirty="0">
                <a:ea typeface="Yoon 윤고딕 550_TT"/>
              </a:rPr>
              <a:t>프로세서의 </a:t>
            </a:r>
            <a:r>
              <a:rPr lang="en-US" altLang="ko-KR" dirty="0">
                <a:ea typeface="Yoon 윤고딕 550_TT"/>
              </a:rPr>
              <a:t>execution core</a:t>
            </a:r>
            <a:r>
              <a:rPr lang="ko-KR" altLang="en-US" dirty="0">
                <a:ea typeface="Yoon 윤고딕 550_TT"/>
              </a:rPr>
              <a:t>에 대한 </a:t>
            </a:r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의 변경은 아주 적거나 없음</a:t>
            </a:r>
            <a:endParaRPr lang="en-US" altLang="ko-KR" dirty="0">
              <a:ea typeface="Yoon 윤고딕 550_TT"/>
            </a:endParaRPr>
          </a:p>
          <a:p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프로세서의 </a:t>
            </a:r>
            <a:r>
              <a:rPr lang="en-US" altLang="ko-KR" dirty="0" err="1">
                <a:ea typeface="Yoon 윤고딕 550_TT"/>
              </a:rPr>
              <a:t>uncore</a:t>
            </a:r>
            <a:r>
              <a:rPr lang="ko-KR" altLang="en-US" dirty="0">
                <a:ea typeface="Yoon 윤고딕 550_TT"/>
              </a:rPr>
              <a:t> 부분에 </a:t>
            </a:r>
            <a:r>
              <a:rPr lang="en-US" altLang="ko-KR" dirty="0">
                <a:ea typeface="Yoon 윤고딕 550_TT"/>
              </a:rPr>
              <a:t>Memory Encryption Engine(</a:t>
            </a:r>
            <a:r>
              <a:rPr lang="ko-KR" altLang="en-US" dirty="0">
                <a:ea typeface="Yoon 윤고딕 550_TT"/>
              </a:rPr>
              <a:t>메모리 암호화 엔진</a:t>
            </a:r>
            <a:r>
              <a:rPr lang="en-US" altLang="ko-KR" dirty="0">
                <a:ea typeface="Yoon 윤고딕 550_TT"/>
              </a:rPr>
              <a:t>)</a:t>
            </a:r>
            <a:r>
              <a:rPr lang="ko-KR" altLang="en-US" dirty="0">
                <a:ea typeface="Yoon 윤고딕 550_TT"/>
              </a:rPr>
              <a:t>이 들어갔다</a:t>
            </a:r>
            <a:r>
              <a:rPr lang="en-US" altLang="ko-KR" dirty="0">
                <a:ea typeface="Yoon 윤고딕 550_TT"/>
              </a:rPr>
              <a:t>.</a:t>
            </a:r>
          </a:p>
          <a:p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의 구현의 대부분은 프로세서의 </a:t>
            </a:r>
            <a:r>
              <a:rPr lang="en-US" altLang="ko-KR" dirty="0">
                <a:ea typeface="Yoon 윤고딕 550_TT"/>
              </a:rPr>
              <a:t>microcode</a:t>
            </a:r>
            <a:r>
              <a:rPr lang="ko-KR" altLang="en-US" dirty="0">
                <a:ea typeface="Yoon 윤고딕 550_TT"/>
              </a:rPr>
              <a:t>로 되어있다</a:t>
            </a:r>
            <a:r>
              <a:rPr lang="en-US" altLang="ko-KR" dirty="0">
                <a:ea typeface="Yoon 윤고딕 550_TT"/>
              </a:rPr>
              <a:t>. </a:t>
            </a:r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SGX Implementation Overview 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구현 개요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9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066794"/>
            <a:ext cx="10258758" cy="4116603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의 메모리 접근 검사에 대한 구현으로 </a:t>
            </a:r>
            <a:r>
              <a:rPr lang="en-US" altLang="ko-KR" dirty="0">
                <a:ea typeface="Yoon 윤고딕 550_TT"/>
              </a:rPr>
              <a:t>3</a:t>
            </a:r>
            <a:r>
              <a:rPr lang="ko-KR" altLang="en-US" dirty="0">
                <a:ea typeface="Yoon 윤고딕 550_TT"/>
              </a:rPr>
              <a:t>가지 방법을 추측 가능함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ko-KR" altLang="en-US" dirty="0">
                <a:ea typeface="Yoon 윤고딕 550_TT"/>
              </a:rPr>
              <a:t>모든 주소 변환이 </a:t>
            </a:r>
            <a:r>
              <a:rPr lang="en-US" altLang="ko-KR" dirty="0">
                <a:ea typeface="Yoon 윤고딕 550_TT"/>
              </a:rPr>
              <a:t>microcode assist</a:t>
            </a:r>
            <a:r>
              <a:rPr lang="ko-KR" altLang="en-US" dirty="0">
                <a:ea typeface="Yoon 윤고딕 550_TT"/>
              </a:rPr>
              <a:t>를 </a:t>
            </a:r>
            <a:r>
              <a:rPr lang="ko-KR" altLang="en-US" dirty="0" err="1">
                <a:ea typeface="Yoon 윤고딕 550_TT"/>
              </a:rPr>
              <a:t>트리거하도록</a:t>
            </a:r>
            <a:r>
              <a:rPr lang="ko-KR" altLang="en-US" dirty="0">
                <a:ea typeface="Yoon 윤고딕 550_TT"/>
              </a:rPr>
              <a:t> 구현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en-US" altLang="ko-KR" dirty="0">
                <a:ea typeface="Yoon 윤고딕 550_TT"/>
              </a:rPr>
              <a:t>PMH</a:t>
            </a:r>
            <a:r>
              <a:rPr lang="ko-KR" altLang="en-US" dirty="0">
                <a:ea typeface="Yoon 윤고딕 550_TT"/>
              </a:rPr>
              <a:t>에 레지스터를 추가해 </a:t>
            </a:r>
            <a:r>
              <a:rPr lang="ko-KR" altLang="en-US" dirty="0" err="1">
                <a:ea typeface="Yoon 윤고딕 550_TT"/>
              </a:rPr>
              <a:t>조금더</a:t>
            </a:r>
            <a:r>
              <a:rPr lang="ko-KR" altLang="en-US" dirty="0">
                <a:ea typeface="Yoon 윤고딕 550_TT"/>
              </a:rPr>
              <a:t> 빠른 동작 보장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ko-KR" altLang="en-US" dirty="0">
                <a:ea typeface="Yoon 윤고딕 550_TT"/>
              </a:rPr>
              <a:t>모든 메모리 접근 검사를 하드웨어적으로 구현</a:t>
            </a:r>
            <a:endParaRPr lang="en-US" altLang="ko-KR" dirty="0">
              <a:ea typeface="Yoon 윤고딕 550_TT"/>
            </a:endParaRPr>
          </a:p>
          <a:p>
            <a:pPr lvl="1"/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모든 가능한 방법에 대해 </a:t>
            </a:r>
            <a:r>
              <a:rPr lang="en-US" altLang="ko-KR" dirty="0">
                <a:ea typeface="Yoon 윤고딕 550_TT"/>
              </a:rPr>
              <a:t>Trade-off</a:t>
            </a:r>
            <a:r>
              <a:rPr lang="ko-KR" altLang="en-US" dirty="0">
                <a:ea typeface="Yoon 윤고딕 550_TT"/>
              </a:rPr>
              <a:t>가 존재함</a:t>
            </a:r>
            <a:endParaRPr lang="en-US" altLang="ko-KR" dirty="0">
              <a:ea typeface="Yoon 윤고딕 550_TT"/>
            </a:endParaRPr>
          </a:p>
          <a:p>
            <a:r>
              <a:rPr lang="ko-KR" altLang="en-US" dirty="0"/>
              <a:t>모두 </a:t>
            </a:r>
            <a:r>
              <a:rPr lang="en-US" altLang="ko-KR" dirty="0"/>
              <a:t>memory type range registers(MTRRs) </a:t>
            </a:r>
            <a:r>
              <a:rPr lang="ko-KR" altLang="en-US" dirty="0"/>
              <a:t>쌍이 필요</a:t>
            </a:r>
            <a:endParaRPr lang="en-US" altLang="ko-KR" dirty="0"/>
          </a:p>
          <a:p>
            <a:pPr lvl="2"/>
            <a:r>
              <a:rPr lang="ko-KR" altLang="en-US" dirty="0">
                <a:ea typeface="Yoon 윤고딕 550_TT"/>
              </a:rPr>
              <a:t>이를 </a:t>
            </a:r>
            <a:r>
              <a:rPr lang="en-US" altLang="ko-KR" dirty="0"/>
              <a:t>Secure Enclave Range Register(SERR)</a:t>
            </a:r>
            <a:r>
              <a:rPr lang="ko-KR" altLang="en-US" dirty="0"/>
              <a:t>이라 함</a:t>
            </a:r>
            <a:endParaRPr lang="en-US" altLang="ko-KR" dirty="0">
              <a:ea typeface="Yoon 윤고딕 550_TT"/>
            </a:endParaRP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PMH Hardware Modifications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PMH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 하드웨어 변경사항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69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480152"/>
            <a:ext cx="10258758" cy="3703245"/>
          </a:xfrm>
        </p:spPr>
        <p:txBody>
          <a:bodyPr/>
          <a:lstStyle/>
          <a:p>
            <a:r>
              <a:rPr lang="ko-KR" altLang="en-US" dirty="0">
                <a:ea typeface="Yoon 윤고딕 550_TT"/>
              </a:rPr>
              <a:t>첫번째 구현 방법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ko-KR" altLang="en-US" dirty="0">
                <a:ea typeface="Yoon 윤고딕 550_TT"/>
              </a:rPr>
              <a:t>최소한의 하드웨어 변경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en-US" altLang="ko-KR" dirty="0"/>
              <a:t>SERR</a:t>
            </a:r>
            <a:r>
              <a:rPr lang="ko-KR" altLang="en-US" dirty="0"/>
              <a:t>이 모든 물리적 메모리를 커버</a:t>
            </a:r>
            <a:endParaRPr lang="en-US" altLang="ko-KR" dirty="0"/>
          </a:p>
          <a:p>
            <a:pPr lvl="1"/>
            <a:r>
              <a:rPr lang="en-US" altLang="ko-KR" dirty="0"/>
              <a:t>Microcode assist</a:t>
            </a:r>
            <a:r>
              <a:rPr lang="ko-KR" altLang="en-US" dirty="0"/>
              <a:t>가 모든 메모리 접근 검사를 수행한다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Microcode assist</a:t>
            </a:r>
            <a:r>
              <a:rPr lang="ko-KR" altLang="en-US" dirty="0"/>
              <a:t>에 대한 비용이 많이 들며 오버헤드가 크다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708B4-5CD3-41CA-812F-F7EDCA21757E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PMH Hardware Modifications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PMH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 하드웨어 변경사항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93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966586"/>
            <a:ext cx="10258758" cy="4216811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Yoon 윤고딕 550_TT"/>
              </a:rPr>
              <a:t>두번째 구현 방법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Enclave</a:t>
            </a:r>
            <a:r>
              <a:rPr lang="ko-KR" altLang="en-US" dirty="0"/>
              <a:t>의 </a:t>
            </a:r>
            <a:r>
              <a:rPr lang="en-US" altLang="ko-KR" dirty="0"/>
              <a:t>ELRANGE</a:t>
            </a:r>
            <a:r>
              <a:rPr lang="ko-KR" altLang="en-US" dirty="0"/>
              <a:t>를 나타내는 레지스터 쌍을 추가</a:t>
            </a:r>
          </a:p>
          <a:p>
            <a:pPr lvl="1"/>
            <a:r>
              <a:rPr lang="en-US" altLang="ko-KR" dirty="0"/>
              <a:t>ELRANGE</a:t>
            </a:r>
            <a:r>
              <a:rPr lang="ko-KR" altLang="en-US" dirty="0"/>
              <a:t>가상 주소 확인을 </a:t>
            </a:r>
            <a:r>
              <a:rPr lang="en-US" altLang="ko-KR" dirty="0"/>
              <a:t>SERR </a:t>
            </a:r>
            <a:r>
              <a:rPr lang="ko-KR" altLang="en-US" dirty="0"/>
              <a:t>물리주소와 동시에 확인</a:t>
            </a:r>
            <a:endParaRPr lang="en-US" altLang="ko-KR" dirty="0"/>
          </a:p>
          <a:p>
            <a:pPr lvl="1"/>
            <a:r>
              <a:rPr lang="ko-KR" altLang="en-US" dirty="0"/>
              <a:t>둘 중 하나가 참일 경우 </a:t>
            </a:r>
            <a:r>
              <a:rPr lang="en-US" altLang="ko-KR" dirty="0"/>
              <a:t>microcode assist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/>
              <a:t>ELRANGE </a:t>
            </a:r>
            <a:r>
              <a:rPr lang="ko-KR" altLang="en-US" dirty="0"/>
              <a:t>검사부분을 제외하고 첫번째와 동일한 </a:t>
            </a:r>
            <a:r>
              <a:rPr lang="en-US" altLang="ko-KR" dirty="0"/>
              <a:t>microcode assist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ELRANGE </a:t>
            </a:r>
            <a:r>
              <a:rPr lang="ko-KR" altLang="en-US" dirty="0"/>
              <a:t>외부 접근에 대해 </a:t>
            </a:r>
            <a:r>
              <a:rPr lang="en-US" altLang="ko-KR" dirty="0"/>
              <a:t>microcode assist</a:t>
            </a:r>
            <a:r>
              <a:rPr lang="ko-KR" altLang="en-US" dirty="0"/>
              <a:t>가 호출되지 않음</a:t>
            </a:r>
            <a:endParaRPr lang="en-US" altLang="ko-KR" dirty="0"/>
          </a:p>
          <a:p>
            <a:pPr lvl="2"/>
            <a:r>
              <a:rPr lang="ko-KR" altLang="en-US" dirty="0"/>
              <a:t>하지만 외부는 신뢰할 수 없으며 외부 소프트웨어와의 통신을 위해서만 사용되야 함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C922E-1B65-4F6C-AD5F-DE114B570C53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PMH Hardware Modifications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PMH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 하드웨어 변경사항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43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192055"/>
            <a:ext cx="10258758" cy="3991342"/>
          </a:xfrm>
        </p:spPr>
        <p:txBody>
          <a:bodyPr/>
          <a:lstStyle/>
          <a:p>
            <a:r>
              <a:rPr lang="ko-KR" altLang="en-US" dirty="0">
                <a:ea typeface="Yoon 윤고딕 550_TT"/>
              </a:rPr>
              <a:t>세번째 구현 방법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ko-KR" altLang="en-US" dirty="0">
                <a:ea typeface="Yoon 윤고딕 550_TT"/>
              </a:rPr>
              <a:t>하드웨어에 메모리 접근 검사 로직을 전부 구현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ko-KR" altLang="en-US" dirty="0">
                <a:ea typeface="Yoon 윤고딕 550_TT"/>
              </a:rPr>
              <a:t>성능이 가장 우수함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en-US" altLang="ko-KR" dirty="0"/>
              <a:t>microcode assist </a:t>
            </a:r>
            <a:r>
              <a:rPr lang="ko-KR" altLang="en-US" dirty="0"/>
              <a:t>비용이 들지 않음</a:t>
            </a:r>
          </a:p>
          <a:p>
            <a:pPr lvl="1"/>
            <a:endParaRPr lang="en-US" altLang="ko-KR" dirty="0">
              <a:ea typeface="Yoon 윤고딕 550_TT"/>
            </a:endParaRPr>
          </a:p>
          <a:p>
            <a:pPr lvl="1"/>
            <a:r>
              <a:rPr lang="en-US" altLang="ko-KR" dirty="0">
                <a:ea typeface="Yoon 윤고딕 550_TT"/>
              </a:rPr>
              <a:t>TLB miss</a:t>
            </a:r>
            <a:r>
              <a:rPr lang="ko-KR" altLang="en-US" dirty="0">
                <a:ea typeface="Yoon 윤고딕 550_TT"/>
              </a:rPr>
              <a:t>는 자주 일어나지 않기 때문에 이곳의 성능 향상이 </a:t>
            </a:r>
            <a:r>
              <a:rPr lang="en-US" altLang="ko-KR" dirty="0">
                <a:ea typeface="Yoon 윤고딕 550_TT"/>
              </a:rPr>
              <a:t>Enclave </a:t>
            </a:r>
            <a:r>
              <a:rPr lang="ko-KR" altLang="en-US" dirty="0">
                <a:ea typeface="Yoon 윤고딕 550_TT"/>
              </a:rPr>
              <a:t>코드 실행 성능면에서 효과적일 것이라 보기 어려움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7168B-302E-4FBA-A3DC-158BFAE3AE86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PMH Hardware Modifications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PMH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 하드웨어 변경사항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3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329841"/>
            <a:ext cx="10258758" cy="3853556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PMH</a:t>
            </a:r>
            <a:r>
              <a:rPr lang="ko-KR" altLang="en-US" dirty="0">
                <a:ea typeface="Yoon 윤고딕 550_TT"/>
              </a:rPr>
              <a:t>에서의 수정이 </a:t>
            </a:r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의 보안을 책임짐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ko-KR" altLang="en-US" dirty="0">
                <a:ea typeface="Yoon 윤고딕 550_TT"/>
              </a:rPr>
              <a:t>올바르지 않은 </a:t>
            </a:r>
            <a:r>
              <a:rPr lang="en-US" altLang="ko-KR" dirty="0">
                <a:ea typeface="Yoon 윤고딕 550_TT"/>
              </a:rPr>
              <a:t>Address Translation</a:t>
            </a:r>
            <a:r>
              <a:rPr lang="ko-KR" altLang="en-US" dirty="0">
                <a:ea typeface="Yoon 윤고딕 550_TT"/>
              </a:rPr>
              <a:t>이 </a:t>
            </a:r>
            <a:r>
              <a:rPr lang="en-US" altLang="ko-KR" dirty="0">
                <a:ea typeface="Yoon 윤고딕 550_TT"/>
              </a:rPr>
              <a:t>TLB</a:t>
            </a:r>
            <a:r>
              <a:rPr lang="ko-KR" altLang="en-US" dirty="0">
                <a:ea typeface="Yoon 윤고딕 550_TT"/>
              </a:rPr>
              <a:t>에 도달하지 못하도록 함</a:t>
            </a:r>
            <a:endParaRPr lang="en-US" altLang="ko-KR" dirty="0">
              <a:ea typeface="Yoon 윤고딕 550_TT"/>
            </a:endParaRPr>
          </a:p>
          <a:p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모든 논리 프로세서의 </a:t>
            </a:r>
            <a:r>
              <a:rPr lang="en-US" altLang="ko-KR" dirty="0">
                <a:ea typeface="Yoon 윤고딕 550_TT"/>
              </a:rPr>
              <a:t>TLB</a:t>
            </a:r>
            <a:r>
              <a:rPr lang="ko-KR" altLang="en-US" dirty="0">
                <a:ea typeface="Yoon 윤고딕 550_TT"/>
              </a:rPr>
              <a:t>엔트리는 </a:t>
            </a:r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의</a:t>
            </a:r>
            <a:r>
              <a:rPr lang="en-US" altLang="ko-KR" dirty="0">
                <a:ea typeface="Yoon 윤고딕 550_TT"/>
              </a:rPr>
              <a:t> </a:t>
            </a:r>
            <a:r>
              <a:rPr lang="ko-KR" altLang="en-US" dirty="0">
                <a:ea typeface="Yoon 윤고딕 550_TT"/>
              </a:rPr>
              <a:t>보안 보장</a:t>
            </a:r>
            <a:r>
              <a:rPr lang="en-US" altLang="ko-KR" dirty="0">
                <a:ea typeface="Yoon 윤고딕 550_TT"/>
              </a:rPr>
              <a:t>(SGX’s security guarantees)</a:t>
            </a:r>
            <a:r>
              <a:rPr lang="ko-KR" altLang="en-US" dirty="0">
                <a:ea typeface="Yoon 윤고딕 550_TT"/>
              </a:rPr>
              <a:t>과 일치한다</a:t>
            </a:r>
            <a:r>
              <a:rPr lang="en-US" altLang="ko-KR" dirty="0">
                <a:ea typeface="Yoon 윤고딕 550_TT"/>
              </a:rPr>
              <a:t>.</a:t>
            </a:r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SGX Security Check Correctness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보안 검사의 정확성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72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941534"/>
            <a:ext cx="10258758" cy="42418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인클레이브</a:t>
            </a:r>
            <a:r>
              <a:rPr lang="ko-KR" altLang="en-US" dirty="0"/>
              <a:t> 모드와 비 </a:t>
            </a:r>
            <a:r>
              <a:rPr lang="ko-KR" altLang="en-US" dirty="0" err="1"/>
              <a:t>인클레이브</a:t>
            </a:r>
            <a:r>
              <a:rPr lang="ko-KR" altLang="en-US" dirty="0"/>
              <a:t> 모드의 전환은 </a:t>
            </a:r>
            <a:r>
              <a:rPr lang="en-US" altLang="ko-KR" dirty="0"/>
              <a:t>EENTER, ERESUME, EEXIT, AEX</a:t>
            </a:r>
            <a:r>
              <a:rPr lang="ko-KR" altLang="en-US" dirty="0"/>
              <a:t>등 몇가지 상황에서만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전환 지점에서 </a:t>
            </a:r>
            <a:r>
              <a:rPr lang="en-US" altLang="ko-KR" dirty="0"/>
              <a:t>TLB</a:t>
            </a:r>
            <a:r>
              <a:rPr lang="ko-KR" altLang="en-US" dirty="0"/>
              <a:t>와 </a:t>
            </a:r>
            <a:r>
              <a:rPr lang="en-US" altLang="ko-KR" dirty="0"/>
              <a:t>out-of-order execution </a:t>
            </a:r>
            <a:r>
              <a:rPr lang="ko-KR" altLang="en-US" dirty="0"/>
              <a:t>파이프라인을 </a:t>
            </a:r>
            <a:r>
              <a:rPr lang="ko-KR" altLang="en-US" dirty="0" err="1"/>
              <a:t>플러시한다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실행된 명령 순서를 </a:t>
            </a:r>
            <a:r>
              <a:rPr lang="en-US" altLang="ko-KR" dirty="0"/>
              <a:t>retirement order</a:t>
            </a:r>
            <a:r>
              <a:rPr lang="ko-KR" altLang="en-US" dirty="0"/>
              <a:t>로 고려하여 설명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Top-Level Invariant Breakdown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 Level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의 불변성 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13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모드를 벗어나 있는 경우</a:t>
            </a:r>
            <a:endParaRPr lang="en-US" altLang="ko-KR" dirty="0"/>
          </a:p>
          <a:p>
            <a:pPr lvl="1" fontAlgn="base"/>
            <a:r>
              <a:rPr lang="en-US" altLang="ko-KR" dirty="0"/>
              <a:t>TLB</a:t>
            </a:r>
            <a:r>
              <a:rPr lang="ko-KR" altLang="en-US" dirty="0"/>
              <a:t>는 </a:t>
            </a:r>
            <a:r>
              <a:rPr lang="en-US" altLang="ko-KR" dirty="0"/>
              <a:t>PRM </a:t>
            </a:r>
            <a:r>
              <a:rPr lang="ko-KR" altLang="en-US" dirty="0"/>
              <a:t>외부의 </a:t>
            </a:r>
            <a:r>
              <a:rPr lang="en-US" altLang="ko-KR" dirty="0"/>
              <a:t>DRAM </a:t>
            </a:r>
            <a:r>
              <a:rPr lang="ko-KR" altLang="en-US" dirty="0"/>
              <a:t>페이지에 속하는 물리적 주소만 포함한다</a:t>
            </a:r>
            <a:r>
              <a:rPr lang="en-US" altLang="ko-KR" dirty="0"/>
              <a:t>.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 내에 있는 경우</a:t>
            </a:r>
            <a:endParaRPr lang="en-US" altLang="ko-KR" dirty="0"/>
          </a:p>
          <a:p>
            <a:pPr lvl="1" fontAlgn="base"/>
            <a:r>
              <a:rPr lang="ko-KR" altLang="en-US" dirty="0"/>
              <a:t>현재 </a:t>
            </a:r>
            <a:r>
              <a:rPr lang="ko-KR" altLang="en-US" dirty="0" err="1"/>
              <a:t>인클레이브의</a:t>
            </a:r>
            <a:r>
              <a:rPr lang="ko-KR" altLang="en-US" dirty="0"/>
              <a:t> </a:t>
            </a:r>
            <a:r>
              <a:rPr lang="en-US" altLang="ko-KR" dirty="0"/>
              <a:t>ELRANGE </a:t>
            </a:r>
            <a:r>
              <a:rPr lang="ko-KR" altLang="en-US" dirty="0"/>
              <a:t>외부의 가상 주소에 대한 </a:t>
            </a:r>
            <a:r>
              <a:rPr lang="en-US" altLang="ko-KR" dirty="0"/>
              <a:t>TLB </a:t>
            </a:r>
            <a:r>
              <a:rPr lang="ko-KR" altLang="en-US" dirty="0"/>
              <a:t>항목은 </a:t>
            </a:r>
            <a:r>
              <a:rPr lang="en-US" altLang="ko-KR" dirty="0"/>
              <a:t>PRM </a:t>
            </a:r>
            <a:r>
              <a:rPr lang="ko-KR" altLang="en-US" dirty="0"/>
              <a:t>외부의 </a:t>
            </a:r>
            <a:r>
              <a:rPr lang="en-US" altLang="ko-KR" dirty="0"/>
              <a:t>DRAM </a:t>
            </a:r>
            <a:r>
              <a:rPr lang="ko-KR" altLang="en-US" dirty="0"/>
              <a:t>페이지에 속하는 물리적 주소를 포함해야 한다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lvl="1" fontAlgn="base"/>
            <a:r>
              <a:rPr lang="ko-KR" altLang="en-US" dirty="0"/>
              <a:t>현재 </a:t>
            </a:r>
            <a:r>
              <a:rPr lang="ko-KR" altLang="en-US" dirty="0" err="1"/>
              <a:t>인클레이브의</a:t>
            </a:r>
            <a:r>
              <a:rPr lang="ko-KR" altLang="en-US" dirty="0"/>
              <a:t> </a:t>
            </a:r>
            <a:r>
              <a:rPr lang="en-US" altLang="ko-KR" dirty="0"/>
              <a:t>ELRANGE </a:t>
            </a:r>
            <a:r>
              <a:rPr lang="ko-KR" altLang="en-US" dirty="0"/>
              <a:t>내에 있는 가상 주소의 </a:t>
            </a:r>
            <a:r>
              <a:rPr lang="en-US" altLang="ko-KR" dirty="0"/>
              <a:t>TLB </a:t>
            </a:r>
            <a:r>
              <a:rPr lang="ko-KR" altLang="en-US" dirty="0"/>
              <a:t>항목은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작성자가 지정한 가상 메모리 레이아웃과 항상 일치해야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Top-Level Invariant Breakdown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 Level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의 불변성 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9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991638"/>
            <a:ext cx="10258758" cy="419175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모드를 벗어나 있는 경우</a:t>
            </a:r>
            <a:r>
              <a:rPr lang="en-US" altLang="ko-KR" dirty="0"/>
              <a:t> TLB</a:t>
            </a:r>
            <a:r>
              <a:rPr lang="ko-KR" altLang="en-US" dirty="0"/>
              <a:t>는 </a:t>
            </a:r>
            <a:r>
              <a:rPr lang="en-US" altLang="ko-KR" dirty="0"/>
              <a:t>PRM </a:t>
            </a:r>
            <a:r>
              <a:rPr lang="ko-KR" altLang="en-US" dirty="0"/>
              <a:t>외부의 </a:t>
            </a:r>
            <a:r>
              <a:rPr lang="en-US" altLang="ko-KR" dirty="0"/>
              <a:t>DRAM </a:t>
            </a:r>
            <a:r>
              <a:rPr lang="ko-KR" altLang="en-US" dirty="0"/>
              <a:t>페이지에 속하는 물리적 주소만 포함한다</a:t>
            </a:r>
            <a:r>
              <a:rPr lang="en-US" altLang="ko-KR" dirty="0"/>
              <a:t>.</a:t>
            </a:r>
          </a:p>
          <a:p>
            <a:pPr lvl="1" fontAlgn="base"/>
            <a:endParaRPr lang="en-US" altLang="ko-KR" dirty="0"/>
          </a:p>
          <a:p>
            <a:r>
              <a:rPr lang="en-US" altLang="ko-KR" dirty="0"/>
              <a:t>GX </a:t>
            </a:r>
            <a:r>
              <a:rPr lang="ko-KR" altLang="en-US" dirty="0"/>
              <a:t>보안 검사가 </a:t>
            </a:r>
            <a:r>
              <a:rPr lang="en-US" altLang="ko-KR" dirty="0"/>
              <a:t>TLB</a:t>
            </a:r>
            <a:r>
              <a:rPr lang="ko-KR" altLang="en-US" dirty="0"/>
              <a:t>에 도달하기 전에 </a:t>
            </a:r>
            <a:r>
              <a:rPr lang="en-US" altLang="ko-KR" dirty="0"/>
              <a:t>PRM</a:t>
            </a:r>
            <a:r>
              <a:rPr lang="ko-KR" altLang="en-US" dirty="0"/>
              <a:t>을 가리키는 모든 주소 변환을 거부한다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LP</a:t>
            </a:r>
            <a:r>
              <a:rPr lang="ko-KR" altLang="en-US" dirty="0"/>
              <a:t>에서 </a:t>
            </a:r>
            <a:r>
              <a:rPr lang="en-US" altLang="ko-KR" dirty="0"/>
              <a:t>SGX</a:t>
            </a:r>
            <a:r>
              <a:rPr lang="ko-KR" altLang="en-US" dirty="0"/>
              <a:t>가 활성화된 후에는 </a:t>
            </a:r>
            <a:r>
              <a:rPr lang="en-US" altLang="ko-KR" dirty="0"/>
              <a:t>PRM</a:t>
            </a:r>
            <a:r>
              <a:rPr lang="ko-KR" altLang="en-US" dirty="0"/>
              <a:t>이 절대 변하지 않는다</a:t>
            </a: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Top-Level Invariant Breakdown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 Level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의 불변성 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72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916482"/>
            <a:ext cx="10258758" cy="4266915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 내에 있는 경우</a:t>
            </a:r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ko-KR" altLang="en-US" dirty="0" err="1"/>
              <a:t>인클레이브의</a:t>
            </a:r>
            <a:r>
              <a:rPr lang="ko-KR" altLang="en-US" dirty="0"/>
              <a:t> </a:t>
            </a:r>
            <a:r>
              <a:rPr lang="en-US" altLang="ko-KR" dirty="0"/>
              <a:t>ELRANGE </a:t>
            </a:r>
            <a:r>
              <a:rPr lang="ko-KR" altLang="en-US" dirty="0"/>
              <a:t>외부의 가상 주소에 대한 </a:t>
            </a:r>
            <a:r>
              <a:rPr lang="en-US" altLang="ko-KR" dirty="0"/>
              <a:t>TLB </a:t>
            </a:r>
            <a:r>
              <a:rPr lang="ko-KR" altLang="en-US" dirty="0"/>
              <a:t>항목은 </a:t>
            </a:r>
            <a:r>
              <a:rPr lang="en-US" altLang="ko-KR" dirty="0"/>
              <a:t>PRM </a:t>
            </a:r>
            <a:r>
              <a:rPr lang="ko-KR" altLang="en-US" dirty="0"/>
              <a:t>외부의 </a:t>
            </a:r>
            <a:r>
              <a:rPr lang="en-US" altLang="ko-KR" dirty="0"/>
              <a:t>DRAM </a:t>
            </a:r>
            <a:r>
              <a:rPr lang="ko-KR" altLang="en-US" dirty="0"/>
              <a:t>페이지에 속하는 물리적 주소를 포함해야 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LP</a:t>
            </a:r>
            <a:r>
              <a:rPr lang="ko-KR" altLang="en-US" dirty="0"/>
              <a:t>의 현재 </a:t>
            </a:r>
            <a:r>
              <a:rPr lang="en-US" altLang="ko-KR" dirty="0"/>
              <a:t>ELRANGE</a:t>
            </a:r>
            <a:r>
              <a:rPr lang="ko-KR" altLang="en-US" dirty="0"/>
              <a:t>의 변화는 항상 </a:t>
            </a:r>
            <a:r>
              <a:rPr lang="en-US" altLang="ko-KR" dirty="0"/>
              <a:t>TLB </a:t>
            </a:r>
            <a:r>
              <a:rPr lang="ko-KR" altLang="en-US" dirty="0" err="1"/>
              <a:t>플러시를</a:t>
            </a:r>
            <a:r>
              <a:rPr lang="ko-KR" altLang="en-US" dirty="0"/>
              <a:t> 동반한다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ELRANGE</a:t>
            </a:r>
            <a:r>
              <a:rPr lang="ko-KR" altLang="en-US" dirty="0"/>
              <a:t>는 설정된 후 절대 변경되지 않는다</a:t>
            </a:r>
          </a:p>
          <a:p>
            <a:pPr fontAlgn="base"/>
            <a:endParaRPr lang="en-US" altLang="ko-KR" dirty="0"/>
          </a:p>
          <a:p>
            <a:pPr lvl="1" fontAlgn="base"/>
            <a:endParaRPr lang="en-US" altLang="ko-KR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Top-Level Invariant Breakdown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 Level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의 불변성 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736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217107"/>
            <a:ext cx="10258758" cy="396629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 내에 있는 경우 현재 </a:t>
            </a:r>
            <a:r>
              <a:rPr lang="ko-KR" altLang="en-US" dirty="0" err="1"/>
              <a:t>인클레이브의</a:t>
            </a:r>
            <a:r>
              <a:rPr lang="ko-KR" altLang="en-US" dirty="0"/>
              <a:t> </a:t>
            </a:r>
            <a:r>
              <a:rPr lang="en-US" altLang="ko-KR" dirty="0"/>
              <a:t>ELRANGE </a:t>
            </a:r>
            <a:r>
              <a:rPr lang="ko-KR" altLang="en-US" dirty="0"/>
              <a:t>내에 있는 가상 주소의 </a:t>
            </a:r>
            <a:r>
              <a:rPr lang="en-US" altLang="ko-KR" dirty="0"/>
              <a:t>TLB </a:t>
            </a:r>
            <a:r>
              <a:rPr lang="ko-KR" altLang="en-US" dirty="0"/>
              <a:t>항목은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작성자가 지정한 가상 메모리 레이아웃과 항상 일치해야 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Encalve</a:t>
            </a:r>
            <a:r>
              <a:rPr lang="en-US" altLang="ko-KR" dirty="0"/>
              <a:t> Page Cache Map(EPCM)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인클레이브</a:t>
            </a:r>
            <a:r>
              <a:rPr lang="ko-KR" altLang="en-US" dirty="0"/>
              <a:t> 작성자가 지정한 가상 메모리 레이아웃이다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Top-Level Invariant Breakdown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 Level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의 불변성 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93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Page Miss Handler</a:t>
            </a:r>
            <a:r>
              <a:rPr lang="ko-KR" altLang="en-US" dirty="0">
                <a:ea typeface="Yoon 윤고딕 550_TT"/>
              </a:rPr>
              <a:t>에 대한 소규모의 수정이 있을 것</a:t>
            </a:r>
            <a:r>
              <a:rPr lang="en-US" altLang="ko-KR" dirty="0">
                <a:ea typeface="Yoon 윤고딕 550_TT"/>
              </a:rPr>
              <a:t>.</a:t>
            </a:r>
          </a:p>
          <a:p>
            <a:r>
              <a:rPr lang="ko-KR" altLang="en-US" dirty="0">
                <a:ea typeface="Yoon 윤고딕 550_TT"/>
              </a:rPr>
              <a:t>메모리 접근 검사</a:t>
            </a:r>
            <a:r>
              <a:rPr lang="en-US" altLang="ko-KR" dirty="0">
                <a:ea typeface="Yoon 윤고딕 550_TT"/>
              </a:rPr>
              <a:t>(memory access check)</a:t>
            </a:r>
            <a:r>
              <a:rPr lang="ko-KR" altLang="en-US" dirty="0">
                <a:ea typeface="Yoon 윤고딕 550_TT"/>
              </a:rPr>
              <a:t>은 </a:t>
            </a:r>
            <a:r>
              <a:rPr lang="en-US" altLang="ko-KR" dirty="0">
                <a:ea typeface="Yoon 윤고딕 550_TT"/>
              </a:rPr>
              <a:t>microcode assist</a:t>
            </a:r>
            <a:r>
              <a:rPr lang="ko-KR" altLang="en-US" dirty="0">
                <a:ea typeface="Yoon 윤고딕 550_TT"/>
              </a:rPr>
              <a:t>로 구현됨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PMH</a:t>
            </a:r>
            <a:r>
              <a:rPr lang="ko-KR" altLang="en-US" dirty="0">
                <a:ea typeface="Yoon 윤고딕 550_TT"/>
              </a:rPr>
              <a:t>는 아래 상황에서 모든 주소 변환에 대해 </a:t>
            </a:r>
            <a:r>
              <a:rPr lang="en-US" altLang="ko-KR" dirty="0">
                <a:ea typeface="Yoon 윤고딕 550_TT"/>
              </a:rPr>
              <a:t>microcode assist</a:t>
            </a:r>
            <a:r>
              <a:rPr lang="ko-KR" altLang="en-US" dirty="0">
                <a:ea typeface="Yoon 윤고딕 550_TT"/>
              </a:rPr>
              <a:t>를 트리거 하도록 수정되었을 것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en-US" altLang="ko-KR" dirty="0"/>
              <a:t>Page Walker FSM</a:t>
            </a:r>
            <a:r>
              <a:rPr lang="ko-KR" altLang="en-US" dirty="0"/>
              <a:t>이 생성하는 물리적 주소가 </a:t>
            </a:r>
            <a:r>
              <a:rPr lang="en-US" altLang="ko-KR" dirty="0"/>
              <a:t>Processor Reserved Memory(PRM) </a:t>
            </a:r>
            <a:r>
              <a:rPr lang="ko-KR" altLang="en-US" dirty="0"/>
              <a:t>범위와 일치하는 경우</a:t>
            </a:r>
            <a:endParaRPr lang="en-US" altLang="ko-KR" dirty="0"/>
          </a:p>
          <a:p>
            <a:pPr lvl="1"/>
            <a:r>
              <a:rPr lang="ko-KR" altLang="en-US" dirty="0"/>
              <a:t>논리 프로세서가 </a:t>
            </a:r>
            <a:r>
              <a:rPr lang="ko-KR" altLang="en-US" dirty="0" err="1"/>
              <a:t>엔클레이브</a:t>
            </a:r>
            <a:r>
              <a:rPr lang="ko-KR" altLang="en-US" dirty="0"/>
              <a:t> 모드인 경우</a:t>
            </a:r>
          </a:p>
          <a:p>
            <a:r>
              <a:rPr lang="en-US" altLang="ko-KR" dirty="0"/>
              <a:t> PRM Range Registers(PRMRR)</a:t>
            </a:r>
            <a:r>
              <a:rPr lang="ko-KR" altLang="en-US" dirty="0"/>
              <a:t>에 의해 </a:t>
            </a:r>
            <a:r>
              <a:rPr lang="en-US" altLang="ko-KR" dirty="0"/>
              <a:t>PRM</a:t>
            </a:r>
            <a:r>
              <a:rPr lang="ko-KR" altLang="en-US" dirty="0"/>
              <a:t>이 정해지기 때문에 </a:t>
            </a:r>
            <a:r>
              <a:rPr lang="en-US" altLang="ko-KR" dirty="0"/>
              <a:t>PRMRR</a:t>
            </a:r>
            <a:r>
              <a:rPr lang="ko-KR" altLang="en-US" dirty="0"/>
              <a:t>은 </a:t>
            </a:r>
            <a:r>
              <a:rPr lang="en-US" altLang="ko-KR" dirty="0"/>
              <a:t>memory type range registers(MTRR)</a:t>
            </a:r>
            <a:r>
              <a:rPr lang="ko-KR" altLang="en-US" dirty="0"/>
              <a:t>의 쌍으로 이루어져 있을 것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Execution Core Modifications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     Execution Core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변경사항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3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217107"/>
            <a:ext cx="10258758" cy="3966290"/>
          </a:xfrm>
        </p:spPr>
        <p:txBody>
          <a:bodyPr>
            <a:normAutofit fontScale="92500"/>
          </a:bodyPr>
          <a:lstStyle/>
          <a:p>
            <a:pPr fontAlgn="base"/>
            <a:r>
              <a:rPr lang="ko-KR" altLang="en-US" dirty="0" err="1"/>
              <a:t>인클레이브에</a:t>
            </a:r>
            <a:r>
              <a:rPr lang="ko-KR" altLang="en-US" dirty="0"/>
              <a:t> 할당된 페이지의 각 </a:t>
            </a:r>
            <a:r>
              <a:rPr lang="en-US" altLang="ko-KR" dirty="0"/>
              <a:t>EPCM </a:t>
            </a:r>
            <a:r>
              <a:rPr lang="ko-KR" altLang="en-US" dirty="0"/>
              <a:t>항목은 </a:t>
            </a:r>
            <a:r>
              <a:rPr lang="ko-KR" altLang="en-US" dirty="0" err="1"/>
              <a:t>인클레이브의</a:t>
            </a:r>
            <a:r>
              <a:rPr lang="ko-KR" altLang="en-US" dirty="0"/>
              <a:t> 작성자가 원하는 가상 메모리 레이아웃과 일치한다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EPCM </a:t>
            </a:r>
            <a:r>
              <a:rPr lang="ko-KR" altLang="en-US" dirty="0"/>
              <a:t>콘텐츠가 일정하다고 가정하면 </a:t>
            </a:r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모드에 있을 때 항상 현재 </a:t>
            </a:r>
            <a:r>
              <a:rPr lang="ko-KR" altLang="en-US" dirty="0" err="1"/>
              <a:t>인클레이브의</a:t>
            </a:r>
            <a:r>
              <a:rPr lang="en-US" altLang="ko-KR" dirty="0"/>
              <a:t> ELRANGE </a:t>
            </a:r>
            <a:r>
              <a:rPr lang="ko-KR" altLang="en-US" dirty="0"/>
              <a:t>내의 가상 주소에 대한 </a:t>
            </a:r>
            <a:r>
              <a:rPr lang="en-US" altLang="ko-KR" dirty="0"/>
              <a:t>TLB </a:t>
            </a:r>
            <a:r>
              <a:rPr lang="ko-KR" altLang="en-US" dirty="0"/>
              <a:t>엔트리는 </a:t>
            </a:r>
            <a:r>
              <a:rPr lang="ko-KR" altLang="en-US" dirty="0" err="1"/>
              <a:t>인클레이브에</a:t>
            </a:r>
            <a:r>
              <a:rPr lang="ko-KR" altLang="en-US" dirty="0"/>
              <a:t> 속하는 </a:t>
            </a:r>
            <a:r>
              <a:rPr lang="en-US" altLang="ko-KR" dirty="0"/>
              <a:t>EPCM </a:t>
            </a:r>
            <a:r>
              <a:rPr lang="ko-KR" altLang="en-US" dirty="0"/>
              <a:t>엔트리와 일치해야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EPCM </a:t>
            </a:r>
            <a:r>
              <a:rPr lang="ko-KR" altLang="en-US" dirty="0"/>
              <a:t>엔트리는 </a:t>
            </a:r>
            <a:r>
              <a:rPr lang="en-US" altLang="ko-KR" dirty="0"/>
              <a:t>LP</a:t>
            </a:r>
            <a:r>
              <a:rPr lang="ko-KR" altLang="en-US" dirty="0"/>
              <a:t>의 </a:t>
            </a:r>
            <a:r>
              <a:rPr lang="en-US" altLang="ko-KR" dirty="0"/>
              <a:t>TLB</a:t>
            </a:r>
            <a:r>
              <a:rPr lang="ko-KR" altLang="en-US" dirty="0"/>
              <a:t>에 매핑이 없을 때만 수정 할 수 있다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Top-Level Invariant Breakdown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Top Level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의 불변성 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153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979112"/>
            <a:ext cx="10258758" cy="4204285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인클레이브에</a:t>
            </a:r>
            <a:r>
              <a:rPr lang="ko-KR" altLang="en-US" dirty="0"/>
              <a:t> 할당된 </a:t>
            </a:r>
            <a:r>
              <a:rPr lang="en-US" altLang="ko-KR" dirty="0"/>
              <a:t>EPCM </a:t>
            </a:r>
            <a:r>
              <a:rPr lang="ko-KR" altLang="en-US" dirty="0"/>
              <a:t>엔트리는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작성자가 원하는 가상 메모리 레이아웃과 일치한다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EPCM</a:t>
            </a:r>
            <a:r>
              <a:rPr lang="ko-KR" altLang="en-US" dirty="0"/>
              <a:t>엔트리는 </a:t>
            </a:r>
            <a:r>
              <a:rPr lang="en-US" altLang="ko-KR" dirty="0"/>
              <a:t>EADD, ECREATE</a:t>
            </a:r>
            <a:r>
              <a:rPr lang="ko-KR" altLang="en-US" dirty="0"/>
              <a:t>와 같은 명령으로만 생성</a:t>
            </a:r>
            <a:endParaRPr lang="en-US" altLang="ko-KR" dirty="0"/>
          </a:p>
          <a:p>
            <a:pPr fontAlgn="base"/>
            <a:r>
              <a:rPr lang="en-US" altLang="ko-KR" dirty="0"/>
              <a:t>EPCM </a:t>
            </a:r>
            <a:r>
              <a:rPr lang="ko-KR" altLang="en-US" dirty="0"/>
              <a:t>엔트리는 </a:t>
            </a:r>
            <a:r>
              <a:rPr lang="en-US" altLang="ko-KR" dirty="0"/>
              <a:t>EWB</a:t>
            </a:r>
            <a:r>
              <a:rPr lang="ko-KR" altLang="en-US" dirty="0"/>
              <a:t> 명령으로 </a:t>
            </a:r>
            <a:r>
              <a:rPr lang="en-US" altLang="ko-KR" dirty="0"/>
              <a:t>DRAM</a:t>
            </a:r>
            <a:r>
              <a:rPr lang="ko-KR" altLang="en-US" dirty="0"/>
              <a:t>에서 </a:t>
            </a:r>
            <a:r>
              <a:rPr lang="en-US" altLang="ko-KR" dirty="0"/>
              <a:t>evicted</a:t>
            </a:r>
            <a:r>
              <a:rPr lang="ko-KR" altLang="en-US" dirty="0"/>
              <a:t>되고 </a:t>
            </a:r>
            <a:r>
              <a:rPr lang="en-US" altLang="ko-KR" dirty="0"/>
              <a:t>ELDU/ ELDB</a:t>
            </a:r>
            <a:r>
              <a:rPr lang="ko-KR" altLang="en-US" dirty="0"/>
              <a:t> 명령으로 다시 로딩된다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dirty="0"/>
              <a:t>DRAM</a:t>
            </a:r>
            <a:r>
              <a:rPr lang="ko-KR" altLang="en-US" dirty="0"/>
              <a:t>에서 다시 로딩되는 </a:t>
            </a:r>
            <a:r>
              <a:rPr lang="en-US" altLang="ko-KR" dirty="0"/>
              <a:t>EPCM </a:t>
            </a:r>
            <a:r>
              <a:rPr lang="ko-KR" altLang="en-US" dirty="0"/>
              <a:t>엔트리가 </a:t>
            </a:r>
            <a:r>
              <a:rPr lang="en-US" altLang="ko-KR" dirty="0"/>
              <a:t>evicted</a:t>
            </a:r>
            <a:r>
              <a:rPr lang="ko-KR" altLang="en-US" dirty="0"/>
              <a:t>된 엔트리와 동일하다는 것을 증명할 수 있다면</a:t>
            </a:r>
            <a:r>
              <a:rPr lang="en-US" altLang="ko-KR" dirty="0"/>
              <a:t>, </a:t>
            </a:r>
            <a:r>
              <a:rPr lang="ko-KR" altLang="en-US" dirty="0"/>
              <a:t>다시 로딩된 </a:t>
            </a:r>
            <a:r>
              <a:rPr lang="en-US" altLang="ko-KR" dirty="0"/>
              <a:t>EPCM</a:t>
            </a:r>
            <a:r>
              <a:rPr lang="ko-KR" altLang="en-US" dirty="0"/>
              <a:t> 엔트리가 작성자의 사양과 일치한다고 할 수 있음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EPCM Entries Reflect Enclave Author Design</a:t>
            </a:r>
          </a:p>
          <a:p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인클레이브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작성자의 설계를  반영 하는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EPCM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엔트리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1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482168" cy="467172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/>
              <a:t>Evicted</a:t>
            </a:r>
            <a:r>
              <a:rPr lang="ko-KR" altLang="en-US" dirty="0"/>
              <a:t>된 </a:t>
            </a:r>
            <a:r>
              <a:rPr lang="en-US" altLang="ko-KR" dirty="0"/>
              <a:t>EPC </a:t>
            </a:r>
            <a:r>
              <a:rPr lang="ko-KR" altLang="en-US" dirty="0"/>
              <a:t>페이지들을 보호하기 위해 </a:t>
            </a:r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cryptographic primitives</a:t>
            </a:r>
            <a:r>
              <a:rPr lang="ko-KR" altLang="en-US" dirty="0"/>
              <a:t>들을 사용함</a:t>
            </a:r>
            <a:endParaRPr lang="en-US" altLang="ko-KR" dirty="0"/>
          </a:p>
          <a:p>
            <a:pPr fontAlgn="base"/>
            <a:r>
              <a:rPr lang="en-US" altLang="ko-KR" dirty="0"/>
              <a:t>AES-GMAC</a:t>
            </a:r>
            <a:r>
              <a:rPr lang="ko-KR" altLang="en-US" dirty="0"/>
              <a:t>을 사용하며 </a:t>
            </a:r>
            <a:r>
              <a:rPr lang="en-US" altLang="ko-KR" dirty="0"/>
              <a:t>VA</a:t>
            </a:r>
            <a:r>
              <a:rPr lang="ko-KR" altLang="en-US" dirty="0"/>
              <a:t>와 같은 데이터도 포함된다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암호화 취약점이 없다 가정하면 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freshness</a:t>
            </a:r>
            <a:r>
              <a:rPr lang="ko-KR" altLang="en-US" dirty="0"/>
              <a:t>를 보장함</a:t>
            </a:r>
            <a:endParaRPr lang="en-US" altLang="ko-KR" dirty="0"/>
          </a:p>
          <a:p>
            <a:pPr lvl="1" fontAlgn="base"/>
            <a:r>
              <a:rPr lang="en-US" altLang="ko-KR" dirty="0"/>
              <a:t>EID </a:t>
            </a:r>
            <a:r>
              <a:rPr lang="ko-KR" altLang="en-US" dirty="0"/>
              <a:t>필드도 </a:t>
            </a:r>
            <a:r>
              <a:rPr lang="en-US" altLang="ko-KR" dirty="0"/>
              <a:t>MAC</a:t>
            </a:r>
            <a:r>
              <a:rPr lang="ko-KR" altLang="en-US" dirty="0"/>
              <a:t>에 포함</a:t>
            </a:r>
            <a:endParaRPr lang="en-US" altLang="ko-KR" dirty="0"/>
          </a:p>
          <a:p>
            <a:pPr lvl="2" fontAlgn="base"/>
            <a:r>
              <a:rPr lang="ko-KR" altLang="en-US" dirty="0"/>
              <a:t>다시 </a:t>
            </a:r>
            <a:r>
              <a:rPr lang="ko-KR" altLang="en-US" dirty="0" err="1"/>
              <a:t>로드될</a:t>
            </a:r>
            <a:r>
              <a:rPr lang="ko-KR" altLang="en-US" dirty="0"/>
              <a:t> 때 다른 </a:t>
            </a:r>
            <a:r>
              <a:rPr lang="ko-KR" altLang="en-US" dirty="0" err="1"/>
              <a:t>인클레이브를</a:t>
            </a:r>
            <a:r>
              <a:rPr lang="ko-KR" altLang="en-US" dirty="0"/>
              <a:t> 할당할 수 없음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dirty="0"/>
              <a:t>LINADDR</a:t>
            </a:r>
            <a:r>
              <a:rPr lang="ko-KR" altLang="en-US" dirty="0"/>
              <a:t>도 </a:t>
            </a:r>
            <a:r>
              <a:rPr lang="en-US" altLang="ko-KR" dirty="0"/>
              <a:t>MAC</a:t>
            </a:r>
            <a:r>
              <a:rPr lang="ko-KR" altLang="en-US" dirty="0"/>
              <a:t>에 포함</a:t>
            </a:r>
            <a:endParaRPr lang="en-US" altLang="ko-KR" dirty="0"/>
          </a:p>
          <a:p>
            <a:pPr lvl="2" fontAlgn="base"/>
            <a:r>
              <a:rPr lang="en-US" altLang="ko-KR" dirty="0"/>
              <a:t>OS</a:t>
            </a:r>
            <a:r>
              <a:rPr lang="ko-KR" altLang="en-US" dirty="0"/>
              <a:t>는 </a:t>
            </a:r>
            <a:r>
              <a:rPr lang="en-US" altLang="ko-KR" dirty="0"/>
              <a:t>EPC </a:t>
            </a:r>
            <a:r>
              <a:rPr lang="ko-KR" altLang="en-US" dirty="0"/>
              <a:t>페이지를 제거하고 다시 </a:t>
            </a:r>
            <a:r>
              <a:rPr lang="ko-KR" altLang="en-US" dirty="0" err="1"/>
              <a:t>로드할</a:t>
            </a:r>
            <a:r>
              <a:rPr lang="ko-KR" altLang="en-US" dirty="0"/>
              <a:t> 때 다른 </a:t>
            </a:r>
            <a:r>
              <a:rPr lang="en-US" altLang="ko-KR" dirty="0"/>
              <a:t>LINADDR</a:t>
            </a:r>
            <a:r>
              <a:rPr lang="ko-KR" altLang="en-US" dirty="0"/>
              <a:t>을 지정하여 </a:t>
            </a:r>
            <a:r>
              <a:rPr lang="en-US" altLang="ko-KR" dirty="0" err="1"/>
              <a:t>encalve</a:t>
            </a:r>
            <a:r>
              <a:rPr lang="ko-KR" altLang="en-US" dirty="0"/>
              <a:t>의 가상 메모리 레이아웃을 수정할 수 없음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 err="1"/>
              <a:t>엑세스</a:t>
            </a:r>
            <a:r>
              <a:rPr lang="ko-KR" altLang="en-US" dirty="0"/>
              <a:t> 권한 플래그</a:t>
            </a:r>
            <a:r>
              <a:rPr lang="en-US" altLang="ko-KR" dirty="0"/>
              <a:t>(R, W, X)</a:t>
            </a:r>
            <a:r>
              <a:rPr lang="ko-KR" altLang="en-US" dirty="0"/>
              <a:t>들도 </a:t>
            </a:r>
            <a:r>
              <a:rPr lang="en-US" altLang="ko-KR" dirty="0"/>
              <a:t>MAC</a:t>
            </a:r>
            <a:r>
              <a:rPr lang="ko-KR" altLang="en-US" dirty="0"/>
              <a:t>에 포함</a:t>
            </a:r>
            <a:endParaRPr lang="en-US" altLang="ko-KR" dirty="0"/>
          </a:p>
          <a:p>
            <a:pPr lvl="2" fontAlgn="base"/>
            <a:r>
              <a:rPr lang="en-US" altLang="ko-KR" dirty="0"/>
              <a:t>PCM </a:t>
            </a:r>
            <a:r>
              <a:rPr lang="ko-KR" altLang="en-US" dirty="0"/>
              <a:t>항목에서 액세스 권한 비트를 변경할 수 없음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dirty="0"/>
              <a:t>VA</a:t>
            </a:r>
            <a:r>
              <a:rPr lang="ko-KR" altLang="en-US" dirty="0"/>
              <a:t>의 </a:t>
            </a:r>
            <a:r>
              <a:rPr lang="en-US" altLang="ko-KR" dirty="0"/>
              <a:t>nonce</a:t>
            </a:r>
            <a:r>
              <a:rPr lang="ko-KR" altLang="en-US" dirty="0"/>
              <a:t>도 </a:t>
            </a:r>
            <a:r>
              <a:rPr lang="en-US" altLang="ko-KR" dirty="0"/>
              <a:t>MAC</a:t>
            </a:r>
            <a:r>
              <a:rPr lang="ko-KR" altLang="en-US" dirty="0"/>
              <a:t>에 포함</a:t>
            </a:r>
            <a:endParaRPr lang="en-US" altLang="ko-KR" dirty="0"/>
          </a:p>
          <a:p>
            <a:pPr lvl="2" fontAlgn="base"/>
            <a:r>
              <a:rPr lang="ko-KR" altLang="en-US" dirty="0"/>
              <a:t>이전버전을 이용한 </a:t>
            </a:r>
            <a:r>
              <a:rPr lang="en-US" altLang="ko-KR" dirty="0"/>
              <a:t>reply attack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lvl="2" fontAlgn="base"/>
            <a:endParaRPr lang="ko-KR" altLang="en-US" dirty="0"/>
          </a:p>
          <a:p>
            <a:pPr lvl="2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EPCM Entries Reflect Enclave Author Design</a:t>
            </a:r>
          </a:p>
          <a:p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인클레이브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작성자의 설계를  반영 하는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EPCM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엔트리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327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ko-KR" altLang="en-US" dirty="0"/>
              <a:t> 모드에 있을 때 항상 현재 </a:t>
            </a:r>
            <a:r>
              <a:rPr lang="ko-KR" altLang="en-US" dirty="0" err="1"/>
              <a:t>인클레이브의</a:t>
            </a:r>
            <a:r>
              <a:rPr lang="ko-KR" altLang="en-US" dirty="0"/>
              <a:t> </a:t>
            </a:r>
            <a:r>
              <a:rPr lang="en-US" altLang="ko-KR" dirty="0"/>
              <a:t>ELRANGE </a:t>
            </a:r>
            <a:r>
              <a:rPr lang="ko-KR" altLang="en-US" dirty="0"/>
              <a:t>내에 있는 가상 주소의 </a:t>
            </a:r>
            <a:r>
              <a:rPr lang="en-US" altLang="ko-KR" dirty="0"/>
              <a:t>TLB </a:t>
            </a:r>
            <a:r>
              <a:rPr lang="ko-KR" altLang="en-US" dirty="0"/>
              <a:t>엔트리는 </a:t>
            </a:r>
            <a:r>
              <a:rPr lang="ko-KR" altLang="en-US" dirty="0" err="1"/>
              <a:t>인클레이브에</a:t>
            </a:r>
            <a:r>
              <a:rPr lang="ko-KR" altLang="en-US" dirty="0"/>
              <a:t> 속하는 </a:t>
            </a:r>
            <a:r>
              <a:rPr lang="en-US" altLang="ko-KR" dirty="0"/>
              <a:t>EPCM </a:t>
            </a:r>
            <a:r>
              <a:rPr lang="ko-KR" altLang="en-US" dirty="0" err="1"/>
              <a:t>엔트리과</a:t>
            </a:r>
            <a:r>
              <a:rPr lang="ko-KR" altLang="en-US" dirty="0"/>
              <a:t> 일치해야 한다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스레딩을</a:t>
            </a:r>
            <a:r>
              <a:rPr lang="ko-KR" altLang="en-US" dirty="0"/>
              <a:t> 지원하는 코어는 </a:t>
            </a:r>
            <a:r>
              <a:rPr lang="en-US" altLang="ko-KR" dirty="0"/>
              <a:t>TLB</a:t>
            </a:r>
            <a:r>
              <a:rPr lang="ko-KR" altLang="en-US" dirty="0"/>
              <a:t>가 코어를 공유하는 두 개의 </a:t>
            </a:r>
            <a:r>
              <a:rPr lang="en-US" altLang="ko-KR" dirty="0"/>
              <a:t>LP </a:t>
            </a:r>
            <a:r>
              <a:rPr lang="ko-KR" altLang="en-US" dirty="0"/>
              <a:t>사이에 분할되어 있고</a:t>
            </a:r>
            <a:r>
              <a:rPr lang="en-US" altLang="ko-KR" dirty="0"/>
              <a:t>, LP</a:t>
            </a:r>
            <a:r>
              <a:rPr lang="ko-KR" altLang="en-US" dirty="0"/>
              <a:t>끼리 </a:t>
            </a:r>
            <a:r>
              <a:rPr lang="en-US" altLang="ko-KR" dirty="0"/>
              <a:t>TLB </a:t>
            </a:r>
            <a:r>
              <a:rPr lang="ko-KR" altLang="en-US" dirty="0"/>
              <a:t>입력이 공유되지 않는다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모드를 종료할 때 </a:t>
            </a:r>
            <a:r>
              <a:rPr lang="en-US" altLang="ko-KR" dirty="0"/>
              <a:t>TLB</a:t>
            </a:r>
            <a:r>
              <a:rPr lang="ko-KR" altLang="en-US" dirty="0"/>
              <a:t>와 </a:t>
            </a:r>
            <a:r>
              <a:rPr lang="en-US" altLang="ko-KR" dirty="0"/>
              <a:t>Out-of-Order execution</a:t>
            </a:r>
            <a:r>
              <a:rPr lang="ko-KR" altLang="en-US" dirty="0"/>
              <a:t> 파이프라인이 모두 </a:t>
            </a:r>
            <a:r>
              <a:rPr lang="ko-KR" altLang="en-US" dirty="0" err="1"/>
              <a:t>플러시된다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PMH</a:t>
            </a:r>
            <a:r>
              <a:rPr lang="ko-KR" altLang="en-US" dirty="0"/>
              <a:t>의 접근검사에서 확인되지 않는 </a:t>
            </a:r>
            <a:r>
              <a:rPr lang="en-US" altLang="ko-KR" dirty="0"/>
              <a:t>ELRANGE</a:t>
            </a:r>
            <a:r>
              <a:rPr lang="ko-KR" altLang="en-US" dirty="0"/>
              <a:t>의 가상 주소에 대한 주소 변환을 거부한다</a:t>
            </a:r>
            <a:r>
              <a:rPr lang="en-US" altLang="ko-KR" dirty="0"/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ELRANGE</a:t>
            </a:r>
            <a:r>
              <a:rPr lang="ko-KR" altLang="en-US" dirty="0"/>
              <a:t>의 내부 주소들은 </a:t>
            </a:r>
            <a:r>
              <a:rPr lang="en-US" altLang="ko-KR" dirty="0"/>
              <a:t>EPCM </a:t>
            </a:r>
            <a:r>
              <a:rPr lang="ko-KR" altLang="en-US" dirty="0"/>
              <a:t>엔트리의 제약을 </a:t>
            </a:r>
            <a:r>
              <a:rPr lang="ko-KR" altLang="en-US" dirty="0" err="1"/>
              <a:t>따라야만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Entries for ELRANGE Reflect EPCM Contents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EPCM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내용 반영한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ELRANGE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를 위한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엔트리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92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EPCM </a:t>
            </a:r>
            <a:r>
              <a:rPr lang="ko-KR" altLang="en-US" dirty="0"/>
              <a:t>엔트리는 </a:t>
            </a:r>
            <a:r>
              <a:rPr lang="en-US" altLang="ko-KR" dirty="0"/>
              <a:t>LP</a:t>
            </a:r>
            <a:r>
              <a:rPr lang="ko-KR" altLang="en-US" dirty="0"/>
              <a:t>의 </a:t>
            </a:r>
            <a:r>
              <a:rPr lang="en-US" altLang="ko-KR" dirty="0"/>
              <a:t>TLB</a:t>
            </a:r>
            <a:r>
              <a:rPr lang="ko-KR" altLang="en-US" dirty="0"/>
              <a:t>에 매핑이 없을 때만 수정된다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BLOCKED </a:t>
            </a:r>
            <a:r>
              <a:rPr lang="ko-KR" altLang="en-US" dirty="0"/>
              <a:t>속성을 설정하는 것은 연결된 </a:t>
            </a:r>
            <a:r>
              <a:rPr lang="en-US" altLang="ko-KR" dirty="0"/>
              <a:t>EPC </a:t>
            </a:r>
            <a:r>
              <a:rPr lang="ko-KR" altLang="en-US" dirty="0"/>
              <a:t>페이지나 페이지와 관련된 메모리 레이아웃을 변경하지 않기 때문에 </a:t>
            </a:r>
            <a:r>
              <a:rPr lang="en-US" altLang="ko-KR" dirty="0"/>
              <a:t>EPCM </a:t>
            </a:r>
            <a:r>
              <a:rPr lang="ko-KR" altLang="en-US" dirty="0"/>
              <a:t>항목에 대한 수정으로 간주하지 않는다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EX)</a:t>
            </a:r>
          </a:p>
          <a:p>
            <a:pPr lvl="1" fontAlgn="base"/>
            <a:r>
              <a:rPr lang="en-US" altLang="ko-KR" dirty="0"/>
              <a:t>VA</a:t>
            </a:r>
            <a:r>
              <a:rPr lang="ko-KR" altLang="en-US" dirty="0"/>
              <a:t>를 저장하는 </a:t>
            </a:r>
            <a:r>
              <a:rPr lang="en-US" altLang="ko-KR" dirty="0"/>
              <a:t>EPCM </a:t>
            </a:r>
            <a:r>
              <a:rPr lang="ko-KR" altLang="en-US" dirty="0"/>
              <a:t>엔트리의 경우 </a:t>
            </a:r>
            <a:r>
              <a:rPr lang="ko-KR" altLang="en-US" dirty="0" err="1"/>
              <a:t>마이크로코드로만</a:t>
            </a:r>
            <a:r>
              <a:rPr lang="ko-KR" altLang="en-US" dirty="0"/>
              <a:t> 액세스할 수 있으므로 </a:t>
            </a:r>
            <a:r>
              <a:rPr lang="en-US" altLang="ko-KR" dirty="0"/>
              <a:t>TLB </a:t>
            </a:r>
            <a:r>
              <a:rPr lang="ko-KR" altLang="en-US" dirty="0"/>
              <a:t>엔트리에 존재할 수 없다</a:t>
            </a:r>
            <a:r>
              <a:rPr lang="en-US" altLang="ko-KR" dirty="0"/>
              <a:t>.</a:t>
            </a:r>
          </a:p>
          <a:p>
            <a:pPr lvl="1" fontAlgn="base"/>
            <a:r>
              <a:rPr lang="en-US" altLang="ko-KR" dirty="0"/>
              <a:t>EREMOVE</a:t>
            </a:r>
            <a:r>
              <a:rPr lang="ko-KR" altLang="en-US" dirty="0"/>
              <a:t>는 동일 </a:t>
            </a:r>
            <a:r>
              <a:rPr lang="ko-KR" altLang="en-US" dirty="0" err="1"/>
              <a:t>인클레이브의</a:t>
            </a:r>
            <a:r>
              <a:rPr lang="ko-KR" altLang="en-US" dirty="0"/>
              <a:t> </a:t>
            </a:r>
            <a:r>
              <a:rPr lang="en-US" altLang="ko-KR" dirty="0"/>
              <a:t>TCS</a:t>
            </a:r>
            <a:r>
              <a:rPr lang="ko-KR" altLang="en-US" dirty="0"/>
              <a:t>를 이용하고 </a:t>
            </a:r>
            <a:r>
              <a:rPr lang="en-US" altLang="ko-KR" dirty="0"/>
              <a:t>EPCM </a:t>
            </a:r>
            <a:r>
              <a:rPr lang="en-US" altLang="ko-KR" dirty="0" err="1"/>
              <a:t>항목은</a:t>
            </a:r>
            <a:r>
              <a:rPr lang="en-US" altLang="ko-KR" dirty="0"/>
              <a:t> </a:t>
            </a:r>
            <a:r>
              <a:rPr lang="en-US" altLang="ko-KR" dirty="0" err="1"/>
              <a:t>LP가</a:t>
            </a:r>
            <a:r>
              <a:rPr lang="en-US" altLang="ko-KR" dirty="0"/>
              <a:t> </a:t>
            </a:r>
            <a:r>
              <a:rPr lang="en-US" altLang="ko-KR" dirty="0" err="1"/>
              <a:t>엔트리의</a:t>
            </a:r>
            <a:r>
              <a:rPr lang="en-US" altLang="ko-KR" dirty="0"/>
              <a:t>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실행</a:t>
            </a:r>
            <a:r>
              <a:rPr lang="en-US" altLang="ko-KR" dirty="0"/>
              <a:t> </a:t>
            </a:r>
            <a:r>
              <a:rPr lang="en-US" altLang="ko-KR" dirty="0" err="1"/>
              <a:t>중일</a:t>
            </a:r>
            <a:r>
              <a:rPr lang="en-US" altLang="ko-KR" dirty="0"/>
              <a:t> </a:t>
            </a:r>
            <a:r>
              <a:rPr lang="en-US" altLang="ko-KR" dirty="0" err="1"/>
              <a:t>때만</a:t>
            </a:r>
            <a:r>
              <a:rPr lang="en-US" altLang="ko-KR" dirty="0"/>
              <a:t> TLB </a:t>
            </a:r>
            <a:r>
              <a:rPr lang="en-US" altLang="ko-KR" dirty="0" err="1"/>
              <a:t>변환이</a:t>
            </a:r>
            <a:r>
              <a:rPr lang="en-US" altLang="ko-KR" dirty="0"/>
              <a:t> </a:t>
            </a:r>
            <a:r>
              <a:rPr lang="en-US" altLang="ko-KR" dirty="0" err="1"/>
              <a:t>발생할</a:t>
            </a:r>
            <a:r>
              <a:rPr lang="en-US" altLang="ko-KR" dirty="0"/>
              <a:t> 수 </a:t>
            </a:r>
            <a:r>
              <a:rPr lang="en-US" altLang="ko-KR" dirty="0" err="1"/>
              <a:t>있으며</a:t>
            </a:r>
            <a:r>
              <a:rPr lang="en-US" altLang="ko-KR" dirty="0"/>
              <a:t> </a:t>
            </a:r>
            <a:r>
              <a:rPr lang="en-US" altLang="ko-KR" dirty="0" err="1"/>
              <a:t>LP가</a:t>
            </a:r>
            <a:r>
              <a:rPr lang="en-US" altLang="ko-KR" dirty="0"/>
              <a:t>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en-US" altLang="ko-KR" dirty="0" err="1"/>
              <a:t>모드를</a:t>
            </a:r>
            <a:r>
              <a:rPr lang="en-US" altLang="ko-KR" dirty="0"/>
              <a:t> </a:t>
            </a:r>
            <a:r>
              <a:rPr lang="en-US" altLang="ko-KR" dirty="0" err="1"/>
              <a:t>종료할</a:t>
            </a:r>
            <a:r>
              <a:rPr lang="en-US" altLang="ko-KR" dirty="0"/>
              <a:t> 때 TLB </a:t>
            </a:r>
            <a:r>
              <a:rPr lang="en-US" altLang="ko-KR" dirty="0" err="1"/>
              <a:t>변환이</a:t>
            </a:r>
            <a:r>
              <a:rPr lang="en-US" altLang="ko-KR" dirty="0"/>
              <a:t> </a:t>
            </a:r>
            <a:r>
              <a:rPr lang="en-US" altLang="ko-KR" dirty="0" err="1"/>
              <a:t>플러시된다</a:t>
            </a:r>
            <a:r>
              <a:rPr lang="en-US" altLang="ko-KR" dirty="0"/>
              <a:t>.</a:t>
            </a:r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EPCM Entries are Not In TLBs When Modified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EPCM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엔트리들은 변경 시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내에 없음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143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ETRACK</a:t>
            </a:r>
            <a:r>
              <a:rPr lang="ko-KR" altLang="en-US" dirty="0"/>
              <a:t>과 </a:t>
            </a:r>
            <a:r>
              <a:rPr lang="en-US" altLang="ko-KR" dirty="0"/>
              <a:t>EWB</a:t>
            </a:r>
            <a:r>
              <a:rPr lang="ko-KR" altLang="en-US" dirty="0"/>
              <a:t>에 대한 공식 문서는 없음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SECS</a:t>
            </a:r>
            <a:r>
              <a:rPr lang="ko-KR" altLang="en-US" dirty="0"/>
              <a:t>는 </a:t>
            </a:r>
            <a:r>
              <a:rPr lang="ko-KR" altLang="en-US" dirty="0" err="1"/>
              <a:t>마이크로코드로만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 fontAlgn="base"/>
            <a:r>
              <a:rPr lang="en-US" altLang="ko-KR" i="1" dirty="0"/>
              <a:t>active-threads</a:t>
            </a:r>
            <a:r>
              <a:rPr lang="ko-KR" altLang="en-US" i="1" dirty="0"/>
              <a:t>는 </a:t>
            </a:r>
            <a:r>
              <a:rPr lang="en-US" altLang="ko-KR" dirty="0"/>
              <a:t>SECS</a:t>
            </a:r>
            <a:r>
              <a:rPr lang="ko-KR" altLang="en-US" dirty="0"/>
              <a:t>를 소유한 </a:t>
            </a:r>
            <a:r>
              <a:rPr lang="ko-KR" altLang="en-US" dirty="0" err="1"/>
              <a:t>인클레이브의</a:t>
            </a:r>
            <a:r>
              <a:rPr lang="ko-KR" altLang="en-US" dirty="0"/>
              <a:t> 코드를 현재 실행하고 있는 </a:t>
            </a:r>
            <a:r>
              <a:rPr lang="en-US" altLang="ko-KR" dirty="0"/>
              <a:t>LP</a:t>
            </a:r>
            <a:r>
              <a:rPr lang="ko-KR" altLang="en-US" dirty="0"/>
              <a:t>의 수를 </a:t>
            </a:r>
            <a:r>
              <a:rPr lang="ko-KR" altLang="en-US" dirty="0" err="1"/>
              <a:t>트래킹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Tracking TLB Flushes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플러시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트래킹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203AD-20AA-4944-B3B9-6BFB95A20161}"/>
              </a:ext>
            </a:extLst>
          </p:cNvPr>
          <p:cNvSpPr txBox="1"/>
          <p:nvPr/>
        </p:nvSpPr>
        <p:spPr>
          <a:xfrm>
            <a:off x="2386181" y="3494028"/>
            <a:ext cx="7419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ECREATE(SECS)</a:t>
            </a:r>
          </a:p>
          <a:p>
            <a:pPr fontAlgn="base"/>
            <a:r>
              <a:rPr lang="en-US" altLang="ko-KR" dirty="0"/>
              <a:t>    ▷</a:t>
            </a:r>
            <a:r>
              <a:rPr lang="ko-KR" altLang="en-US" dirty="0" err="1"/>
              <a:t>트래킹에</a:t>
            </a:r>
            <a:r>
              <a:rPr lang="ko-KR" altLang="en-US" dirty="0"/>
              <a:t> 사용되는 </a:t>
            </a:r>
            <a:r>
              <a:rPr lang="en-US" altLang="ko-KR" dirty="0"/>
              <a:t>SECS </a:t>
            </a:r>
            <a:r>
              <a:rPr lang="ko-KR" altLang="en-US" dirty="0"/>
              <a:t>상태를 초기화한다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1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tracking</a:t>
            </a:r>
            <a:r>
              <a:rPr lang="en-US" altLang="ko-KR" dirty="0"/>
              <a:t> ← FALSE</a:t>
            </a:r>
          </a:p>
          <a:p>
            <a:pPr fontAlgn="base"/>
            <a:r>
              <a:rPr lang="en-US" altLang="ko-KR" dirty="0"/>
              <a:t>2 </a:t>
            </a:r>
            <a:r>
              <a:rPr lang="en-US" altLang="ko-KR" dirty="0" err="1"/>
              <a:t>SECS.</a:t>
            </a:r>
            <a:r>
              <a:rPr lang="en-US" altLang="ko-KR" i="1" dirty="0" err="1"/>
              <a:t>done</a:t>
            </a:r>
            <a:r>
              <a:rPr lang="en-US" altLang="ko-KR" i="1" dirty="0"/>
              <a:t>-tracking</a:t>
            </a:r>
            <a:r>
              <a:rPr lang="en-US" altLang="ko-KR" dirty="0"/>
              <a:t> ← FALSE</a:t>
            </a:r>
          </a:p>
          <a:p>
            <a:pPr fontAlgn="base"/>
            <a:r>
              <a:rPr lang="en-US" altLang="ko-KR" dirty="0"/>
              <a:t>3 </a:t>
            </a:r>
            <a:r>
              <a:rPr lang="en-US" altLang="ko-KR" dirty="0" err="1"/>
              <a:t>SECS.</a:t>
            </a:r>
            <a:r>
              <a:rPr lang="en-US" altLang="ko-KR" i="1" dirty="0" err="1"/>
              <a:t>active</a:t>
            </a:r>
            <a:r>
              <a:rPr lang="en-US" altLang="ko-KR" i="1" dirty="0"/>
              <a:t>-threads </a:t>
            </a:r>
            <a:r>
              <a:rPr lang="en-US" altLang="ko-KR" dirty="0"/>
              <a:t>← 0</a:t>
            </a:r>
          </a:p>
          <a:p>
            <a:pPr fontAlgn="base"/>
            <a:r>
              <a:rPr lang="en-US" altLang="ko-KR" dirty="0"/>
              <a:t>4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tracked</a:t>
            </a:r>
            <a:r>
              <a:rPr lang="en-US" altLang="ko-KR" i="1" dirty="0"/>
              <a:t>-threads</a:t>
            </a:r>
            <a:r>
              <a:rPr lang="en-US" altLang="ko-KR" dirty="0"/>
              <a:t> ← 0</a:t>
            </a:r>
          </a:p>
          <a:p>
            <a:pPr fontAlgn="base"/>
            <a:r>
              <a:rPr lang="en-US" altLang="ko-KR" dirty="0"/>
              <a:t>5 </a:t>
            </a:r>
            <a:r>
              <a:rPr lang="en-US" altLang="ko-KR" dirty="0" err="1"/>
              <a:t>SECS.</a:t>
            </a:r>
            <a:r>
              <a:rPr lang="en-US" altLang="ko-KR" i="1" dirty="0" err="1"/>
              <a:t>lp</a:t>
            </a:r>
            <a:r>
              <a:rPr lang="en-US" altLang="ko-KR" i="1" dirty="0"/>
              <a:t>-mask </a:t>
            </a:r>
            <a:r>
              <a:rPr lang="en-US" altLang="ko-KR" dirty="0"/>
              <a:t>← 0</a:t>
            </a:r>
          </a:p>
          <a:p>
            <a:endParaRPr lang="en-US" altLang="ko-KR" dirty="0"/>
          </a:p>
          <a:p>
            <a:r>
              <a:rPr lang="ko-KR" altLang="en-US" b="1" dirty="0"/>
              <a:t>그림 </a:t>
            </a:r>
            <a:r>
              <a:rPr lang="en-US" altLang="ko-KR" b="1" dirty="0"/>
              <a:t>87</a:t>
            </a:r>
            <a:r>
              <a:rPr lang="en-US" altLang="ko-KR" dirty="0"/>
              <a:t>: </a:t>
            </a:r>
            <a:r>
              <a:rPr lang="ko-KR" altLang="en-US" dirty="0"/>
              <a:t>이 절에 제시된 </a:t>
            </a:r>
            <a:r>
              <a:rPr lang="en-US" altLang="ko-KR" dirty="0"/>
              <a:t>TLB </a:t>
            </a:r>
            <a:r>
              <a:rPr lang="ko-KR" altLang="en-US" dirty="0" err="1"/>
              <a:t>플러시</a:t>
            </a:r>
            <a:r>
              <a:rPr lang="ko-KR" altLang="en-US" dirty="0"/>
              <a:t> 추적 방법에 의해 사용되는 </a:t>
            </a:r>
            <a:r>
              <a:rPr lang="en-US" altLang="ko-KR" dirty="0"/>
              <a:t>SECS </a:t>
            </a:r>
            <a:r>
              <a:rPr lang="ko-KR" altLang="en-US" dirty="0"/>
              <a:t>필드를 초기화하는 데 사용되는 알고리즘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881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ETRACK는</a:t>
            </a:r>
            <a:r>
              <a:rPr lang="en-US" altLang="ko-KR" dirty="0"/>
              <a:t> </a:t>
            </a:r>
            <a:r>
              <a:rPr lang="en-US" altLang="ko-KR" dirty="0" err="1"/>
              <a:t>주변</a:t>
            </a:r>
            <a:r>
              <a:rPr lang="en-US" altLang="ko-KR" dirty="0"/>
              <a:t> </a:t>
            </a:r>
            <a:r>
              <a:rPr lang="en-US" altLang="ko-KR" dirty="0" err="1"/>
              <a:t>장치에</a:t>
            </a:r>
            <a:r>
              <a:rPr lang="en-US" altLang="ko-KR" dirty="0"/>
              <a:t> </a:t>
            </a:r>
            <a:r>
              <a:rPr lang="en-US" altLang="ko-KR" dirty="0" err="1"/>
              <a:t>대한</a:t>
            </a:r>
            <a:r>
              <a:rPr lang="en-US" altLang="ko-KR" dirty="0"/>
              <a:t> TLB </a:t>
            </a:r>
            <a:r>
              <a:rPr lang="en-US" altLang="ko-KR" dirty="0" err="1"/>
              <a:t>플러시</a:t>
            </a:r>
            <a:r>
              <a:rPr lang="en-US" altLang="ko-KR" dirty="0"/>
              <a:t> </a:t>
            </a:r>
            <a:r>
              <a:rPr lang="en-US" altLang="ko-KR" dirty="0" err="1"/>
              <a:t>추적을</a:t>
            </a:r>
            <a:r>
              <a:rPr lang="en-US" altLang="ko-KR" dirty="0"/>
              <a:t> </a:t>
            </a:r>
            <a:r>
              <a:rPr lang="en-US" altLang="ko-KR" dirty="0" err="1"/>
              <a:t>활성화한다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ETRACK</a:t>
            </a:r>
            <a:r>
              <a:rPr lang="ko-KR" altLang="en-US" dirty="0"/>
              <a:t>을 하면 </a:t>
            </a:r>
            <a:r>
              <a:rPr lang="en-US" altLang="ko-KR" i="1" dirty="0"/>
              <a:t>active-</a:t>
            </a:r>
            <a:r>
              <a:rPr lang="en-US" altLang="ko-KR" i="1" dirty="0" err="1"/>
              <a:t>threads</a:t>
            </a:r>
            <a:r>
              <a:rPr lang="en-US" altLang="ko-KR" dirty="0" err="1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원자적으로</a:t>
            </a:r>
            <a:r>
              <a:rPr lang="en-US" altLang="ko-KR" dirty="0"/>
              <a:t> </a:t>
            </a:r>
            <a:r>
              <a:rPr lang="en-US" altLang="ko-KR" dirty="0" err="1"/>
              <a:t>읽고</a:t>
            </a:r>
            <a:r>
              <a:rPr lang="en-US" altLang="ko-KR" dirty="0"/>
              <a:t> 그 </a:t>
            </a:r>
            <a:r>
              <a:rPr lang="en-US" altLang="ko-KR" dirty="0" err="1"/>
              <a:t>결과를</a:t>
            </a:r>
            <a:r>
              <a:rPr lang="en-US" altLang="ko-KR" dirty="0"/>
              <a:t> </a:t>
            </a:r>
            <a:r>
              <a:rPr lang="en-US" altLang="ko-KR" i="1" dirty="0"/>
              <a:t>tracked-</a:t>
            </a:r>
            <a:r>
              <a:rPr lang="en-US" altLang="ko-KR" i="1" dirty="0" err="1"/>
              <a:t>threads</a:t>
            </a:r>
            <a:r>
              <a:rPr lang="en-US" altLang="ko-KR" dirty="0" err="1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기록한다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Tracking TLB Flushes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플러시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트래킹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CAA80-54A2-4630-824D-41B858BE950B}"/>
              </a:ext>
            </a:extLst>
          </p:cNvPr>
          <p:cNvSpPr txBox="1"/>
          <p:nvPr/>
        </p:nvSpPr>
        <p:spPr>
          <a:xfrm>
            <a:off x="1969517" y="3028156"/>
            <a:ext cx="8252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/>
              <a:t>ETRACK(SECS)</a:t>
            </a:r>
          </a:p>
          <a:p>
            <a:pPr fontAlgn="base"/>
            <a:r>
              <a:rPr lang="en-US" altLang="ko-KR" dirty="0"/>
              <a:t>     ▷tracking</a:t>
            </a:r>
            <a:r>
              <a:rPr lang="ko-KR" altLang="en-US" dirty="0"/>
              <a:t>이 이미 </a:t>
            </a:r>
            <a:r>
              <a:rPr lang="en-US" altLang="ko-KR" dirty="0"/>
              <a:t>active</a:t>
            </a:r>
            <a:r>
              <a:rPr lang="ko-KR" altLang="en-US" dirty="0"/>
              <a:t>이면 </a:t>
            </a:r>
            <a:r>
              <a:rPr lang="en-US" altLang="ko-KR" dirty="0"/>
              <a:t>abort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1 </a:t>
            </a:r>
            <a:r>
              <a:rPr lang="en-US" altLang="ko-KR" b="1" dirty="0"/>
              <a:t>if </a:t>
            </a:r>
            <a:r>
              <a:rPr lang="en-US" altLang="ko-KR" dirty="0" err="1"/>
              <a:t>SECS.tracking</a:t>
            </a:r>
            <a:r>
              <a:rPr lang="en-US" altLang="ko-KR" dirty="0"/>
              <a:t> = TRUE</a:t>
            </a:r>
          </a:p>
          <a:p>
            <a:pPr fontAlgn="base"/>
            <a:r>
              <a:rPr lang="en-US" altLang="ko-KR" dirty="0"/>
              <a:t>2    </a:t>
            </a:r>
            <a:r>
              <a:rPr lang="en-US" altLang="ko-KR" b="1" dirty="0"/>
              <a:t>then return</a:t>
            </a:r>
            <a:r>
              <a:rPr lang="en-US" altLang="ko-KR" dirty="0"/>
              <a:t> SGX-PREV-TRK-INCMPL</a:t>
            </a:r>
          </a:p>
          <a:p>
            <a:pPr fontAlgn="base"/>
            <a:r>
              <a:rPr lang="en-US" altLang="ko-KR" dirty="0"/>
              <a:t>      ▷Activate TLB flush tracking.</a:t>
            </a:r>
          </a:p>
          <a:p>
            <a:pPr fontAlgn="base"/>
            <a:r>
              <a:rPr lang="en-US" altLang="ko-KR" dirty="0"/>
              <a:t>3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tracking</a:t>
            </a:r>
            <a:r>
              <a:rPr lang="en-US" altLang="ko-KR" dirty="0"/>
              <a:t> ← TRUE</a:t>
            </a:r>
          </a:p>
          <a:p>
            <a:pPr fontAlgn="base"/>
            <a:r>
              <a:rPr lang="en-US" altLang="ko-KR" dirty="0"/>
              <a:t>4 </a:t>
            </a:r>
            <a:r>
              <a:rPr lang="en-US" altLang="ko-KR" dirty="0" err="1"/>
              <a:t>SECS.</a:t>
            </a:r>
            <a:r>
              <a:rPr lang="en-US" altLang="ko-KR" i="1" dirty="0" err="1"/>
              <a:t>done</a:t>
            </a:r>
            <a:r>
              <a:rPr lang="en-US" altLang="ko-KR" i="1" dirty="0"/>
              <a:t>-tracking</a:t>
            </a:r>
            <a:r>
              <a:rPr lang="en-US" altLang="ko-KR" dirty="0"/>
              <a:t> ← FALSE</a:t>
            </a:r>
          </a:p>
          <a:p>
            <a:pPr fontAlgn="base"/>
            <a:r>
              <a:rPr lang="en-US" altLang="ko-KR" dirty="0"/>
              <a:t>5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tracked</a:t>
            </a:r>
            <a:r>
              <a:rPr lang="en-US" altLang="ko-KR" i="1" dirty="0"/>
              <a:t>-threads</a:t>
            </a:r>
            <a:r>
              <a:rPr lang="en-US" altLang="ko-KR" dirty="0"/>
              <a:t> ←ATOMIC-READ(</a:t>
            </a:r>
            <a:r>
              <a:rPr lang="en-US" altLang="ko-KR" dirty="0" err="1"/>
              <a:t>SECS.</a:t>
            </a:r>
            <a:r>
              <a:rPr lang="en-US" altLang="ko-KR" i="1" dirty="0" err="1"/>
              <a:t>active</a:t>
            </a:r>
            <a:r>
              <a:rPr lang="en-US" altLang="ko-KR" i="1" dirty="0"/>
              <a:t>-threads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6 </a:t>
            </a:r>
            <a:r>
              <a:rPr lang="en-US" altLang="ko-KR" b="1" dirty="0"/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← 0 </a:t>
            </a:r>
            <a:r>
              <a:rPr lang="en-US" altLang="ko-KR" b="1" dirty="0"/>
              <a:t>to</a:t>
            </a:r>
            <a:r>
              <a:rPr lang="en-US" altLang="ko-KR" dirty="0"/>
              <a:t> MAX-LP-ID</a:t>
            </a:r>
          </a:p>
          <a:p>
            <a:pPr fontAlgn="base"/>
            <a:r>
              <a:rPr lang="en-US" altLang="ko-KR" dirty="0"/>
              <a:t>7       </a:t>
            </a:r>
            <a:r>
              <a:rPr lang="en-US" altLang="ko-KR" b="1" dirty="0"/>
              <a:t>do</a:t>
            </a:r>
            <a:r>
              <a:rPr lang="en-US" altLang="ko-KR" dirty="0"/>
              <a:t> ATOMIC-CLEAR(</a:t>
            </a:r>
            <a:r>
              <a:rPr lang="en-US" altLang="ko-KR" dirty="0" err="1"/>
              <a:t>SECS.</a:t>
            </a:r>
            <a:r>
              <a:rPr lang="en-US" altLang="ko-KR" i="1" dirty="0" err="1"/>
              <a:t>lp</a:t>
            </a:r>
            <a:r>
              <a:rPr lang="en-US" altLang="ko-KR" i="1" dirty="0"/>
              <a:t>-mask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ko-KR" altLang="en-US" b="1" dirty="0"/>
              <a:t>그림 </a:t>
            </a:r>
            <a:r>
              <a:rPr lang="en-US" altLang="ko-KR" b="1" dirty="0"/>
              <a:t>88: </a:t>
            </a:r>
            <a:r>
              <a:rPr lang="en-US" altLang="ko-KR" dirty="0"/>
              <a:t>TLB </a:t>
            </a:r>
            <a:r>
              <a:rPr lang="ko-KR" altLang="en-US" dirty="0" err="1"/>
              <a:t>플러시</a:t>
            </a:r>
            <a:r>
              <a:rPr lang="ko-KR" altLang="en-US" dirty="0"/>
              <a:t> 추적을 활성화하기 위해 </a:t>
            </a:r>
            <a:r>
              <a:rPr lang="en-US" altLang="ko-KR" dirty="0"/>
              <a:t>ETRACK</a:t>
            </a:r>
            <a:r>
              <a:rPr lang="ko-KR" altLang="en-US" dirty="0"/>
              <a:t>에서 사용하는 알고리즘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9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pPr fontAlgn="base"/>
            <a:r>
              <a:rPr lang="en-US" altLang="ko-KR" i="1" dirty="0"/>
              <a:t>active-threads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</a:t>
            </a:r>
            <a:r>
              <a:rPr lang="en-US" altLang="ko-KR" dirty="0"/>
              <a:t>, ETRACK</a:t>
            </a:r>
            <a:r>
              <a:rPr lang="ko-KR" altLang="en-US" dirty="0"/>
              <a:t>이 </a:t>
            </a:r>
            <a:r>
              <a:rPr lang="ko-KR" altLang="en-US" dirty="0" err="1"/>
              <a:t>됬을</a:t>
            </a:r>
            <a:r>
              <a:rPr lang="en-US" altLang="ko-KR" dirty="0"/>
              <a:t> </a:t>
            </a:r>
            <a:r>
              <a:rPr lang="ko-KR" altLang="en-US" dirty="0"/>
              <a:t>때 </a:t>
            </a:r>
            <a:r>
              <a:rPr lang="ko-KR" altLang="en-US" dirty="0" err="1"/>
              <a:t>인클레이브의</a:t>
            </a:r>
            <a:r>
              <a:rPr lang="ko-KR" altLang="en-US" dirty="0"/>
              <a:t> 코드를 실행하는 모든 </a:t>
            </a:r>
            <a:r>
              <a:rPr lang="en-US" altLang="ko-KR" dirty="0"/>
              <a:t>LP</a:t>
            </a:r>
            <a:r>
              <a:rPr lang="ko-KR" altLang="en-US" dirty="0"/>
              <a:t>가 적어도 한 번은 </a:t>
            </a:r>
            <a:r>
              <a:rPr lang="ko-KR" altLang="en-US" dirty="0" err="1"/>
              <a:t>인클레이브</a:t>
            </a:r>
            <a:r>
              <a:rPr lang="en-US" altLang="ko-KR" dirty="0"/>
              <a:t> </a:t>
            </a:r>
            <a:r>
              <a:rPr lang="ko-KR" altLang="en-US" dirty="0"/>
              <a:t>모드를 종료하였으며 완성된 </a:t>
            </a:r>
            <a:r>
              <a:rPr lang="en-US" altLang="ko-KR" dirty="0"/>
              <a:t>tracking flag</a:t>
            </a:r>
            <a:r>
              <a:rPr lang="ko-KR" altLang="en-US" dirty="0"/>
              <a:t>를 설정할 수 있다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Tracking TLB Flushes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플러시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트래킹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35DAD-D737-41DE-80C4-B74F7ED2C788}"/>
              </a:ext>
            </a:extLst>
          </p:cNvPr>
          <p:cNvSpPr txBox="1"/>
          <p:nvPr/>
        </p:nvSpPr>
        <p:spPr>
          <a:xfrm>
            <a:off x="1348636" y="3193372"/>
            <a:ext cx="9494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ENCLAVE-EXIT(SECS)</a:t>
            </a:r>
          </a:p>
          <a:p>
            <a:pPr fontAlgn="base"/>
            <a:r>
              <a:rPr lang="en-US" altLang="ko-KR" dirty="0"/>
              <a:t>      ▷</a:t>
            </a:r>
            <a:r>
              <a:rPr lang="en-US" altLang="ko-KR" dirty="0" err="1"/>
              <a:t>encalve</a:t>
            </a:r>
            <a:r>
              <a:rPr lang="en-US" altLang="ko-KR" dirty="0"/>
              <a:t> exit</a:t>
            </a:r>
            <a:r>
              <a:rPr lang="ko-KR" altLang="en-US" dirty="0"/>
              <a:t>에 대한 </a:t>
            </a:r>
            <a:r>
              <a:rPr lang="en-US" altLang="ko-KR" dirty="0"/>
              <a:t>track</a:t>
            </a:r>
          </a:p>
          <a:p>
            <a:pPr fontAlgn="base"/>
            <a:r>
              <a:rPr lang="en-US" altLang="ko-KR" dirty="0"/>
              <a:t>1 ATOMIC-DECREMENT(</a:t>
            </a:r>
            <a:r>
              <a:rPr lang="en-US" altLang="ko-KR" dirty="0" err="1"/>
              <a:t>SECS.</a:t>
            </a:r>
            <a:r>
              <a:rPr lang="en-US" altLang="ko-KR" i="1" dirty="0" err="1"/>
              <a:t>active</a:t>
            </a:r>
            <a:r>
              <a:rPr lang="en-US" altLang="ko-KR" i="1" dirty="0"/>
              <a:t>-threads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2 </a:t>
            </a:r>
            <a:r>
              <a:rPr lang="en-US" altLang="ko-KR" b="1" dirty="0"/>
              <a:t>if</a:t>
            </a:r>
            <a:r>
              <a:rPr lang="en-US" altLang="ko-KR" dirty="0"/>
              <a:t> ATOMIC-TEST-AND-SET(</a:t>
            </a:r>
            <a:r>
              <a:rPr lang="en-US" altLang="ko-KR" dirty="0" err="1"/>
              <a:t>SECS.l</a:t>
            </a:r>
            <a:r>
              <a:rPr lang="en-US" altLang="ko-KR" i="1" dirty="0" err="1"/>
              <a:t>p</a:t>
            </a:r>
            <a:r>
              <a:rPr lang="en-US" altLang="ko-KR" i="1" dirty="0"/>
              <a:t>-mask</a:t>
            </a:r>
            <a:r>
              <a:rPr lang="en-US" altLang="ko-KR" dirty="0"/>
              <a:t>[LP-ID])</a:t>
            </a:r>
          </a:p>
          <a:p>
            <a:pPr fontAlgn="base"/>
            <a:r>
              <a:rPr lang="en-US" altLang="ko-KR" dirty="0"/>
              <a:t>3    </a:t>
            </a:r>
            <a:r>
              <a:rPr lang="en-US" altLang="ko-KR" b="1" dirty="0"/>
              <a:t>then</a:t>
            </a:r>
            <a:r>
              <a:rPr lang="en-US" altLang="ko-KR" dirty="0"/>
              <a:t> ATOMIC-DECREMENT(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tracked</a:t>
            </a:r>
            <a:r>
              <a:rPr lang="en-US" altLang="ko-KR" i="1" dirty="0"/>
              <a:t>-threads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4 </a:t>
            </a:r>
            <a:r>
              <a:rPr lang="en-US" altLang="ko-KR" b="1" dirty="0"/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tracked</a:t>
            </a:r>
            <a:r>
              <a:rPr lang="en-US" altLang="ko-KR" i="1" dirty="0"/>
              <a:t>-threads</a:t>
            </a:r>
            <a:r>
              <a:rPr lang="en-US" altLang="ko-KR" dirty="0"/>
              <a:t> = 0</a:t>
            </a:r>
          </a:p>
          <a:p>
            <a:pPr fontAlgn="base"/>
            <a:r>
              <a:rPr lang="en-US" altLang="ko-KR" dirty="0"/>
              <a:t>5</a:t>
            </a:r>
            <a:r>
              <a:rPr lang="en-US" altLang="ko-KR" b="1" dirty="0"/>
              <a:t> then</a:t>
            </a:r>
            <a:r>
              <a:rPr lang="en-US" altLang="ko-KR" dirty="0"/>
              <a:t> </a:t>
            </a:r>
            <a:r>
              <a:rPr lang="en-US" altLang="ko-KR" dirty="0" err="1"/>
              <a:t>SECS.</a:t>
            </a:r>
            <a:r>
              <a:rPr lang="en-US" altLang="ko-KR" i="1" dirty="0" err="1"/>
              <a:t>done</a:t>
            </a:r>
            <a:r>
              <a:rPr lang="en-US" altLang="ko-KR" i="1" dirty="0"/>
              <a:t>-tracking</a:t>
            </a:r>
            <a:r>
              <a:rPr lang="en-US" altLang="ko-KR" dirty="0"/>
              <a:t> ← TRUE</a:t>
            </a:r>
          </a:p>
          <a:p>
            <a:pPr marL="342900" indent="-342900" fontAlgn="base">
              <a:buAutoNum type="arabicPlain" startAt="5"/>
            </a:pPr>
            <a:endParaRPr lang="en-US" altLang="ko-KR" dirty="0"/>
          </a:p>
          <a:p>
            <a:pPr fontAlgn="base"/>
            <a:r>
              <a:rPr lang="ko-KR" altLang="en-US" b="1" dirty="0"/>
              <a:t>그림 </a:t>
            </a:r>
            <a:r>
              <a:rPr lang="en-US" altLang="ko-KR" b="1" dirty="0"/>
              <a:t>89: </a:t>
            </a:r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en-US" altLang="ko-KR" dirty="0"/>
              <a:t>EEXIT</a:t>
            </a:r>
            <a:r>
              <a:rPr lang="ko-KR" altLang="en-US" dirty="0"/>
              <a:t>나 </a:t>
            </a:r>
            <a:r>
              <a:rPr lang="en-US" altLang="ko-KR" dirty="0"/>
              <a:t>AEX</a:t>
            </a:r>
            <a:r>
              <a:rPr lang="ko-KR" altLang="en-US" dirty="0"/>
              <a:t>를 통해 </a:t>
            </a:r>
            <a:r>
              <a:rPr lang="ko-KR" altLang="en-US" dirty="0" err="1"/>
              <a:t>엔클레이브를</a:t>
            </a:r>
            <a:r>
              <a:rPr lang="ko-KR" altLang="en-US" dirty="0"/>
              <a:t> 벗어날 때 </a:t>
            </a:r>
            <a:r>
              <a:rPr lang="en-US" altLang="ko-KR" dirty="0"/>
              <a:t>TLB </a:t>
            </a:r>
            <a:r>
              <a:rPr lang="ko-KR" altLang="en-US" dirty="0" err="1"/>
              <a:t>플러시</a:t>
            </a:r>
            <a:r>
              <a:rPr lang="ko-KR" altLang="en-US" dirty="0"/>
              <a:t> 추적 상태를 업데이트하는 알고리즘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975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en-US" altLang="ko-KR" dirty="0"/>
              <a:t>TLB </a:t>
            </a:r>
            <a:r>
              <a:rPr lang="ko-KR" altLang="en-US" dirty="0" err="1"/>
              <a:t>플러시</a:t>
            </a:r>
            <a:r>
              <a:rPr lang="ko-KR" altLang="en-US" dirty="0"/>
              <a:t> </a:t>
            </a:r>
            <a:r>
              <a:rPr lang="ko-KR" altLang="en-US" dirty="0" err="1"/>
              <a:t>트래킹이</a:t>
            </a:r>
            <a:r>
              <a:rPr lang="ko-KR" altLang="en-US" dirty="0"/>
              <a:t> 활성화된 </a:t>
            </a:r>
            <a:r>
              <a:rPr lang="ko-KR" altLang="en-US" dirty="0" err="1"/>
              <a:t>인클레이브내에서</a:t>
            </a:r>
            <a:r>
              <a:rPr lang="ko-KR" altLang="en-US" dirty="0"/>
              <a:t> 코드를 실행하기 시작하면 </a:t>
            </a:r>
            <a:r>
              <a:rPr lang="en-US" altLang="ko-KR" i="1" dirty="0" err="1"/>
              <a:t>lp</a:t>
            </a:r>
            <a:r>
              <a:rPr lang="en-US" altLang="ko-KR" i="1" dirty="0"/>
              <a:t>-mask</a:t>
            </a:r>
            <a:r>
              <a:rPr lang="ko-KR" altLang="en-US" i="1" dirty="0"/>
              <a:t>를</a:t>
            </a:r>
            <a:r>
              <a:rPr lang="ko-KR" altLang="en-US" dirty="0"/>
              <a:t> 설정한다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Tracking TLB Flushes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플러시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트래킹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82A6B-1C60-4DD9-A0A5-D1DE0F89993A}"/>
              </a:ext>
            </a:extLst>
          </p:cNvPr>
          <p:cNvSpPr txBox="1"/>
          <p:nvPr/>
        </p:nvSpPr>
        <p:spPr>
          <a:xfrm>
            <a:off x="1728591" y="3429000"/>
            <a:ext cx="8730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ENCLAVE-ENTER(SECS)</a:t>
            </a:r>
          </a:p>
          <a:p>
            <a:pPr fontAlgn="base"/>
            <a:r>
              <a:rPr lang="en-US" altLang="ko-KR" dirty="0"/>
              <a:t>     ▷enclave entry</a:t>
            </a:r>
            <a:r>
              <a:rPr lang="ko-KR" altLang="en-US" dirty="0"/>
              <a:t>시의 </a:t>
            </a:r>
            <a:r>
              <a:rPr lang="en-US" altLang="ko-KR" dirty="0"/>
              <a:t>track</a:t>
            </a:r>
          </a:p>
          <a:p>
            <a:pPr fontAlgn="base"/>
            <a:r>
              <a:rPr lang="en-US" altLang="ko-KR" dirty="0"/>
              <a:t>1 ATOMIC-INCREMENT(</a:t>
            </a:r>
            <a:r>
              <a:rPr lang="en-US" altLang="ko-KR" dirty="0" err="1"/>
              <a:t>SECS.</a:t>
            </a:r>
            <a:r>
              <a:rPr lang="en-US" altLang="ko-KR" i="1" dirty="0" err="1"/>
              <a:t>active</a:t>
            </a:r>
            <a:r>
              <a:rPr lang="en-US" altLang="ko-KR" i="1" dirty="0"/>
              <a:t>-threads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2 ATOMIC-SET(</a:t>
            </a:r>
            <a:r>
              <a:rPr lang="en-US" altLang="ko-KR" dirty="0" err="1"/>
              <a:t>SECS.</a:t>
            </a:r>
            <a:r>
              <a:rPr lang="en-US" altLang="ko-KR" i="1" dirty="0" err="1"/>
              <a:t>lp</a:t>
            </a:r>
            <a:r>
              <a:rPr lang="en-US" altLang="ko-KR" i="1" dirty="0"/>
              <a:t>-mask</a:t>
            </a:r>
            <a:r>
              <a:rPr lang="en-US" altLang="ko-KR" dirty="0"/>
              <a:t>[LP-ID])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b="1" dirty="0"/>
              <a:t>그림 </a:t>
            </a:r>
            <a:r>
              <a:rPr lang="en-US" altLang="ko-KR" b="1" dirty="0"/>
              <a:t>90: </a:t>
            </a:r>
            <a:r>
              <a:rPr lang="en-US" altLang="ko-KR" dirty="0"/>
              <a:t>LP</a:t>
            </a:r>
            <a:r>
              <a:rPr lang="ko-KR" altLang="en-US" dirty="0"/>
              <a:t>가 </a:t>
            </a:r>
            <a:r>
              <a:rPr lang="en-US" altLang="ko-KR" dirty="0"/>
              <a:t>EENTER </a:t>
            </a:r>
            <a:r>
              <a:rPr lang="ko-KR" altLang="en-US" dirty="0"/>
              <a:t>또는 </a:t>
            </a:r>
            <a:r>
              <a:rPr lang="en-US" altLang="ko-KR" dirty="0"/>
              <a:t>ERESUME</a:t>
            </a:r>
            <a:r>
              <a:rPr lang="ko-KR" altLang="en-US" dirty="0"/>
              <a:t>를 통해 </a:t>
            </a:r>
            <a:r>
              <a:rPr lang="en-US" altLang="ko-KR" dirty="0"/>
              <a:t>enclave</a:t>
            </a:r>
            <a:r>
              <a:rPr lang="ko-KR" altLang="en-US" dirty="0"/>
              <a:t>에 들어갈 때 </a:t>
            </a:r>
            <a:r>
              <a:rPr lang="en-US" altLang="ko-KR" dirty="0"/>
              <a:t>TLB </a:t>
            </a:r>
            <a:r>
              <a:rPr lang="ko-KR" altLang="en-US" dirty="0" err="1"/>
              <a:t>플러시</a:t>
            </a:r>
            <a:r>
              <a:rPr lang="ko-KR" altLang="en-US" dirty="0"/>
              <a:t> 추적 상태를 업데이트하는 알고리즘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24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EWB</a:t>
            </a:r>
            <a:r>
              <a:rPr lang="ko-KR" altLang="en-US" dirty="0"/>
              <a:t>는 추적과 추적 완료가 모두 참인지 확인 가능하도록 </a:t>
            </a:r>
            <a:r>
              <a:rPr lang="en-US" altLang="ko-KR" dirty="0"/>
              <a:t>ETRACK </a:t>
            </a:r>
            <a:r>
              <a:rPr lang="ko-KR" altLang="en-US" dirty="0"/>
              <a:t>실행 시 </a:t>
            </a:r>
            <a:r>
              <a:rPr lang="ko-KR" altLang="en-US" dirty="0" err="1"/>
              <a:t>인클레이브의</a:t>
            </a:r>
            <a:r>
              <a:rPr lang="ko-KR" altLang="en-US" dirty="0"/>
              <a:t> 코드를 실행하고 있던 모든 </a:t>
            </a:r>
            <a:r>
              <a:rPr lang="en-US" altLang="ko-KR" dirty="0"/>
              <a:t>LP</a:t>
            </a:r>
            <a:r>
              <a:rPr lang="ko-KR" altLang="en-US" dirty="0"/>
              <a:t>에 </a:t>
            </a:r>
            <a:r>
              <a:rPr lang="en-US" altLang="ko-KR" dirty="0"/>
              <a:t>enclave exit</a:t>
            </a:r>
            <a:r>
              <a:rPr lang="ko-KR" altLang="en-US" dirty="0"/>
              <a:t>을 </a:t>
            </a:r>
            <a:r>
              <a:rPr lang="ko-KR" altLang="en-US" dirty="0" err="1"/>
              <a:t>트리거한다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Tracking TLB Flushes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플러시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트래킹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F401C-1720-4A11-BF97-885CA389A736}"/>
              </a:ext>
            </a:extLst>
          </p:cNvPr>
          <p:cNvSpPr txBox="1"/>
          <p:nvPr/>
        </p:nvSpPr>
        <p:spPr>
          <a:xfrm>
            <a:off x="1101246" y="2812713"/>
            <a:ext cx="108893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EWB-VERIFY(virtual-</a:t>
            </a:r>
            <a:r>
              <a:rPr lang="en-US" altLang="ko-KR" dirty="0" err="1"/>
              <a:t>addr</a:t>
            </a:r>
            <a:r>
              <a:rPr lang="en-US" altLang="ko-KR" dirty="0"/>
              <a:t> )</a:t>
            </a:r>
          </a:p>
          <a:p>
            <a:pPr fontAlgn="base"/>
            <a:r>
              <a:rPr lang="en-US" altLang="ko-KR" dirty="0"/>
              <a:t>1 physical-</a:t>
            </a:r>
            <a:r>
              <a:rPr lang="en-US" altLang="ko-KR" dirty="0" err="1"/>
              <a:t>addr</a:t>
            </a:r>
            <a:r>
              <a:rPr lang="en-US" altLang="ko-KR" dirty="0"/>
              <a:t> ← TRANSLATE(virtual-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2 </a:t>
            </a:r>
            <a:r>
              <a:rPr lang="en-US" altLang="ko-KR" dirty="0" err="1"/>
              <a:t>epcm</a:t>
            </a:r>
            <a:r>
              <a:rPr lang="en-US" altLang="ko-KR" dirty="0"/>
              <a:t>-slot ← EPCM-SLOT(physical-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3 </a:t>
            </a:r>
            <a:r>
              <a:rPr lang="en-US" altLang="ko-KR" b="1" dirty="0"/>
              <a:t>if</a:t>
            </a:r>
            <a:r>
              <a:rPr lang="en-US" altLang="ko-KR" dirty="0"/>
              <a:t> EPCM [slot].BLOCKED = FALSE</a:t>
            </a:r>
          </a:p>
          <a:p>
            <a:pPr fontAlgn="base"/>
            <a:r>
              <a:rPr lang="en-US" altLang="ko-KR" dirty="0"/>
              <a:t>4     </a:t>
            </a:r>
            <a:r>
              <a:rPr lang="en-US" altLang="ko-KR" b="1" dirty="0"/>
              <a:t>then return</a:t>
            </a:r>
            <a:r>
              <a:rPr lang="en-US" altLang="ko-KR" dirty="0"/>
              <a:t> SGX-NOT-BLOCKED</a:t>
            </a:r>
          </a:p>
          <a:p>
            <a:pPr fontAlgn="base"/>
            <a:r>
              <a:rPr lang="en-US" altLang="ko-KR" dirty="0"/>
              <a:t>5 SECS ← EPCM-ADDR(EPCM[slot].ENCLAVESECS)</a:t>
            </a:r>
          </a:p>
          <a:p>
            <a:pPr fontAlgn="base"/>
            <a:r>
              <a:rPr lang="en-US" altLang="ko-KR" dirty="0"/>
              <a:t>      ▷EPC page</a:t>
            </a:r>
            <a:r>
              <a:rPr lang="ko-KR" altLang="en-US" dirty="0"/>
              <a:t>가 </a:t>
            </a:r>
            <a:r>
              <a:rPr lang="en-US" altLang="ko-KR" dirty="0"/>
              <a:t>evicted </a:t>
            </a:r>
            <a:r>
              <a:rPr lang="ko-KR" altLang="en-US" dirty="0"/>
              <a:t>될 수 있는지 검증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6 </a:t>
            </a:r>
            <a:r>
              <a:rPr lang="en-US" altLang="ko-KR" b="1" dirty="0"/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tracking</a:t>
            </a:r>
            <a:r>
              <a:rPr lang="en-US" altLang="ko-KR" dirty="0"/>
              <a:t> = FALSE</a:t>
            </a:r>
          </a:p>
          <a:p>
            <a:pPr fontAlgn="base"/>
            <a:r>
              <a:rPr lang="en-US" altLang="ko-KR" dirty="0"/>
              <a:t>7    </a:t>
            </a:r>
            <a:r>
              <a:rPr lang="en-US" altLang="ko-KR" b="1" dirty="0"/>
              <a:t>then return</a:t>
            </a:r>
            <a:r>
              <a:rPr lang="en-US" altLang="ko-KR" dirty="0"/>
              <a:t> SGX-NOT-TRACKED</a:t>
            </a:r>
          </a:p>
          <a:p>
            <a:pPr fontAlgn="base"/>
            <a:r>
              <a:rPr lang="en-US" altLang="ko-KR" dirty="0"/>
              <a:t>8 </a:t>
            </a:r>
            <a:r>
              <a:rPr lang="en-US" altLang="ko-KR" b="1" dirty="0"/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SECS.</a:t>
            </a:r>
            <a:r>
              <a:rPr lang="en-US" altLang="ko-KR" i="1" dirty="0" err="1"/>
              <a:t>done</a:t>
            </a:r>
            <a:r>
              <a:rPr lang="en-US" altLang="ko-KR" i="1" dirty="0"/>
              <a:t>-tracking</a:t>
            </a:r>
            <a:r>
              <a:rPr lang="en-US" altLang="ko-KR" dirty="0"/>
              <a:t> = FALSE</a:t>
            </a:r>
          </a:p>
          <a:p>
            <a:pPr fontAlgn="base"/>
            <a:r>
              <a:rPr lang="en-US" altLang="ko-KR" dirty="0"/>
              <a:t>9    </a:t>
            </a:r>
            <a:r>
              <a:rPr lang="en-US" altLang="ko-KR" b="1" dirty="0"/>
              <a:t>then return</a:t>
            </a:r>
            <a:r>
              <a:rPr lang="en-US" altLang="ko-KR" dirty="0"/>
              <a:t> SGX-NOT-TRACKED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sz="1400" b="1" dirty="0"/>
              <a:t>그림 </a:t>
            </a:r>
            <a:r>
              <a:rPr lang="en-US" altLang="ko-KR" sz="1400" b="1" dirty="0"/>
              <a:t>91: </a:t>
            </a:r>
            <a:r>
              <a:rPr lang="en-US" altLang="ko-KR" sz="1400" dirty="0"/>
              <a:t>ETRACK </a:t>
            </a:r>
            <a:r>
              <a:rPr lang="ko-KR" altLang="en-US" sz="1400" dirty="0"/>
              <a:t>실행 시 </a:t>
            </a:r>
            <a:r>
              <a:rPr lang="en-US" altLang="ko-KR" sz="1400" dirty="0"/>
              <a:t>enclave</a:t>
            </a:r>
            <a:r>
              <a:rPr lang="ko-KR" altLang="en-US" sz="1400" dirty="0"/>
              <a:t>의 코드를 실행하는 모든 </a:t>
            </a:r>
            <a:r>
              <a:rPr lang="en-US" altLang="ko-KR" sz="1400" dirty="0"/>
              <a:t>LP</a:t>
            </a:r>
            <a:r>
              <a:rPr lang="ko-KR" altLang="en-US" sz="1400" dirty="0"/>
              <a:t>가 적어도 한 번 </a:t>
            </a:r>
            <a:r>
              <a:rPr lang="en-US" altLang="ko-KR" sz="1400" dirty="0"/>
              <a:t>enclave </a:t>
            </a:r>
            <a:r>
              <a:rPr lang="ko-KR" altLang="en-US" sz="1400" dirty="0"/>
              <a:t>모드를 종료하도록 하는 알고리즘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31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601360"/>
            <a:ext cx="10258758" cy="4582037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PRM</a:t>
            </a:r>
            <a:r>
              <a:rPr lang="ko-KR" altLang="en-US" dirty="0">
                <a:ea typeface="Yoon 윤고딕 550_TT"/>
              </a:rPr>
              <a:t>을 </a:t>
            </a:r>
            <a:r>
              <a:rPr lang="ko-KR" altLang="en-US" dirty="0" err="1">
                <a:ea typeface="Yoon 윤고딕 550_TT"/>
              </a:rPr>
              <a:t>대상으로하는</a:t>
            </a:r>
            <a:r>
              <a:rPr lang="ko-KR" altLang="en-US" dirty="0">
                <a:ea typeface="Yoon 윤고딕 550_TT"/>
              </a:rPr>
              <a:t> </a:t>
            </a:r>
            <a:r>
              <a:rPr lang="en-US" altLang="ko-KR" dirty="0">
                <a:ea typeface="Yoon 윤고딕 550_TT"/>
              </a:rPr>
              <a:t>DMA</a:t>
            </a:r>
            <a:r>
              <a:rPr lang="ko-KR" altLang="en-US" dirty="0">
                <a:ea typeface="Yoon 윤고딕 550_TT"/>
              </a:rPr>
              <a:t>는 프로세서에 의해 중단</a:t>
            </a:r>
            <a:r>
              <a:rPr lang="en-US" altLang="ko-KR" dirty="0">
                <a:ea typeface="Yoon 윤고딕 550_TT"/>
              </a:rPr>
              <a:t>.</a:t>
            </a:r>
          </a:p>
          <a:p>
            <a:r>
              <a:rPr lang="ko-KR" altLang="en-US" dirty="0" err="1">
                <a:ea typeface="Yoon 윤고딕 550_TT"/>
              </a:rPr>
              <a:t>비허가</a:t>
            </a:r>
            <a:r>
              <a:rPr lang="ko-KR" altLang="en-US" dirty="0">
                <a:ea typeface="Yoon 윤고딕 550_TT"/>
              </a:rPr>
              <a:t> </a:t>
            </a:r>
            <a:r>
              <a:rPr lang="en-US" altLang="ko-KR" dirty="0">
                <a:ea typeface="Yoon 윤고딕 550_TT"/>
              </a:rPr>
              <a:t>DMA</a:t>
            </a:r>
            <a:r>
              <a:rPr lang="ko-KR" altLang="en-US" dirty="0">
                <a:ea typeface="Yoon 윤고딕 550_TT"/>
              </a:rPr>
              <a:t>에 대한 </a:t>
            </a:r>
            <a:r>
              <a:rPr lang="en-US" altLang="ko-KR" dirty="0">
                <a:ea typeface="Yoon 윤고딕 550_TT"/>
              </a:rPr>
              <a:t>PRMRR </a:t>
            </a:r>
            <a:r>
              <a:rPr lang="ko-KR" altLang="en-US" dirty="0">
                <a:ea typeface="Yoon 윤고딕 550_TT"/>
              </a:rPr>
              <a:t>보호는 아래 부분의 설정으로 구현 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en-US" altLang="ko-KR" dirty="0">
                <a:ea typeface="Yoon 윤고딕 550_TT"/>
              </a:rPr>
              <a:t>Cache-Box(</a:t>
            </a:r>
            <a:r>
              <a:rPr lang="en-US" altLang="ko-KR" dirty="0" err="1">
                <a:ea typeface="Yoon 윤고딕 550_TT"/>
              </a:rPr>
              <a:t>CBox</a:t>
            </a:r>
            <a:r>
              <a:rPr lang="en-US" altLang="ko-KR" dirty="0">
                <a:ea typeface="Yoon 윤고딕 550_TT"/>
              </a:rPr>
              <a:t>)</a:t>
            </a:r>
            <a:r>
              <a:rPr lang="ko-KR" altLang="en-US" dirty="0">
                <a:ea typeface="Yoon 윤고딕 550_TT"/>
              </a:rPr>
              <a:t>내부의 </a:t>
            </a:r>
            <a:r>
              <a:rPr lang="en-US" altLang="ko-KR" dirty="0"/>
              <a:t>Source Address Decoder(SAD)</a:t>
            </a:r>
          </a:p>
          <a:p>
            <a:pPr lvl="1"/>
            <a:r>
              <a:rPr lang="en-US" altLang="ko-KR" dirty="0"/>
              <a:t>Memory Controller(MC)</a:t>
            </a:r>
            <a:r>
              <a:rPr lang="ko-KR" altLang="en-US" dirty="0"/>
              <a:t>내부의 </a:t>
            </a:r>
            <a:r>
              <a:rPr lang="en-US" altLang="ko-KR" dirty="0"/>
              <a:t>Target Address Decoder(TAD)</a:t>
            </a:r>
            <a:r>
              <a:rPr lang="ko-KR" altLang="en-US" dirty="0"/>
              <a:t> </a:t>
            </a:r>
            <a:endParaRPr lang="en-US" altLang="ko-KR" dirty="0">
              <a:ea typeface="Yoon 윤고딕 550_TT"/>
            </a:endParaRPr>
          </a:p>
          <a:p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는 </a:t>
            </a:r>
            <a:r>
              <a:rPr lang="en-US" altLang="ko-KR" dirty="0">
                <a:ea typeface="Yoon 윤고딕 550_TT"/>
              </a:rPr>
              <a:t>TXT(Trusted Execution Technology) </a:t>
            </a:r>
            <a:r>
              <a:rPr lang="ko-KR" altLang="en-US" dirty="0">
                <a:ea typeface="Yoon 윤고딕 550_TT"/>
              </a:rPr>
              <a:t>메커니즘을 재활용 할 가능성 높음</a:t>
            </a:r>
            <a:r>
              <a:rPr lang="en-US" altLang="ko-KR" dirty="0">
                <a:ea typeface="Yoon 윤고딕 550_TT"/>
              </a:rPr>
              <a:t>.</a:t>
            </a:r>
          </a:p>
          <a:p>
            <a:pPr lvl="1"/>
            <a:r>
              <a:rPr lang="en-US" altLang="ko-KR" dirty="0">
                <a:ea typeface="Yoon 윤고딕 550_TT"/>
              </a:rPr>
              <a:t>TXT</a:t>
            </a:r>
            <a:r>
              <a:rPr lang="ko-KR" altLang="en-US" dirty="0">
                <a:ea typeface="Yoon 윤고딕 550_TT"/>
              </a:rPr>
              <a:t>에서 이미 </a:t>
            </a:r>
            <a:r>
              <a:rPr lang="en-US" altLang="ko-KR" dirty="0">
                <a:ea typeface="Yoon 윤고딕 550_TT"/>
              </a:rPr>
              <a:t>MC</a:t>
            </a:r>
            <a:r>
              <a:rPr lang="ko-KR" altLang="en-US" dirty="0">
                <a:ea typeface="Yoon 윤고딕 550_TT"/>
              </a:rPr>
              <a:t>를 이용해 </a:t>
            </a:r>
            <a:r>
              <a:rPr lang="en-US" altLang="ko-KR" dirty="0">
                <a:ea typeface="Yoon 윤고딕 550_TT"/>
              </a:rPr>
              <a:t>DRAM</a:t>
            </a:r>
            <a:r>
              <a:rPr lang="ko-KR" altLang="en-US" dirty="0">
                <a:ea typeface="Yoon 윤고딕 550_TT"/>
              </a:rPr>
              <a:t>을 보호함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en-US" altLang="ko-KR" sz="24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Uncore</a:t>
            </a:r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90275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9"/>
            <a:ext cx="10258758" cy="1689207"/>
          </a:xfrm>
        </p:spPr>
        <p:txBody>
          <a:bodyPr>
            <a:normAutofit fontScale="70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EBLOCK</a:t>
            </a:r>
            <a:r>
              <a:rPr lang="ko-KR" altLang="en-US" dirty="0"/>
              <a:t>은 추적 플래그를 지움으로써 </a:t>
            </a:r>
            <a:r>
              <a:rPr lang="en-US" altLang="ko-KR" dirty="0"/>
              <a:t>TLB </a:t>
            </a:r>
            <a:r>
              <a:rPr lang="ko-KR" altLang="en-US" dirty="0" err="1"/>
              <a:t>플러시</a:t>
            </a:r>
            <a:r>
              <a:rPr lang="ko-KR" altLang="en-US" dirty="0"/>
              <a:t> 추적 사이클의 끝을 표시한다</a:t>
            </a:r>
            <a:r>
              <a:rPr lang="en-US" altLang="ko-KR" dirty="0"/>
              <a:t>. 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EBLOCKED EPCM </a:t>
            </a:r>
            <a:r>
              <a:rPr lang="ko-KR" altLang="en-US" dirty="0"/>
              <a:t>필드가 </a:t>
            </a:r>
            <a:r>
              <a:rPr lang="en-US" altLang="ko-KR" dirty="0"/>
              <a:t>EBLOCK</a:t>
            </a:r>
            <a:r>
              <a:rPr lang="ko-KR" altLang="en-US" dirty="0"/>
              <a:t>에 의해 </a:t>
            </a:r>
            <a:r>
              <a:rPr lang="en-US" altLang="ko-KR" dirty="0"/>
              <a:t>TRUE</a:t>
            </a:r>
            <a:r>
              <a:rPr lang="ko-KR" altLang="en-US" dirty="0"/>
              <a:t>로 설정된 페이지에서는 </a:t>
            </a:r>
            <a:r>
              <a:rPr lang="en-US" altLang="ko-KR" dirty="0"/>
              <a:t>EWB</a:t>
            </a:r>
            <a:r>
              <a:rPr lang="ko-KR" altLang="en-US" dirty="0"/>
              <a:t>를 사용하기 전에 시스템 소프트웨어가 </a:t>
            </a:r>
            <a:r>
              <a:rPr lang="en-US" altLang="ko-KR" dirty="0"/>
              <a:t>ETRACK </a:t>
            </a:r>
            <a:r>
              <a:rPr lang="ko-KR" altLang="en-US" dirty="0"/>
              <a:t>및 </a:t>
            </a:r>
            <a:r>
              <a:rPr lang="en-US" altLang="ko-KR" dirty="0"/>
              <a:t>enclave exit</a:t>
            </a:r>
            <a:r>
              <a:rPr lang="ko-KR" altLang="en-US" dirty="0"/>
              <a:t>의 다른 사이클을 거쳐야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Tracking TLB Flushes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TLB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플러시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트래킹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AEE45-B617-4925-BE18-580CE01BCE48}"/>
              </a:ext>
            </a:extLst>
          </p:cNvPr>
          <p:cNvSpPr txBox="1"/>
          <p:nvPr/>
        </p:nvSpPr>
        <p:spPr>
          <a:xfrm>
            <a:off x="3200622" y="2847697"/>
            <a:ext cx="57907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EBLOCK(virtual-</a:t>
            </a:r>
            <a:r>
              <a:rPr lang="en-US" altLang="ko-KR" dirty="0" err="1"/>
              <a:t>addr</a:t>
            </a:r>
            <a:r>
              <a:rPr lang="en-US" altLang="ko-KR" dirty="0"/>
              <a:t> )</a:t>
            </a:r>
          </a:p>
          <a:p>
            <a:pPr fontAlgn="base"/>
            <a:r>
              <a:rPr lang="en-US" altLang="ko-KR" dirty="0"/>
              <a:t>1 physical-</a:t>
            </a:r>
            <a:r>
              <a:rPr lang="en-US" altLang="ko-KR" dirty="0" err="1"/>
              <a:t>addr</a:t>
            </a:r>
            <a:r>
              <a:rPr lang="en-US" altLang="ko-KR" dirty="0"/>
              <a:t> ← TRANSLATE(virtual-</a:t>
            </a:r>
            <a:r>
              <a:rPr lang="en-US" altLang="ko-KR" dirty="0" err="1"/>
              <a:t>addr</a:t>
            </a:r>
            <a:r>
              <a:rPr lang="en-US" altLang="ko-KR" dirty="0"/>
              <a:t> )</a:t>
            </a:r>
          </a:p>
          <a:p>
            <a:pPr fontAlgn="base"/>
            <a:r>
              <a:rPr lang="en-US" altLang="ko-KR" dirty="0"/>
              <a:t>2 </a:t>
            </a:r>
            <a:r>
              <a:rPr lang="en-US" altLang="ko-KR" dirty="0" err="1"/>
              <a:t>epcm</a:t>
            </a:r>
            <a:r>
              <a:rPr lang="en-US" altLang="ko-KR" dirty="0"/>
              <a:t>-slot ← EPCM-SLOT(physical-</a:t>
            </a:r>
            <a:r>
              <a:rPr lang="en-US" altLang="ko-KR" dirty="0" err="1"/>
              <a:t>addr</a:t>
            </a:r>
            <a:r>
              <a:rPr lang="en-US" altLang="ko-KR" dirty="0"/>
              <a:t> )</a:t>
            </a:r>
          </a:p>
          <a:p>
            <a:pPr fontAlgn="base"/>
            <a:r>
              <a:rPr lang="en-US" altLang="ko-KR" dirty="0"/>
              <a:t>3 </a:t>
            </a:r>
            <a:r>
              <a:rPr lang="en-US" altLang="ko-KR" b="1" dirty="0"/>
              <a:t>if </a:t>
            </a:r>
            <a:r>
              <a:rPr lang="en-US" altLang="ko-KR" dirty="0"/>
              <a:t>EPCM[slot].BLOCKED = TRUE</a:t>
            </a:r>
          </a:p>
          <a:p>
            <a:pPr fontAlgn="base"/>
            <a:r>
              <a:rPr lang="en-US" altLang="ko-KR" dirty="0"/>
              <a:t>4     </a:t>
            </a:r>
            <a:r>
              <a:rPr lang="en-US" altLang="ko-KR" b="1" dirty="0"/>
              <a:t>then return</a:t>
            </a:r>
            <a:r>
              <a:rPr lang="en-US" altLang="ko-KR" dirty="0"/>
              <a:t> SGX-BLKSTATE</a:t>
            </a:r>
          </a:p>
          <a:p>
            <a:pPr fontAlgn="base"/>
            <a:r>
              <a:rPr lang="en-US" altLang="ko-KR" dirty="0"/>
              <a:t>5 </a:t>
            </a:r>
            <a:r>
              <a:rPr lang="en-US" altLang="ko-KR" b="1" dirty="0"/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tracking</a:t>
            </a:r>
            <a:r>
              <a:rPr lang="en-US" altLang="ko-KR" dirty="0"/>
              <a:t> = TRUE</a:t>
            </a:r>
          </a:p>
          <a:p>
            <a:pPr fontAlgn="base"/>
            <a:r>
              <a:rPr lang="en-US" altLang="ko-KR" dirty="0"/>
              <a:t>6     </a:t>
            </a:r>
            <a:r>
              <a:rPr lang="en-US" altLang="ko-KR" b="1" dirty="0"/>
              <a:t>then if</a:t>
            </a:r>
            <a:r>
              <a:rPr lang="en-US" altLang="ko-KR" dirty="0"/>
              <a:t> </a:t>
            </a:r>
            <a:r>
              <a:rPr lang="en-US" altLang="ko-KR" dirty="0" err="1"/>
              <a:t>SECS.done</a:t>
            </a:r>
            <a:r>
              <a:rPr lang="en-US" altLang="ko-KR" dirty="0"/>
              <a:t>-tracking = FALSE</a:t>
            </a:r>
          </a:p>
          <a:p>
            <a:pPr fontAlgn="base"/>
            <a:r>
              <a:rPr lang="en-US" altLang="ko-KR" dirty="0"/>
              <a:t>7         </a:t>
            </a:r>
            <a:r>
              <a:rPr lang="en-US" altLang="ko-KR" b="1" dirty="0"/>
              <a:t>then return</a:t>
            </a:r>
            <a:r>
              <a:rPr lang="en-US" altLang="ko-KR" dirty="0"/>
              <a:t> SGX-ENTRYEPOCH-LOCKED</a:t>
            </a:r>
          </a:p>
          <a:p>
            <a:pPr fontAlgn="base"/>
            <a:r>
              <a:rPr lang="en-US" altLang="ko-KR" dirty="0"/>
              <a:t>8         </a:t>
            </a:r>
            <a:r>
              <a:rPr lang="en-US" altLang="ko-KR" dirty="0" err="1"/>
              <a:t>SECS.</a:t>
            </a:r>
            <a:r>
              <a:rPr lang="en-US" altLang="ko-KR" i="1" dirty="0" err="1"/>
              <a:t>tracking</a:t>
            </a:r>
            <a:r>
              <a:rPr lang="en-US" altLang="ko-KR" dirty="0"/>
              <a:t> ← FALSE</a:t>
            </a:r>
          </a:p>
          <a:p>
            <a:pPr fontAlgn="base"/>
            <a:r>
              <a:rPr lang="en-US" altLang="ko-KR" dirty="0"/>
              <a:t>9 EPCM[slot].BLOCKED ← TRUE</a:t>
            </a:r>
          </a:p>
          <a:p>
            <a:pPr fontAlgn="base"/>
            <a:endParaRPr lang="en-US" altLang="ko-KR" sz="1200" b="1" dirty="0"/>
          </a:p>
          <a:p>
            <a:pPr fontAlgn="base"/>
            <a:r>
              <a:rPr lang="ko-KR" altLang="en-US" sz="1200" b="1" dirty="0"/>
              <a:t>그림 </a:t>
            </a:r>
            <a:r>
              <a:rPr lang="en-US" altLang="ko-KR" sz="1200" b="1" dirty="0"/>
              <a:t>92:</a:t>
            </a:r>
            <a:r>
              <a:rPr lang="ko-KR" altLang="en-US" sz="1200" dirty="0"/>
              <a:t> </a:t>
            </a:r>
            <a:r>
              <a:rPr lang="en-US" altLang="ko-KR" sz="1200" dirty="0"/>
              <a:t>EBLOCK </a:t>
            </a:r>
            <a:r>
              <a:rPr lang="ko-KR" altLang="en-US" sz="1200" dirty="0"/>
              <a:t>실행 시 </a:t>
            </a:r>
            <a:r>
              <a:rPr lang="en-US" altLang="ko-KR" sz="1200" dirty="0"/>
              <a:t>TLB </a:t>
            </a:r>
            <a:r>
              <a:rPr lang="ko-KR" altLang="en-US" sz="1200" dirty="0" err="1"/>
              <a:t>플러싱</a:t>
            </a:r>
            <a:r>
              <a:rPr lang="ko-KR" altLang="en-US" sz="1200" dirty="0"/>
              <a:t> 사이클의 끝을 표시하는 알고리즘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36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275" y="1853852"/>
                <a:ext cx="10265104" cy="432954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ea typeface="Yoon 윤고딕 550_TT"/>
                  </a:rPr>
                  <a:t>m </a:t>
                </a:r>
                <a:r>
                  <a:rPr lang="ko-KR" altLang="en-US" dirty="0">
                    <a:ea typeface="Yoon 윤고딕 550_TT"/>
                  </a:rPr>
                  <a:t>은 </a:t>
                </a:r>
                <a:r>
                  <a:rPr lang="en-US" altLang="ko-KR" dirty="0">
                    <a:ea typeface="Yoon 윤고딕 550_TT"/>
                  </a:rPr>
                  <a:t>public modulus</a:t>
                </a:r>
              </a:p>
              <a:p>
                <a:r>
                  <a:rPr lang="en-US" altLang="ko-KR" dirty="0">
                    <a:ea typeface="Yoon 윤고딕 550_TT"/>
                  </a:rPr>
                  <a:t>s</a:t>
                </a:r>
                <a:r>
                  <a:rPr lang="ko-KR" altLang="en-US" dirty="0">
                    <a:ea typeface="Yoon 윤고딕 550_TT"/>
                  </a:rPr>
                  <a:t>는 </a:t>
                </a:r>
                <a:r>
                  <a:rPr lang="ko-KR" altLang="en-US" dirty="0" err="1">
                    <a:ea typeface="Yoon 윤고딕 550_TT"/>
                  </a:rPr>
                  <a:t>인클레이브</a:t>
                </a:r>
                <a:r>
                  <a:rPr lang="ko-KR" altLang="en-US" dirty="0">
                    <a:ea typeface="Yoon 윤고딕 550_TT"/>
                  </a:rPr>
                  <a:t> </a:t>
                </a:r>
                <a:r>
                  <a:rPr lang="ko-KR" altLang="en-US" dirty="0" err="1">
                    <a:ea typeface="Yoon 윤고딕 550_TT"/>
                  </a:rPr>
                  <a:t>시그니처</a:t>
                </a:r>
                <a:endParaRPr lang="en-US" altLang="ko-KR" dirty="0">
                  <a:ea typeface="Yoon 윤고딕 550_TT"/>
                </a:endParaRPr>
              </a:p>
              <a:p>
                <a:r>
                  <a:rPr lang="en-US" altLang="ko-KR" dirty="0">
                    <a:ea typeface="Yoon 윤고딕 550_TT"/>
                  </a:rPr>
                  <a:t>public</a:t>
                </a:r>
                <a:r>
                  <a:rPr lang="ko-KR" altLang="en-US" dirty="0">
                    <a:ea typeface="Yoon 윤고딕 550_TT"/>
                  </a:rPr>
                  <a:t> </a:t>
                </a:r>
                <a:r>
                  <a:rPr lang="en-US" altLang="ko-KR" dirty="0">
                    <a:ea typeface="Yoon 윤고딕 550_TT"/>
                  </a:rPr>
                  <a:t>exponent</a:t>
                </a:r>
                <a:r>
                  <a:rPr lang="ko-KR" altLang="en-US" dirty="0">
                    <a:ea typeface="Yoon 윤고딕 550_TT"/>
                  </a:rPr>
                  <a:t>인 </a:t>
                </a:r>
                <a:r>
                  <a:rPr lang="en-US" altLang="ko-KR" dirty="0">
                    <a:ea typeface="Yoon 윤고딕 550_TT"/>
                  </a:rPr>
                  <a:t>e</a:t>
                </a:r>
                <a:r>
                  <a:rPr lang="ko-KR" altLang="en-US" dirty="0">
                    <a:ea typeface="Yoon 윤고딕 550_TT"/>
                  </a:rPr>
                  <a:t>는 </a:t>
                </a:r>
                <a:r>
                  <a:rPr lang="en-US" altLang="ko-KR" dirty="0">
                    <a:ea typeface="Yoon 윤고딕 550_TT"/>
                  </a:rPr>
                  <a:t>3</a:t>
                </a:r>
                <a:r>
                  <a:rPr lang="ko-KR" altLang="en-US" dirty="0">
                    <a:ea typeface="Yoon 윤고딕 550_TT"/>
                  </a:rPr>
                  <a:t>으로 고정된 </a:t>
                </a:r>
                <a:r>
                  <a:rPr lang="en-US" altLang="ko-KR" dirty="0">
                    <a:ea typeface="Yoon 윤고딕 550_TT"/>
                  </a:rPr>
                  <a:t>RSA</a:t>
                </a:r>
                <a:r>
                  <a:rPr lang="ko-KR" altLang="en-US" dirty="0">
                    <a:ea typeface="Yoon 윤고딕 550_TT"/>
                  </a:rPr>
                  <a:t>이용</a:t>
                </a:r>
                <a:endParaRPr lang="en-US" altLang="ko-KR" dirty="0">
                  <a:ea typeface="Yoon 윤고딕 550_TT"/>
                </a:endParaRPr>
              </a:p>
              <a:p>
                <a:endParaRPr lang="en-US" altLang="ko-KR" dirty="0">
                  <a:ea typeface="Yoon 윤고딕 550_TT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ea typeface="Yoon 윤고딕 550_TT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ea typeface="Yoon 윤고딕 550_TT"/>
                  </a:rPr>
                  <a:t> </a:t>
                </a:r>
                <a:r>
                  <a:rPr lang="en-US" altLang="ko-KR" dirty="0">
                    <a:ea typeface="Yoon 윤고딕 550_TT"/>
                  </a:rPr>
                  <a:t>mod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Yoon 윤고딕 550_TT"/>
                  </a:rPr>
                  <a:t>PKCS v1.5 padding</a:t>
                </a:r>
                <a:r>
                  <a:rPr lang="ko-KR" altLang="en-US" dirty="0">
                    <a:latin typeface="Cambria Math" panose="02040503050406030204" pitchFamily="18" charset="0"/>
                    <a:ea typeface="Yoon 윤고딕 550_TT"/>
                  </a:rPr>
                  <a:t>과 </a:t>
                </a:r>
                <a:r>
                  <a:rPr lang="en-US" altLang="ko-KR" dirty="0">
                    <a:latin typeface="Cambria Math" panose="02040503050406030204" pitchFamily="18" charset="0"/>
                    <a:ea typeface="Yoon 윤고딕 550_TT"/>
                  </a:rPr>
                  <a:t>256-bit SHA-2 hash </a:t>
                </a:r>
                <a:r>
                  <a:rPr lang="ko-KR" altLang="en-US" dirty="0">
                    <a:latin typeface="Cambria Math" panose="02040503050406030204" pitchFamily="18" charset="0"/>
                    <a:ea typeface="Yoon 윤고딕 550_TT"/>
                  </a:rPr>
                  <a:t>사용</a:t>
                </a:r>
                <a:endParaRPr lang="en-US" altLang="ko-KR" dirty="0">
                  <a:latin typeface="Cambria Math" panose="02040503050406030204" pitchFamily="18" charset="0"/>
                  <a:ea typeface="Yoon 윤고딕 550_TT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  <a:ea typeface="Yoon 윤고딕 550_TT"/>
                  </a:rPr>
                  <a:t>음이 아닌 정수에 </a:t>
                </a:r>
                <a:r>
                  <a:rPr lang="ko-KR" altLang="en-US">
                    <a:latin typeface="Cambria Math" panose="02040503050406030204" pitchFamily="18" charset="0"/>
                    <a:ea typeface="Yoon 윤고딕 550_TT"/>
                  </a:rPr>
                  <a:t>대해서 뺄셈과 </a:t>
                </a:r>
                <a:r>
                  <a:rPr lang="ko-KR" altLang="en-US" dirty="0">
                    <a:latin typeface="Cambria Math" panose="02040503050406030204" pitchFamily="18" charset="0"/>
                    <a:ea typeface="Yoon 윤고딕 550_TT"/>
                  </a:rPr>
                  <a:t>곱셈만을 이용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275" y="1853852"/>
                <a:ext cx="10265104" cy="4329545"/>
              </a:xfrm>
              <a:blipFill>
                <a:blip r:embed="rId3"/>
                <a:stretch>
                  <a:fillRect l="-1070" t="-2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Enclave Signature Verification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인클레이브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서명 검증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582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에서 사용하는 </a:t>
            </a:r>
            <a:r>
              <a:rPr lang="en-US" altLang="ko-KR" dirty="0">
                <a:ea typeface="Yoon 윤고딕 550_TT"/>
              </a:rPr>
              <a:t>RSA</a:t>
            </a:r>
            <a:r>
              <a:rPr lang="ko-KR" altLang="en-US" dirty="0">
                <a:ea typeface="Yoon 윤고딕 550_TT"/>
              </a:rPr>
              <a:t>는 </a:t>
            </a:r>
            <a:r>
              <a:rPr lang="en-US" altLang="ko-KR" dirty="0">
                <a:ea typeface="Yoon 윤고딕 550_TT"/>
              </a:rPr>
              <a:t>e=3</a:t>
            </a:r>
            <a:r>
              <a:rPr lang="ko-KR" altLang="en-US" dirty="0">
                <a:ea typeface="Yoon 윤고딕 550_TT"/>
              </a:rPr>
              <a:t>에 특화된 방법임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q1</a:t>
            </a:r>
            <a:r>
              <a:rPr lang="ko-KR" altLang="en-US" dirty="0">
                <a:ea typeface="Yoon 윤고딕 550_TT"/>
              </a:rPr>
              <a:t>과 </a:t>
            </a:r>
            <a:r>
              <a:rPr lang="en-US" altLang="ko-KR" dirty="0">
                <a:ea typeface="Yoon 윤고딕 550_TT"/>
              </a:rPr>
              <a:t>q2</a:t>
            </a:r>
            <a:r>
              <a:rPr lang="ko-KR" altLang="en-US" dirty="0">
                <a:ea typeface="Yoon 윤고딕 550_TT"/>
              </a:rPr>
              <a:t>를 서명자가 계산한다</a:t>
            </a:r>
            <a:r>
              <a:rPr lang="en-US" altLang="ko-KR" dirty="0">
                <a:ea typeface="Yoon 윤고딕 550_TT"/>
              </a:rPr>
              <a:t>.</a:t>
            </a:r>
          </a:p>
          <a:p>
            <a:pPr lvl="1"/>
            <a:r>
              <a:rPr lang="en-US" altLang="ko-KR" dirty="0">
                <a:ea typeface="Yoon 윤고딕 550_TT"/>
              </a:rPr>
              <a:t>m</a:t>
            </a:r>
            <a:r>
              <a:rPr lang="ko-KR" altLang="en-US" dirty="0">
                <a:ea typeface="Yoon 윤고딕 550_TT"/>
              </a:rPr>
              <a:t>과 </a:t>
            </a:r>
            <a:r>
              <a:rPr lang="en-US" altLang="ko-KR" dirty="0">
                <a:ea typeface="Yoon 윤고딕 550_TT"/>
              </a:rPr>
              <a:t>s </a:t>
            </a:r>
            <a:r>
              <a:rPr lang="ko-KR" altLang="en-US" dirty="0">
                <a:ea typeface="Yoon 윤고딕 550_TT"/>
              </a:rPr>
              <a:t>값 만으로 계산 가능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76364-CBDC-4ABE-BEA8-D63AA0EB4403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Enclave Signature Verification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인클레이브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서명 검증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C13863-2B3C-4FC7-B893-E73DB1C3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0E3124-13A8-4930-AD1C-A5DCC269A7A5}"/>
                  </a:ext>
                </a:extLst>
              </p:cNvPr>
              <p:cNvSpPr txBox="1"/>
              <p:nvPr/>
            </p:nvSpPr>
            <p:spPr>
              <a:xfrm>
                <a:off x="3845490" y="3456840"/>
                <a:ext cx="4208877" cy="1889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0E3124-13A8-4930-AD1C-A5DCC269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490" y="3456840"/>
                <a:ext cx="4208877" cy="1889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26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621" y="1511668"/>
                <a:ext cx="10258758" cy="4671729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altLang="ko-KR" dirty="0"/>
                  <a:t>q1, q2</a:t>
                </a:r>
                <a:r>
                  <a:rPr lang="ko-KR" altLang="en-US" dirty="0"/>
                  <a:t>를 검사하며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ea typeface="Yoon 윤고딕 550_TT"/>
                  </a:rPr>
                  <a:t> </a:t>
                </a:r>
                <a:r>
                  <a:rPr lang="en-US" altLang="ko-KR" dirty="0">
                    <a:ea typeface="Yoon 윤고딕 550_TT"/>
                  </a:rPr>
                  <a:t>mod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ko-KR" altLang="en-US" dirty="0"/>
                  <a:t> 계산 하는 알고리즘</a:t>
                </a:r>
                <a:endParaRPr lang="en-US" altLang="ko-KR" dirty="0"/>
              </a:p>
              <a:p>
                <a:pPr marL="0" indent="0" fontAlgn="base">
                  <a:buNone/>
                </a:pPr>
                <a:endParaRPr lang="en-US" altLang="ko-KR" dirty="0"/>
              </a:p>
              <a:p>
                <a:endParaRPr lang="ko-KR" altLang="en-US" dirty="0">
                  <a:ea typeface="Yoon 윤고딕 550_TT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21" y="1511668"/>
                <a:ext cx="10258758" cy="4671729"/>
              </a:xfrm>
              <a:blipFill>
                <a:blip r:embed="rId3"/>
                <a:stretch>
                  <a:fillRect l="-1070" t="-2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75B38-75AE-4902-912A-39C788A69FBF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Enclave Signature Verification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인클레이브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서명 검증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4F0C4-A4E0-4136-A1D2-897690DFD8A9}"/>
              </a:ext>
            </a:extLst>
          </p:cNvPr>
          <p:cNvSpPr txBox="1"/>
          <p:nvPr/>
        </p:nvSpPr>
        <p:spPr>
          <a:xfrm>
            <a:off x="2280781" y="2213079"/>
            <a:ext cx="9073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/>
              <a:t>1. Compute u ← s × s and v ← q1 × m</a:t>
            </a:r>
          </a:p>
          <a:p>
            <a:pPr fontAlgn="base"/>
            <a:r>
              <a:rPr lang="en-US" altLang="ko-KR" sz="2800" dirty="0"/>
              <a:t>2. If u &lt; v, abort. q1 must be incorrect.</a:t>
            </a:r>
          </a:p>
          <a:p>
            <a:pPr fontAlgn="base"/>
            <a:r>
              <a:rPr lang="en-US" altLang="ko-KR" sz="2800" dirty="0"/>
              <a:t>3. Compute w ← u − v</a:t>
            </a:r>
          </a:p>
          <a:p>
            <a:pPr fontAlgn="base"/>
            <a:r>
              <a:rPr lang="en-US" altLang="ko-KR" sz="2800" dirty="0"/>
              <a:t>4. If w ≥ m, abort. q1 must be incorrect.</a:t>
            </a:r>
          </a:p>
          <a:p>
            <a:pPr fontAlgn="base"/>
            <a:r>
              <a:rPr lang="en-US" altLang="ko-KR" sz="2800" dirty="0"/>
              <a:t>5. Compute x ← w × s and y ← q2 × m</a:t>
            </a:r>
          </a:p>
          <a:p>
            <a:pPr fontAlgn="base"/>
            <a:r>
              <a:rPr lang="en-US" altLang="ko-KR" sz="2800" dirty="0"/>
              <a:t>6. If x &lt; y, abort. q2 must be incorrect.</a:t>
            </a:r>
          </a:p>
          <a:p>
            <a:pPr fontAlgn="base"/>
            <a:r>
              <a:rPr lang="en-US" altLang="ko-KR" sz="2800" dirty="0"/>
              <a:t>7. Compute z ← x − y.</a:t>
            </a:r>
          </a:p>
          <a:p>
            <a:pPr fontAlgn="base"/>
            <a:r>
              <a:rPr lang="en-US" altLang="ko-KR" sz="2800" dirty="0"/>
              <a:t>8. If z ≥ m, abort. q2 must be incorrect.</a:t>
            </a:r>
          </a:p>
          <a:p>
            <a:pPr fontAlgn="base"/>
            <a:r>
              <a:rPr lang="en-US" altLang="ko-KR" sz="2800" dirty="0"/>
              <a:t>9. Output z.</a:t>
            </a:r>
          </a:p>
        </p:txBody>
      </p:sp>
    </p:spTree>
    <p:extLst>
      <p:ext uri="{BB962C8B-B14F-4D97-AF65-F5344CB8AC3E}">
        <p14:creationId xmlns:p14="http://schemas.microsoft.com/office/powerpoint/2010/main" val="2353007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621" y="1511668"/>
                <a:ext cx="10258758" cy="4671729"/>
              </a:xfrm>
            </p:spPr>
            <p:txBody>
              <a:bodyPr/>
              <a:lstStyle/>
              <a:p>
                <a:r>
                  <a:rPr lang="en-US" altLang="ko-KR" dirty="0">
                    <a:ea typeface="Yoon 윤고딕 550_TT"/>
                  </a:rPr>
                  <a:t>q1</a:t>
                </a:r>
                <a:r>
                  <a:rPr lang="ko-KR" altLang="en-US" dirty="0">
                    <a:ea typeface="Yoon 윤고딕 550_TT"/>
                  </a:rPr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Yoon 윤고딕 550_TT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𝑚</m:t>
                    </m:r>
                  </m:oMath>
                </a14:m>
                <a:r>
                  <a:rPr lang="ko-KR" altLang="en-US" dirty="0">
                    <a:ea typeface="Yoon 윤고딕 550_TT"/>
                  </a:rPr>
                  <a:t>의 몫</a:t>
                </a:r>
                <a:endParaRPr lang="en-US" altLang="ko-KR" dirty="0">
                  <a:ea typeface="Yoon 윤고딕 550_T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0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Yoon 윤고딕 550_TT"/>
                      </a:rPr>
                      <m:t>≤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Yoon 윤고딕 550_TT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윤고딕 550_TT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>
                    <a:ea typeface="Yoon 윤고딕 550_TT"/>
                  </a:rPr>
                  <a:t>을 만족한다</a:t>
                </a:r>
                <a:r>
                  <a:rPr lang="en-US" altLang="ko-KR" dirty="0">
                    <a:ea typeface="Yoon 윤고딕 550_TT"/>
                  </a:rPr>
                  <a:t>.</a:t>
                </a:r>
              </a:p>
              <a:p>
                <a:r>
                  <a:rPr lang="en-US" altLang="ko-KR" dirty="0">
                    <a:ea typeface="Yoon 윤고딕 550_TT"/>
                  </a:rPr>
                  <a:t>1, 2 </a:t>
                </a:r>
                <a:r>
                  <a:rPr lang="ko-KR" altLang="en-US" dirty="0">
                    <a:ea typeface="Yoon 윤고딕 550_TT"/>
                  </a:rPr>
                  <a:t>단계의 검증</a:t>
                </a:r>
                <a:endParaRPr lang="en-US" altLang="ko-KR" dirty="0">
                  <a:ea typeface="Yoon 윤고딕 550_TT"/>
                </a:endParaRPr>
              </a:p>
              <a:p>
                <a:pPr lvl="1"/>
                <a:r>
                  <a:rPr lang="en-US" altLang="ko-KR" dirty="0"/>
                  <a:t>u ← s × s and v ← q1 × m</a:t>
                </a:r>
              </a:p>
              <a:p>
                <a:pPr lvl="1"/>
                <a:r>
                  <a:rPr lang="en-US" altLang="ko-KR" dirty="0"/>
                  <a:t>If u &lt; v, abort</a:t>
                </a:r>
              </a:p>
              <a:p>
                <a:r>
                  <a:rPr lang="en-US" altLang="ko-KR" dirty="0"/>
                  <a:t>3, 4 </a:t>
                </a:r>
                <a:r>
                  <a:rPr lang="ko-KR" altLang="en-US" dirty="0"/>
                  <a:t>단계의 검증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w ← u − v</a:t>
                </a:r>
              </a:p>
              <a:p>
                <a:pPr lvl="1"/>
                <a:r>
                  <a:rPr lang="en-US" altLang="ko-KR" dirty="0"/>
                  <a:t>If w ≥ m, abort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Yoon 윤고딕 550_TT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이기 때문에 </a:t>
                </a:r>
                <a:r>
                  <a:rPr lang="en-US" altLang="ko-KR" dirty="0"/>
                  <a:t>w = s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mod m 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21" y="1511668"/>
                <a:ext cx="10258758" cy="4671729"/>
              </a:xfrm>
              <a:blipFill>
                <a:blip r:embed="rId3"/>
                <a:stretch>
                  <a:fillRect l="-1070" t="-2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Analysis of Steps 1 - 4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단계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1-4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70F6EA-FE20-48CA-B025-2F536E5EB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FDF7D-01B1-4B87-B156-451046E40293}"/>
                  </a:ext>
                </a:extLst>
              </p:cNvPr>
              <p:cNvSpPr txBox="1"/>
              <p:nvPr/>
            </p:nvSpPr>
            <p:spPr>
              <a:xfrm>
                <a:off x="7016502" y="2484254"/>
                <a:ext cx="4208877" cy="1889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FDF7D-01B1-4B87-B156-451046E4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02" y="2484254"/>
                <a:ext cx="4208877" cy="1889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890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621" y="1531191"/>
                <a:ext cx="10258758" cy="4652206"/>
              </a:xfrm>
            </p:spPr>
            <p:txBody>
              <a:bodyPr/>
              <a:lstStyle/>
              <a:p>
                <a:r>
                  <a:rPr lang="en-US" altLang="ko-KR" dirty="0">
                    <a:ea typeface="Yoon 윤고딕 550_TT"/>
                  </a:rPr>
                  <a:t>q2</a:t>
                </a:r>
                <a:r>
                  <a:rPr lang="ko-KR" altLang="en-US" dirty="0">
                    <a:ea typeface="Yoon 윤고딕 550_TT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𝑚</m:t>
                    </m:r>
                  </m:oMath>
                </a14:m>
                <a:r>
                  <a:rPr lang="ko-KR" altLang="en-US" dirty="0">
                    <a:ea typeface="Yoon 윤고딕 550_TT"/>
                  </a:rPr>
                  <a:t>의 몫</a:t>
                </a:r>
                <a:endParaRPr lang="en-US" altLang="ko-KR" dirty="0">
                  <a:ea typeface="Yoon 윤고딕 550_TT"/>
                </a:endParaRPr>
              </a:p>
              <a:p>
                <a:endParaRPr lang="ko-KR" altLang="en-US" dirty="0">
                  <a:ea typeface="Yoon 윤고딕 550_TT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21" y="1531191"/>
                <a:ext cx="10258758" cy="4652206"/>
              </a:xfrm>
              <a:blipFill>
                <a:blip r:embed="rId3"/>
                <a:stretch>
                  <a:fillRect l="-1070" t="-22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ABD67-5571-4140-863C-AA0E40BC355B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Analysis of Steps 5 - 8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단계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5-8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744EF9-BB93-4492-AE1E-364497FFE41A}"/>
                  </a:ext>
                </a:extLst>
              </p:cNvPr>
              <p:cNvSpPr txBox="1"/>
              <p:nvPr/>
            </p:nvSpPr>
            <p:spPr>
              <a:xfrm>
                <a:off x="7144923" y="2484254"/>
                <a:ext cx="4208877" cy="1889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744EF9-BB93-4492-AE1E-364497FFE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23" y="2484254"/>
                <a:ext cx="4208877" cy="1889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07F51C8E-B11B-4FB5-B107-D97386ACC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080" y="1989540"/>
                <a:ext cx="4265207" cy="4106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r>
                  <a:rPr lang="ko-KR" altLang="en-US" sz="2400" dirty="0"/>
                  <a:t>           </a:t>
                </a: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>
                    <a:ea typeface="Cambria Math" panose="02040503050406030204" pitchFamily="18" charset="0"/>
                  </a:rPr>
                  <a:t>          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07F51C8E-B11B-4FB5-B107-D97386ACC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9080" y="1989540"/>
                <a:ext cx="4265207" cy="4106252"/>
              </a:xfrm>
              <a:prstGeom prst="rect">
                <a:avLst/>
              </a:prstGeom>
              <a:blipFill>
                <a:blip r:embed="rId5"/>
                <a:stretch>
                  <a:fillRect b="-29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19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621" y="1511668"/>
                <a:ext cx="10258758" cy="467172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0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Yoon 윤고딕 550_TT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윤고딕 550_TT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ea typeface="Yoon 윤고딕 550_TT"/>
                  </a:rPr>
                  <a:t> </a:t>
                </a:r>
                <a:r>
                  <a:rPr lang="ko-KR" altLang="en-US" dirty="0">
                    <a:ea typeface="Yoon 윤고딕 550_TT"/>
                  </a:rPr>
                  <a:t>을</a:t>
                </a:r>
                <a:r>
                  <a:rPr lang="en-US" altLang="ko-KR" dirty="0">
                    <a:ea typeface="Yoon 윤고딕 550_TT"/>
                  </a:rPr>
                  <a:t> </a:t>
                </a:r>
                <a:r>
                  <a:rPr lang="ko-KR" altLang="en-US" dirty="0">
                    <a:ea typeface="Yoon 윤고딕 550_TT"/>
                  </a:rPr>
                  <a:t>만족</a:t>
                </a:r>
                <a:endParaRPr lang="en-US" altLang="ko-KR" dirty="0">
                  <a:ea typeface="Yoon 윤고딕 550_TT"/>
                </a:endParaRPr>
              </a:p>
              <a:p>
                <a:pPr lvl="1"/>
                <a:r>
                  <a:rPr lang="en-US" altLang="ko-KR" dirty="0">
                    <a:ea typeface="Yoon 윤고딕 550_TT"/>
                  </a:rPr>
                  <a:t>q2</a:t>
                </a:r>
                <a:r>
                  <a:rPr lang="ko-KR" altLang="en-US" dirty="0">
                    <a:ea typeface="Yoon 윤고딕 550_TT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𝑤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)/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𝑚</m:t>
                    </m:r>
                  </m:oMath>
                </a14:m>
                <a:r>
                  <a:rPr lang="ko-KR" altLang="en-US" dirty="0">
                    <a:ea typeface="Yoon 윤고딕 550_TT"/>
                  </a:rPr>
                  <a:t>의 몫</a:t>
                </a:r>
                <a:endParaRPr lang="en-US" altLang="ko-KR" dirty="0">
                  <a:ea typeface="Yoon 윤고딕 550_TT"/>
                </a:endParaRPr>
              </a:p>
              <a:p>
                <a:r>
                  <a:rPr lang="en-US" altLang="ko-KR" dirty="0">
                    <a:ea typeface="Yoon 윤고딕 550_TT"/>
                  </a:rPr>
                  <a:t>5, 6 </a:t>
                </a:r>
                <a:r>
                  <a:rPr lang="ko-KR" altLang="en-US" dirty="0">
                    <a:ea typeface="Yoon 윤고딕 550_TT"/>
                  </a:rPr>
                  <a:t>단계의 검증</a:t>
                </a:r>
                <a:endParaRPr lang="en-US" altLang="ko-KR" dirty="0">
                  <a:ea typeface="Yoon 윤고딕 550_TT"/>
                </a:endParaRPr>
              </a:p>
              <a:p>
                <a:pPr lvl="1"/>
                <a:r>
                  <a:rPr lang="en-US" altLang="ko-KR" dirty="0"/>
                  <a:t>x ← w × s and y ← q2 × m</a:t>
                </a:r>
              </a:p>
              <a:p>
                <a:pPr lvl="1"/>
                <a:r>
                  <a:rPr lang="en-US" altLang="ko-KR" dirty="0"/>
                  <a:t>If x &lt; y, abort.</a:t>
                </a:r>
                <a:endParaRPr lang="en-US" altLang="ko-KR" dirty="0">
                  <a:ea typeface="Yoon 윤고딕 550_TT"/>
                </a:endParaRPr>
              </a:p>
              <a:p>
                <a:r>
                  <a:rPr lang="en-US" altLang="ko-KR" dirty="0">
                    <a:ea typeface="Yoon 윤고딕 550_TT"/>
                  </a:rPr>
                  <a:t>7, 8 </a:t>
                </a:r>
                <a:r>
                  <a:rPr lang="ko-KR" altLang="en-US" dirty="0">
                    <a:ea typeface="Yoon 윤고딕 550_TT"/>
                  </a:rPr>
                  <a:t>단계의 검증</a:t>
                </a:r>
                <a:endParaRPr lang="en-US" altLang="ko-KR" dirty="0">
                  <a:ea typeface="Yoon 윤고딕 550_TT"/>
                </a:endParaRPr>
              </a:p>
              <a:p>
                <a:pPr lvl="1"/>
                <a:r>
                  <a:rPr lang="en-US" altLang="ko-KR" dirty="0"/>
                  <a:t>z ← x − y</a:t>
                </a:r>
              </a:p>
              <a:p>
                <a:pPr lvl="1"/>
                <a:r>
                  <a:rPr lang="en-US" altLang="ko-KR" dirty="0"/>
                  <a:t>If z ≥ m, abort</a:t>
                </a:r>
              </a:p>
              <a:p>
                <a:endParaRPr lang="en-US" altLang="ko-KR" dirty="0">
                  <a:ea typeface="Yoon 윤고딕 550_TT"/>
                </a:endParaRPr>
              </a:p>
              <a:p>
                <a:r>
                  <a:rPr lang="en-US" altLang="ko-KR" dirty="0">
                    <a:ea typeface="Yoon 윤고딕 550_TT"/>
                  </a:rPr>
                  <a:t>z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윤고딕 550_TT"/>
                      </a:rPr>
                      <m:t> 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ea typeface="Yoon 윤고딕 550_TT"/>
                  </a:rPr>
                  <a:t>이기 때문에 </a:t>
                </a:r>
                <a:r>
                  <a:rPr lang="pl-PL" altLang="ko-KR" dirty="0"/>
                  <a:t>z = w × s mod m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.</a:t>
                </a:r>
                <a:endParaRPr lang="pl-PL" altLang="ko-KR" dirty="0"/>
              </a:p>
              <a:p>
                <a:endParaRPr lang="ko-KR" altLang="en-US" dirty="0">
                  <a:ea typeface="Yoon 윤고딕 550_TT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7988BD-6646-4EC5-9949-3B4C7F1E9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21" y="1511668"/>
                <a:ext cx="10258758" cy="4671729"/>
              </a:xfrm>
              <a:blipFill>
                <a:blip r:embed="rId3"/>
                <a:stretch>
                  <a:fillRect l="-1070" t="-2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ABD67-5571-4140-863C-AA0E40BC355B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Analysis of Steps 5 - 8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단계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5-8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F1D3C-F57E-40E7-A04F-F4487603BCA2}"/>
                  </a:ext>
                </a:extLst>
              </p:cNvPr>
              <p:cNvSpPr txBox="1"/>
              <p:nvPr/>
            </p:nvSpPr>
            <p:spPr>
              <a:xfrm>
                <a:off x="7144923" y="2484254"/>
                <a:ext cx="4208877" cy="1889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F1D3C-F57E-40E7-A04F-F4487603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23" y="2484254"/>
                <a:ext cx="4208877" cy="1889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9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/>
          <a:lstStyle/>
          <a:p>
            <a:pPr fontAlgn="base"/>
            <a:r>
              <a:rPr lang="pl-PL" altLang="ko-KR" dirty="0"/>
              <a:t>z = w × s mod m</a:t>
            </a:r>
          </a:p>
          <a:p>
            <a:pPr marL="0" indent="0" fontAlgn="base">
              <a:buNone/>
            </a:pPr>
            <a:r>
              <a:rPr lang="en-US" altLang="ko-KR" dirty="0"/>
              <a:t>    </a:t>
            </a:r>
            <a:r>
              <a:rPr lang="pl-PL" altLang="ko-KR" dirty="0"/>
              <a:t>= (s</a:t>
            </a:r>
            <a:r>
              <a:rPr lang="pl-PL" altLang="ko-KR" baseline="30000" dirty="0"/>
              <a:t>2</a:t>
            </a:r>
            <a:r>
              <a:rPr lang="pl-PL" altLang="ko-KR" dirty="0"/>
              <a:t> mod m) × s mod m</a:t>
            </a:r>
          </a:p>
          <a:p>
            <a:pPr marL="0" indent="0" fontAlgn="base">
              <a:buNone/>
            </a:pPr>
            <a:r>
              <a:rPr lang="en-US" altLang="ko-KR" dirty="0"/>
              <a:t>    </a:t>
            </a:r>
            <a:r>
              <a:rPr lang="pl-PL" altLang="ko-KR" dirty="0"/>
              <a:t>= s</a:t>
            </a:r>
            <a:r>
              <a:rPr lang="pl-PL" altLang="ko-KR" baseline="30000" dirty="0"/>
              <a:t>2</a:t>
            </a:r>
            <a:r>
              <a:rPr lang="pl-PL" altLang="ko-KR" dirty="0"/>
              <a:t> × s mod m</a:t>
            </a:r>
          </a:p>
          <a:p>
            <a:pPr marL="0" indent="0" fontAlgn="base">
              <a:buNone/>
            </a:pPr>
            <a:r>
              <a:rPr lang="en-US" altLang="ko-KR" dirty="0"/>
              <a:t>    </a:t>
            </a:r>
            <a:r>
              <a:rPr lang="pl-PL" altLang="ko-KR" dirty="0"/>
              <a:t>= s</a:t>
            </a:r>
            <a:r>
              <a:rPr lang="pl-PL" altLang="ko-KR" baseline="30000" dirty="0"/>
              <a:t>3</a:t>
            </a:r>
            <a:r>
              <a:rPr lang="pl-PL" altLang="ko-KR" dirty="0"/>
              <a:t> mod m</a:t>
            </a: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만족하여 이 알고리즘은 </a:t>
            </a:r>
            <a:r>
              <a:rPr lang="en-US" altLang="ko-KR" dirty="0"/>
              <a:t>q1, q2</a:t>
            </a:r>
            <a:r>
              <a:rPr lang="ko-KR" altLang="en-US" dirty="0"/>
              <a:t>를 검증하며 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동시에 </a:t>
            </a:r>
            <a:r>
              <a:rPr lang="en-US" altLang="ko-KR" dirty="0"/>
              <a:t>z = </a:t>
            </a:r>
            <a:r>
              <a:rPr lang="pl-PL" altLang="ko-KR" dirty="0"/>
              <a:t>s</a:t>
            </a:r>
            <a:r>
              <a:rPr lang="pl-PL" altLang="ko-KR" baseline="30000" dirty="0"/>
              <a:t>3</a:t>
            </a:r>
            <a:r>
              <a:rPr lang="pl-PL" altLang="ko-KR" dirty="0"/>
              <a:t> mod m</a:t>
            </a:r>
            <a:r>
              <a:rPr lang="en-US" altLang="ko-KR" dirty="0"/>
              <a:t> </a:t>
            </a:r>
            <a:r>
              <a:rPr lang="ko-KR" altLang="en-US" dirty="0"/>
              <a:t>인 </a:t>
            </a:r>
            <a:r>
              <a:rPr lang="en-US" altLang="ko-KR" dirty="0"/>
              <a:t>z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fontAlgn="base"/>
            <a:endParaRPr lang="pl-PL" altLang="ko-KR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ABD67-5571-4140-863C-AA0E40BC355B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Analysis of Steps 5 - 8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단계 </a:t>
            </a:r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5-8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분석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282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/>
          <a:lstStyle/>
          <a:p>
            <a:r>
              <a:rPr lang="ko-KR" altLang="en-US" dirty="0">
                <a:ea typeface="Yoon 윤고딕 550_TT"/>
              </a:rPr>
              <a:t>큰 정수에 대한 극히 적은 수의 산술 연산만으로 구현</a:t>
            </a:r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다뤄야하는 정수의 크기는 서명 생성에 필요한 </a:t>
            </a:r>
            <a:r>
              <a:rPr lang="en-US" altLang="ko-KR" dirty="0">
                <a:ea typeface="Yoon 윤고딕 550_TT"/>
              </a:rPr>
              <a:t>RSA</a:t>
            </a:r>
            <a:r>
              <a:rPr lang="ko-KR" altLang="en-US" dirty="0">
                <a:ea typeface="Yoon 윤고딕 550_TT"/>
              </a:rPr>
              <a:t>의 법</a:t>
            </a:r>
            <a:r>
              <a:rPr lang="en-US" altLang="ko-KR" dirty="0">
                <a:ea typeface="Yoon 윤고딕 550_TT"/>
              </a:rPr>
              <a:t>(modulus)</a:t>
            </a:r>
            <a:r>
              <a:rPr lang="ko-KR" altLang="en-US" dirty="0">
                <a:ea typeface="Yoon 윤고딕 550_TT"/>
              </a:rPr>
              <a:t>의 </a:t>
            </a:r>
            <a:r>
              <a:rPr lang="en-US" altLang="ko-KR" dirty="0">
                <a:ea typeface="Yoon 윤고딕 550_TT"/>
              </a:rPr>
              <a:t>2</a:t>
            </a:r>
            <a:r>
              <a:rPr lang="ko-KR" altLang="en-US" dirty="0">
                <a:ea typeface="Yoon 윤고딕 550_TT"/>
              </a:rPr>
              <a:t>배보다 </a:t>
            </a:r>
            <a:r>
              <a:rPr lang="ko-KR" altLang="en-US" dirty="0" err="1">
                <a:ea typeface="Yoon 윤고딕 550_TT"/>
              </a:rPr>
              <a:t>커야함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1, 5</a:t>
            </a:r>
            <a:r>
              <a:rPr lang="ko-KR" altLang="en-US" dirty="0">
                <a:ea typeface="Yoon 윤고딕 550_TT"/>
              </a:rPr>
              <a:t>단계는 큰 정수 곱셈을 사용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3, 7</a:t>
            </a:r>
            <a:r>
              <a:rPr lang="ko-KR" altLang="en-US" dirty="0">
                <a:ea typeface="Yoon 윤고딕 550_TT"/>
              </a:rPr>
              <a:t>단계는 정수 뺄셈 사용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2, 4, 6, 8 </a:t>
            </a:r>
            <a:r>
              <a:rPr lang="ko-KR" altLang="en-US" dirty="0">
                <a:ea typeface="Yoon 윤고딕 550_TT"/>
              </a:rPr>
              <a:t>단계는 정수 비교 사용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2, 6</a:t>
            </a:r>
            <a:r>
              <a:rPr lang="ko-KR" altLang="en-US" dirty="0">
                <a:ea typeface="Yoon 윤고딕 550_TT"/>
              </a:rPr>
              <a:t>단계의 결과는 </a:t>
            </a:r>
            <a:r>
              <a:rPr lang="en-US" altLang="ko-KR" dirty="0">
                <a:ea typeface="Yoon 윤고딕 550_TT"/>
              </a:rPr>
              <a:t>3, 7 </a:t>
            </a:r>
            <a:r>
              <a:rPr lang="ko-KR" altLang="en-US" dirty="0">
                <a:ea typeface="Yoon 윤고딕 550_TT"/>
              </a:rPr>
              <a:t>단계의 결과가 음수가 아님을 보장함</a:t>
            </a:r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따라서 이 알고리즘은 음수를 다룰 일이 없음</a:t>
            </a:r>
            <a:r>
              <a:rPr lang="en-US" altLang="ko-KR" dirty="0">
                <a:ea typeface="Yoon 윤고딕 550_TT"/>
              </a:rPr>
              <a:t>.</a:t>
            </a: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ABD67-5571-4140-863C-AA0E40BC355B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Implementation Requirements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구현 요구사항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29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417523"/>
            <a:ext cx="10258758" cy="3765874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는 특별한 하드웨어 보호를 받는 격리된 공간을 생성하는 것을 통해 </a:t>
            </a:r>
            <a:r>
              <a:rPr lang="en-US" altLang="ko-KR" dirty="0">
                <a:ea typeface="Yoon 윤고딕 550_TT"/>
              </a:rPr>
              <a:t>confidentiality, integrity, freshness</a:t>
            </a:r>
            <a:r>
              <a:rPr lang="ko-KR" altLang="en-US" dirty="0">
                <a:ea typeface="Yoon 윤고딕 550_TT"/>
              </a:rPr>
              <a:t>를 보장함</a:t>
            </a:r>
            <a:r>
              <a:rPr lang="en-US" altLang="ko-KR" dirty="0">
                <a:ea typeface="Yoon 윤고딕 550_TT"/>
              </a:rPr>
              <a:t>.</a:t>
            </a:r>
          </a:p>
          <a:p>
            <a:endParaRPr lang="en-US" altLang="ko-KR" dirty="0">
              <a:ea typeface="Yoon 윤고딕 550_TT"/>
            </a:endParaRPr>
          </a:p>
          <a:p>
            <a:r>
              <a:rPr lang="ko-KR" altLang="en-US" dirty="0">
                <a:ea typeface="Yoon 윤고딕 550_TT"/>
              </a:rPr>
              <a:t> 이 섹션에서는 </a:t>
            </a:r>
            <a:r>
              <a:rPr lang="en-US" altLang="ko-KR" dirty="0">
                <a:ea typeface="Yoon 윤고딕 550_TT"/>
              </a:rPr>
              <a:t>§3(Security Background)</a:t>
            </a:r>
            <a:r>
              <a:rPr lang="ko-KR" altLang="en-US" dirty="0">
                <a:ea typeface="Yoon 윤고딕 550_TT"/>
              </a:rPr>
              <a:t>의 공격에 대해 </a:t>
            </a:r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가 어떤 동작을 보이는지 살펴볼 것임</a:t>
            </a:r>
            <a:r>
              <a:rPr lang="en-US" altLang="ko-KR" dirty="0">
                <a:ea typeface="Yoon 윤고딕 550_TT"/>
              </a:rPr>
              <a:t>.</a:t>
            </a:r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SGX Security Properties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보안 특성 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54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ea typeface="Yoon 윤고딕 550_TT"/>
              </a:rPr>
              <a:t>EPC</a:t>
            </a:r>
            <a:r>
              <a:rPr lang="ko-KR" altLang="en-US" dirty="0">
                <a:ea typeface="Yoon 윤고딕 550_TT"/>
              </a:rPr>
              <a:t>영역 보호를 위해 </a:t>
            </a:r>
            <a:r>
              <a:rPr lang="en-US" altLang="ko-KR" dirty="0">
                <a:ea typeface="Yoon 윤고딕 550_TT"/>
              </a:rPr>
              <a:t>MEE(Memory Encryption Engine)</a:t>
            </a:r>
            <a:r>
              <a:rPr lang="ko-KR" altLang="en-US" dirty="0">
                <a:ea typeface="Yoon 윤고딕 550_TT"/>
              </a:rPr>
              <a:t>을 이용</a:t>
            </a:r>
            <a:endParaRPr lang="en-US" altLang="ko-KR" dirty="0">
              <a:ea typeface="Yoon 윤고딕 550_TT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ea typeface="Yoon 윤고딕 550_TT"/>
              </a:rPr>
              <a:t>MC</a:t>
            </a:r>
            <a:r>
              <a:rPr lang="ko-KR" altLang="en-US" dirty="0">
                <a:ea typeface="Yoon 윤고딕 550_TT"/>
              </a:rPr>
              <a:t>는 </a:t>
            </a:r>
            <a:r>
              <a:rPr lang="en-US" altLang="ko-KR" dirty="0">
                <a:ea typeface="Yoon 윤고딕 550_TT"/>
              </a:rPr>
              <a:t>MEE</a:t>
            </a:r>
            <a:r>
              <a:rPr lang="ko-KR" altLang="en-US" dirty="0">
                <a:ea typeface="Yoon 윤고딕 550_TT"/>
              </a:rPr>
              <a:t>에게 트랜잭션을 라우팅함</a:t>
            </a:r>
            <a:r>
              <a:rPr lang="en-US" altLang="ko-KR" dirty="0">
                <a:ea typeface="Yoon 윤고딕 550_T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ea typeface="Yoon 윤고딕 550_TT"/>
              </a:rPr>
              <a:t>MEE</a:t>
            </a:r>
            <a:r>
              <a:rPr lang="ko-KR" altLang="en-US" dirty="0">
                <a:ea typeface="Yoon 윤고딕 550_TT"/>
              </a:rPr>
              <a:t>는 </a:t>
            </a:r>
            <a:r>
              <a:rPr lang="en-US" altLang="ko-KR" dirty="0">
                <a:ea typeface="Yoon 윤고딕 550_TT"/>
              </a:rPr>
              <a:t>confidentiality, integrity, and freshness guarantees</a:t>
            </a:r>
            <a:r>
              <a:rPr lang="ko-KR" altLang="en-US" dirty="0">
                <a:ea typeface="Yoon 윤고딕 550_TT"/>
              </a:rPr>
              <a:t>를 보장하기 위해 아래 기술들을 이용함</a:t>
            </a:r>
            <a:endParaRPr lang="en-US" altLang="ko-KR" dirty="0">
              <a:ea typeface="Yoon 윤고딕 550_TT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ea typeface="Yoon 윤고딕 550_TT"/>
              </a:rPr>
              <a:t>Merkle Tree, modified AES operating mode, Carter-Wegman MAC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MEE</a:t>
            </a:r>
            <a:r>
              <a:rPr lang="ko-KR" altLang="en-US" dirty="0"/>
              <a:t>가 </a:t>
            </a:r>
            <a:r>
              <a:rPr lang="en-US" altLang="ko-KR" dirty="0"/>
              <a:t>CPU</a:t>
            </a:r>
            <a:r>
              <a:rPr lang="ko-KR" altLang="en-US" dirty="0"/>
              <a:t>의 </a:t>
            </a:r>
            <a:r>
              <a:rPr lang="en-US" altLang="ko-KR" dirty="0" err="1"/>
              <a:t>uncore</a:t>
            </a:r>
            <a:r>
              <a:rPr lang="ko-KR" altLang="en-US" dirty="0"/>
              <a:t>에 </a:t>
            </a:r>
            <a:r>
              <a:rPr lang="en-US" altLang="ko-KR" dirty="0"/>
              <a:t>MC</a:t>
            </a:r>
            <a:r>
              <a:rPr lang="ko-KR" altLang="en-US" dirty="0"/>
              <a:t>에 연결되어 있으며 독립적이기 때문에 다른 </a:t>
            </a:r>
            <a:r>
              <a:rPr lang="en-US" altLang="ko-KR" dirty="0"/>
              <a:t>MC</a:t>
            </a:r>
            <a:r>
              <a:rPr lang="ko-KR" altLang="en-US" dirty="0"/>
              <a:t>들과의 인터페이스는 좁음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MEE</a:t>
            </a:r>
            <a:r>
              <a:rPr lang="ko-KR" altLang="en-US" dirty="0"/>
              <a:t>는 </a:t>
            </a:r>
            <a:r>
              <a:rPr lang="en-US" altLang="ko-KR" dirty="0"/>
              <a:t>link-layer encryption</a:t>
            </a:r>
            <a:r>
              <a:rPr lang="ko-KR" altLang="en-US" dirty="0"/>
              <a:t>을 사용하여 </a:t>
            </a:r>
            <a:r>
              <a:rPr lang="en-US" altLang="ko-KR" dirty="0"/>
              <a:t>Quick-Path Interconnect (QPI) </a:t>
            </a:r>
            <a:r>
              <a:rPr lang="ko-KR" altLang="en-US" dirty="0"/>
              <a:t>트래픽을 보호</a:t>
            </a:r>
          </a:p>
          <a:p>
            <a:endParaRPr lang="en-US" altLang="ko-KR" dirty="0"/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Uncore</a:t>
            </a:r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60159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755249"/>
            <a:ext cx="10258758" cy="4428148"/>
          </a:xfrm>
        </p:spPr>
        <p:txBody>
          <a:bodyPr/>
          <a:lstStyle/>
          <a:p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의 메모리 보호는 </a:t>
            </a:r>
            <a:r>
              <a:rPr lang="en-US" altLang="ko-KR" dirty="0">
                <a:ea typeface="Yoon 윤고딕 550_TT"/>
              </a:rPr>
              <a:t>PMH </a:t>
            </a:r>
            <a:r>
              <a:rPr lang="ko-KR" altLang="en-US" dirty="0">
                <a:ea typeface="Yoon 윤고딕 550_TT"/>
              </a:rPr>
              <a:t>에서</a:t>
            </a:r>
            <a:r>
              <a:rPr lang="en-US" altLang="ko-KR" dirty="0">
                <a:ea typeface="Yoon 윤고딕 550_TT"/>
              </a:rPr>
              <a:t>(</a:t>
            </a:r>
            <a:r>
              <a:rPr lang="ko-KR" altLang="en-US" dirty="0">
                <a:ea typeface="Yoon 윤고딕 550_TT"/>
              </a:rPr>
              <a:t>메모리 컨트롤러</a:t>
            </a:r>
            <a:r>
              <a:rPr lang="en-US" altLang="ko-KR" dirty="0">
                <a:ea typeface="Yoon 윤고딕 550_TT"/>
              </a:rPr>
              <a:t>)</a:t>
            </a:r>
            <a:r>
              <a:rPr lang="ko-KR" altLang="en-US" dirty="0">
                <a:ea typeface="Yoon 윤고딕 550_TT"/>
              </a:rPr>
              <a:t>부분에서 구현 됨</a:t>
            </a:r>
            <a:endParaRPr lang="en-US" altLang="ko-KR" dirty="0">
              <a:ea typeface="Yoon 윤고딕 550_TT"/>
            </a:endParaRPr>
          </a:p>
          <a:p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의 하드웨어 구현에 대한 세부 정보가 부족해 엄격한 형태의 분석은 아님</a:t>
            </a:r>
            <a:r>
              <a:rPr lang="en-US" altLang="ko-KR" dirty="0">
                <a:ea typeface="Yoon 윤고딕 550_TT"/>
              </a:rPr>
              <a:t>.</a:t>
            </a:r>
          </a:p>
          <a:p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port attack </a:t>
            </a:r>
            <a:r>
              <a:rPr lang="ko-KR" altLang="en-US" dirty="0">
                <a:ea typeface="Yoon 윤고딕 550_TT"/>
              </a:rPr>
              <a:t>등에 대한 분석 불가능</a:t>
            </a:r>
            <a:r>
              <a:rPr lang="en-US" altLang="ko-KR" dirty="0">
                <a:ea typeface="Yoon 윤고딕 550_TT"/>
              </a:rPr>
              <a:t>.</a:t>
            </a:r>
          </a:p>
          <a:p>
            <a:pPr lvl="1"/>
            <a:r>
              <a:rPr lang="ko-KR" altLang="en-US" dirty="0">
                <a:ea typeface="Yoon 윤고딕 550_TT"/>
              </a:rPr>
              <a:t>특히 </a:t>
            </a:r>
            <a:r>
              <a:rPr lang="en-US" altLang="ko-KR" dirty="0"/>
              <a:t>GDXC(Generic Debug </a:t>
            </a:r>
            <a:r>
              <a:rPr lang="en-US" altLang="ko-KR" dirty="0" err="1"/>
              <a:t>eXacural</a:t>
            </a:r>
            <a:r>
              <a:rPr lang="en-US" altLang="ko-KR" dirty="0"/>
              <a:t> Connection, GDXC) </a:t>
            </a:r>
            <a:r>
              <a:rPr lang="ko-KR" altLang="en-US" dirty="0"/>
              <a:t>부분</a:t>
            </a:r>
            <a:endParaRPr lang="en-US" altLang="ko-KR" dirty="0"/>
          </a:p>
          <a:p>
            <a:pPr lvl="2"/>
            <a:r>
              <a:rPr lang="en-US" altLang="ko-KR" dirty="0" err="1"/>
              <a:t>Uncore</a:t>
            </a:r>
            <a:r>
              <a:rPr lang="ko-KR" altLang="en-US" dirty="0"/>
              <a:t>의 </a:t>
            </a:r>
            <a:r>
              <a:rPr lang="en-US" altLang="ko-KR" dirty="0"/>
              <a:t>ring bus</a:t>
            </a:r>
            <a:r>
              <a:rPr lang="ko-KR" altLang="en-US" dirty="0"/>
              <a:t>에서 데이터 수집과 외부 </a:t>
            </a:r>
            <a:r>
              <a:rPr lang="ko-KR" altLang="en-US" dirty="0" err="1"/>
              <a:t>디버거에</a:t>
            </a:r>
            <a:r>
              <a:rPr lang="ko-KR" altLang="en-US" dirty="0"/>
              <a:t> 보고하는 일을 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Physical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물리적 공격 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838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인텔의 특허에 따르면 </a:t>
            </a:r>
            <a:r>
              <a:rPr lang="en-US" altLang="ko-KR" dirty="0"/>
              <a:t>SGX</a:t>
            </a:r>
            <a:r>
              <a:rPr lang="ko-KR" altLang="en-US" dirty="0"/>
              <a:t>는 일부 디버깅 포트에 대한 공격을 대응 가능함</a:t>
            </a:r>
            <a:endParaRPr lang="en-US" altLang="ko-KR" dirty="0"/>
          </a:p>
          <a:p>
            <a:pPr lvl="1"/>
            <a:r>
              <a:rPr lang="en-US" altLang="ko-KR" dirty="0"/>
              <a:t>SDM</a:t>
            </a:r>
            <a:r>
              <a:rPr lang="ko-KR" altLang="en-US" dirty="0"/>
              <a:t>에 따르면 </a:t>
            </a:r>
            <a:r>
              <a:rPr lang="en-US" altLang="ko-KR" dirty="0"/>
              <a:t>bus tapping attack</a:t>
            </a:r>
            <a:r>
              <a:rPr lang="ko-KR" altLang="en-US" dirty="0"/>
              <a:t>에 대해 </a:t>
            </a:r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bus</a:t>
            </a:r>
            <a:r>
              <a:rPr lang="ko-KR" altLang="en-US" dirty="0"/>
              <a:t> 또한 신뢰하지 않는 영역으로 보며 이에 대한 </a:t>
            </a:r>
            <a:r>
              <a:rPr lang="en-US" altLang="ko-KR" dirty="0">
                <a:ea typeface="Yoon 윤고딕 550_TT"/>
              </a:rPr>
              <a:t>confidentiality, integrity, freshness</a:t>
            </a:r>
            <a:r>
              <a:rPr lang="ko-KR" altLang="en-US" dirty="0">
                <a:ea typeface="Yoon 윤고딕 550_TT"/>
              </a:rPr>
              <a:t>를 보장함</a:t>
            </a:r>
            <a:r>
              <a:rPr lang="en-US" altLang="ko-KR" dirty="0">
                <a:ea typeface="Yoon 윤고딕 550_TT"/>
              </a:rPr>
              <a:t>.</a:t>
            </a:r>
            <a:endParaRPr lang="en-US" altLang="ko-KR" dirty="0"/>
          </a:p>
          <a:p>
            <a:r>
              <a:rPr lang="en-US" altLang="ko-KR" dirty="0"/>
              <a:t>EPC </a:t>
            </a:r>
            <a:r>
              <a:rPr lang="ko-KR" altLang="en-US" dirty="0"/>
              <a:t>데이터를 보유한 캐시 라인이 제거되거나 </a:t>
            </a:r>
            <a:r>
              <a:rPr lang="ko-KR" altLang="en-US" dirty="0" err="1"/>
              <a:t>로드될</a:t>
            </a:r>
            <a:r>
              <a:rPr lang="ko-KR" altLang="en-US" dirty="0"/>
              <a:t> 때 액세스되는 </a:t>
            </a:r>
            <a:r>
              <a:rPr lang="en-US" altLang="ko-KR" dirty="0"/>
              <a:t>DRAM </a:t>
            </a:r>
            <a:r>
              <a:rPr lang="ko-KR" altLang="en-US" dirty="0"/>
              <a:t>위치의 주소를 </a:t>
            </a:r>
            <a:r>
              <a:rPr lang="en-US" altLang="ko-KR" dirty="0"/>
              <a:t>MEE</a:t>
            </a:r>
            <a:r>
              <a:rPr lang="ko-KR" altLang="en-US" dirty="0"/>
              <a:t>가 보호하지 않음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LLC</a:t>
            </a:r>
            <a:r>
              <a:rPr lang="ko-KR" altLang="en-US" dirty="0"/>
              <a:t>에 인위적으로 압력을 가하는 시스템 소프트웨어를 이용하면 </a:t>
            </a:r>
            <a:r>
              <a:rPr lang="ko-KR" altLang="en-US" dirty="0" err="1"/>
              <a:t>인클레이브의</a:t>
            </a:r>
            <a:r>
              <a:rPr lang="ko-KR" altLang="en-US" dirty="0"/>
              <a:t> 메모리 </a:t>
            </a:r>
            <a:r>
              <a:rPr lang="ko-KR" altLang="en-US" dirty="0" err="1"/>
              <a:t>엑세스</a:t>
            </a:r>
            <a:r>
              <a:rPr lang="ko-KR" altLang="en-US" dirty="0"/>
              <a:t> 패턴이 분석 가능할 수 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SMBus</a:t>
            </a:r>
            <a:r>
              <a:rPr lang="en-US" altLang="ko-KR" dirty="0"/>
              <a:t>(System Management bus)</a:t>
            </a:r>
            <a:r>
              <a:rPr lang="ko-KR" altLang="en-US" dirty="0"/>
              <a:t>에 관한 언급이 없어 </a:t>
            </a:r>
            <a:r>
              <a:rPr lang="en-US" altLang="ko-KR" dirty="0" err="1"/>
              <a:t>Smbus</a:t>
            </a:r>
            <a:r>
              <a:rPr lang="ko-KR" altLang="en-US" dirty="0"/>
              <a:t>를 </a:t>
            </a:r>
            <a:r>
              <a:rPr lang="en-US" altLang="ko-KR" dirty="0"/>
              <a:t>tapping </a:t>
            </a:r>
            <a:r>
              <a:rPr lang="ko-KR" altLang="en-US" dirty="0"/>
              <a:t>해 </a:t>
            </a:r>
            <a:r>
              <a:rPr lang="en-US" altLang="ko-KR" dirty="0"/>
              <a:t>intel ME(Management Engine)</a:t>
            </a:r>
            <a:r>
              <a:rPr lang="ko-KR" altLang="en-US" dirty="0"/>
              <a:t>에 도달할 가능성 존재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SMBus</a:t>
            </a:r>
            <a:r>
              <a:rPr lang="ko-KR" altLang="en-US" dirty="0"/>
              <a:t>는 속도가 더 낮기 때문에 공격하기에 </a:t>
            </a:r>
            <a:r>
              <a:rPr lang="en-US" altLang="ko-KR" dirty="0"/>
              <a:t>DRAM </a:t>
            </a:r>
            <a:r>
              <a:rPr lang="ko-KR" altLang="en-US" dirty="0"/>
              <a:t>보다 접근성이 좋음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Physical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물리적 공격 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093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878904"/>
            <a:ext cx="10258758" cy="4304493"/>
          </a:xfrm>
        </p:spPr>
        <p:txBody>
          <a:bodyPr/>
          <a:lstStyle/>
          <a:p>
            <a:r>
              <a:rPr lang="en-US" altLang="ko-KR" dirty="0"/>
              <a:t>PUF(Physical Unclonable Function) </a:t>
            </a:r>
            <a:r>
              <a:rPr lang="en-US" altLang="ko-KR" dirty="0" err="1"/>
              <a:t>키는</a:t>
            </a:r>
            <a:r>
              <a:rPr lang="en-US" altLang="ko-KR" dirty="0"/>
              <a:t> </a:t>
            </a:r>
            <a:r>
              <a:rPr lang="en-US" altLang="ko-KR" dirty="0" err="1"/>
              <a:t>공격자가</a:t>
            </a:r>
            <a:r>
              <a:rPr lang="en-US" altLang="ko-KR" dirty="0"/>
              <a:t> </a:t>
            </a:r>
            <a:r>
              <a:rPr lang="ko-KR" altLang="en-US" dirty="0"/>
              <a:t>칩 내의 </a:t>
            </a:r>
            <a:r>
              <a:rPr lang="en-US" altLang="ko-KR" dirty="0"/>
              <a:t>fuse key material</a:t>
            </a:r>
            <a:r>
              <a:rPr lang="ko-KR" altLang="en-US" dirty="0"/>
              <a:t>을 얻는데 드는 코스트를 증가시킨다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PUF</a:t>
            </a:r>
            <a:r>
              <a:rPr lang="ko-KR" altLang="en-US" dirty="0"/>
              <a:t>는 </a:t>
            </a:r>
            <a:r>
              <a:rPr lang="en-US" altLang="ko-KR" dirty="0"/>
              <a:t>GWK(global wrapping logic key)</a:t>
            </a:r>
            <a:r>
              <a:rPr lang="ko-KR" altLang="en-US" dirty="0"/>
              <a:t>로 암호화되며 이를 해독할 필요가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SGX </a:t>
            </a:r>
            <a:r>
              <a:rPr lang="ko-KR" altLang="en-US" dirty="0"/>
              <a:t>위협모델은 </a:t>
            </a:r>
            <a:r>
              <a:rPr lang="en-US" altLang="ko-KR" dirty="0"/>
              <a:t>power analysis </a:t>
            </a:r>
            <a:r>
              <a:rPr lang="ko-KR" altLang="en-US" dirty="0"/>
              <a:t>공격을 포함하지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Power attack</a:t>
            </a:r>
            <a:r>
              <a:rPr lang="ko-KR" altLang="en-US" dirty="0"/>
              <a:t>은 인텔 제조 공정에 대한 깊은 </a:t>
            </a:r>
            <a:r>
              <a:rPr lang="ko-KR" altLang="en-US" dirty="0" err="1"/>
              <a:t>지깃이</a:t>
            </a:r>
            <a:r>
              <a:rPr lang="ko-KR" altLang="en-US" dirty="0"/>
              <a:t> 필요하고 코스트가 매우 높기 때문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Physical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물리적 공격 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30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/>
          <a:lstStyle/>
          <a:p>
            <a:r>
              <a:rPr lang="en-US" altLang="ko-KR" dirty="0"/>
              <a:t>SGX </a:t>
            </a:r>
            <a:r>
              <a:rPr lang="ko-KR" altLang="en-US" dirty="0"/>
              <a:t>위협 모델은 시스템 소프트웨어를 신뢰할 수 없는 것으로 간주함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SGX </a:t>
            </a:r>
            <a:r>
              <a:rPr lang="ko-KR" altLang="en-US" dirty="0"/>
              <a:t>설계는 악성 소프트웨어가 </a:t>
            </a:r>
            <a:r>
              <a:rPr lang="ko-KR" altLang="en-US" dirty="0" err="1"/>
              <a:t>인클레이브의</a:t>
            </a:r>
            <a:r>
              <a:rPr lang="ko-KR" altLang="en-US" dirty="0"/>
              <a:t> 코드와 데이터를 저장하는 </a:t>
            </a:r>
            <a:r>
              <a:rPr lang="en-US" altLang="ko-KR" dirty="0"/>
              <a:t>EPC </a:t>
            </a:r>
            <a:r>
              <a:rPr lang="ko-KR" altLang="en-US" dirty="0"/>
              <a:t>페이지를 직접 읽거나 수정할 수 없도록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SGX</a:t>
            </a:r>
            <a:r>
              <a:rPr lang="ko-KR" altLang="en-US" dirty="0"/>
              <a:t>는 시스템 소프트웨어가 접근할 수 없는 더 높은 수준의 권한으로 볼 수 있는 프로세서 마이크로 코드로 실행됨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인클레이브</a:t>
            </a:r>
            <a:r>
              <a:rPr lang="ko-KR" altLang="en-US" dirty="0"/>
              <a:t> 모드와 </a:t>
            </a:r>
            <a:r>
              <a:rPr lang="ko-KR" altLang="en-US" dirty="0" err="1"/>
              <a:t>비인클레이브</a:t>
            </a:r>
            <a:r>
              <a:rPr lang="ko-KR" altLang="en-US" dirty="0"/>
              <a:t> 모드가 전환될 때 항상 </a:t>
            </a:r>
            <a:r>
              <a:rPr lang="ko-KR" altLang="en-US" dirty="0" err="1"/>
              <a:t>마이크로코드가</a:t>
            </a:r>
            <a:r>
              <a:rPr lang="ko-KR" altLang="en-US" dirty="0"/>
              <a:t> 관련되므로 시스템 소프트웨어와 </a:t>
            </a:r>
            <a:r>
              <a:rPr lang="ko-KR" altLang="en-US" dirty="0" err="1"/>
              <a:t>인클레이브</a:t>
            </a:r>
            <a:r>
              <a:rPr lang="ko-KR" altLang="en-US" dirty="0"/>
              <a:t> 사이의 모든 상호작용을 규제함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악의적인 </a:t>
            </a:r>
            <a:r>
              <a:rPr lang="en-US" altLang="ko-KR" dirty="0"/>
              <a:t>OS</a:t>
            </a:r>
            <a:r>
              <a:rPr lang="ko-KR" altLang="en-US" dirty="0"/>
              <a:t>나 </a:t>
            </a:r>
            <a:r>
              <a:rPr lang="ko-KR" altLang="en-US" dirty="0" err="1"/>
              <a:t>하이퍼바이저가</a:t>
            </a:r>
            <a:r>
              <a:rPr lang="ko-KR" altLang="en-US" dirty="0"/>
              <a:t> </a:t>
            </a:r>
            <a:r>
              <a:rPr lang="ko-KR" altLang="en-US" dirty="0" err="1"/>
              <a:t>인클레이브의</a:t>
            </a:r>
            <a:r>
              <a:rPr lang="ko-KR" altLang="en-US" dirty="0"/>
              <a:t> 실행 환경을 변조하여 </a:t>
            </a:r>
            <a:r>
              <a:rPr lang="ko-KR" altLang="en-US" dirty="0" err="1"/>
              <a:t>인클레이브의</a:t>
            </a:r>
            <a:r>
              <a:rPr lang="ko-KR" altLang="en-US" dirty="0"/>
              <a:t> 결함을 유도할 수 없음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Privileged Software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특권 소프트웨어 공격 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190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대부분의 최신 </a:t>
            </a:r>
            <a:r>
              <a:rPr lang="en-US" altLang="ko-KR" dirty="0"/>
              <a:t>Intel </a:t>
            </a:r>
            <a:r>
              <a:rPr lang="ko-KR" altLang="en-US" dirty="0"/>
              <a:t>프로세서는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스레딩을</a:t>
            </a:r>
            <a:r>
              <a:rPr lang="ko-KR" altLang="en-US" dirty="0"/>
              <a:t> 지원함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execution unit</a:t>
            </a:r>
            <a:r>
              <a:rPr lang="ko-KR" altLang="en-US" dirty="0"/>
              <a:t>과 캐시 는 각각 고유한 </a:t>
            </a:r>
            <a:r>
              <a:rPr lang="en-US" altLang="ko-KR" dirty="0"/>
              <a:t>execution state</a:t>
            </a:r>
            <a:r>
              <a:rPr lang="ko-KR" altLang="en-US" dirty="0"/>
              <a:t>를 가진 두 </a:t>
            </a:r>
            <a:r>
              <a:rPr lang="en-US" altLang="ko-KR" dirty="0"/>
              <a:t>LP</a:t>
            </a:r>
            <a:r>
              <a:rPr lang="ko-KR" altLang="en-US" dirty="0"/>
              <a:t>가 공유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악성 시스템 소프트웨어는 동일한 코어를 공유하는 </a:t>
            </a:r>
            <a:r>
              <a:rPr lang="en-US" altLang="ko-KR" dirty="0"/>
              <a:t>LP</a:t>
            </a:r>
            <a:r>
              <a:rPr lang="ko-KR" altLang="en-US" dirty="0"/>
              <a:t>에 </a:t>
            </a:r>
            <a:r>
              <a:rPr lang="en-US" altLang="ko-KR" dirty="0"/>
              <a:t>snooping thread</a:t>
            </a:r>
            <a:r>
              <a:rPr lang="ko-KR" altLang="en-US" dirty="0"/>
              <a:t>를 스케줄링 하는 것이 가능함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snooping thread</a:t>
            </a:r>
            <a:r>
              <a:rPr lang="ko-KR" altLang="en-US" dirty="0"/>
              <a:t>는 </a:t>
            </a:r>
            <a:r>
              <a:rPr lang="en-US" altLang="ko-KR" dirty="0"/>
              <a:t>high-resolution performance counter</a:t>
            </a:r>
            <a:r>
              <a:rPr lang="ko-KR" altLang="en-US" dirty="0"/>
              <a:t>를 이용하며 </a:t>
            </a:r>
            <a:r>
              <a:rPr lang="en-US" altLang="ko-KR" dirty="0"/>
              <a:t>CPU</a:t>
            </a:r>
            <a:r>
              <a:rPr lang="ko-KR" altLang="en-US" dirty="0"/>
              <a:t>의</a:t>
            </a:r>
            <a:r>
              <a:rPr lang="en-US" altLang="ko-KR" dirty="0"/>
              <a:t> execution units</a:t>
            </a:r>
            <a:r>
              <a:rPr lang="ko-KR" altLang="en-US" dirty="0"/>
              <a:t>과 </a:t>
            </a:r>
            <a:r>
              <a:rPr lang="en-US" altLang="ko-KR" dirty="0"/>
              <a:t>out-of-order scheduler</a:t>
            </a:r>
            <a:r>
              <a:rPr lang="ko-KR" altLang="en-US" dirty="0"/>
              <a:t>에 관한 지식이 있다면 </a:t>
            </a:r>
            <a:r>
              <a:rPr lang="ko-KR" altLang="en-US" dirty="0" err="1"/>
              <a:t>인클레이브가</a:t>
            </a:r>
            <a:r>
              <a:rPr lang="ko-KR" altLang="en-US" dirty="0"/>
              <a:t> 실행한 명령어나 메모리 </a:t>
            </a:r>
            <a:r>
              <a:rPr lang="ko-KR" altLang="en-US" dirty="0" err="1"/>
              <a:t>엑세스</a:t>
            </a:r>
            <a:r>
              <a:rPr lang="ko-KR" altLang="en-US" dirty="0"/>
              <a:t> 패턴을 학습하는 것이 가능하다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해결책으로는 </a:t>
            </a:r>
            <a:r>
              <a:rPr lang="ko-KR" altLang="en-US" dirty="0" err="1"/>
              <a:t>하이퍼스레딩을</a:t>
            </a:r>
            <a:r>
              <a:rPr lang="ko-KR" altLang="en-US" dirty="0"/>
              <a:t> 비활성화하는 것과 </a:t>
            </a:r>
            <a:r>
              <a:rPr lang="en-US" altLang="ko-KR" dirty="0"/>
              <a:t>SGX</a:t>
            </a:r>
            <a:r>
              <a:rPr lang="ko-KR" altLang="en-US" dirty="0"/>
              <a:t>의 구현에 </a:t>
            </a:r>
            <a:r>
              <a:rPr lang="ko-KR" altLang="en-US" dirty="0" err="1"/>
              <a:t>인클레이브의</a:t>
            </a:r>
            <a:r>
              <a:rPr lang="ko-KR" altLang="en-US" dirty="0"/>
              <a:t> 코드 실행 시 다른 </a:t>
            </a:r>
            <a:r>
              <a:rPr lang="en-US" altLang="ko-KR" dirty="0"/>
              <a:t>LP</a:t>
            </a:r>
            <a:r>
              <a:rPr lang="ko-KR" altLang="en-US" dirty="0"/>
              <a:t>가 비활성 상태임을 보장해야 함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Privileged Software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특권 소프트웨어 공격 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629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755249"/>
            <a:ext cx="10258758" cy="4428148"/>
          </a:xfrm>
        </p:spPr>
        <p:txBody>
          <a:bodyPr/>
          <a:lstStyle/>
          <a:p>
            <a:r>
              <a:rPr lang="ko-KR" altLang="en-US" dirty="0" err="1"/>
              <a:t>인클레이브</a:t>
            </a:r>
            <a:r>
              <a:rPr lang="ko-KR" altLang="en-US" dirty="0"/>
              <a:t> 내에서 실행되는 코드는 호스트 애플리케이션과 동일한 주소 변환 프로세스와 페이지 테이블을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Enclave Page Cache Map(EPCM, § 5.1.2)</a:t>
            </a:r>
            <a:r>
              <a:rPr lang="ko-KR" altLang="en-US" dirty="0"/>
              <a:t>을 사용하여 각 </a:t>
            </a:r>
            <a:r>
              <a:rPr lang="en-US" altLang="ko-KR" dirty="0"/>
              <a:t>EPC </a:t>
            </a:r>
            <a:r>
              <a:rPr lang="ko-KR" altLang="en-US" dirty="0"/>
              <a:t>페이지의 위치를 해당 </a:t>
            </a:r>
            <a:r>
              <a:rPr lang="ko-KR" altLang="en-US" dirty="0" err="1"/>
              <a:t>인클레이브의</a:t>
            </a:r>
            <a:r>
              <a:rPr lang="ko-KR" altLang="en-US" dirty="0"/>
              <a:t> 가상 주소 공간에 저장</a:t>
            </a:r>
          </a:p>
          <a:p>
            <a:r>
              <a:rPr lang="en-US" altLang="ko-KR" dirty="0"/>
              <a:t>PMH</a:t>
            </a:r>
            <a:r>
              <a:rPr lang="ko-KR" altLang="en-US" dirty="0"/>
              <a:t>는 </a:t>
            </a:r>
            <a:r>
              <a:rPr lang="en-US" altLang="ko-KR" dirty="0"/>
              <a:t>TLB</a:t>
            </a:r>
            <a:r>
              <a:rPr lang="ko-KR" altLang="en-US" dirty="0"/>
              <a:t>에 도달하기 전에 올바르지 않은 주소 변환을 거부</a:t>
            </a:r>
            <a:endParaRPr lang="en-US" altLang="ko-KR" dirty="0"/>
          </a:p>
          <a:p>
            <a:pPr lvl="1"/>
            <a:r>
              <a:rPr lang="ko-KR" altLang="en-US" dirty="0"/>
              <a:t>직접적인 </a:t>
            </a:r>
            <a:r>
              <a:rPr lang="en-US" altLang="ko-KR" dirty="0"/>
              <a:t>active address translation attack</a:t>
            </a:r>
            <a:r>
              <a:rPr lang="ko-KR" altLang="en-US" dirty="0"/>
              <a:t>을 방어</a:t>
            </a:r>
            <a:endParaRPr lang="en-US" altLang="ko-KR" dirty="0"/>
          </a:p>
          <a:p>
            <a:r>
              <a:rPr lang="en-US" altLang="ko-KR" dirty="0"/>
              <a:t>SGX</a:t>
            </a:r>
            <a:r>
              <a:rPr lang="ko-KR" altLang="en-US" dirty="0"/>
              <a:t>가 </a:t>
            </a:r>
            <a:r>
              <a:rPr lang="en-US" altLang="ko-KR" dirty="0"/>
              <a:t>DRAM</a:t>
            </a:r>
            <a:r>
              <a:rPr lang="ko-KR" altLang="en-US" dirty="0"/>
              <a:t>으로 페이지를 </a:t>
            </a:r>
            <a:r>
              <a:rPr lang="en-US" altLang="ko-KR" dirty="0"/>
              <a:t>evict</a:t>
            </a:r>
            <a:r>
              <a:rPr lang="ko-KR" altLang="en-US" dirty="0"/>
              <a:t>하면 이는 </a:t>
            </a:r>
            <a:r>
              <a:rPr lang="en-US" altLang="ko-KR" dirty="0"/>
              <a:t>cryptographic primitive</a:t>
            </a:r>
            <a:r>
              <a:rPr lang="ko-KR" altLang="en-US" dirty="0"/>
              <a:t>에 의해 보호됨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Memory Mapping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메모리 매핑 공격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230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/>
          <a:lstStyle/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passive address translation attack</a:t>
            </a:r>
            <a:r>
              <a:rPr lang="ko-KR" altLang="en-US" dirty="0"/>
              <a:t>는 막지 못한다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인클레이브는</a:t>
            </a:r>
            <a:r>
              <a:rPr lang="ko-KR" altLang="en-US" dirty="0"/>
              <a:t> 인텔 아키텍처의 주소변환 프로세스를 따름</a:t>
            </a:r>
            <a:endParaRPr lang="en-US" altLang="ko-KR" dirty="0"/>
          </a:p>
          <a:p>
            <a:pPr lvl="1"/>
            <a:r>
              <a:rPr lang="ko-KR" altLang="en-US" dirty="0"/>
              <a:t>메모리 액세스가 </a:t>
            </a:r>
            <a:r>
              <a:rPr lang="en-US" altLang="ko-KR" dirty="0"/>
              <a:t>page faults</a:t>
            </a:r>
            <a:r>
              <a:rPr lang="ko-KR" altLang="en-US" dirty="0"/>
              <a:t>를 유발하거나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entry</a:t>
            </a:r>
            <a:r>
              <a:rPr lang="ko-KR" altLang="en-US" dirty="0"/>
              <a:t>에 액세스</a:t>
            </a:r>
            <a:r>
              <a:rPr lang="en-US" altLang="ko-KR" dirty="0"/>
              <a:t>(A)</a:t>
            </a:r>
            <a:r>
              <a:rPr lang="ko-KR" altLang="en-US" dirty="0"/>
              <a:t>나 </a:t>
            </a:r>
            <a:r>
              <a:rPr lang="en-US" altLang="ko-KR" dirty="0"/>
              <a:t>dirty(D) attribute</a:t>
            </a:r>
            <a:r>
              <a:rPr lang="ko-KR" altLang="en-US" dirty="0"/>
              <a:t>를 설정</a:t>
            </a:r>
            <a:endParaRPr lang="en-US" altLang="ko-KR" dirty="0"/>
          </a:p>
          <a:p>
            <a:r>
              <a:rPr lang="ko-KR" altLang="en-US" dirty="0"/>
              <a:t>악성 </a:t>
            </a:r>
            <a:r>
              <a:rPr lang="en-US" altLang="ko-KR" dirty="0"/>
              <a:t>OS </a:t>
            </a:r>
            <a:r>
              <a:rPr lang="ko-KR" altLang="en-US" dirty="0"/>
              <a:t>커널 또는 </a:t>
            </a:r>
            <a:r>
              <a:rPr lang="ko-KR" altLang="en-US" dirty="0" err="1"/>
              <a:t>하이퍼바이저는</a:t>
            </a:r>
            <a:r>
              <a:rPr lang="ko-KR" altLang="en-US" dirty="0"/>
              <a:t> </a:t>
            </a:r>
            <a:r>
              <a:rPr lang="ko-KR" altLang="en-US" dirty="0" err="1"/>
              <a:t>인클레이브를</a:t>
            </a:r>
            <a:r>
              <a:rPr lang="ko-KR" altLang="en-US" dirty="0"/>
              <a:t> 시작하기 전에 모든 페이지에서 현재</a:t>
            </a:r>
            <a:r>
              <a:rPr lang="en-US" altLang="ko-KR" dirty="0"/>
              <a:t>(P) </a:t>
            </a:r>
            <a:r>
              <a:rPr lang="ko-KR" altLang="en-US" dirty="0"/>
              <a:t>속성을 </a:t>
            </a:r>
            <a:r>
              <a:rPr lang="en-US" altLang="ko-KR" dirty="0"/>
              <a:t>0</a:t>
            </a:r>
            <a:r>
              <a:rPr lang="ko-KR" altLang="en-US" dirty="0"/>
              <a:t>으로 설정하여 </a:t>
            </a:r>
            <a:r>
              <a:rPr lang="ko-KR" altLang="en-US" dirty="0" err="1"/>
              <a:t>인클레이브</a:t>
            </a:r>
            <a:r>
              <a:rPr lang="ko-KR" altLang="en-US" dirty="0"/>
              <a:t> 내에서 실행되는 애플리케이션의 </a:t>
            </a:r>
            <a:r>
              <a:rPr lang="en-US" altLang="ko-KR" dirty="0"/>
              <a:t>page-level trace</a:t>
            </a:r>
            <a:r>
              <a:rPr lang="ko-KR" altLang="en-US" dirty="0"/>
              <a:t>가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커널이 </a:t>
            </a:r>
            <a:r>
              <a:rPr lang="en-US" altLang="ko-KR" dirty="0"/>
              <a:t>over-subscribe</a:t>
            </a:r>
            <a:r>
              <a:rPr lang="ko-KR" altLang="en-US" dirty="0"/>
              <a:t>하는 것을 맞기 않으면 원천적인 방어가 불가능하지만 페이지의 크기를 늘리면 추적은 더 적은 정보를 가지게 됨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Memory Mapping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메모리 매핑 공격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688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016690"/>
            <a:ext cx="10258758" cy="4166707"/>
          </a:xfrm>
        </p:spPr>
        <p:txBody>
          <a:bodyPr/>
          <a:lstStyle/>
          <a:p>
            <a:r>
              <a:rPr lang="en-US" altLang="ko-KR" dirty="0"/>
              <a:t>LP</a:t>
            </a:r>
            <a:r>
              <a:rPr lang="ko-KR" altLang="en-US" dirty="0"/>
              <a:t>에서 </a:t>
            </a:r>
            <a:r>
              <a:rPr lang="en-US" altLang="ko-KR" dirty="0"/>
              <a:t>SGX</a:t>
            </a:r>
            <a:r>
              <a:rPr lang="ko-KR" altLang="en-US" dirty="0"/>
              <a:t>가 활성화되면 </a:t>
            </a:r>
            <a:r>
              <a:rPr lang="en-US" altLang="ko-KR" dirty="0"/>
              <a:t>memory controller</a:t>
            </a:r>
            <a:r>
              <a:rPr lang="ko-KR" altLang="en-US" dirty="0"/>
              <a:t>가 </a:t>
            </a:r>
            <a:r>
              <a:rPr lang="en-US" altLang="ko-KR" dirty="0"/>
              <a:t>PRM </a:t>
            </a:r>
            <a:r>
              <a:rPr lang="ko-KR" altLang="en-US" dirty="0"/>
              <a:t>범위에 해당하는 </a:t>
            </a:r>
            <a:r>
              <a:rPr lang="en-US" altLang="ko-KR" dirty="0"/>
              <a:t>DMA </a:t>
            </a:r>
            <a:r>
              <a:rPr lang="ko-KR" altLang="en-US" dirty="0"/>
              <a:t>전송을 거부함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PCI Express </a:t>
            </a:r>
            <a:r>
              <a:rPr lang="ko-KR" altLang="en-US" dirty="0"/>
              <a:t>공격으로부터 </a:t>
            </a:r>
            <a:r>
              <a:rPr lang="ko-KR" altLang="en-US" dirty="0" err="1"/>
              <a:t>인클레이브의</a:t>
            </a:r>
            <a:r>
              <a:rPr lang="ko-KR" altLang="en-US" dirty="0"/>
              <a:t> 내용이 보호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DRAM </a:t>
            </a:r>
            <a:r>
              <a:rPr lang="ko-KR" altLang="en-US" dirty="0"/>
              <a:t>또한 신뢰할 수 없는 저장 장치로 간주함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MEE</a:t>
            </a:r>
            <a:r>
              <a:rPr lang="ko-KR" altLang="en-US" dirty="0"/>
              <a:t>는 </a:t>
            </a:r>
            <a:r>
              <a:rPr lang="en-US" altLang="ko-KR" dirty="0"/>
              <a:t>DRAM</a:t>
            </a:r>
            <a:r>
              <a:rPr lang="ko-KR" altLang="en-US" dirty="0"/>
              <a:t>에 데이터 저장 시 암호화함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Row-hammer attack</a:t>
            </a:r>
            <a:r>
              <a:rPr lang="ko-KR" altLang="en-US" dirty="0"/>
              <a:t>등으로 부터 보호</a:t>
            </a:r>
            <a:endParaRPr lang="en-US" altLang="ko-KR" dirty="0"/>
          </a:p>
          <a:p>
            <a:r>
              <a:rPr lang="ko-KR" altLang="en-US" dirty="0"/>
              <a:t>악의적으로 </a:t>
            </a:r>
            <a:r>
              <a:rPr lang="en-US" altLang="ko-KR" dirty="0"/>
              <a:t>ME </a:t>
            </a:r>
            <a:r>
              <a:rPr lang="ko-KR" altLang="en-US" dirty="0"/>
              <a:t>펌웨어를 덮어쓰는 방식의 공격은 위협모델에 포함되지만 언급되지 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Software Attacks on Peripherals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주변에서의 소프트웨어 공격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102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>
            <a:normAutofit/>
          </a:bodyPr>
          <a:lstStyle/>
          <a:p>
            <a:r>
              <a:rPr lang="ko-KR" altLang="en-US" dirty="0"/>
              <a:t>시스템 소프트웨어는 </a:t>
            </a:r>
            <a:r>
              <a:rPr lang="en-US" altLang="ko-KR" dirty="0"/>
              <a:t>LP</a:t>
            </a:r>
            <a:r>
              <a:rPr lang="ko-KR" altLang="en-US" dirty="0"/>
              <a:t>의 스레드 스케줄링을 담당하고 캐시 배치를 제어하는 </a:t>
            </a:r>
            <a:r>
              <a:rPr lang="en-US" altLang="ko-KR" dirty="0"/>
              <a:t>address translation</a:t>
            </a:r>
            <a:r>
              <a:rPr lang="ko-KR" altLang="en-US" dirty="0"/>
              <a:t>에서 사용하는 페이지 테이블 설정함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악의적인 커널은 메모리 </a:t>
            </a:r>
            <a:r>
              <a:rPr lang="ko-KR" altLang="en-US" dirty="0" err="1"/>
              <a:t>엑세스</a:t>
            </a:r>
            <a:r>
              <a:rPr lang="ko-KR" altLang="en-US" dirty="0"/>
              <a:t> 패턴을 추적하기 위해 캐시를 분할해 </a:t>
            </a:r>
            <a:r>
              <a:rPr lang="en-US" altLang="ko-KR" dirty="0"/>
              <a:t>Cache Timing Attack</a:t>
            </a:r>
            <a:r>
              <a:rPr lang="ko-KR" altLang="en-US" dirty="0"/>
              <a:t>의 정확성을 향상 가능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OS</a:t>
            </a:r>
            <a:r>
              <a:rPr lang="ko-KR" altLang="en-US" dirty="0"/>
              <a:t>와 </a:t>
            </a:r>
            <a:r>
              <a:rPr lang="ko-KR" altLang="en-US" dirty="0" err="1"/>
              <a:t>인클레이브는</a:t>
            </a:r>
            <a:r>
              <a:rPr lang="ko-KR" altLang="en-US" dirty="0"/>
              <a:t> 전용 </a:t>
            </a:r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가지고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OS</a:t>
            </a:r>
            <a:r>
              <a:rPr lang="ko-KR" altLang="en-US" dirty="0"/>
              <a:t>는 </a:t>
            </a:r>
            <a:r>
              <a:rPr lang="ko-KR" altLang="en-US" dirty="0" err="1"/>
              <a:t>인클레이브의</a:t>
            </a:r>
            <a:r>
              <a:rPr lang="ko-KR" altLang="en-US" dirty="0"/>
              <a:t> 페이지 테이블을 조작하여 </a:t>
            </a:r>
            <a:r>
              <a:rPr lang="en-US" altLang="ko-KR" dirty="0"/>
              <a:t>L2 </a:t>
            </a:r>
            <a:r>
              <a:rPr lang="ko-KR" altLang="en-US" dirty="0"/>
              <a:t>캐시를 분할할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악의적인 시스템 소프트웨어와 </a:t>
            </a:r>
            <a:r>
              <a:rPr lang="ko-KR" altLang="en-US" dirty="0" err="1"/>
              <a:t>인클레이브에</a:t>
            </a:r>
            <a:r>
              <a:rPr lang="ko-KR" altLang="en-US" dirty="0"/>
              <a:t> </a:t>
            </a:r>
            <a:r>
              <a:rPr lang="en-US" altLang="ko-KR" dirty="0"/>
              <a:t>DRAM</a:t>
            </a:r>
            <a:r>
              <a:rPr lang="ko-KR" altLang="en-US" dirty="0"/>
              <a:t>을 할당할 때 적합한 </a:t>
            </a:r>
            <a:r>
              <a:rPr lang="en-US" altLang="ko-KR" dirty="0"/>
              <a:t>cache set</a:t>
            </a:r>
            <a:r>
              <a:rPr lang="ko-KR" altLang="en-US" dirty="0"/>
              <a:t>과 </a:t>
            </a:r>
            <a:r>
              <a:rPr lang="ko-KR" altLang="en-US" dirty="0" err="1"/>
              <a:t>매핑되는</a:t>
            </a:r>
            <a:r>
              <a:rPr lang="ko-KR" altLang="en-US" dirty="0"/>
              <a:t> 점을 이용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Cache Timing Attacks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캐시 타이밍 공격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315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47" y="1777439"/>
            <a:ext cx="5421653" cy="4179233"/>
          </a:xfrm>
        </p:spPr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r>
              <a:rPr lang="en-US" altLang="ko-KR" dirty="0" err="1"/>
              <a:t>추적</a:t>
            </a:r>
            <a:r>
              <a:rPr lang="en-US" altLang="ko-KR" dirty="0"/>
              <a:t> </a:t>
            </a:r>
            <a:r>
              <a:rPr lang="en-US" altLang="ko-KR" dirty="0" err="1"/>
              <a:t>커널은</a:t>
            </a:r>
            <a:r>
              <a:rPr lang="en-US" altLang="ko-KR" dirty="0"/>
              <a:t> </a:t>
            </a:r>
            <a:r>
              <a:rPr lang="en-US" altLang="ko-KR" dirty="0" err="1"/>
              <a:t>인클레이브의</a:t>
            </a:r>
            <a:r>
              <a:rPr lang="en-US" altLang="ko-KR" dirty="0"/>
              <a:t> </a:t>
            </a:r>
            <a:r>
              <a:rPr lang="en-US" altLang="ko-KR" dirty="0" err="1"/>
              <a:t>코드</a:t>
            </a:r>
            <a:r>
              <a:rPr lang="en-US" altLang="ko-KR" dirty="0"/>
              <a:t> </a:t>
            </a:r>
            <a:r>
              <a:rPr lang="en-US" altLang="ko-KR" dirty="0" err="1"/>
              <a:t>페이지에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0-63 </a:t>
            </a:r>
            <a:r>
              <a:rPr lang="en-US" altLang="ko-KR" dirty="0" err="1"/>
              <a:t>line을</a:t>
            </a:r>
            <a:r>
              <a:rPr lang="en-US" altLang="ko-KR" dirty="0"/>
              <a:t> </a:t>
            </a:r>
            <a:r>
              <a:rPr lang="en-US" altLang="ko-KR" dirty="0" err="1"/>
              <a:t>할당하고</a:t>
            </a:r>
            <a:r>
              <a:rPr lang="en-US" altLang="ko-KR" dirty="0"/>
              <a:t>, </a:t>
            </a:r>
            <a:r>
              <a:rPr lang="en-US" altLang="ko-KR" dirty="0" err="1"/>
              <a:t>인클레이브의</a:t>
            </a:r>
            <a:r>
              <a:rPr lang="en-US" altLang="ko-KR" dirty="0"/>
              <a:t> </a:t>
            </a:r>
            <a:r>
              <a:rPr lang="en-US" altLang="ko-KR" dirty="0" err="1"/>
              <a:t>데이터</a:t>
            </a:r>
            <a:r>
              <a:rPr lang="en-US" altLang="ko-KR" dirty="0"/>
              <a:t> </a:t>
            </a:r>
            <a:r>
              <a:rPr lang="en-US" altLang="ko-KR" dirty="0" err="1"/>
              <a:t>페이지에</a:t>
            </a:r>
            <a:r>
              <a:rPr lang="en-US" altLang="ko-KR" dirty="0"/>
              <a:t> </a:t>
            </a:r>
            <a:r>
              <a:rPr lang="en-US" altLang="ko-KR" dirty="0" err="1"/>
              <a:t>대해서는</a:t>
            </a:r>
            <a:r>
              <a:rPr lang="en-US" altLang="ko-KR" dirty="0"/>
              <a:t> 64-127 </a:t>
            </a:r>
            <a:r>
              <a:rPr lang="en-US" altLang="ko-KR" dirty="0" err="1"/>
              <a:t>line을</a:t>
            </a:r>
            <a:r>
              <a:rPr lang="en-US" altLang="ko-KR" dirty="0"/>
              <a:t> </a:t>
            </a:r>
            <a:r>
              <a:rPr lang="en-US" altLang="ko-KR" dirty="0" err="1"/>
              <a:t>할당하며</a:t>
            </a:r>
            <a:r>
              <a:rPr lang="en-US" altLang="ko-KR" dirty="0"/>
              <a:t>, </a:t>
            </a:r>
            <a:r>
              <a:rPr lang="en-US" altLang="ko-KR" dirty="0" err="1"/>
              <a:t>자체</a:t>
            </a:r>
            <a:r>
              <a:rPr lang="en-US" altLang="ko-KR" dirty="0"/>
              <a:t> </a:t>
            </a:r>
            <a:r>
              <a:rPr lang="en-US" altLang="ko-KR" dirty="0" err="1"/>
              <a:t>페이지에는</a:t>
            </a:r>
            <a:r>
              <a:rPr lang="en-US" altLang="ko-KR" dirty="0"/>
              <a:t> 128-511 </a:t>
            </a:r>
            <a:r>
              <a:rPr lang="en-US" altLang="ko-KR" dirty="0" err="1"/>
              <a:t>line을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512</a:t>
            </a:r>
            <a:r>
              <a:rPr lang="ko-KR" altLang="en-US" dirty="0"/>
              <a:t>개의 </a:t>
            </a:r>
            <a:r>
              <a:rPr lang="en-US" altLang="ko-KR" dirty="0"/>
              <a:t>64-byte </a:t>
            </a:r>
            <a:r>
              <a:rPr lang="en-US" altLang="ko-KR" dirty="0" err="1"/>
              <a:t>lines의</a:t>
            </a:r>
            <a:r>
              <a:rPr lang="en-US" altLang="ko-KR" dirty="0"/>
              <a:t> 8-way </a:t>
            </a:r>
            <a:r>
              <a:rPr lang="en-US" altLang="ko-KR" dirty="0" err="1"/>
              <a:t>sets으로</a:t>
            </a:r>
            <a:r>
              <a:rPr lang="en-US" altLang="ko-KR" dirty="0"/>
              <a:t> </a:t>
            </a:r>
            <a:r>
              <a:rPr lang="en-US" altLang="ko-KR" dirty="0" err="1"/>
              <a:t>구성된</a:t>
            </a:r>
            <a:r>
              <a:rPr lang="en-US" altLang="ko-KR" dirty="0"/>
              <a:t> </a:t>
            </a:r>
            <a:r>
              <a:rPr lang="en-US" altLang="ko-KR" dirty="0" err="1"/>
              <a:t>일반적인</a:t>
            </a:r>
            <a:r>
              <a:rPr lang="en-US" altLang="ko-KR" dirty="0"/>
              <a:t> 256KB L2 </a:t>
            </a:r>
            <a:r>
              <a:rPr lang="en-US" altLang="ko-KR" dirty="0" err="1"/>
              <a:t>캐시</a:t>
            </a:r>
            <a:r>
              <a:rPr lang="ko-KR" altLang="en-US" dirty="0"/>
              <a:t>를 사용하며 </a:t>
            </a:r>
            <a:r>
              <a:rPr lang="en-US" altLang="ko-KR" dirty="0" err="1"/>
              <a:t>스누핑</a:t>
            </a:r>
            <a:r>
              <a:rPr lang="en-US" altLang="ko-KR" dirty="0"/>
              <a:t> </a:t>
            </a:r>
            <a:r>
              <a:rPr lang="en-US" altLang="ko-KR" dirty="0" err="1"/>
              <a:t>스레드의</a:t>
            </a:r>
            <a:r>
              <a:rPr lang="en-US" altLang="ko-KR" dirty="0"/>
              <a:t> </a:t>
            </a:r>
            <a:r>
              <a:rPr lang="en-US" altLang="ko-KR" dirty="0" err="1"/>
              <a:t>코드는</a:t>
            </a:r>
            <a:r>
              <a:rPr lang="en-US" altLang="ko-KR" dirty="0"/>
              <a:t> </a:t>
            </a:r>
            <a:r>
              <a:rPr lang="en-US" altLang="ko-KR" dirty="0" err="1"/>
              <a:t>OS의</a:t>
            </a:r>
            <a:r>
              <a:rPr lang="en-US" altLang="ko-KR" dirty="0"/>
              <a:t> </a:t>
            </a:r>
            <a:r>
              <a:rPr lang="en-US" altLang="ko-KR" dirty="0" err="1"/>
              <a:t>일부로</a:t>
            </a:r>
            <a:r>
              <a:rPr lang="en-US" altLang="ko-KR" dirty="0"/>
              <a:t> </a:t>
            </a:r>
            <a:r>
              <a:rPr lang="en-US" altLang="ko-KR" dirty="0" err="1"/>
              <a:t>가정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Software Attacks on Peripherals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주변에서의 소프트웨어 공격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DC1E13-A086-4CEE-849A-623CDEE7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8890736" descr="EMB000015503b56">
            <a:extLst>
              <a:ext uri="{FF2B5EF4-FFF2-40B4-BE49-F238E27FC236}">
                <a16:creationId xmlns:a16="http://schemas.microsoft.com/office/drawing/2014/main" id="{43FA2AB5-4932-4269-9DD8-AB5F21D0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18" y="661432"/>
            <a:ext cx="4747364" cy="55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Yoon 윤고딕 550_TT"/>
              </a:rPr>
              <a:t>SGX Instruction</a:t>
            </a:r>
            <a:r>
              <a:rPr lang="ko-KR" altLang="en-US" dirty="0">
                <a:ea typeface="Yoon 윤고딕 550_TT"/>
              </a:rPr>
              <a:t>은 </a:t>
            </a:r>
            <a:r>
              <a:rPr lang="en-US" altLang="ko-KR" dirty="0">
                <a:ea typeface="Yoon 윤고딕 550_TT"/>
              </a:rPr>
              <a:t>Microcode</a:t>
            </a:r>
            <a:r>
              <a:rPr lang="ko-KR" altLang="en-US" dirty="0">
                <a:ea typeface="Yoon 윤고딕 550_TT"/>
              </a:rPr>
              <a:t>로 구현되어 있음</a:t>
            </a:r>
            <a:r>
              <a:rPr lang="en-US" altLang="ko-KR" dirty="0">
                <a:ea typeface="Yoon 윤고딕 550_T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Yoon 윤고딕 550_TT"/>
              </a:rPr>
              <a:t>SGX</a:t>
            </a:r>
            <a:r>
              <a:rPr lang="ko-KR" altLang="en-US" dirty="0">
                <a:ea typeface="Yoon 윤고딕 550_TT"/>
              </a:rPr>
              <a:t>는 하드웨어 변경을 최소화하는 것을 우선순위에 두고 구현한 것으로 보임</a:t>
            </a:r>
            <a:r>
              <a:rPr lang="en-US" altLang="ko-KR" dirty="0">
                <a:ea typeface="Yoon 윤고딕 550_T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Asynchronous Enclave Exit(AEX), SGX</a:t>
            </a:r>
            <a:r>
              <a:rPr lang="ko-KR" altLang="en-US" dirty="0"/>
              <a:t> 초기화 시퀀스 등은 모두 마이크로 코드로 구현되어 있음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AEX : Hardware Exception Handler </a:t>
            </a:r>
            <a:r>
              <a:rPr lang="ko-KR" altLang="en-US" dirty="0"/>
              <a:t>마이크로 코드 수정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초기화 시퀀스 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관련 레지스터 초기화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MEE </a:t>
            </a:r>
            <a:r>
              <a:rPr lang="ko-KR" altLang="en-US" dirty="0"/>
              <a:t>활성화 및 </a:t>
            </a:r>
            <a:r>
              <a:rPr lang="en-US" altLang="ko-KR" dirty="0"/>
              <a:t>SAD/TAD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새로운 레지스터들을 사용하는 것처럼 보이지만 이는 실제로대부분 </a:t>
            </a:r>
            <a:r>
              <a:rPr lang="en-US" altLang="ko-KR" dirty="0"/>
              <a:t>DRAM</a:t>
            </a:r>
            <a:r>
              <a:rPr lang="ko-KR" altLang="en-US" dirty="0"/>
              <a:t>에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>
              <a:ea typeface="Yoon 윤고딕 550_TT"/>
            </a:endParaRP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C1A81-4841-4E43-89E3-AFA3BB75AD3A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Microcode Modifications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Microcode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변경사항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610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2016690"/>
            <a:ext cx="10258758" cy="4166707"/>
          </a:xfrm>
        </p:spPr>
        <p:txBody>
          <a:bodyPr/>
          <a:lstStyle/>
          <a:p>
            <a:r>
              <a:rPr lang="en-US" altLang="ko-KR" dirty="0"/>
              <a:t>Cache Timing Attack</a:t>
            </a:r>
            <a:r>
              <a:rPr lang="ko-KR" altLang="en-US" dirty="0"/>
              <a:t>을 막기위한 방법은 현재 </a:t>
            </a:r>
            <a:r>
              <a:rPr lang="en-US" altLang="ko-KR" dirty="0"/>
              <a:t>SGX</a:t>
            </a:r>
            <a:r>
              <a:rPr lang="ko-KR" altLang="en-US" dirty="0"/>
              <a:t> 수정으로는 없음</a:t>
            </a:r>
            <a:r>
              <a:rPr lang="en-US" altLang="ko-KR" dirty="0"/>
              <a:t>. </a:t>
            </a:r>
            <a:r>
              <a:rPr lang="ko-KR" altLang="en-US" dirty="0"/>
              <a:t>공격의 코스트를 높이는 것만 가능함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SGX</a:t>
            </a:r>
            <a:r>
              <a:rPr lang="ko-KR" altLang="en-US" dirty="0"/>
              <a:t>의 </a:t>
            </a:r>
            <a:r>
              <a:rPr lang="ko-KR" altLang="en-US" dirty="0" err="1"/>
              <a:t>인클레이브</a:t>
            </a:r>
            <a:r>
              <a:rPr lang="ko-KR" altLang="en-US" dirty="0"/>
              <a:t> 진입 구현은 코어의 캐시를 </a:t>
            </a:r>
            <a:r>
              <a:rPr lang="ko-KR" altLang="en-US" dirty="0" err="1"/>
              <a:t>플러시할</a:t>
            </a:r>
            <a:r>
              <a:rPr lang="ko-KR" altLang="en-US" dirty="0"/>
              <a:t> 수 있으며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Cache Timing Attack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방해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Cache Timing Attack</a:t>
            </a:r>
            <a:r>
              <a:rPr lang="ko-KR" altLang="en-US" dirty="0"/>
              <a:t>을 잠재적으로 방어할 수 있는 극단적인 접근방식은 </a:t>
            </a:r>
            <a:r>
              <a:rPr lang="en-US" altLang="ko-KR" dirty="0"/>
              <a:t>EPC</a:t>
            </a:r>
            <a:r>
              <a:rPr lang="ko-KR" altLang="en-US" dirty="0"/>
              <a:t>를 포함하는 </a:t>
            </a:r>
            <a:r>
              <a:rPr lang="en-US" altLang="ko-KR" dirty="0"/>
              <a:t>PRM </a:t>
            </a:r>
            <a:r>
              <a:rPr lang="ko-KR" altLang="en-US" dirty="0"/>
              <a:t>범위의 </a:t>
            </a:r>
            <a:r>
              <a:rPr lang="ko-KR" altLang="en-US" dirty="0" err="1"/>
              <a:t>캐싱을</a:t>
            </a:r>
            <a:r>
              <a:rPr lang="ko-KR" altLang="en-US" dirty="0"/>
              <a:t> 비활성화하는 것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Software Attacks on Peripherals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주변에서의 소프트웨어 공격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220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511668"/>
            <a:ext cx="10258758" cy="4671729"/>
          </a:xfrm>
        </p:spPr>
        <p:txBody>
          <a:bodyPr/>
          <a:lstStyle/>
          <a:p>
            <a:r>
              <a:rPr lang="en-US" altLang="ko-KR" dirty="0"/>
              <a:t>Quoting Enclave</a:t>
            </a:r>
            <a:r>
              <a:rPr lang="ko-KR" altLang="en-US" dirty="0"/>
              <a:t>는 </a:t>
            </a:r>
            <a:r>
              <a:rPr lang="en-US" altLang="ko-KR" dirty="0"/>
              <a:t>SGX</a:t>
            </a:r>
            <a:r>
              <a:rPr lang="ko-KR" altLang="en-US" dirty="0"/>
              <a:t>가 제공하는 격리 보증이 키를 보호하기에 충분하다고 가정할 때 </a:t>
            </a:r>
            <a:r>
              <a:rPr lang="en-US" altLang="ko-KR" dirty="0"/>
              <a:t>SGX</a:t>
            </a:r>
            <a:r>
              <a:rPr lang="ko-KR" altLang="en-US" dirty="0"/>
              <a:t>의 하드웨어 구현의 복잡성을 줄이는 방법임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인클레이브는</a:t>
            </a:r>
            <a:r>
              <a:rPr lang="ko-KR" altLang="en-US" dirty="0"/>
              <a:t> 비밀 추출에 특화된 </a:t>
            </a:r>
            <a:r>
              <a:rPr lang="en-US" altLang="ko-KR" dirty="0"/>
              <a:t>software side-channel attack</a:t>
            </a:r>
            <a:r>
              <a:rPr lang="ko-KR" altLang="en-US" dirty="0"/>
              <a:t>에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인텔은 의존적 메모리 </a:t>
            </a:r>
            <a:r>
              <a:rPr lang="ko-KR" altLang="en-US" dirty="0" err="1"/>
              <a:t>엑세스를</a:t>
            </a:r>
            <a:r>
              <a:rPr lang="ko-KR" altLang="en-US" dirty="0"/>
              <a:t> 회피하는 방법을 사용할 것을 권고하고 있으나 대형 소프트웨어 시스템으로 확장이 불가능함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Quoting Enclave</a:t>
            </a:r>
            <a:r>
              <a:rPr lang="ko-KR" altLang="en-US" dirty="0"/>
              <a:t>는 많은 공격자들에 의해 연구될 것이며</a:t>
            </a:r>
            <a:r>
              <a:rPr lang="en-US" altLang="ko-KR" dirty="0"/>
              <a:t> exploit</a:t>
            </a:r>
            <a:r>
              <a:rPr lang="ko-KR" altLang="en-US" dirty="0"/>
              <a:t>될 것이라고 가정해도 무방할 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Software Side-Channel Attacks on SGX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SGX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에서의 소프트웨어 사이드 채널  공격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990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979112"/>
            <a:ext cx="10258758" cy="4204285"/>
          </a:xfrm>
        </p:spPr>
        <p:txBody>
          <a:bodyPr/>
          <a:lstStyle/>
          <a:p>
            <a:r>
              <a:rPr lang="ko-KR" altLang="en-US" dirty="0"/>
              <a:t>이 연구는 </a:t>
            </a:r>
            <a:r>
              <a:rPr lang="en-US" altLang="ko-KR" dirty="0"/>
              <a:t>cache timing attack</a:t>
            </a:r>
            <a:r>
              <a:rPr lang="ko-KR" altLang="en-US" dirty="0"/>
              <a:t>에 대한 취약성에 대한 실질적인 해결책을 찾고자 시작하였음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 제약조건과 </a:t>
            </a:r>
            <a:r>
              <a:rPr lang="en-US" altLang="ko-KR" dirty="0"/>
              <a:t>SGX </a:t>
            </a:r>
            <a:r>
              <a:rPr lang="ko-KR" altLang="en-US" dirty="0"/>
              <a:t>구현에 대한 미공개 사항을 고려할 때 이러한 종류의 보증을 제공한다고 주장하는 것은 불가능하다고 결론지었음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논문은 </a:t>
            </a:r>
            <a:r>
              <a:rPr lang="en-US" altLang="ko-KR" dirty="0"/>
              <a:t>SGX</a:t>
            </a:r>
            <a:r>
              <a:rPr lang="ko-KR" altLang="en-US" dirty="0"/>
              <a:t>를 연구하면서 발견한 내용을 설명하고 있으며 신뢰할 수 있는 하드웨어 설계를 안전한 것으로 받아들이기 전에 고려해야 할 문제들을 이해하는데 도움이 될 것임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Conclusion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결론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49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/>
          <a:lstStyle/>
          <a:p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Enclave </a:t>
            </a:r>
            <a:r>
              <a:rPr lang="ko-KR" altLang="en-US" dirty="0"/>
              <a:t>내부의 소프트웨어가 다른 </a:t>
            </a:r>
            <a:r>
              <a:rPr lang="en-US" altLang="ko-KR" dirty="0"/>
              <a:t>Enclave</a:t>
            </a:r>
            <a:r>
              <a:rPr lang="ko-KR" altLang="en-US" dirty="0"/>
              <a:t>나 외부에서 실행되는 모든 소프트웨어와 격리되도록 보장</a:t>
            </a:r>
            <a:endParaRPr lang="en-US" altLang="ko-KR" dirty="0"/>
          </a:p>
          <a:p>
            <a:r>
              <a:rPr lang="en-US" altLang="ko-KR" dirty="0">
                <a:ea typeface="Yoon 윤고딕 550_TT"/>
              </a:rPr>
              <a:t>Enclave</a:t>
            </a:r>
            <a:r>
              <a:rPr lang="ko-KR" altLang="en-US" dirty="0">
                <a:ea typeface="Yoon 윤고딕 550_TT"/>
              </a:rPr>
              <a:t> 메모리를 보호하는 것은 메모리 접근 검사</a:t>
            </a:r>
            <a:r>
              <a:rPr lang="en-US" altLang="ko-KR" dirty="0">
                <a:ea typeface="Yoon 윤고딕 550_TT"/>
              </a:rPr>
              <a:t>(Memory Access Check)</a:t>
            </a:r>
            <a:r>
              <a:rPr lang="ko-KR" altLang="en-US" dirty="0">
                <a:ea typeface="Yoon 윤고딕 550_TT"/>
              </a:rPr>
              <a:t>임</a:t>
            </a:r>
            <a:endParaRPr lang="en-US" altLang="ko-KR" dirty="0">
              <a:ea typeface="Yoon 윤고딕 550_TT"/>
            </a:endParaRPr>
          </a:p>
          <a:p>
            <a:pPr lvl="1"/>
            <a:r>
              <a:rPr lang="en-US" altLang="ko-KR" dirty="0"/>
              <a:t>MEE</a:t>
            </a:r>
            <a:r>
              <a:rPr lang="ko-KR" altLang="en-US" dirty="0"/>
              <a:t>는 캐시 밑의 </a:t>
            </a:r>
            <a:r>
              <a:rPr lang="en-US" altLang="ko-KR" dirty="0"/>
              <a:t>MC</a:t>
            </a:r>
            <a:r>
              <a:rPr lang="ko-KR" altLang="en-US" dirty="0"/>
              <a:t>에 존재하기 때문에 </a:t>
            </a:r>
            <a:r>
              <a:rPr lang="en-US" altLang="ko-KR" dirty="0"/>
              <a:t>Enclave</a:t>
            </a:r>
            <a:r>
              <a:rPr lang="ko-KR" altLang="en-US" dirty="0"/>
              <a:t>의 메모리를 보호해주지 못함</a:t>
            </a:r>
            <a:endParaRPr lang="en-US" altLang="ko-KR" dirty="0"/>
          </a:p>
          <a:p>
            <a:r>
              <a:rPr lang="en-US" altLang="ko-KR" dirty="0">
                <a:ea typeface="Yoon 윤고딕 550_TT"/>
              </a:rPr>
              <a:t>Enclave SW</a:t>
            </a:r>
            <a:r>
              <a:rPr lang="ko-KR" altLang="en-US" dirty="0">
                <a:ea typeface="Yoon 윤고딕 550_TT"/>
              </a:rPr>
              <a:t>는 </a:t>
            </a:r>
            <a:r>
              <a:rPr lang="en-US" altLang="ko-KR" dirty="0">
                <a:ea typeface="Yoon 윤고딕 550_TT"/>
              </a:rPr>
              <a:t>PRM</a:t>
            </a:r>
            <a:r>
              <a:rPr lang="ko-KR" altLang="en-US" dirty="0">
                <a:ea typeface="Yoon 윤고딕 550_TT"/>
              </a:rPr>
              <a:t>내부의 </a:t>
            </a:r>
            <a:r>
              <a:rPr lang="en-US" altLang="ko-KR" dirty="0">
                <a:ea typeface="Yoon 윤고딕 550_TT"/>
              </a:rPr>
              <a:t>EPC</a:t>
            </a:r>
            <a:r>
              <a:rPr lang="ko-KR" altLang="en-US" dirty="0">
                <a:ea typeface="Yoon 윤고딕 550_TT"/>
              </a:rPr>
              <a:t>와 </a:t>
            </a:r>
            <a:r>
              <a:rPr lang="en-US" altLang="ko-KR" dirty="0">
                <a:ea typeface="Yoon 윤고딕 550_TT"/>
              </a:rPr>
              <a:t>PRM</a:t>
            </a:r>
            <a:r>
              <a:rPr lang="ko-KR" altLang="en-US" dirty="0">
                <a:ea typeface="Yoon 윤고딕 550_TT"/>
              </a:rPr>
              <a:t>외부에 접근 가능하며 </a:t>
            </a:r>
            <a:r>
              <a:rPr lang="en-US" altLang="ko-KR" dirty="0">
                <a:ea typeface="Yoon 윤고딕 550_TT"/>
              </a:rPr>
              <a:t>non-Enclave SW</a:t>
            </a:r>
            <a:r>
              <a:rPr lang="ko-KR" altLang="en-US" dirty="0">
                <a:ea typeface="Yoon 윤고딕 550_TT"/>
              </a:rPr>
              <a:t>는 </a:t>
            </a:r>
            <a:r>
              <a:rPr lang="en-US" altLang="ko-KR" dirty="0">
                <a:ea typeface="Yoon 윤고딕 550_TT"/>
              </a:rPr>
              <a:t>PRM </a:t>
            </a:r>
            <a:r>
              <a:rPr lang="ko-KR" altLang="en-US" dirty="0">
                <a:ea typeface="Yoon 윤고딕 550_TT"/>
              </a:rPr>
              <a:t>외부에만 접근 가능</a:t>
            </a:r>
            <a:endParaRPr lang="en-US" altLang="ko-KR" dirty="0">
              <a:ea typeface="Yoon 윤고딕 550_TT"/>
            </a:endParaRPr>
          </a:p>
          <a:p>
            <a:r>
              <a:rPr lang="en-US" altLang="ko-KR" dirty="0">
                <a:ea typeface="Yoon 윤고딕 550_TT"/>
              </a:rPr>
              <a:t>Memory</a:t>
            </a:r>
            <a:r>
              <a:rPr lang="ko-KR" altLang="en-US" dirty="0">
                <a:ea typeface="Yoon 윤고딕 550_TT"/>
              </a:rPr>
              <a:t> </a:t>
            </a:r>
            <a:r>
              <a:rPr lang="en-US" altLang="ko-KR" dirty="0">
                <a:ea typeface="Yoon 윤고딕 550_TT"/>
              </a:rPr>
              <a:t>Access</a:t>
            </a:r>
            <a:r>
              <a:rPr lang="ko-KR" altLang="en-US" dirty="0">
                <a:ea typeface="Yoon 윤고딕 550_TT"/>
              </a:rPr>
              <a:t> </a:t>
            </a:r>
            <a:r>
              <a:rPr lang="en-US" altLang="ko-KR" dirty="0">
                <a:ea typeface="Yoon 윤고딕 550_TT"/>
              </a:rPr>
              <a:t>Check</a:t>
            </a:r>
            <a:r>
              <a:rPr lang="ko-KR" altLang="en-US" dirty="0">
                <a:ea typeface="Yoon 윤고딕 550_TT"/>
              </a:rPr>
              <a:t>는 모든 상황이 아닌 </a:t>
            </a:r>
            <a:r>
              <a:rPr lang="en-US" altLang="ko-KR" dirty="0">
                <a:ea typeface="Yoon 윤고딕 550_TT"/>
              </a:rPr>
              <a:t>PMH(Page Miss Handler, TLB Miss</a:t>
            </a:r>
            <a:r>
              <a:rPr lang="ko-KR" altLang="en-US" dirty="0">
                <a:ea typeface="Yoon 윤고딕 550_TT"/>
              </a:rPr>
              <a:t>인 경우</a:t>
            </a:r>
            <a:r>
              <a:rPr lang="en-US" altLang="ko-KR" dirty="0">
                <a:ea typeface="Yoon 윤고딕 550_TT"/>
              </a:rPr>
              <a:t>)</a:t>
            </a:r>
            <a:r>
              <a:rPr lang="ko-KR" altLang="en-US" dirty="0">
                <a:ea typeface="Yoon 윤고딕 550_TT"/>
              </a:rPr>
              <a:t>에서만 수행</a:t>
            </a:r>
            <a:endParaRPr lang="en-US" altLang="ko-KR" dirty="0">
              <a:ea typeface="Yoon 윤고딕 550_TT"/>
            </a:endParaRP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SGX Memory Access Protection</a:t>
            </a:r>
          </a:p>
          <a:p>
            <a:r>
              <a:rPr lang="en-US" altLang="ko-KR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     SGX </a:t>
            </a:r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메모리 접근 보호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3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988BD-6646-4EC5-9949-3B4C7F1E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21" y="1396824"/>
            <a:ext cx="10258758" cy="4786574"/>
          </a:xfrm>
        </p:spPr>
        <p:txBody>
          <a:bodyPr/>
          <a:lstStyle/>
          <a:p>
            <a:r>
              <a:rPr lang="en-US" altLang="ko-KR" dirty="0"/>
              <a:t>SGX </a:t>
            </a:r>
            <a:r>
              <a:rPr lang="ko-KR" altLang="en-US" dirty="0"/>
              <a:t>구현은 </a:t>
            </a:r>
            <a:r>
              <a:rPr lang="en-US" altLang="ko-KR" dirty="0"/>
              <a:t>Page Miss Handler</a:t>
            </a:r>
            <a:r>
              <a:rPr lang="ko-KR" altLang="en-US" dirty="0"/>
              <a:t>에서 나오는 모든 주소 변환을 검사해 페이지 테이블을 설정함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SGX</a:t>
            </a:r>
            <a:r>
              <a:rPr lang="ko-KR" altLang="en-US" dirty="0"/>
              <a:t>의 액세스 컨트롤 규칙을 따르지 않는 주소 변환은 </a:t>
            </a:r>
            <a:r>
              <a:rPr lang="en-US" altLang="ko-KR" dirty="0"/>
              <a:t>TLB</a:t>
            </a:r>
            <a:r>
              <a:rPr lang="ko-KR" altLang="en-US" dirty="0"/>
              <a:t>에 도달하기 전에 거부됨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SGX </a:t>
            </a:r>
            <a:r>
              <a:rPr lang="ko-KR" altLang="en-US" dirty="0"/>
              <a:t>주소 변환 점검은 전체 </a:t>
            </a:r>
            <a:r>
              <a:rPr lang="en-US" altLang="ko-KR" dirty="0"/>
              <a:t>EPC</a:t>
            </a:r>
            <a:r>
              <a:rPr lang="ko-KR" altLang="en-US" dirty="0"/>
              <a:t>를 포괄하는 역 페이지 표인 </a:t>
            </a:r>
            <a:r>
              <a:rPr lang="en-US" altLang="ko-KR" dirty="0"/>
              <a:t>Enclave Page Cache Map(EPCM)</a:t>
            </a:r>
            <a:r>
              <a:rPr lang="ko-KR" altLang="en-US" dirty="0"/>
              <a:t>의 정보를 사용</a:t>
            </a:r>
          </a:p>
          <a:p>
            <a:endParaRPr lang="ko-KR" altLang="en-US" dirty="0">
              <a:ea typeface="Yoon 윤고딕 550_T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54BCE-223F-453C-943D-B478B17819C9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F00BF-D201-4FA2-A96C-8C4676B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384720"/>
            <a:ext cx="777609" cy="749460"/>
          </a:xfrm>
          <a:prstGeom prst="rect">
            <a:avLst/>
          </a:prstGeom>
        </p:spPr>
      </p:pic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753E7AB5-33CB-48FC-8223-96BEAB4F4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444387"/>
              </p:ext>
            </p:extLst>
          </p:nvPr>
        </p:nvGraphicFramePr>
        <p:xfrm>
          <a:off x="571471" y="2176850"/>
          <a:ext cx="5605809" cy="3412899"/>
        </p:xfrm>
        <a:graphic>
          <a:graphicData uri="http://schemas.openxmlformats.org/drawingml/2006/table">
            <a:tbl>
              <a:tblPr/>
              <a:tblGrid>
                <a:gridCol w="1145569">
                  <a:extLst>
                    <a:ext uri="{9D8B030D-6E8A-4147-A177-3AD203B41FA5}">
                      <a16:colId xmlns:a16="http://schemas.microsoft.com/office/drawing/2014/main" val="29375448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316879835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970682700"/>
                    </a:ext>
                  </a:extLst>
                </a:gridCol>
              </a:tblGrid>
              <a:tr h="435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Field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Bits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Description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515951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VALID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할당되지 않은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EPC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페이지면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46332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BLOCKED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페이지가 제거됨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07650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Enclave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코드가 읽을 수 있음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679203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Enclave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코드가 쓸 수 있음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298366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Encalve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코드가 실행할 수 있음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36944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페이지 타입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939225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ADDRESS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페이지에 접근하기 위해 사용한 가상 주소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554163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ENCLAVESECS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페이지를 소유한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Encalve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SECS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대한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EPC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슬롯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062040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7BCB1-6485-4095-8CCF-B347EF6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Dankook</a:t>
            </a:r>
            <a:r>
              <a:rPr lang="en-US" altLang="ko-KR" dirty="0"/>
              <a:t> Univ. Dept of SW. </a:t>
            </a:r>
            <a:r>
              <a:rPr lang="en-US" altLang="ko-KR" dirty="0" err="1"/>
              <a:t>DBLab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28B9-5452-4D69-AF72-4EAE9B6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1C61-E1BC-4049-B22C-40E12C7E192C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D28B7D-157F-47D2-9984-8798F95D8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26914"/>
              </p:ext>
            </p:extLst>
          </p:nvPr>
        </p:nvGraphicFramePr>
        <p:xfrm>
          <a:off x="6423688" y="2782456"/>
          <a:ext cx="5107910" cy="1647825"/>
        </p:xfrm>
        <a:graphic>
          <a:graphicData uri="http://schemas.openxmlformats.org/drawingml/2006/table">
            <a:tbl>
              <a:tblPr/>
              <a:tblGrid>
                <a:gridCol w="1185317">
                  <a:extLst>
                    <a:ext uri="{9D8B030D-6E8A-4147-A177-3AD203B41FA5}">
                      <a16:colId xmlns:a16="http://schemas.microsoft.com/office/drawing/2014/main" val="3096633368"/>
                    </a:ext>
                  </a:extLst>
                </a:gridCol>
                <a:gridCol w="1554831">
                  <a:extLst>
                    <a:ext uri="{9D8B030D-6E8A-4147-A177-3AD203B41FA5}">
                      <a16:colId xmlns:a16="http://schemas.microsoft.com/office/drawing/2014/main" val="2754933230"/>
                    </a:ext>
                  </a:extLst>
                </a:gridCol>
                <a:gridCol w="2367762">
                  <a:extLst>
                    <a:ext uri="{9D8B030D-6E8A-4147-A177-3AD203B41FA5}">
                      <a16:colId xmlns:a16="http://schemas.microsoft.com/office/drawing/2014/main" val="1542607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Type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Allocated by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Contents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3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PT_RED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EADD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Encalve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code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data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76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PT_SECS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ECREATE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SECS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0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PT_TCS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EADD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TCS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47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PT_VA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EPA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1309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317EC5B-D2F3-4DF8-B394-A0F177E29D25}"/>
              </a:ext>
            </a:extLst>
          </p:cNvPr>
          <p:cNvSpPr txBox="1"/>
          <p:nvPr/>
        </p:nvSpPr>
        <p:spPr>
          <a:xfrm>
            <a:off x="7487920" y="4500540"/>
            <a:ext cx="462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SECS :  SGX Enclave Control Structure</a:t>
            </a:r>
          </a:p>
          <a:p>
            <a:r>
              <a:rPr lang="en-US" altLang="ko-KR" sz="1200" dirty="0"/>
              <a:t>TCS   : Thread Control Structure</a:t>
            </a:r>
          </a:p>
          <a:p>
            <a:r>
              <a:rPr lang="en-US" altLang="ko-KR" sz="1200" dirty="0"/>
              <a:t>VA    : Version Array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03F74-6EF0-4391-8D0F-288FC97117DD}"/>
              </a:ext>
            </a:extLst>
          </p:cNvPr>
          <p:cNvSpPr txBox="1"/>
          <p:nvPr/>
        </p:nvSpPr>
        <p:spPr>
          <a:xfrm>
            <a:off x="1804655" y="1805808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23 : EPCM </a:t>
            </a:r>
            <a:r>
              <a:rPr lang="ko-KR" altLang="en-US" dirty="0"/>
              <a:t>엔트리의 필드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07C69-A370-4EB2-89C2-1371C7A90225}"/>
              </a:ext>
            </a:extLst>
          </p:cNvPr>
          <p:cNvSpPr txBox="1"/>
          <p:nvPr/>
        </p:nvSpPr>
        <p:spPr>
          <a:xfrm>
            <a:off x="6792601" y="2413124"/>
            <a:ext cx="437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24 : EPCM </a:t>
            </a:r>
            <a:r>
              <a:rPr lang="ko-KR" altLang="en-US" dirty="0"/>
              <a:t>엔트리의 </a:t>
            </a:r>
            <a:r>
              <a:rPr lang="en-US" altLang="ko-KR" dirty="0"/>
              <a:t>PT(Page Type)</a:t>
            </a:r>
            <a:r>
              <a:rPr lang="ko-KR" altLang="en-US" dirty="0"/>
              <a:t>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41132-DE7E-439B-96BA-D2DEEAA0610C}"/>
              </a:ext>
            </a:extLst>
          </p:cNvPr>
          <p:cNvSpPr txBox="1"/>
          <p:nvPr/>
        </p:nvSpPr>
        <p:spPr>
          <a:xfrm>
            <a:off x="960275" y="762208"/>
            <a:ext cx="785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Functional Description</a:t>
            </a:r>
          </a:p>
          <a:p>
            <a:r>
              <a:rPr lang="ko-KR" altLang="en-US" sz="900" b="1" spc="-150" dirty="0">
                <a:ln>
                  <a:solidFill>
                    <a:schemeClr val="tx1">
                      <a:lumMod val="65000"/>
                      <a:lumOff val="35000"/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기능 설명</a:t>
            </a:r>
            <a:endParaRPr lang="en-US" altLang="ko-KR" sz="900" b="1" spc="-150" dirty="0">
              <a:ln>
                <a:solidFill>
                  <a:schemeClr val="tx1">
                    <a:lumMod val="65000"/>
                    <a:lumOff val="35000"/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30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2BE78DD22BE24BBEA463C2B7ADECD7" ma:contentTypeVersion="9" ma:contentTypeDescription="Create a new document." ma:contentTypeScope="" ma:versionID="11e2be0a6af500736e689f5caeed916f">
  <xsd:schema xmlns:xsd="http://www.w3.org/2001/XMLSchema" xmlns:xs="http://www.w3.org/2001/XMLSchema" xmlns:p="http://schemas.microsoft.com/office/2006/metadata/properties" xmlns:ns3="eeffe54c-74e3-4d29-a6ea-e224b6f80e61" targetNamespace="http://schemas.microsoft.com/office/2006/metadata/properties" ma:root="true" ma:fieldsID="bc4987d4ac67c3c09e96cce0be52fcde" ns3:_="">
    <xsd:import namespace="eeffe54c-74e3-4d29-a6ea-e224b6f80e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fe54c-74e3-4d29-a6ea-e224b6f80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C0E552-64A0-4DCD-8226-A6CF5EFF27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fe54c-74e3-4d29-a6ea-e224b6f80e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A1AB63-C000-46FC-95C1-79C16A9F8A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A674DF-754B-4D23-847A-E60B4301B6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5135</Words>
  <Application>Microsoft Office PowerPoint</Application>
  <PresentationFormat>와이드스크린</PresentationFormat>
  <Paragraphs>698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Yoon 윤고딕 550_TT</vt:lpstr>
      <vt:lpstr>맑은 고딕</vt:lpstr>
      <vt:lpstr>함초롬바탕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HoCheol</dc:creator>
  <cp:lastModifiedBy>Nam HoCheol</cp:lastModifiedBy>
  <cp:revision>42</cp:revision>
  <dcterms:created xsi:type="dcterms:W3CDTF">2019-12-28T12:42:40Z</dcterms:created>
  <dcterms:modified xsi:type="dcterms:W3CDTF">2020-05-31T18:04:27Z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0x010100C62BE78DD22BE24BBEA463C2B7ADECD7</vt:lpwstr>
  </property>
</Properties>
</file>