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18"/>
  </p:notesMasterIdLst>
  <p:sldIdLst>
    <p:sldId id="256" r:id="rId7"/>
    <p:sldId id="262" r:id="rId8"/>
    <p:sldId id="257" r:id="rId9"/>
    <p:sldId id="263" r:id="rId10"/>
    <p:sldId id="265" r:id="rId11"/>
    <p:sldId id="264" r:id="rId12"/>
    <p:sldId id="268" r:id="rId13"/>
    <p:sldId id="266" r:id="rId14"/>
    <p:sldId id="267" r:id="rId15"/>
    <p:sldId id="269" r:id="rId16"/>
    <p:sldId id="270" r:id="rId17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84606" autoAdjust="0"/>
  </p:normalViewPr>
  <p:slideViewPr>
    <p:cSldViewPr snapToGrid="0">
      <p:cViewPr varScale="1">
        <p:scale>
          <a:sx n="119" d="100"/>
          <a:sy n="119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2020. 5. 11.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0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8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the SIZE field is not a power of two, ECREATE results in #GP. 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General Protection Fault (GPF) is a Windows system error message. A GPF is not an error within an application, but an error in the Windows operating system itself.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0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ECREATE </a:t>
            </a:r>
            <a:endParaRPr lang="en-US" altLang="ko-Kore-KR" dirty="0"/>
          </a:p>
          <a:p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 Creates a unique instance of an enclave, establishes the linear address range, and serves as the enclave’s root of trust </a:t>
            </a:r>
            <a:endParaRPr lang="en-US" altLang="ko-Kore-KR" dirty="0"/>
          </a:p>
          <a:p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Enclave mode of operation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Processor features that enclave supports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Debug is allowed or not </a:t>
            </a:r>
            <a:endParaRPr lang="en-US" altLang="ko-Kore-KR" dirty="0"/>
          </a:p>
          <a:p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 This information stored within an Secure Enclaves Control Structure (SECS) generated by ECREATE.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8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Regular (REG) or Thread Control Structure (TCS) pages into the enclave • </a:t>
            </a:r>
          </a:p>
          <a:p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software responsible for selecting free EPC page, type, and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attributes, content of the page and the enclave to which the page added to.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3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attempting to EADD an EPC page that is already allocated (the VALID field in its EPCM entry is 1) results in a #PF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EADD also ensures that the page’s virtual address falls within the enclave’s ELRANGE, and that all the reserved fields in SECINFO are set to zero.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4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importantly, attempting to EADD a page to an enclave whose SECS is in the initialized state will result in a #GP. General protection fault</a:t>
            </a:r>
            <a:endParaRPr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attempting to EADD an EPC page that is already allocated (the VALID field in its EPCM entry is 1) results in a #PF page fault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EADD also ensures that the page’s virtual address falls within the enclave’s ELRANGE, and that all the reserved fields in SECINFO are set to zero.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10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1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 Enclave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(LE) to obtain an EINIT Token Structure, via an under-documented process that will be described in more detail in § 5.9.1 </a:t>
            </a:r>
            <a:endParaRPr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software must load all the pages that make up the enclave’s initial state before executing the EINIT instruction.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6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Life Cycle of an SGX Enclave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59EF1-EFBC-0642-AC4F-5F01AA60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Initialization / EINIT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8E417-FA0A-FA44-BF08-A2235CF8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2400" dirty="0"/>
              <a:t>After loading the initial code and data pages into the enclave, the system       software must use a </a:t>
            </a:r>
            <a:r>
              <a:rPr lang="en-US" altLang="ko-Kore-KR" sz="2400" i="1" dirty="0"/>
              <a:t>Launch Enclave </a:t>
            </a:r>
            <a:r>
              <a:rPr lang="en-US" altLang="ko-Kore-KR" sz="2400" dirty="0"/>
              <a:t>(LE) to obtain an EINIT Token Structure.</a:t>
            </a:r>
          </a:p>
          <a:p>
            <a:pPr lvl="1"/>
            <a:r>
              <a:rPr lang="en-US" altLang="ko-Kore-KR" sz="2000" dirty="0"/>
              <a:t>marks the enclave’s SECS as </a:t>
            </a:r>
            <a:r>
              <a:rPr lang="en-US" altLang="ko-Kore-KR" sz="2000" i="1" dirty="0"/>
              <a:t>initialized.</a:t>
            </a:r>
            <a:endParaRPr lang="en-US" altLang="ko-Kore-KR" sz="1800" dirty="0"/>
          </a:p>
          <a:p>
            <a:pPr lvl="1"/>
            <a:endParaRPr lang="en-US" altLang="ko-Kore-KR" sz="1400" dirty="0"/>
          </a:p>
          <a:p>
            <a:r>
              <a:rPr lang="en-US" altLang="ko-Kore-KR" sz="2400" dirty="0"/>
              <a:t>LE is a privileged enclave provided by Intel.</a:t>
            </a:r>
            <a:endParaRPr lang="en-US" altLang="ko-Kore-KR" sz="2000" dirty="0"/>
          </a:p>
          <a:p>
            <a:pPr lvl="1"/>
            <a:r>
              <a:rPr lang="en-US" altLang="ko-Kore-KR" sz="2000" dirty="0"/>
              <a:t>prerequisite for the use of enclaves authored by parties other than Intel. </a:t>
            </a:r>
          </a:p>
          <a:p>
            <a:pPr lvl="1"/>
            <a:endParaRPr lang="en-US" altLang="ko-Kore-KR" sz="1400" dirty="0"/>
          </a:p>
          <a:p>
            <a:r>
              <a:rPr lang="en-US" altLang="ko-Kore-KR" sz="2400" dirty="0"/>
              <a:t>LE is an SGX enclave, so it must be created, loaded and initialized using the   processes described in this section.</a:t>
            </a:r>
          </a:p>
          <a:p>
            <a:pPr lvl="1"/>
            <a:r>
              <a:rPr lang="en-US" altLang="ko-Kore-KR" sz="2000" dirty="0"/>
              <a:t>LE is cryptographically signed with a special Intel key that is hard-coded in the SGX.      </a:t>
            </a:r>
          </a:p>
          <a:p>
            <a:pPr lvl="1"/>
            <a:r>
              <a:rPr lang="en-US" altLang="ko-Kore-KR" sz="2000" dirty="0"/>
              <a:t>EINIT to initialize the LE without checking for a valid EINIT Token Structure.</a:t>
            </a:r>
            <a:endParaRPr lang="en-US" altLang="ko-Kore-KR" sz="1400" dirty="0"/>
          </a:p>
          <a:p>
            <a:pPr lvl="1"/>
            <a:endParaRPr lang="en-US" altLang="ko-Kore-KR" sz="1400" dirty="0"/>
          </a:p>
          <a:p>
            <a:r>
              <a:rPr lang="en-US" altLang="ko-Kore-KR" sz="2400" dirty="0"/>
              <a:t>EINIT completes successfully, it sets the enclave’s INIT attribute to true. </a:t>
            </a:r>
          </a:p>
          <a:p>
            <a:pPr lvl="1"/>
            <a:r>
              <a:rPr lang="en-US" altLang="ko-Kore-KR" sz="2000" dirty="0"/>
              <a:t>application software can execute the enclave’s code.</a:t>
            </a:r>
          </a:p>
          <a:p>
            <a:pPr lvl="1"/>
            <a:r>
              <a:rPr lang="en-US" altLang="ko-Kore-KR" sz="2000" dirty="0"/>
              <a:t>INIT is set to true, EADD cannot be invoked on that enclave anymore.</a:t>
            </a:r>
            <a:endParaRPr lang="en-US" altLang="ko-Kore-KR" sz="1100" dirty="0"/>
          </a:p>
          <a:p>
            <a:pPr lvl="1"/>
            <a:endParaRPr lang="en-US" altLang="ko-Kore-KR" sz="1200" dirty="0"/>
          </a:p>
          <a:p>
            <a:pPr lvl="1"/>
            <a:endParaRPr lang="en-US" altLang="ko-Kore-KR" sz="1400" dirty="0"/>
          </a:p>
          <a:p>
            <a:endParaRPr lang="en-US" altLang="ko-Kore-KR" sz="2000" dirty="0"/>
          </a:p>
          <a:p>
            <a:endParaRPr lang="en-US" altLang="ko-Kore-KR" sz="2200" dirty="0"/>
          </a:p>
          <a:p>
            <a:pPr marL="457200" lvl="1" indent="0">
              <a:buNone/>
            </a:pPr>
            <a:endParaRPr lang="en-US" altLang="ko-Kore-KR" sz="2000" dirty="0"/>
          </a:p>
          <a:p>
            <a:pPr marL="457200" lvl="1" indent="0">
              <a:buNone/>
            </a:pPr>
            <a:endParaRPr lang="en-US" altLang="ko-Kore-KR" sz="20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909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21230-BA9F-0440-B463-8DBE2D5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Teardown / EREMOVE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3CA0B-EE6C-CD4E-BAC4-BA892AF0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2400" dirty="0"/>
              <a:t>System software executes the EREMOVE instruction to deallocate the EPC 	  pages used by the enclave. </a:t>
            </a:r>
          </a:p>
          <a:p>
            <a:pPr lvl="1"/>
            <a:endParaRPr lang="en-US" altLang="ko-Kore-KR" sz="2000" dirty="0"/>
          </a:p>
          <a:p>
            <a:r>
              <a:rPr lang="en-US" altLang="ko-Kore-KR" sz="2400" dirty="0"/>
              <a:t>EREMOVE marks an EPC page as available by setting the VALID field of the page’s EPCM entry to 0.</a:t>
            </a:r>
          </a:p>
          <a:p>
            <a:pPr lvl="1"/>
            <a:endParaRPr lang="en-US" altLang="ko-Kore-KR" sz="2000" dirty="0"/>
          </a:p>
          <a:p>
            <a:r>
              <a:rPr lang="en-US" altLang="ko-Kore-KR" sz="2400" dirty="0"/>
              <a:t>EREMOVE makes sure that there is no logical processor executing code inside  the enclave that owns the page to be removed. </a:t>
            </a:r>
            <a:endParaRPr lang="en-US" altLang="ko-Kore-KR" sz="1800" dirty="0"/>
          </a:p>
          <a:p>
            <a:endParaRPr lang="en-US" altLang="ko-Kore-KR" sz="2000" dirty="0"/>
          </a:p>
          <a:p>
            <a:r>
              <a:rPr lang="en-US" altLang="ko-Kore-KR" sz="2400" dirty="0"/>
              <a:t>Enclave is completely destroyed when the EPC page holding its SECS is freed. </a:t>
            </a:r>
            <a:endParaRPr lang="en-US" altLang="ko-Kore-KR" sz="2000" dirty="0"/>
          </a:p>
          <a:p>
            <a:endParaRPr lang="en-US" altLang="ko-Kore-KR" sz="24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8572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851BA-C864-EA45-BE01-0183E43B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B25FC-ACC9-B74E-9589-2573B6E1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SGX Physical Memory Organization</a:t>
            </a:r>
          </a:p>
          <a:p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The Memory Layout of an SGX Enclave</a:t>
            </a:r>
          </a:p>
          <a:p>
            <a:r>
              <a:rPr kumimoji="1" lang="en-US" altLang="ko-Kore-KR" dirty="0"/>
              <a:t>The Life Cycle of an SGX Enclave</a:t>
            </a:r>
          </a:p>
          <a:p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The Life Cycle of an SGX Thread</a:t>
            </a:r>
          </a:p>
          <a:p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EPC Page Eviction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408DE-7FB2-0F45-A7F0-ED4C5141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6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FF2F4-FBE4-1E4C-8E54-093511B9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BAE373C-C7CF-2F4C-8334-F32B85BFF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62" y="1049911"/>
            <a:ext cx="5534875" cy="4131667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C8717FE-EA9B-8648-BF95-B99E9DBF9795}"/>
              </a:ext>
            </a:extLst>
          </p:cNvPr>
          <p:cNvCxnSpPr>
            <a:cxnSpLocks/>
          </p:cNvCxnSpPr>
          <p:nvPr/>
        </p:nvCxnSpPr>
        <p:spPr>
          <a:xfrm flipV="1">
            <a:off x="2819477" y="1183727"/>
            <a:ext cx="595475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05A23422-B929-BD45-8690-8623361A2E25}"/>
              </a:ext>
            </a:extLst>
          </p:cNvPr>
          <p:cNvCxnSpPr>
            <a:cxnSpLocks/>
          </p:cNvCxnSpPr>
          <p:nvPr/>
        </p:nvCxnSpPr>
        <p:spPr>
          <a:xfrm>
            <a:off x="2819477" y="1183726"/>
            <a:ext cx="5954751" cy="36048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69F2A8-CA0A-FA45-A663-92BB5E213E2B}"/>
              </a:ext>
            </a:extLst>
          </p:cNvPr>
          <p:cNvCxnSpPr>
            <a:cxnSpLocks/>
          </p:cNvCxnSpPr>
          <p:nvPr/>
        </p:nvCxnSpPr>
        <p:spPr>
          <a:xfrm flipV="1">
            <a:off x="8774228" y="1183726"/>
            <a:ext cx="0" cy="36186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BE22C1A-7339-8D43-A547-FDE8E513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5298777"/>
            <a:ext cx="11736701" cy="9721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ore-KR" sz="1800" dirty="0"/>
              <a:t>instructions that transition between different life cycle states           </a:t>
            </a:r>
          </a:p>
          <a:p>
            <a:pPr marL="0" indent="0" algn="ctr">
              <a:buNone/>
            </a:pPr>
            <a:r>
              <a:rPr lang="en-US" altLang="ko-Kore-KR" sz="1800" dirty="0"/>
              <a:t>can only be executed by the system software. </a:t>
            </a:r>
          </a:p>
          <a:p>
            <a:pPr algn="ctr"/>
            <a:endParaRPr lang="en-US" altLang="ko-Kore-KR" sz="1800" dirty="0"/>
          </a:p>
          <a:p>
            <a:pPr algn="ctr"/>
            <a:endParaRPr kumimoji="1" lang="ko-Kore-KR" altLang="en-US" sz="1800" dirty="0"/>
          </a:p>
          <a:p>
            <a:pPr marL="0" indent="0" algn="ctr">
              <a:buNone/>
            </a:pP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10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2CE2C-1874-3644-8AEC-C5DE3FCA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Creation / ECREATE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F5596-CB91-3A46-9095-78EBE341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2400" dirty="0"/>
              <a:t>Enclave is born when the system software issues the ECREATE instruction </a:t>
            </a:r>
          </a:p>
          <a:p>
            <a:pPr lvl="1"/>
            <a:r>
              <a:rPr lang="en-US" altLang="ko-Kore-KR" sz="2000" dirty="0"/>
              <a:t>turns a free EPC page into the SECS for the new enclave. </a:t>
            </a:r>
          </a:p>
          <a:p>
            <a:pPr lvl="1"/>
            <a:endParaRPr lang="en-US" altLang="ko-Kore-KR" sz="2000" dirty="0"/>
          </a:p>
          <a:p>
            <a:r>
              <a:rPr lang="en-US" altLang="ko-Kore-KR" sz="2400" dirty="0"/>
              <a:t>ECREATE initializes the newly created SECS using the information in a non-EPC page owned by the system software. </a:t>
            </a:r>
          </a:p>
          <a:p>
            <a:pPr lvl="1"/>
            <a:r>
              <a:rPr kumimoji="1" lang="en-US" altLang="ko-Kore-KR" sz="2000" dirty="0"/>
              <a:t>Defined in SDM / BASEADDR &amp; SIZE</a:t>
            </a:r>
          </a:p>
          <a:p>
            <a:pPr lvl="1"/>
            <a:endParaRPr kumimoji="1" lang="en-US" altLang="ko-Kore-KR" sz="2000" dirty="0"/>
          </a:p>
          <a:p>
            <a:r>
              <a:rPr lang="en-US" altLang="ko-Kore-KR" sz="2400" dirty="0"/>
              <a:t>ECREATE validates the information used to initialize the SECS, and results in a page fault or general protection fault if the information is not valid. </a:t>
            </a:r>
          </a:p>
          <a:p>
            <a:pPr lvl="1"/>
            <a:endParaRPr lang="en-US" altLang="ko-Kore-KR" sz="2000" dirty="0"/>
          </a:p>
          <a:p>
            <a:r>
              <a:rPr lang="en-US" altLang="ko-Kore-KR" sz="2400" dirty="0"/>
              <a:t>ECREATE initializes the enclave’s INIT attribute to the false value. </a:t>
            </a:r>
          </a:p>
          <a:p>
            <a:pPr lvl="1"/>
            <a:r>
              <a:rPr lang="en-US" altLang="ko-Kore-KR" dirty="0"/>
              <a:t>Enclave’s code cannot be executed until the INIT attribute is set to true </a:t>
            </a:r>
          </a:p>
          <a:p>
            <a:pPr lvl="1"/>
            <a:r>
              <a:rPr lang="en-US" altLang="ko-KR" dirty="0"/>
              <a:t>M</a:t>
            </a:r>
            <a:r>
              <a:rPr lang="en-US" altLang="ko-Kore-KR" dirty="0"/>
              <a:t>arks the newly created SECS as </a:t>
            </a:r>
            <a:r>
              <a:rPr lang="en-US" altLang="ko-Kore-KR" i="1" dirty="0"/>
              <a:t>uninitial</a:t>
            </a:r>
            <a:r>
              <a:rPr lang="en-US" altLang="ko-KR" i="1" dirty="0"/>
              <a:t>i</a:t>
            </a:r>
            <a:r>
              <a:rPr lang="en-US" altLang="ko-Kore-KR" i="1" dirty="0"/>
              <a:t>zed</a:t>
            </a:r>
            <a:r>
              <a:rPr lang="en-US" altLang="ko-Kore-KR" dirty="0"/>
              <a:t>. </a:t>
            </a:r>
          </a:p>
          <a:p>
            <a:pPr lvl="1"/>
            <a:endParaRPr lang="en-US" altLang="ko-Kore-KR" sz="1600" dirty="0"/>
          </a:p>
          <a:p>
            <a:pPr lvl="1"/>
            <a:endParaRPr lang="en-US" altLang="ko-Kore-KR" sz="1600" dirty="0"/>
          </a:p>
          <a:p>
            <a:endParaRPr lang="en-US" altLang="ko-Kore-KR" sz="2400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693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2CE2C-1874-3644-8AEC-C5DE3FCA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Creation / ECREATE</a:t>
            </a:r>
            <a:endParaRPr kumimoji="1" lang="ko-Kore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80B1944-1058-604F-9480-5D35F42F1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1" y="1151127"/>
            <a:ext cx="6788158" cy="50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5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AE225-5B91-734A-B758-7B059184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Loading / EADD, EEXTEND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3B30-FC7D-D843-9441-0EA78021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2400" dirty="0"/>
              <a:t>Load the initial code and data into the enclave</a:t>
            </a:r>
            <a:r>
              <a:rPr lang="en-US" altLang="ko-KR" sz="2400" dirty="0"/>
              <a:t>.</a:t>
            </a:r>
            <a:endParaRPr lang="en-US" altLang="ko-Kore-KR" sz="2400" dirty="0"/>
          </a:p>
          <a:p>
            <a:pPr lvl="1"/>
            <a:r>
              <a:rPr lang="en-US" altLang="ko-Kore-KR" sz="2000" dirty="0"/>
              <a:t>EADD is used to create both TCS pages and regular pages.</a:t>
            </a:r>
          </a:p>
          <a:p>
            <a:pPr lvl="1"/>
            <a:endParaRPr lang="en-US" altLang="ko-Kore-KR" sz="2000" dirty="0"/>
          </a:p>
          <a:p>
            <a:r>
              <a:rPr lang="en-US" altLang="ko-Kore-KR" sz="2400" dirty="0"/>
              <a:t>EADD reads its input data from a </a:t>
            </a:r>
            <a:r>
              <a:rPr lang="en-US" altLang="ko-Kore-KR" sz="2400" i="1" dirty="0"/>
              <a:t>Page Information </a:t>
            </a:r>
            <a:r>
              <a:rPr lang="en-US" altLang="ko-Kore-KR" sz="2400" dirty="0"/>
              <a:t>(PAGEINFO) structure</a:t>
            </a:r>
            <a:r>
              <a:rPr lang="en-US" altLang="ko-KR" sz="2400" dirty="0"/>
              <a:t>.</a:t>
            </a:r>
          </a:p>
          <a:p>
            <a:pPr lvl="1"/>
            <a:endParaRPr lang="en-US" altLang="ko-Kore-KR" sz="2000" dirty="0"/>
          </a:p>
          <a:p>
            <a:r>
              <a:rPr lang="en-US" altLang="ko-KR" sz="2400" dirty="0"/>
              <a:t>PAGEINFO</a:t>
            </a:r>
          </a:p>
          <a:p>
            <a:pPr lvl="1"/>
            <a:r>
              <a:rPr lang="en-US" altLang="ko-KR" sz="2000" dirty="0"/>
              <a:t>LINADDR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ore-KR" sz="2000" dirty="0"/>
              <a:t>virtual address of the EPC page that will be allocated </a:t>
            </a:r>
            <a:endParaRPr lang="en-US" altLang="ko-KR" sz="2000" dirty="0"/>
          </a:p>
          <a:p>
            <a:pPr lvl="1"/>
            <a:r>
              <a:rPr lang="en-US" altLang="ko-KR" sz="2000" dirty="0"/>
              <a:t>SRCPGE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ore-KR" sz="2000" dirty="0"/>
              <a:t>virtual address of the non-EPC page whose contents will be copied into the 			newly</a:t>
            </a:r>
            <a:r>
              <a:rPr lang="ko-KR" altLang="en-US" sz="2000" dirty="0"/>
              <a:t> </a:t>
            </a:r>
            <a:r>
              <a:rPr lang="en-US" altLang="ko-Kore-KR" sz="2000" dirty="0"/>
              <a:t>allocated EPC page </a:t>
            </a:r>
            <a:endParaRPr lang="en-US" altLang="ko-KR" dirty="0"/>
          </a:p>
          <a:p>
            <a:pPr lvl="1"/>
            <a:r>
              <a:rPr lang="en-US" altLang="ko-KR" sz="2000" dirty="0"/>
              <a:t>SECS : </a:t>
            </a:r>
            <a:r>
              <a:rPr lang="en-US" altLang="ko-Kore-KR" sz="2000" dirty="0"/>
              <a:t>virtual address that resolves to the SECS of the enclave that will own the page </a:t>
            </a:r>
            <a:endParaRPr lang="en-US" altLang="ko-KR" sz="2000" dirty="0"/>
          </a:p>
          <a:p>
            <a:pPr lvl="1"/>
            <a:r>
              <a:rPr lang="en-US" altLang="ko-KR" sz="2000" dirty="0"/>
              <a:t>SECINFO : </a:t>
            </a:r>
            <a:r>
              <a:rPr lang="en-US" altLang="ko-Kore-KR" sz="2000" dirty="0"/>
              <a:t>values for some of the fields of the EPCM entry associated with the newly 			 allocated EPC page </a:t>
            </a:r>
          </a:p>
          <a:p>
            <a:pPr lvl="1"/>
            <a:endParaRPr lang="en-US" altLang="ko-Kore-KR" sz="2000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0981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AE225-5B91-734A-B758-7B059184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Loading / EADD, EEXTEND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3B30-FC7D-D843-9441-0EA78021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BE40BA2-014D-6A42-A3CA-0571F17DF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35" y="1321724"/>
            <a:ext cx="4551930" cy="47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AE225-5B91-734A-B758-7B059184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Loading / EADD, EEXTEND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3B30-FC7D-D843-9441-0EA78021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2400" dirty="0"/>
              <a:t>SECINFO field in the PAGEINFO structure is actually a virtual memory address, and points to a </a:t>
            </a:r>
            <a:r>
              <a:rPr lang="en-US" altLang="ko-Kore-KR" sz="2400" i="1" dirty="0"/>
              <a:t>Security Information </a:t>
            </a:r>
            <a:r>
              <a:rPr lang="en-US" altLang="ko-Kore-KR" sz="2400" dirty="0"/>
              <a:t>(SECINFO) structure </a:t>
            </a:r>
          </a:p>
          <a:p>
            <a:pPr lvl="1"/>
            <a:endParaRPr lang="en-US" altLang="ko-Kore-KR" sz="2000" dirty="0"/>
          </a:p>
          <a:p>
            <a:r>
              <a:rPr lang="en-US" altLang="ko-Kore-KR" sz="2400" dirty="0"/>
              <a:t>SECINFO structure contains the newly allocated EPC page’s access permissions</a:t>
            </a:r>
            <a:r>
              <a:rPr lang="ko-KR" altLang="en-US" sz="2400" dirty="0"/>
              <a:t> </a:t>
            </a:r>
            <a:r>
              <a:rPr lang="en-US" altLang="ko-KR" sz="2400" dirty="0"/>
              <a:t>&amp; EPCM page type</a:t>
            </a:r>
            <a:r>
              <a:rPr lang="en-US" altLang="ko-Kore-KR" sz="2400" dirty="0"/>
              <a:t>.</a:t>
            </a:r>
            <a:endParaRPr lang="en-US" altLang="ko-Kore-KR" sz="2000" dirty="0"/>
          </a:p>
          <a:p>
            <a:pPr lvl="1"/>
            <a:endParaRPr lang="en-US" altLang="ko-Kore-KR" sz="1600" dirty="0"/>
          </a:p>
          <a:p>
            <a:r>
              <a:rPr lang="en-US" altLang="ko-Kore-KR" sz="2400" dirty="0"/>
              <a:t>PAGEINFO and the SECINFO structures are prepared by the system software 	   that invokes the EADD instruction.</a:t>
            </a:r>
          </a:p>
          <a:p>
            <a:pPr lvl="1"/>
            <a:r>
              <a:rPr lang="en-US" altLang="ko-Kore-KR" sz="2000" dirty="0"/>
              <a:t>contained in non-EPC pages.</a:t>
            </a:r>
          </a:p>
          <a:p>
            <a:pPr lvl="1"/>
            <a:endParaRPr lang="en-US" altLang="ko-Kore-KR" sz="1800" dirty="0"/>
          </a:p>
          <a:p>
            <a:r>
              <a:rPr lang="en-US" altLang="ko-Kore-KR" sz="2400" dirty="0"/>
              <a:t>EADD validates its inputs before modifying the newly allocated EPC page or its EPCM entry.</a:t>
            </a:r>
            <a:endParaRPr lang="en-US" altLang="ko-Kore-KR" sz="2000" dirty="0"/>
          </a:p>
          <a:p>
            <a:endParaRPr lang="en-US" altLang="ko-Kore-KR" sz="2200" dirty="0"/>
          </a:p>
          <a:p>
            <a:pPr lvl="1"/>
            <a:endParaRPr lang="en-US" altLang="ko-Kore-KR" sz="2000" dirty="0"/>
          </a:p>
          <a:p>
            <a:endParaRPr lang="en-US" altLang="ko-Kore-KR" sz="2000" dirty="0"/>
          </a:p>
          <a:p>
            <a:endParaRPr lang="en-US" altLang="ko-Kore-KR" sz="2400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070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AE225-5B91-734A-B758-7B059184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Loading / EADD, EEXTEND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3B30-FC7D-D843-9441-0EA78021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2400" dirty="0"/>
              <a:t>EEXTEND instruction</a:t>
            </a:r>
            <a:r>
              <a:rPr lang="ko-KR" altLang="en-US" sz="2400" dirty="0"/>
              <a:t> </a:t>
            </a:r>
            <a:r>
              <a:rPr lang="en-US" altLang="ko-Kore-KR" sz="2400" dirty="0"/>
              <a:t>updates the enclave’s measurement used in the software attestation process. </a:t>
            </a:r>
          </a:p>
          <a:p>
            <a:pPr lvl="1"/>
            <a:endParaRPr lang="en-US" altLang="ko-Kore-KR" sz="2000" dirty="0"/>
          </a:p>
          <a:p>
            <a:r>
              <a:rPr lang="en-US" altLang="ko-Kore-KR" sz="2400" dirty="0"/>
              <a:t>EEXTEND generates a cryptographic hash of the content of the enclave in 256Byte chunks.</a:t>
            </a:r>
          </a:p>
          <a:p>
            <a:endParaRPr lang="en-US" altLang="ko-Kore-KR" sz="24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2437423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2697</TotalTime>
  <Words>988</Words>
  <Application>Microsoft Macintosh PowerPoint</Application>
  <PresentationFormat>와이드스크린</PresentationFormat>
  <Paragraphs>111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나눔바른고딕</vt:lpstr>
      <vt:lpstr>맑은 고딕</vt:lpstr>
      <vt:lpstr>Arial</vt:lpstr>
      <vt:lpstr>Calibri</vt:lpstr>
      <vt:lpstr>Calibri Light</vt:lpstr>
      <vt:lpstr>MOSL_PPT FORMAT</vt:lpstr>
      <vt:lpstr>FOUO</vt:lpstr>
      <vt:lpstr>Confidential</vt:lpstr>
      <vt:lpstr>1_MOSL</vt:lpstr>
      <vt:lpstr>1_FOUO</vt:lpstr>
      <vt:lpstr>1_Confidential</vt:lpstr>
      <vt:lpstr>Life Cycle of an SGX Enclave</vt:lpstr>
      <vt:lpstr>Contents</vt:lpstr>
      <vt:lpstr>Overview</vt:lpstr>
      <vt:lpstr>Creation / ECREATE</vt:lpstr>
      <vt:lpstr>Creation / ECREATE</vt:lpstr>
      <vt:lpstr>Loading / EADD, EEXTEND</vt:lpstr>
      <vt:lpstr>Loading / EADD, EEXTEND</vt:lpstr>
      <vt:lpstr>Loading / EADD, EEXTEND</vt:lpstr>
      <vt:lpstr>Loading / EADD, EEXTEND</vt:lpstr>
      <vt:lpstr>Initialization / EINIT</vt:lpstr>
      <vt:lpstr>Teardown / EREMOVE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이승균</cp:lastModifiedBy>
  <cp:revision>98</cp:revision>
  <dcterms:created xsi:type="dcterms:W3CDTF">2020-01-27T06:19:21Z</dcterms:created>
  <dcterms:modified xsi:type="dcterms:W3CDTF">2020-05-11T16:44:24Z</dcterms:modified>
</cp:coreProperties>
</file>