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68" r:id="rId3"/>
    <p:sldMasterId id="2147483671" r:id="rId4"/>
    <p:sldMasterId id="2147483676" r:id="rId5"/>
    <p:sldMasterId id="2147483679" r:id="rId6"/>
  </p:sldMasterIdLst>
  <p:notesMasterIdLst>
    <p:notesMasterId r:id="rId15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9996488" cy="68659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3" autoAdjust="0"/>
    <p:restoredTop sz="81164" autoAdjust="0"/>
  </p:normalViewPr>
  <p:slideViewPr>
    <p:cSldViewPr snapToGrid="0">
      <p:cViewPr varScale="1">
        <p:scale>
          <a:sx n="133" d="100"/>
          <a:sy n="133" d="100"/>
        </p:scale>
        <p:origin x="9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2288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62613" y="0"/>
            <a:ext cx="4332287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4476C-0D5F-4EB6-A64F-97F01F333BA7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858838"/>
            <a:ext cx="4116388" cy="2316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00125" y="3303588"/>
            <a:ext cx="7996238" cy="27035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21450"/>
            <a:ext cx="4332288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62613" y="6521450"/>
            <a:ext cx="4332287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CD94-E557-4F31-8050-30C1B16DC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SGX </a:t>
            </a:r>
            <a:r>
              <a:rPr lang="ko-KR" altLang="en-US" dirty="0"/>
              <a:t>디자인은 시작제어 프로세스가 </a:t>
            </a:r>
            <a:r>
              <a:rPr lang="ko-KR" altLang="en-US" dirty="0" err="1"/>
              <a:t>포함되어있어</a:t>
            </a:r>
            <a:r>
              <a:rPr lang="en-US" altLang="ko-KR" dirty="0"/>
              <a:t>, </a:t>
            </a:r>
            <a:r>
              <a:rPr lang="ko-KR" altLang="en-US" dirty="0" err="1"/>
              <a:t>인클레이브를</a:t>
            </a:r>
            <a:r>
              <a:rPr lang="ko-KR" altLang="en-US" dirty="0"/>
              <a:t> 실행하기 전 승인단계가 필요합니다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승인 결정은 인텔이 발행한 </a:t>
            </a:r>
            <a:r>
              <a:rPr lang="en-US" altLang="ko-KR" dirty="0"/>
              <a:t>LE</a:t>
            </a:r>
            <a:r>
              <a:rPr lang="ko-KR" altLang="en-US" dirty="0"/>
              <a:t>가 결정하게 되며 </a:t>
            </a:r>
            <a:r>
              <a:rPr lang="en-US" altLang="ko-KR" dirty="0"/>
              <a:t>EINIT </a:t>
            </a:r>
            <a:r>
              <a:rPr lang="ko-KR" altLang="en-US" dirty="0"/>
              <a:t>이전에 결정됩니다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5.9.1</a:t>
            </a:r>
            <a:r>
              <a:rPr lang="ko-KR" altLang="en-US" dirty="0"/>
              <a:t>에 기술되어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5.9.2 </a:t>
            </a:r>
            <a:r>
              <a:rPr lang="ko-KR" altLang="en-US" dirty="0"/>
              <a:t>에서는 </a:t>
            </a:r>
            <a:r>
              <a:rPr lang="en-US" altLang="ko-KR" dirty="0"/>
              <a:t>LE</a:t>
            </a:r>
            <a:r>
              <a:rPr lang="ko-KR" altLang="en-US" dirty="0"/>
              <a:t>가 </a:t>
            </a:r>
            <a:r>
              <a:rPr lang="en-US" altLang="ko-KR" dirty="0"/>
              <a:t>enclave</a:t>
            </a:r>
            <a:r>
              <a:rPr lang="ko-KR" altLang="en-US" dirty="0"/>
              <a:t>의 저자가 인텔과 비즈니스 관계를 맺고 소프트웨어 </a:t>
            </a:r>
            <a:r>
              <a:rPr lang="ko-KR" altLang="en-US" dirty="0" err="1"/>
              <a:t>라이센싱</a:t>
            </a:r>
            <a:r>
              <a:rPr lang="ko-KR" altLang="en-US" dirty="0"/>
              <a:t> 시스템을 구축하기 위해 </a:t>
            </a:r>
            <a:r>
              <a:rPr lang="ko-KR" altLang="en-US" dirty="0" err="1"/>
              <a:t>도입되었을때</a:t>
            </a:r>
            <a:r>
              <a:rPr lang="ko-KR" altLang="en-US" dirty="0"/>
              <a:t> 이 의미에 대해 간단히 논의합니다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나머지는 </a:t>
            </a:r>
            <a:r>
              <a:rPr lang="en-US" altLang="ko-KR" dirty="0"/>
              <a:t>SGX</a:t>
            </a:r>
            <a:r>
              <a:rPr lang="ko-KR" altLang="en-US" dirty="0"/>
              <a:t>에서 </a:t>
            </a:r>
            <a:r>
              <a:rPr lang="en-US" altLang="ko-KR" dirty="0"/>
              <a:t>LE</a:t>
            </a:r>
            <a:r>
              <a:rPr lang="ko-KR" altLang="en-US" dirty="0"/>
              <a:t>가 사라져야 한다고 주장을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5.9.3</a:t>
            </a:r>
            <a:r>
              <a:rPr lang="ko-KR" altLang="en-US" dirty="0"/>
              <a:t>에서는 </a:t>
            </a:r>
            <a:r>
              <a:rPr lang="en-US" altLang="ko-KR" dirty="0"/>
              <a:t>LE</a:t>
            </a:r>
            <a:r>
              <a:rPr lang="ko-KR" altLang="en-US" dirty="0"/>
              <a:t>가 </a:t>
            </a:r>
            <a:r>
              <a:rPr lang="en-US" altLang="ko-KR" dirty="0"/>
              <a:t>launch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  <a:r>
              <a:rPr lang="ko-KR" altLang="en-US" dirty="0"/>
              <a:t> </a:t>
            </a:r>
            <a:r>
              <a:rPr lang="en-US" altLang="ko-KR" dirty="0"/>
              <a:t>policy</a:t>
            </a:r>
            <a:r>
              <a:rPr lang="ko-KR" altLang="en-US" dirty="0"/>
              <a:t>를 시행 할 필요는 없으며 </a:t>
            </a:r>
            <a:r>
              <a:rPr lang="en-US" altLang="ko-KR" dirty="0"/>
              <a:t>LE</a:t>
            </a:r>
            <a:r>
              <a:rPr lang="ko-KR" altLang="en-US" dirty="0"/>
              <a:t>는 컴퓨터 소유자에게 해로운 정책을 시행하는 경우에만 의미가 있다고 기술 하고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5.9.4</a:t>
            </a:r>
            <a:r>
              <a:rPr lang="ko-KR" altLang="en-US" dirty="0"/>
              <a:t>에서는 </a:t>
            </a:r>
            <a:r>
              <a:rPr lang="en-US" altLang="ko-KR" dirty="0"/>
              <a:t>LE</a:t>
            </a:r>
            <a:r>
              <a:rPr lang="ko-KR" altLang="en-US" dirty="0"/>
              <a:t>가 자신을 정당화 하기 위한 맬 </a:t>
            </a:r>
            <a:r>
              <a:rPr lang="ko-KR" altLang="en-US" dirty="0" err="1"/>
              <a:t>웨어를</a:t>
            </a:r>
            <a:r>
              <a:rPr lang="ko-KR" altLang="en-US" dirty="0"/>
              <a:t> 호스팅 할 수 없다고 기술하고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5.9.5</a:t>
            </a:r>
            <a:r>
              <a:rPr lang="ko-KR" altLang="en-US" dirty="0"/>
              <a:t>에서는 </a:t>
            </a:r>
            <a:r>
              <a:rPr lang="en-US" altLang="ko-KR" dirty="0"/>
              <a:t>Anti virus </a:t>
            </a:r>
            <a:r>
              <a:rPr lang="ko-KR" altLang="en-US" dirty="0"/>
              <a:t>소프트웨어와의 상호작용을 기술하고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89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EINITTOKEN</a:t>
            </a:r>
            <a:r>
              <a:rPr lang="ko-KR" altLang="en-US" dirty="0"/>
              <a:t>은 </a:t>
            </a:r>
            <a:r>
              <a:rPr lang="en-US" altLang="ko-KR" dirty="0"/>
              <a:t>measurement-based, certificate-based </a:t>
            </a:r>
            <a:r>
              <a:rPr lang="ko-KR" altLang="en-US" dirty="0"/>
              <a:t>아이덴티티를 포함함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EINITTOKEN </a:t>
            </a:r>
            <a:r>
              <a:rPr lang="ko-KR" altLang="en-US" dirty="0"/>
              <a:t>역시 시스템 소프트웨어로 처리되지만 </a:t>
            </a:r>
            <a:r>
              <a:rPr lang="en-US" altLang="ko-KR" dirty="0"/>
              <a:t>MAC</a:t>
            </a:r>
            <a:r>
              <a:rPr lang="ko-KR" altLang="en-US" dirty="0"/>
              <a:t>태그를 통해 무결성을 보호함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디버깅 </a:t>
            </a:r>
            <a:r>
              <a:rPr lang="en-US" altLang="ko-KR" dirty="0"/>
              <a:t>LE</a:t>
            </a:r>
            <a:r>
              <a:rPr lang="ko-KR" altLang="en-US" dirty="0"/>
              <a:t>도 있는데 이는 디버깅 </a:t>
            </a:r>
            <a:r>
              <a:rPr lang="ko-KR" altLang="en-US" dirty="0" err="1"/>
              <a:t>인클레이브에만</a:t>
            </a:r>
            <a:r>
              <a:rPr lang="ko-KR" altLang="en-US" dirty="0"/>
              <a:t> 사용되며 해당 옵션을 사용시 </a:t>
            </a:r>
            <a:r>
              <a:rPr lang="en-US" altLang="ko-KR" dirty="0"/>
              <a:t>EINIT</a:t>
            </a:r>
            <a:r>
              <a:rPr lang="ko-KR" altLang="en-US" dirty="0"/>
              <a:t>에 의한 </a:t>
            </a:r>
            <a:r>
              <a:rPr lang="en-US" altLang="ko-KR" dirty="0"/>
              <a:t>security check</a:t>
            </a:r>
            <a:r>
              <a:rPr lang="ko-KR" altLang="en-US" dirty="0"/>
              <a:t>를 </a:t>
            </a:r>
            <a:r>
              <a:rPr lang="en-US" altLang="ko-KR" dirty="0"/>
              <a:t>bypass </a:t>
            </a:r>
            <a:r>
              <a:rPr lang="ko-KR" altLang="en-US" dirty="0"/>
              <a:t>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35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공개된 특허에는 </a:t>
            </a:r>
            <a:r>
              <a:rPr lang="ko-KR" altLang="en-US" dirty="0" err="1"/>
              <a:t>라이센싱과</a:t>
            </a:r>
            <a:r>
              <a:rPr lang="ko-KR" altLang="en-US" dirty="0"/>
              <a:t> 관련한 사항이 없음</a:t>
            </a:r>
            <a:r>
              <a:rPr lang="en-US" altLang="ko-KR" dirty="0"/>
              <a:t>. </a:t>
            </a:r>
            <a:r>
              <a:rPr lang="ko-KR" altLang="en-US" dirty="0"/>
              <a:t>하지만 인텔이 </a:t>
            </a:r>
            <a:r>
              <a:rPr lang="ko-KR" altLang="en-US" dirty="0" err="1"/>
              <a:t>라이센셍을</a:t>
            </a:r>
            <a:r>
              <a:rPr lang="ko-KR" altLang="en-US" dirty="0"/>
              <a:t> 고려한 점을 기반으로 </a:t>
            </a:r>
            <a:r>
              <a:rPr lang="ko-KR" altLang="en-US" dirty="0" err="1"/>
              <a:t>라이센싱을</a:t>
            </a:r>
            <a:r>
              <a:rPr lang="ko-KR" altLang="en-US" dirty="0"/>
              <a:t> </a:t>
            </a:r>
            <a:r>
              <a:rPr lang="ko-KR" altLang="en-US" dirty="0" err="1"/>
              <a:t>구현할때의</a:t>
            </a:r>
            <a:r>
              <a:rPr lang="ko-KR" altLang="en-US" dirty="0"/>
              <a:t> 영향을 간략하게 설명함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SGX</a:t>
            </a:r>
            <a:r>
              <a:rPr lang="ko-KR" altLang="en-US" dirty="0"/>
              <a:t>에 대한 액세스를 규제하는 인텔의 능력 또한 혁신을 저해한다고 가정하는 것이 상당히 안전합니다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Verified Boot</a:t>
            </a:r>
            <a:r>
              <a:rPr lang="ko-KR" altLang="en-US" dirty="0"/>
              <a:t>와 매우 유사합니다</a:t>
            </a:r>
            <a:r>
              <a:rPr lang="en-US" altLang="ko-KR" dirty="0"/>
              <a:t>. Verified Boot</a:t>
            </a:r>
            <a:r>
              <a:rPr lang="ko-KR" altLang="en-US" dirty="0"/>
              <a:t>는 대부분 소프트웨어 개발자로부터 부정적인 반응을 겪었으므로 개발자 </a:t>
            </a:r>
            <a:r>
              <a:rPr lang="ko-KR" altLang="en-US" dirty="0" err="1"/>
              <a:t>커뮤니티가이를</a:t>
            </a:r>
            <a:r>
              <a:rPr lang="ko-KR" altLang="en-US" dirty="0"/>
              <a:t> 인식하면 엔 </a:t>
            </a:r>
            <a:r>
              <a:rPr lang="ko-KR" altLang="en-US" dirty="0" err="1"/>
              <a:t>클레이브</a:t>
            </a:r>
            <a:r>
              <a:rPr lang="ko-KR" altLang="en-US" dirty="0"/>
              <a:t> </a:t>
            </a:r>
            <a:r>
              <a:rPr lang="ko-KR" altLang="en-US" dirty="0" err="1"/>
              <a:t>라이센싱</a:t>
            </a:r>
            <a:r>
              <a:rPr lang="ko-KR" altLang="en-US" dirty="0"/>
              <a:t> 체계가 동일한 운명을 맞출 가능성이 높습니다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00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인클레이브를</a:t>
            </a:r>
            <a:r>
              <a:rPr lang="ko-KR" altLang="en-US" dirty="0"/>
              <a:t> 초기화 하는데 사용되는 </a:t>
            </a:r>
            <a:r>
              <a:rPr lang="en-US" altLang="ko-KR" dirty="0"/>
              <a:t>SGX </a:t>
            </a:r>
            <a:r>
              <a:rPr lang="ko-KR" altLang="en-US" dirty="0"/>
              <a:t>명령어는  시스템</a:t>
            </a:r>
            <a:r>
              <a:rPr lang="en-US" altLang="ko-KR" dirty="0"/>
              <a:t> </a:t>
            </a:r>
            <a:r>
              <a:rPr lang="ko-KR" altLang="en-US" dirty="0"/>
              <a:t>소프트웨어에서만 실행</a:t>
            </a:r>
            <a:endParaRPr lang="en-US" altLang="ko-KR" dirty="0"/>
          </a:p>
          <a:p>
            <a:r>
              <a:rPr lang="ko-KR" altLang="en-US" dirty="0"/>
              <a:t>따라서 시스템 소프트웨어는 </a:t>
            </a:r>
            <a:r>
              <a:rPr lang="en-US" altLang="ko-KR" dirty="0"/>
              <a:t>SIGSTRUCT</a:t>
            </a:r>
            <a:r>
              <a:rPr lang="ko-KR" altLang="en-US" dirty="0"/>
              <a:t>를 검사할 수 있음</a:t>
            </a:r>
            <a:r>
              <a:rPr lang="en-US" altLang="ko-KR" dirty="0"/>
              <a:t>(LE</a:t>
            </a:r>
            <a:r>
              <a:rPr lang="ko-KR" altLang="en-US" dirty="0"/>
              <a:t>가 사용하는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또한 시스템 소프트웨어는 시스템 소프트 </a:t>
            </a:r>
            <a:r>
              <a:rPr lang="ko-KR" altLang="en-US" dirty="0" err="1"/>
              <a:t>웨어의</a:t>
            </a:r>
            <a:r>
              <a:rPr lang="ko-KR" altLang="en-US" dirty="0"/>
              <a:t> </a:t>
            </a:r>
            <a:r>
              <a:rPr lang="ko-KR" altLang="en-US" dirty="0" err="1"/>
              <a:t>폴리시</a:t>
            </a:r>
            <a:r>
              <a:rPr lang="ko-KR" altLang="en-US" dirty="0"/>
              <a:t> 체크를 실행 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LE</a:t>
            </a:r>
            <a:r>
              <a:rPr lang="ko-KR" altLang="en-US" dirty="0"/>
              <a:t>는 컴퓨터 소유자에게 이득이 되지 않는 </a:t>
            </a:r>
            <a:r>
              <a:rPr lang="en-US" altLang="ko-KR" dirty="0"/>
              <a:t>Launch Control Policy</a:t>
            </a:r>
            <a:r>
              <a:rPr lang="ko-KR" altLang="en-US" dirty="0"/>
              <a:t>를 구현하기 위해 디자인 되었다고 주장함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저자는 기본적으로 </a:t>
            </a:r>
            <a:r>
              <a:rPr lang="en-US" altLang="ko-KR" dirty="0"/>
              <a:t>LE</a:t>
            </a:r>
            <a:r>
              <a:rPr lang="ko-KR" altLang="en-US" dirty="0"/>
              <a:t>가 필요하지 않다고 설명함</a:t>
            </a:r>
            <a:r>
              <a:rPr lang="en-US" altLang="ko-KR" dirty="0"/>
              <a:t>. LE</a:t>
            </a:r>
            <a:r>
              <a:rPr lang="ko-KR" altLang="en-US" dirty="0"/>
              <a:t>가 없을 경우 </a:t>
            </a:r>
            <a:r>
              <a:rPr lang="en-US" altLang="ko-KR" dirty="0"/>
              <a:t>PROVISIONKEY</a:t>
            </a:r>
            <a:r>
              <a:rPr lang="ko-KR" altLang="en-US" dirty="0"/>
              <a:t>에 대해서 악의적인 </a:t>
            </a:r>
            <a:r>
              <a:rPr lang="ko-KR" altLang="en-US" dirty="0" err="1"/>
              <a:t>인클레이브가</a:t>
            </a:r>
            <a:r>
              <a:rPr lang="ko-KR" altLang="en-US" dirty="0"/>
              <a:t> </a:t>
            </a:r>
            <a:r>
              <a:rPr lang="en-US" altLang="ko-KR" dirty="0"/>
              <a:t>CPU</a:t>
            </a:r>
            <a:r>
              <a:rPr lang="ko-KR" altLang="en-US" dirty="0"/>
              <a:t> 칩 패키지를 추적할 수 있지만 이미 </a:t>
            </a:r>
            <a:r>
              <a:rPr lang="en-US" altLang="ko-KR" dirty="0"/>
              <a:t>SGX</a:t>
            </a:r>
            <a:r>
              <a:rPr lang="ko-KR" altLang="en-US" dirty="0"/>
              <a:t>는 </a:t>
            </a:r>
            <a:r>
              <a:rPr lang="en-US" altLang="ko-KR" dirty="0"/>
              <a:t>EGETKEY</a:t>
            </a:r>
            <a:r>
              <a:rPr lang="ko-KR" altLang="en-US" dirty="0"/>
              <a:t>를 통해서 프로비전</a:t>
            </a:r>
            <a:r>
              <a:rPr lang="en-US" altLang="ko-KR" dirty="0"/>
              <a:t> </a:t>
            </a:r>
            <a:r>
              <a:rPr lang="ko-KR" altLang="en-US" dirty="0"/>
              <a:t>키 속성이 </a:t>
            </a:r>
            <a:r>
              <a:rPr lang="ko-KR" altLang="en-US" dirty="0" err="1"/>
              <a:t>트루로</a:t>
            </a:r>
            <a:r>
              <a:rPr lang="ko-KR" altLang="en-US" dirty="0"/>
              <a:t> 설정되지 않은 </a:t>
            </a:r>
            <a:r>
              <a:rPr lang="ko-KR" altLang="en-US" dirty="0" err="1"/>
              <a:t>인클레이브에</a:t>
            </a:r>
            <a:r>
              <a:rPr lang="ko-KR" altLang="en-US" dirty="0"/>
              <a:t> 대한 </a:t>
            </a:r>
            <a:r>
              <a:rPr lang="ko-KR" altLang="en-US" dirty="0" err="1"/>
              <a:t>프로비저닝</a:t>
            </a:r>
            <a:r>
              <a:rPr lang="ko-KR" altLang="en-US" dirty="0"/>
              <a:t> 키를 생성하지 않음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460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인클레이브는</a:t>
            </a:r>
            <a:r>
              <a:rPr lang="ko-KR" altLang="en-US" dirty="0"/>
              <a:t> 유저 레벨에서 실행되기 때문에 평범한 어플리케이션과 동일한 보안검사를 받는다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인클레이브는</a:t>
            </a:r>
            <a:r>
              <a:rPr lang="ko-KR" altLang="en-US" dirty="0"/>
              <a:t> 어플리케이션과 같이 시스템소프트웨어를 손상시킬 수 있지만 이 역시 같은 솔루션이 적용될 수 잇다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인클레이브는</a:t>
            </a:r>
            <a:r>
              <a:rPr lang="ko-KR" altLang="en-US" dirty="0"/>
              <a:t> 시스템소프트 </a:t>
            </a:r>
            <a:r>
              <a:rPr lang="ko-KR" altLang="en-US" dirty="0" err="1"/>
              <a:t>웨어에</a:t>
            </a:r>
            <a:r>
              <a:rPr lang="ko-KR" altLang="en-US" dirty="0"/>
              <a:t> 두가지 </a:t>
            </a:r>
            <a:r>
              <a:rPr lang="en-US" altLang="ko-KR" dirty="0"/>
              <a:t>DOS </a:t>
            </a:r>
            <a:r>
              <a:rPr lang="ko-KR" altLang="en-US" dirty="0"/>
              <a:t>공격을 할 수 있는데 </a:t>
            </a:r>
            <a:r>
              <a:rPr lang="en-US" altLang="ko-KR" dirty="0"/>
              <a:t>CPU </a:t>
            </a:r>
            <a:r>
              <a:rPr lang="ko-KR" altLang="en-US" dirty="0" err="1"/>
              <a:t>호깅과</a:t>
            </a:r>
            <a:r>
              <a:rPr lang="ko-KR" altLang="en-US" dirty="0"/>
              <a:t> </a:t>
            </a:r>
            <a:r>
              <a:rPr lang="en-US" altLang="ko-KR" dirty="0"/>
              <a:t>DRAM </a:t>
            </a:r>
            <a:r>
              <a:rPr lang="ko-KR" altLang="en-US" dirty="0" err="1"/>
              <a:t>호깅이다</a:t>
            </a:r>
            <a:r>
              <a:rPr lang="en-US" altLang="ko-KR" dirty="0"/>
              <a:t>. CPU</a:t>
            </a:r>
            <a:r>
              <a:rPr lang="ko-KR" altLang="en-US" dirty="0" err="1"/>
              <a:t>호깅의</a:t>
            </a:r>
            <a:r>
              <a:rPr lang="ko-KR" altLang="en-US" dirty="0"/>
              <a:t> 경우 </a:t>
            </a:r>
            <a:r>
              <a:rPr lang="en-US" altLang="ko-KR" dirty="0"/>
              <a:t>IPI</a:t>
            </a:r>
            <a:r>
              <a:rPr lang="ko-KR" altLang="en-US" dirty="0"/>
              <a:t>를 시스템 소프트웨어가 선점하는 방식과</a:t>
            </a:r>
            <a:r>
              <a:rPr lang="en-US" altLang="ko-KR" dirty="0"/>
              <a:t> RTC</a:t>
            </a:r>
            <a:r>
              <a:rPr lang="ko-KR" altLang="en-US" dirty="0"/>
              <a:t> 스케줄러를 쓰는 방식으로 막을 수 있으며</a:t>
            </a:r>
            <a:endParaRPr lang="en-US" altLang="ko-KR" dirty="0"/>
          </a:p>
          <a:p>
            <a:r>
              <a:rPr lang="en-US" altLang="ko-KR" dirty="0"/>
              <a:t>DRAM </a:t>
            </a:r>
            <a:r>
              <a:rPr lang="ko-KR" altLang="en-US" dirty="0" err="1"/>
              <a:t>호깅의</a:t>
            </a:r>
            <a:r>
              <a:rPr lang="ko-KR" altLang="en-US" dirty="0"/>
              <a:t> 경우 </a:t>
            </a:r>
            <a:r>
              <a:rPr lang="en-US" altLang="ko-KR" dirty="0"/>
              <a:t>EPC </a:t>
            </a:r>
            <a:r>
              <a:rPr lang="ko-KR" altLang="en-US" dirty="0"/>
              <a:t>페이지를 </a:t>
            </a:r>
            <a:r>
              <a:rPr lang="en-US" altLang="ko-KR" dirty="0"/>
              <a:t>non EPC </a:t>
            </a:r>
            <a:r>
              <a:rPr lang="ko-KR" altLang="en-US" dirty="0"/>
              <a:t>페이지로 </a:t>
            </a:r>
            <a:r>
              <a:rPr lang="ko-KR" altLang="en-US" dirty="0" err="1"/>
              <a:t>이빅션</a:t>
            </a:r>
            <a:r>
              <a:rPr lang="ko-KR" altLang="en-US" dirty="0"/>
              <a:t> 시켜 막을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53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오늘날의 백신 프로그램은 대부분 바이너리 패턴 </a:t>
            </a:r>
            <a:r>
              <a:rPr lang="ko-KR" altLang="en-US" dirty="0" err="1"/>
              <a:t>매쳐의</a:t>
            </a:r>
            <a:r>
              <a:rPr lang="ko-KR" altLang="en-US" dirty="0"/>
              <a:t> 형태이다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인클레이브는</a:t>
            </a:r>
            <a:r>
              <a:rPr lang="ko-KR" altLang="en-US" dirty="0"/>
              <a:t> 백신을 거치지 않고 악성코드를 로드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지능형 백신은 </a:t>
            </a:r>
            <a:r>
              <a:rPr lang="en-US" altLang="ko-KR" dirty="0"/>
              <a:t>IO</a:t>
            </a:r>
            <a:r>
              <a:rPr lang="ko-KR" altLang="en-US" dirty="0"/>
              <a:t> 작업을 </a:t>
            </a:r>
            <a:r>
              <a:rPr lang="ko-KR" altLang="en-US" dirty="0" err="1"/>
              <a:t>기록하는것으로</a:t>
            </a:r>
            <a:r>
              <a:rPr lang="ko-KR" altLang="en-US" dirty="0"/>
              <a:t> 시스템 소프트웨어에 대한 공격을 완화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정적분석을 통해 </a:t>
            </a:r>
            <a:r>
              <a:rPr lang="ko-KR" altLang="en-US" dirty="0" err="1"/>
              <a:t>인클레이브의</a:t>
            </a:r>
            <a:r>
              <a:rPr lang="ko-KR" altLang="en-US" dirty="0"/>
              <a:t> 코드를 분석하고 </a:t>
            </a:r>
            <a:r>
              <a:rPr lang="ko-KR" altLang="en-US" dirty="0" err="1"/>
              <a:t>인클레이브가</a:t>
            </a:r>
            <a:r>
              <a:rPr lang="ko-KR" altLang="en-US" dirty="0"/>
              <a:t> 동적으로 생성하는 코드의 경우 정적분석을 거친 뒤 실행하도록 강요 할 수 있다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CD94-E557-4F31-8050-30C1B16DCBF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256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4341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4" y="5994400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9837A2-31E4-42DA-8BB0-592857610C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011677"/>
            <a:ext cx="10515600" cy="5165286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45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14926"/>
            <a:ext cx="5181600" cy="50620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 txBox="1">
            <a:spLocks/>
          </p:cNvSpPr>
          <p:nvPr/>
        </p:nvSpPr>
        <p:spPr>
          <a:xfrm>
            <a:off x="117515" y="27546"/>
            <a:ext cx="10928044" cy="91893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Your Presentation Title Here!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610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595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504910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06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549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2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4" y="5994400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9837A2-31E4-42DA-8BB0-592857610C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8863" y="13775"/>
            <a:ext cx="11478126" cy="9189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28863" y="1114925"/>
            <a:ext cx="11478126" cy="5062037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32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76989" y="1203158"/>
            <a:ext cx="5642811" cy="4973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199" y="1203158"/>
            <a:ext cx="5658853" cy="49738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4"/>
            <a:ext cx="12192000" cy="946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6988" y="4"/>
            <a:ext cx="11454063" cy="946480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28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836237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836237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62000" y="2367255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06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67861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5028849" y="250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45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4FD13-E095-41D6-A3F8-36B676656487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50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A027D0-C6C4-4F77-856C-0FEB240462BB}"/>
              </a:ext>
            </a:extLst>
          </p:cNvPr>
          <p:cNvSpPr/>
          <p:nvPr/>
        </p:nvSpPr>
        <p:spPr>
          <a:xfrm flipH="1">
            <a:off x="0" y="3"/>
            <a:ext cx="12192000" cy="12399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18C2913-41CF-4630-9FA5-33152250BF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337" y="1466298"/>
            <a:ext cx="10515600" cy="4351338"/>
          </a:xfrm>
          <a:prstGeom prst="rect">
            <a:avLst/>
          </a:prstGeom>
        </p:spPr>
        <p:txBody>
          <a:bodyPr/>
          <a:lstStyle>
            <a:lvl1pPr marL="176213" indent="-176213">
              <a:defRPr sz="1800"/>
            </a:lvl1pPr>
            <a:lvl2pPr marL="452438" indent="-187325">
              <a:lnSpc>
                <a:spcPct val="130000"/>
              </a:lnSpc>
              <a:defRPr sz="1600"/>
            </a:lvl2pPr>
            <a:lvl3pPr marL="628650" indent="-176213"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8046" y="872294"/>
            <a:ext cx="1263956" cy="365125"/>
          </a:xfrm>
          <a:prstGeom prst="rect">
            <a:avLst/>
          </a:prstGeom>
        </p:spPr>
        <p:txBody>
          <a:bodyPr anchor="b"/>
          <a:lstStyle>
            <a:lvl1pPr algn="r">
              <a:defRPr sz="1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65D307B1-5535-477E-A836-DD5A68E81D5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제목 20">
            <a:extLst>
              <a:ext uri="{FF2B5EF4-FFF2-40B4-BE49-F238E27FC236}">
                <a16:creationId xmlns:a16="http://schemas.microsoft.com/office/drawing/2014/main" id="{EDD18819-74D8-41D1-A6CC-381619CA3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515" y="27546"/>
            <a:ext cx="10928044" cy="1209873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Your Presentation Title Here!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B2D9-EFB2-4EA0-B1F9-C75D039B2732}"/>
              </a:ext>
            </a:extLst>
          </p:cNvPr>
          <p:cNvSpPr txBox="1"/>
          <p:nvPr/>
        </p:nvSpPr>
        <p:spPr>
          <a:xfrm>
            <a:off x="4102775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F0E1F-3BA8-4944-9643-7CE51AFA5189}"/>
              </a:ext>
            </a:extLst>
          </p:cNvPr>
          <p:cNvSpPr txBox="1"/>
          <p:nvPr/>
        </p:nvSpPr>
        <p:spPr>
          <a:xfrm rot="19440757">
            <a:off x="58647" y="1843954"/>
            <a:ext cx="12074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CONFIDENTIAL</a:t>
            </a:r>
          </a:p>
          <a:p>
            <a:pPr algn="ctr"/>
            <a:r>
              <a:rPr lang="en-US" altLang="ko-KR" sz="10000" dirty="0">
                <a:solidFill>
                  <a:schemeClr val="tx1">
                    <a:alpha val="20000"/>
                  </a:schemeClr>
                </a:solidFill>
              </a:rPr>
              <a:t>Mobile OS Lab</a:t>
            </a:r>
            <a:endParaRPr lang="ko-KR" altLang="en-US" sz="10000" dirty="0">
              <a:solidFill>
                <a:schemeClr val="tx1">
                  <a:alpha val="2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3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F7E25-40A4-4B21-9A2F-B835EED8CA0E}"/>
              </a:ext>
            </a:extLst>
          </p:cNvPr>
          <p:cNvSpPr/>
          <p:nvPr/>
        </p:nvSpPr>
        <p:spPr>
          <a:xfrm>
            <a:off x="0" y="1122364"/>
            <a:ext cx="12192000" cy="2387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ctr"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77831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Information</a:t>
            </a:r>
          </a:p>
        </p:txBody>
      </p:sp>
    </p:spTree>
    <p:extLst>
      <p:ext uri="{BB962C8B-B14F-4D97-AF65-F5344CB8AC3E}">
        <p14:creationId xmlns:p14="http://schemas.microsoft.com/office/powerpoint/2010/main" val="111285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3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0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2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343009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385784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323478"/>
            <a:ext cx="1075385" cy="4939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743" y="6434956"/>
            <a:ext cx="2519787" cy="27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2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5028850" y="6498346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5028850" y="0"/>
            <a:ext cx="21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92D050"/>
                </a:solidFill>
              </a:rPr>
              <a:t>For Official Use Only</a:t>
            </a:r>
            <a:endParaRPr lang="ko-KR" alt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2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5D55D-48ED-47A2-8EF8-B92C5854D8FA}"/>
              </a:ext>
            </a:extLst>
          </p:cNvPr>
          <p:cNvCxnSpPr/>
          <p:nvPr/>
        </p:nvCxnSpPr>
        <p:spPr>
          <a:xfrm>
            <a:off x="308475" y="6070295"/>
            <a:ext cx="11575055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시그니처 영문">
            <a:extLst>
              <a:ext uri="{FF2B5EF4-FFF2-40B4-BE49-F238E27FC236}">
                <a16:creationId xmlns:a16="http://schemas.microsoft.com/office/drawing/2014/main" id="{5520AB8B-3137-4682-9ABF-25C09B40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528" y="6308765"/>
            <a:ext cx="34290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24BB78-11BA-4BF1-8800-3AB870820BC5}"/>
              </a:ext>
            </a:extLst>
          </p:cNvPr>
          <p:cNvSpPr txBox="1"/>
          <p:nvPr/>
        </p:nvSpPr>
        <p:spPr>
          <a:xfrm>
            <a:off x="4102767" y="6498346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343CF-41E3-4C1C-9305-C6DCD88275C1}"/>
              </a:ext>
            </a:extLst>
          </p:cNvPr>
          <p:cNvSpPr txBox="1"/>
          <p:nvPr/>
        </p:nvSpPr>
        <p:spPr>
          <a:xfrm>
            <a:off x="4102776" y="0"/>
            <a:ext cx="398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FF0000"/>
                </a:solidFill>
              </a:rPr>
              <a:t>// CONFIDENTIAL // UNTIL 00 OCT 2017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99834D-7950-40BE-93C2-BB535F5DCEE4}"/>
              </a:ext>
            </a:extLst>
          </p:cNvPr>
          <p:cNvSpPr txBox="1"/>
          <p:nvPr/>
        </p:nvSpPr>
        <p:spPr>
          <a:xfrm>
            <a:off x="1210510" y="6257448"/>
            <a:ext cx="33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542B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OS Laboratory</a:t>
            </a:r>
            <a:endParaRPr lang="ko-KR" altLang="en-US" sz="1800" b="1" dirty="0">
              <a:solidFill>
                <a:srgbClr val="3542B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2" y="6195142"/>
            <a:ext cx="1075385" cy="4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7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88DA7-39A7-4D83-91E7-8B395908B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dirty="0"/>
              <a:t>5.9 SGX</a:t>
            </a:r>
            <a:r>
              <a:rPr lang="ko-KR" altLang="en-US" b="0" dirty="0"/>
              <a:t> </a:t>
            </a:r>
            <a:r>
              <a:rPr lang="en-US" altLang="ko-KR" b="0" dirty="0"/>
              <a:t>Enclave Launch Control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E34010-2BA6-4C43-A372-C8517BD63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95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AA1AF-A341-417C-AA50-C2E8A4A0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Content</a:t>
            </a:r>
            <a:endParaRPr lang="ko-KR" altLang="en-US" sz="44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6C74A59-02AA-46CA-B25F-85233C381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Enclave Measurement</a:t>
            </a:r>
          </a:p>
          <a:p>
            <a:pPr lvl="1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ECREATE, Enclave Attributes, EADD, EEXTEND, EINIT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Enclave Versioning Support</a:t>
            </a:r>
          </a:p>
          <a:p>
            <a:pPr lvl="1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Enclave Certificates, Certificate-Based Enclave Identity, CPU Security Version Numbers, Establishing an Enclave’s Identity, Enclave Key Derivation</a:t>
            </a: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Software Attestation</a:t>
            </a:r>
          </a:p>
          <a:p>
            <a:pPr lvl="1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Local Attestation, Remote Attestation</a:t>
            </a:r>
          </a:p>
          <a:p>
            <a:r>
              <a:rPr lang="en-US" altLang="ko-KR" dirty="0"/>
              <a:t>Enclave Launch Control</a:t>
            </a:r>
          </a:p>
          <a:p>
            <a:pPr lvl="1"/>
            <a:r>
              <a:rPr lang="en-US" altLang="ko-KR" dirty="0"/>
              <a:t> Enclave Attributes Access control, Licensing, System Software Can Enforce a Launch Policy, Enclaves Cannot Damage the Host Computer, Interaction with Anti-Virus Software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31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59EDB-FD8C-4E97-B72D-EEFB4DF2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5.9 SGX Enclave Launch Control</a:t>
            </a:r>
            <a:endParaRPr lang="ko-KR" altLang="en-US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2D9AA-B336-428D-ACFC-027424BD2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Launch Control</a:t>
            </a:r>
          </a:p>
          <a:p>
            <a:pPr lvl="1"/>
            <a:r>
              <a:rPr lang="en-US" altLang="ko-KR" dirty="0"/>
              <a:t>SGX design includes a launch control process.</a:t>
            </a:r>
          </a:p>
          <a:p>
            <a:pPr lvl="2"/>
            <a:r>
              <a:rPr lang="en-US" altLang="ko-KR" dirty="0"/>
              <a:t>Launch Enclave(LE)(Intel) approves other enclave before initialization by EINIT(5.9.1)</a:t>
            </a:r>
          </a:p>
          <a:p>
            <a:pPr lvl="1"/>
            <a:r>
              <a:rPr lang="en-US" altLang="ko-KR" dirty="0"/>
              <a:t>Launch Enclave for licensing system(5.9.2)</a:t>
            </a:r>
          </a:p>
          <a:p>
            <a:pPr lvl="1"/>
            <a:r>
              <a:rPr lang="en-US" altLang="ko-KR" dirty="0"/>
              <a:t>Launch Enclave should be removed from SGX design</a:t>
            </a:r>
          </a:p>
          <a:p>
            <a:pPr lvl="2"/>
            <a:r>
              <a:rPr lang="en-US" altLang="ko-KR" dirty="0"/>
              <a:t>5.9.3 : LE is only meaningful if it enforces detrimental policy to computer owner</a:t>
            </a:r>
          </a:p>
          <a:p>
            <a:pPr lvl="2"/>
            <a:r>
              <a:rPr lang="en-US" altLang="ko-KR" dirty="0"/>
              <a:t>5.9.4 : LE can’t host malware that justify the LE</a:t>
            </a:r>
          </a:p>
          <a:p>
            <a:pPr lvl="2"/>
            <a:r>
              <a:rPr lang="en-US" altLang="ko-KR" dirty="0"/>
              <a:t>5.9.5 : Anti-Virus(AV software) can police software inside enclaves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608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59EDB-FD8C-4E97-B72D-EEFB4DF2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5.9.1 Enclave Attributes Access Control</a:t>
            </a:r>
            <a:endParaRPr lang="ko-KR" altLang="en-US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2D9AA-B336-428D-ACFC-027424BD2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63" y="1114925"/>
            <a:ext cx="8630335" cy="5062037"/>
          </a:xfrm>
        </p:spPr>
        <p:txBody>
          <a:bodyPr/>
          <a:lstStyle/>
          <a:p>
            <a:r>
              <a:rPr lang="en-US" altLang="ko-KR" sz="2400" dirty="0"/>
              <a:t>Enclave Attributes Access control</a:t>
            </a:r>
          </a:p>
          <a:p>
            <a:pPr lvl="1"/>
            <a:r>
              <a:rPr lang="en-US" altLang="ko-KR" sz="2000" dirty="0"/>
              <a:t>All enclaves are vetted by LE.</a:t>
            </a:r>
          </a:p>
          <a:p>
            <a:pPr lvl="2"/>
            <a:r>
              <a:rPr lang="en-US" altLang="ko-KR" sz="1800" dirty="0"/>
              <a:t>Behavior nor its interface with OS is specified</a:t>
            </a:r>
          </a:p>
          <a:p>
            <a:pPr lvl="1"/>
            <a:r>
              <a:rPr lang="en-US" altLang="ko-KR" sz="2000" dirty="0"/>
              <a:t>LE approves an enclave by issuing an EINIT Token(EINITTOKEN).</a:t>
            </a:r>
          </a:p>
          <a:p>
            <a:pPr lvl="2"/>
            <a:r>
              <a:rPr lang="en-US" altLang="ko-KR" sz="1800" dirty="0"/>
              <a:t>EINIT refused to initialize enclaves with incorrect tokens.</a:t>
            </a:r>
          </a:p>
          <a:p>
            <a:pPr lvl="2"/>
            <a:r>
              <a:rPr lang="en-US" altLang="ko-KR" sz="1800" dirty="0"/>
              <a:t>EGETKEY</a:t>
            </a:r>
            <a:r>
              <a:rPr lang="ko-KR" altLang="en-US" sz="1800" dirty="0"/>
              <a:t> </a:t>
            </a:r>
            <a:r>
              <a:rPr lang="en-US" altLang="ko-KR" sz="1800" dirty="0"/>
              <a:t>instruction</a:t>
            </a:r>
            <a:r>
              <a:rPr lang="ko-KR" altLang="en-US" sz="1800" dirty="0"/>
              <a:t> </a:t>
            </a:r>
            <a:r>
              <a:rPr lang="en-US" altLang="ko-KR" sz="1800" dirty="0"/>
              <a:t>only</a:t>
            </a:r>
            <a:r>
              <a:rPr lang="ko-KR" altLang="en-US" sz="1800" dirty="0"/>
              <a:t> </a:t>
            </a:r>
            <a:r>
              <a:rPr lang="en-US" altLang="ko-KR" sz="1800" dirty="0"/>
              <a:t>derives</a:t>
            </a:r>
            <a:r>
              <a:rPr lang="ko-KR" altLang="en-US" sz="1800" dirty="0"/>
              <a:t> </a:t>
            </a:r>
            <a:r>
              <a:rPr lang="en-US" altLang="ko-KR" sz="1800" dirty="0"/>
              <a:t>the</a:t>
            </a:r>
            <a:r>
              <a:rPr lang="ko-KR" altLang="en-US" sz="1800" dirty="0"/>
              <a:t> </a:t>
            </a:r>
            <a:r>
              <a:rPr lang="en-US" altLang="ko-KR" sz="1800" dirty="0"/>
              <a:t>Launch</a:t>
            </a:r>
            <a:r>
              <a:rPr lang="ko-KR" altLang="en-US" sz="1800" dirty="0"/>
              <a:t> </a:t>
            </a:r>
            <a:r>
              <a:rPr lang="en-US" altLang="ko-KR" sz="1800" dirty="0"/>
              <a:t>Key</a:t>
            </a:r>
            <a:r>
              <a:rPr lang="ko-KR" altLang="en-US" sz="1800" dirty="0"/>
              <a:t> </a:t>
            </a:r>
            <a:r>
              <a:rPr lang="en-US" altLang="ko-KR" sz="1800" dirty="0"/>
              <a:t>for</a:t>
            </a:r>
            <a:r>
              <a:rPr lang="ko-KR" altLang="en-US" sz="1800" dirty="0"/>
              <a:t> </a:t>
            </a:r>
            <a:r>
              <a:rPr lang="en-US" altLang="ko-KR" sz="1800" dirty="0"/>
              <a:t>enclaves</a:t>
            </a:r>
            <a:r>
              <a:rPr lang="ko-KR" altLang="en-US" sz="1800" dirty="0"/>
              <a:t> </a:t>
            </a:r>
            <a:r>
              <a:rPr lang="en-US" altLang="ko-KR" sz="1800" dirty="0"/>
              <a:t>that</a:t>
            </a:r>
            <a:r>
              <a:rPr lang="ko-KR" altLang="en-US" sz="1800" dirty="0"/>
              <a:t> </a:t>
            </a:r>
            <a:r>
              <a:rPr lang="en-US" altLang="ko-KR" sz="1800" dirty="0"/>
              <a:t>have</a:t>
            </a:r>
            <a:r>
              <a:rPr lang="ko-KR" altLang="en-US" sz="1800" dirty="0"/>
              <a:t> </a:t>
            </a:r>
            <a:r>
              <a:rPr lang="en-US" altLang="ko-KR" sz="1800" dirty="0"/>
              <a:t>LAUNCHKEY</a:t>
            </a:r>
            <a:r>
              <a:rPr lang="ko-KR" altLang="en-US" sz="1800" dirty="0"/>
              <a:t> </a:t>
            </a:r>
            <a:r>
              <a:rPr lang="en-US" altLang="ko-KR" sz="1800" dirty="0"/>
              <a:t>attribute</a:t>
            </a:r>
          </a:p>
          <a:p>
            <a:pPr lvl="3"/>
            <a:r>
              <a:rPr lang="en-US" altLang="ko-KR" sz="1600" dirty="0"/>
              <a:t>ISVPRODID and ISVSVN(versioning information) are included</a:t>
            </a:r>
          </a:p>
          <a:p>
            <a:pPr lvl="3"/>
            <a:r>
              <a:rPr lang="en-US" altLang="ko-KR" sz="1600" dirty="0"/>
              <a:t>MRSIGNER and MRENCLAVE are not included</a:t>
            </a:r>
          </a:p>
          <a:p>
            <a:pPr lvl="3"/>
            <a:r>
              <a:rPr lang="en-US" altLang="ko-KR" sz="1600" dirty="0"/>
              <a:t>Rest of the derivation material follows the same rule for Seal Key</a:t>
            </a:r>
          </a:p>
          <a:p>
            <a:pPr lvl="3"/>
            <a:r>
              <a:rPr lang="en-US" altLang="ko-KR" sz="1600" dirty="0"/>
              <a:t>EINITTOKEN contains information used for Launch Key derivation’</a:t>
            </a:r>
          </a:p>
          <a:p>
            <a:pPr lvl="3"/>
            <a:r>
              <a:rPr lang="en-US" altLang="ko-KR" sz="1600" dirty="0"/>
              <a:t>Launch Key access restriction implemented in hardware</a:t>
            </a:r>
          </a:p>
          <a:p>
            <a:pPr lvl="2"/>
            <a:r>
              <a:rPr lang="en-US" altLang="ko-KR" sz="1800" dirty="0"/>
              <a:t>0-VALID(Intel’s</a:t>
            </a:r>
            <a:r>
              <a:rPr lang="ko-KR" altLang="en-US" sz="1800" dirty="0"/>
              <a:t> </a:t>
            </a:r>
            <a:r>
              <a:rPr lang="en-US" altLang="ko-KR" sz="1800" dirty="0"/>
              <a:t>Enclave) accepted. The other enclave should always have VALID set to 1.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A9D012-AC07-4AD3-986E-958459EED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198" y="0"/>
            <a:ext cx="3232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9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59EDB-FD8C-4E97-B72D-EEFB4DF2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5.9.2 Licensing</a:t>
            </a:r>
            <a:endParaRPr lang="ko-KR" altLang="en-US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2D9AA-B336-428D-ACFC-027424BD2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63" y="1114925"/>
            <a:ext cx="11478126" cy="5062037"/>
          </a:xfrm>
        </p:spPr>
        <p:txBody>
          <a:bodyPr/>
          <a:lstStyle/>
          <a:p>
            <a:r>
              <a:rPr lang="en-US" altLang="ko-KR" sz="2400" dirty="0"/>
              <a:t>Licensing</a:t>
            </a:r>
          </a:p>
          <a:p>
            <a:pPr lvl="1"/>
            <a:r>
              <a:rPr lang="en-US" altLang="ko-KR" sz="1800" dirty="0"/>
              <a:t>LE is an enclave licensing mechanism that allows Intel to force itself as an intermediary in the distribution of al enclave software</a:t>
            </a:r>
          </a:p>
          <a:p>
            <a:pPr lvl="1"/>
            <a:r>
              <a:rPr lang="en-US" altLang="ko-KR" sz="1800" dirty="0"/>
              <a:t>Intel’s</a:t>
            </a:r>
            <a:r>
              <a:rPr lang="ko-KR" altLang="en-US" sz="1800" dirty="0"/>
              <a:t> </a:t>
            </a:r>
            <a:r>
              <a:rPr lang="en-US" altLang="ko-KR" sz="1800" dirty="0"/>
              <a:t>ability</a:t>
            </a:r>
            <a:r>
              <a:rPr lang="ko-KR" altLang="en-US" sz="1800" dirty="0"/>
              <a:t> </a:t>
            </a:r>
            <a:r>
              <a:rPr lang="en-US" altLang="ko-KR" sz="1800" dirty="0"/>
              <a:t>to</a:t>
            </a:r>
            <a:r>
              <a:rPr lang="ko-KR" altLang="en-US" sz="1800" dirty="0"/>
              <a:t> </a:t>
            </a:r>
            <a:r>
              <a:rPr lang="en-US" altLang="ko-KR" sz="1800" dirty="0"/>
              <a:t>regulate</a:t>
            </a:r>
            <a:r>
              <a:rPr lang="ko-KR" altLang="en-US" sz="1800" dirty="0"/>
              <a:t> </a:t>
            </a:r>
            <a:r>
              <a:rPr lang="en-US" altLang="ko-KR" sz="1800" dirty="0"/>
              <a:t>access</a:t>
            </a:r>
            <a:r>
              <a:rPr lang="ko-KR" altLang="en-US" sz="1800" dirty="0"/>
              <a:t> </a:t>
            </a:r>
            <a:r>
              <a:rPr lang="en-US" altLang="ko-KR" sz="1800" dirty="0"/>
              <a:t>to</a:t>
            </a:r>
            <a:r>
              <a:rPr lang="ko-KR" altLang="en-US" sz="1800" dirty="0"/>
              <a:t> </a:t>
            </a:r>
            <a:r>
              <a:rPr lang="en-US" altLang="ko-KR" sz="1800" dirty="0"/>
              <a:t>SGX</a:t>
            </a:r>
            <a:r>
              <a:rPr lang="ko-KR" altLang="en-US" sz="1800" dirty="0"/>
              <a:t> </a:t>
            </a:r>
            <a:r>
              <a:rPr lang="en-US" altLang="ko-KR" sz="1800" dirty="0"/>
              <a:t>will</a:t>
            </a:r>
            <a:r>
              <a:rPr lang="ko-KR" altLang="en-US" sz="1800" dirty="0"/>
              <a:t> </a:t>
            </a:r>
            <a:r>
              <a:rPr lang="en-US" altLang="ko-KR" sz="1800" dirty="0"/>
              <a:t>also stifle innovation.</a:t>
            </a:r>
          </a:p>
          <a:p>
            <a:pPr lvl="1"/>
            <a:r>
              <a:rPr lang="en-US" altLang="ko-KR" sz="1800" dirty="0"/>
              <a:t>Enclave licensing scheme is very similar to Verified Boot which has negative reputation from software developers. So enclave licensing scheme would meet the same fate.</a:t>
            </a:r>
          </a:p>
        </p:txBody>
      </p:sp>
    </p:spTree>
    <p:extLst>
      <p:ext uri="{BB962C8B-B14F-4D97-AF65-F5344CB8AC3E}">
        <p14:creationId xmlns:p14="http://schemas.microsoft.com/office/powerpoint/2010/main" val="414105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59EDB-FD8C-4E97-B72D-EEFB4DF2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5.9.3 System Software Can Enforce a Launch Policy</a:t>
            </a:r>
            <a:endParaRPr lang="ko-KR" altLang="en-US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2D9AA-B336-428D-ACFC-027424BD2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63" y="1114925"/>
            <a:ext cx="11478126" cy="5062037"/>
          </a:xfrm>
        </p:spPr>
        <p:txBody>
          <a:bodyPr/>
          <a:lstStyle/>
          <a:p>
            <a:r>
              <a:rPr lang="en-US" altLang="ko-KR" sz="2400" dirty="0"/>
              <a:t>System Software Can Enforce a Launch Policy(LE can be substituted with System Software)</a:t>
            </a:r>
            <a:endParaRPr lang="en-US" altLang="ko-KR" sz="1400" dirty="0"/>
          </a:p>
          <a:p>
            <a:pPr lvl="1"/>
            <a:r>
              <a:rPr lang="en-US" altLang="ko-KR" sz="2000" dirty="0"/>
              <a:t>ECREATE, EADD, EINIT can only be issued by system software (system software  manage the EPC)</a:t>
            </a:r>
          </a:p>
          <a:p>
            <a:pPr lvl="1"/>
            <a:r>
              <a:rPr lang="en-US" altLang="ko-KR" sz="2000" dirty="0"/>
              <a:t>System software can also examine enclave’s SIGSTRUCT, superset of the information that LE use</a:t>
            </a:r>
          </a:p>
          <a:p>
            <a:pPr lvl="1"/>
            <a:r>
              <a:rPr lang="en-US" altLang="ko-KR" sz="2000" dirty="0"/>
              <a:t>System software can perform its own policy checks before allowing application software to initialize an enclave. -&gt; system software can enforce a Launch Control Policy set by computer’s owner.</a:t>
            </a:r>
          </a:p>
          <a:p>
            <a:pPr lvl="1"/>
            <a:r>
              <a:rPr lang="en-US" altLang="ko-KR" sz="2000" dirty="0"/>
              <a:t>LE is designed to implement a Launch Control Policy that is not beneficial to the computer owner.</a:t>
            </a:r>
          </a:p>
          <a:p>
            <a:pPr lvl="2"/>
            <a:r>
              <a:rPr lang="en-US" altLang="ko-KR" sz="1600" dirty="0"/>
              <a:t>In case of PROVISIONKEY, malicious enclave can track a CPU chip package. EGETKEY</a:t>
            </a:r>
            <a:r>
              <a:rPr lang="ko-KR" altLang="en-US" sz="1600" dirty="0"/>
              <a:t> </a:t>
            </a:r>
            <a:r>
              <a:rPr lang="en-US" altLang="ko-KR" sz="1600" dirty="0"/>
              <a:t>refuse to derive provisioning keys</a:t>
            </a:r>
          </a:p>
          <a:p>
            <a:pPr lvl="1"/>
            <a:r>
              <a:rPr lang="en-US" altLang="ko-KR" sz="2000" dirty="0"/>
              <a:t>The only concern is that malicious system software might abuse the PROVISIONKEY attribute to generate a unique identifier such as Processor Serial Number. -&gt; system software already has access to MAC address.</a:t>
            </a:r>
          </a:p>
        </p:txBody>
      </p:sp>
    </p:spTree>
    <p:extLst>
      <p:ext uri="{BB962C8B-B14F-4D97-AF65-F5344CB8AC3E}">
        <p14:creationId xmlns:p14="http://schemas.microsoft.com/office/powerpoint/2010/main" val="324787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59EDB-FD8C-4E97-B72D-EEFB4DF2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5.9.4 Enclave Cannot Damage the Host Computer</a:t>
            </a:r>
            <a:endParaRPr lang="ko-KR" altLang="en-US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2D9AA-B336-428D-ACFC-027424BD2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63" y="1114925"/>
            <a:ext cx="11478126" cy="5062037"/>
          </a:xfrm>
        </p:spPr>
        <p:txBody>
          <a:bodyPr/>
          <a:lstStyle/>
          <a:p>
            <a:r>
              <a:rPr lang="en-US" altLang="ko-KR" sz="2400" dirty="0"/>
              <a:t>Enclave Cannot Damage the Host Computer </a:t>
            </a:r>
          </a:p>
          <a:p>
            <a:pPr lvl="1"/>
            <a:r>
              <a:rPr lang="en-US" altLang="ko-KR" sz="2000" dirty="0"/>
              <a:t>Enclaves execute at ring3, so they are subject to the same security checks as normal application.(Enclaves can’t perform I/O directly).</a:t>
            </a:r>
          </a:p>
          <a:p>
            <a:pPr lvl="1"/>
            <a:r>
              <a:rPr lang="en-US" altLang="ko-KR" sz="2000" dirty="0"/>
              <a:t>Enclaves can have same mean to compromise system software as normal applications. However, same solution applied to normal applications can be used to Enclaves.</a:t>
            </a:r>
          </a:p>
          <a:p>
            <a:pPr lvl="1"/>
            <a:r>
              <a:rPr lang="en-US" altLang="ko-KR" sz="2000" dirty="0"/>
              <a:t>Enclave can execute two classes of DoS attack on system software</a:t>
            </a:r>
          </a:p>
          <a:p>
            <a:pPr lvl="2"/>
            <a:r>
              <a:rPr lang="en-US" altLang="ko-KR" sz="1600" dirty="0"/>
              <a:t>CPU hogging : via Inter-Processor Interrupt from another processor can be preempted by the system software. RTC scheduler based kernel have opportunity to de-schedule enclave threads.</a:t>
            </a:r>
          </a:p>
          <a:p>
            <a:pPr lvl="2"/>
            <a:r>
              <a:rPr lang="en-US" altLang="ko-KR" sz="1600" dirty="0"/>
              <a:t>DRAM hogging : system software can evict EPC pages to non-EPC memory, and then to disk.</a:t>
            </a:r>
          </a:p>
        </p:txBody>
      </p:sp>
    </p:spTree>
    <p:extLst>
      <p:ext uri="{BB962C8B-B14F-4D97-AF65-F5344CB8AC3E}">
        <p14:creationId xmlns:p14="http://schemas.microsoft.com/office/powerpoint/2010/main" val="27054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59EDB-FD8C-4E97-B72D-EEFB4DF2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5.9.5 Interaction with Anti-Virus Software</a:t>
            </a:r>
            <a:endParaRPr lang="ko-KR" altLang="en-US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2D9AA-B336-428D-ACFC-027424BD2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63" y="1114925"/>
            <a:ext cx="11478126" cy="5062037"/>
          </a:xfrm>
        </p:spPr>
        <p:txBody>
          <a:bodyPr/>
          <a:lstStyle/>
          <a:p>
            <a:r>
              <a:rPr lang="en-US" altLang="ko-KR" sz="2400" dirty="0"/>
              <a:t>Interaction with Anti-Virus Software</a:t>
            </a:r>
          </a:p>
          <a:p>
            <a:pPr lvl="1"/>
            <a:r>
              <a:rPr lang="en-US" altLang="ko-KR" sz="2000" dirty="0"/>
              <a:t>Today’s anti-virus(AV) systems are pattern matchers</a:t>
            </a:r>
            <a:endParaRPr lang="en-US" altLang="ko-KR" sz="1200" dirty="0"/>
          </a:p>
          <a:p>
            <a:pPr lvl="1"/>
            <a:r>
              <a:rPr lang="en-US" altLang="ko-KR" sz="2000" dirty="0"/>
              <a:t>Enclave can load malicious payload without tripping the AV’s pattern matcher.</a:t>
            </a:r>
          </a:p>
          <a:p>
            <a:pPr lvl="2"/>
            <a:r>
              <a:rPr lang="en-US" altLang="ko-KR" sz="1600" dirty="0"/>
              <a:t>Create an enclave and initialize it with generic loader.</a:t>
            </a:r>
          </a:p>
          <a:p>
            <a:pPr lvl="2"/>
            <a:r>
              <a:rPr lang="en-US" altLang="ko-KR" sz="1600" dirty="0"/>
              <a:t>Loader inside the enclave would obtain encrypted malicious payload.</a:t>
            </a:r>
          </a:p>
          <a:p>
            <a:pPr lvl="2"/>
            <a:r>
              <a:rPr lang="en-US" altLang="ko-KR" sz="1600" dirty="0"/>
              <a:t>Via software attestation with internet server, Enclave obtain payload’s encryption key</a:t>
            </a:r>
          </a:p>
          <a:p>
            <a:pPr lvl="2"/>
            <a:r>
              <a:rPr lang="en-US" altLang="ko-KR" sz="1600" dirty="0"/>
              <a:t>Decrypt the malicious payload and execute it inside the enclave</a:t>
            </a:r>
          </a:p>
          <a:p>
            <a:pPr lvl="2"/>
            <a:r>
              <a:rPr lang="en-US" altLang="ko-KR" sz="1600" dirty="0"/>
              <a:t>Above scheme can be used for DRM scheme, or proprietary image processing algorithm.</a:t>
            </a:r>
          </a:p>
          <a:p>
            <a:pPr lvl="1"/>
            <a:r>
              <a:rPr lang="en-US" altLang="ko-KR" sz="2000" dirty="0"/>
              <a:t>Intelligent AV software that records and filters the I/O performed by software can mitigate above attack.(Enclaves can’t perform I/O directly)</a:t>
            </a:r>
          </a:p>
          <a:p>
            <a:pPr lvl="1"/>
            <a:r>
              <a:rPr lang="en-US" altLang="ko-KR" sz="2000" dirty="0"/>
              <a:t>Static analysis on the enclave’s  software</a:t>
            </a:r>
          </a:p>
          <a:p>
            <a:pPr lvl="2"/>
            <a:r>
              <a:rPr lang="en-US" altLang="ko-KR" sz="1600" dirty="0"/>
              <a:t>System software can easily perform static analysis on initial enclave contents(not encrypted)</a:t>
            </a:r>
          </a:p>
          <a:p>
            <a:pPr lvl="2"/>
            <a:r>
              <a:rPr lang="en-US" altLang="ko-KR" sz="1600" dirty="0"/>
              <a:t>System software can use static verification to ensure that enclaves follow rules that enclaves have to analyze any dynamically loaded code before executing it with given static analysis framework.</a:t>
            </a:r>
          </a:p>
          <a:p>
            <a:pPr lvl="2"/>
            <a:r>
              <a:rPr lang="en-US" altLang="ko-KR" sz="1600" dirty="0"/>
              <a:t>Or refuse to initialize</a:t>
            </a:r>
          </a:p>
        </p:txBody>
      </p:sp>
    </p:spTree>
    <p:extLst>
      <p:ext uri="{BB962C8B-B14F-4D97-AF65-F5344CB8AC3E}">
        <p14:creationId xmlns:p14="http://schemas.microsoft.com/office/powerpoint/2010/main" val="79041432"/>
      </p:ext>
    </p:extLst>
  </p:cSld>
  <p:clrMapOvr>
    <a:masterClrMapping/>
  </p:clrMapOvr>
</p:sld>
</file>

<file path=ppt/theme/theme1.xml><?xml version="1.0" encoding="utf-8"?>
<a:theme xmlns:a="http://schemas.openxmlformats.org/drawingml/2006/main" name="MOSL_PPT FORMA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_PPT FORMAT" id="{9D6CE153-E40F-4878-AAC1-670D18D3C612}" vid="{1E91D738-3A12-4190-BAEB-AB6C7CAB7633}"/>
    </a:ext>
  </a:extLst>
</a:theme>
</file>

<file path=ppt/theme/theme2.xml><?xml version="1.0" encoding="utf-8"?>
<a:theme xmlns:a="http://schemas.openxmlformats.org/drawingml/2006/main" name="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MOS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SL" id="{595FFE27-18FD-4C2D-BF99-C8A497487ED0}" vid="{0B5BD6FA-EF65-4792-BE04-AAE0366F3A5F}"/>
    </a:ext>
  </a:extLst>
</a:theme>
</file>

<file path=ppt/theme/theme5.xml><?xml version="1.0" encoding="utf-8"?>
<a:theme xmlns:a="http://schemas.openxmlformats.org/drawingml/2006/main" name="1_FOUO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nfidential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mosl_ppt_format (2)</Template>
  <TotalTime>4041</TotalTime>
  <Words>1235</Words>
  <Application>Microsoft Office PowerPoint</Application>
  <PresentationFormat>와이드스크린</PresentationFormat>
  <Paragraphs>103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나눔바른고딕</vt:lpstr>
      <vt:lpstr>맑은 고딕</vt:lpstr>
      <vt:lpstr>Arial</vt:lpstr>
      <vt:lpstr>Calibri</vt:lpstr>
      <vt:lpstr>Calibri Light</vt:lpstr>
      <vt:lpstr>MOSL_PPT FORMAT</vt:lpstr>
      <vt:lpstr>FOUO</vt:lpstr>
      <vt:lpstr>Confidential</vt:lpstr>
      <vt:lpstr>1_MOSL</vt:lpstr>
      <vt:lpstr>1_FOUO</vt:lpstr>
      <vt:lpstr>1_Confidential</vt:lpstr>
      <vt:lpstr>5.9 SGX Enclave Launch Control</vt:lpstr>
      <vt:lpstr>Content</vt:lpstr>
      <vt:lpstr>5.9 SGX Enclave Launch Control</vt:lpstr>
      <vt:lpstr>5.9.1 Enclave Attributes Access Control</vt:lpstr>
      <vt:lpstr>5.9.2 Licensing</vt:lpstr>
      <vt:lpstr>5.9.3 System Software Can Enforce a Launch Policy</vt:lpstr>
      <vt:lpstr>5.9.4 Enclave Cannot Damage the Host Computer</vt:lpstr>
      <vt:lpstr>5.9.5 Interaction with Anti-Virus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SGX Programming model</dc:title>
  <dc:creator>승현 여</dc:creator>
  <cp:lastModifiedBy> 여승현</cp:lastModifiedBy>
  <cp:revision>115</cp:revision>
  <dcterms:created xsi:type="dcterms:W3CDTF">2020-01-27T06:19:21Z</dcterms:created>
  <dcterms:modified xsi:type="dcterms:W3CDTF">2020-02-10T19:58:17Z</dcterms:modified>
</cp:coreProperties>
</file>