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 id="2147483671" r:id="rId4"/>
    <p:sldMasterId id="2147483676" r:id="rId5"/>
    <p:sldMasterId id="2147483679" r:id="rId6"/>
  </p:sldMasterIdLst>
  <p:notesMasterIdLst>
    <p:notesMasterId r:id="rId20"/>
  </p:notesMasterIdLst>
  <p:sldIdLst>
    <p:sldId id="256" r:id="rId7"/>
    <p:sldId id="264" r:id="rId8"/>
    <p:sldId id="265" r:id="rId9"/>
    <p:sldId id="267"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p:restoredTop sz="94631"/>
  </p:normalViewPr>
  <p:slideViewPr>
    <p:cSldViewPr snapToGrid="0" snapToObjects="1">
      <p:cViewPr varScale="1">
        <p:scale>
          <a:sx n="109" d="100"/>
          <a:sy n="109" d="100"/>
        </p:scale>
        <p:origin x="88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FD857-2717-1740-B390-0915B3A11796}" type="datetimeFigureOut">
              <a:rPr kumimoji="1" lang="ko-KR" altLang="en-US" smtClean="0"/>
              <a:t>2020-02-03</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B0365-F736-8F41-960E-D203597697E3}" type="slidenum">
              <a:rPr kumimoji="1" lang="ko-KR" altLang="en-US" smtClean="0"/>
              <a:t>‹#›</a:t>
            </a:fld>
            <a:endParaRPr kumimoji="1" lang="ko-KR" altLang="en-US"/>
          </a:p>
        </p:txBody>
      </p:sp>
    </p:spTree>
    <p:extLst>
      <p:ext uri="{BB962C8B-B14F-4D97-AF65-F5344CB8AC3E}">
        <p14:creationId xmlns:p14="http://schemas.microsoft.com/office/powerpoint/2010/main" val="6224746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Slide Number Placeholder 5">
            <a:extLst>
              <a:ext uri="{FF2B5EF4-FFF2-40B4-BE49-F238E27FC236}">
                <a16:creationId xmlns:a16="http://schemas.microsoft.com/office/drawing/2014/main" id="{421DCB78-167B-C743-9818-3AB2239709A2}"/>
              </a:ext>
            </a:extLst>
          </p:cNvPr>
          <p:cNvSpPr>
            <a:spLocks noGrp="1"/>
          </p:cNvSpPr>
          <p:nvPr>
            <p:ph type="sldNum" sz="quarter" idx="12"/>
          </p:nvPr>
        </p:nvSpPr>
        <p:spPr>
          <a:xfrm>
            <a:off x="10753266" y="309644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77739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4" y="5994400"/>
            <a:ext cx="1263956" cy="365125"/>
          </a:xfrm>
          <a:prstGeom prst="rect">
            <a:avLst/>
          </a:prstGeom>
        </p:spPr>
        <p:txBody>
          <a:bodyPr anchor="b"/>
          <a:lstStyle>
            <a:lvl1pPr algn="r">
              <a:defRPr sz="1800">
                <a:solidFill>
                  <a:schemeClr val="tx1"/>
                </a:solidFill>
                <a:latin typeface="+mj-ea"/>
                <a:ea typeface="+mj-ea"/>
              </a:defRPr>
            </a:lvl1pPr>
          </a:lstStyle>
          <a:p>
            <a:fld id="{569837A2-31E4-42DA-8BB0-592857610C47}" type="slidenum">
              <a:rPr lang="ko-KR" altLang="en-US" smtClean="0"/>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918938"/>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내용 개체 틀 2"/>
          <p:cNvSpPr>
            <a:spLocks noGrp="1"/>
          </p:cNvSpPr>
          <p:nvPr>
            <p:ph idx="1"/>
          </p:nvPr>
        </p:nvSpPr>
        <p:spPr>
          <a:xfrm>
            <a:off x="838200" y="1011677"/>
            <a:ext cx="10515600" cy="5165286"/>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313430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s_2">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838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제목 20">
            <a:extLst>
              <a:ext uri="{FF2B5EF4-FFF2-40B4-BE49-F238E27FC236}">
                <a16:creationId xmlns:a16="http://schemas.microsoft.com/office/drawing/2014/main" id="{EDD18819-74D8-41D1-A6CC-381619CA3CF9}"/>
              </a:ext>
            </a:extLst>
          </p:cNvPr>
          <p:cNvSpPr txBox="1">
            <a:spLocks/>
          </p:cNvSpPr>
          <p:nvPr/>
        </p:nvSpPr>
        <p:spPr>
          <a:xfrm>
            <a:off x="117515" y="27546"/>
            <a:ext cx="10928044" cy="918938"/>
          </a:xfrm>
          <a:prstGeom prst="rect">
            <a:avLst/>
          </a:prstGeom>
        </p:spPr>
        <p:txBody>
          <a:bodyPr anchor="ctr"/>
          <a:lstStyle>
            <a:lvl1pPr algn="l" defTabSz="914400" rtl="0" eaLnBrk="1" latinLnBrk="1" hangingPunct="1">
              <a:lnSpc>
                <a:spcPct val="90000"/>
              </a:lnSpc>
              <a:spcBef>
                <a:spcPct val="0"/>
              </a:spcBef>
              <a:buNone/>
              <a:defRPr sz="4800" b="1" kern="1200">
                <a:solidFill>
                  <a:schemeClr val="bg1"/>
                </a:solidFill>
                <a:latin typeface="+mj-lt"/>
                <a:ea typeface="+mj-ea"/>
                <a:cs typeface="+mj-cs"/>
              </a:defRPr>
            </a:lvl1pPr>
          </a:lstStyle>
          <a:p>
            <a:r>
              <a:rPr lang="en-US" altLang="ko-KR"/>
              <a:t>Your Presentation Title Here!</a:t>
            </a:r>
            <a:endParaRPr lang="ko-KR" altLang="en-US" dirty="0"/>
          </a:p>
        </p:txBody>
      </p:sp>
    </p:spTree>
    <p:extLst>
      <p:ext uri="{BB962C8B-B14F-4D97-AF65-F5344CB8AC3E}">
        <p14:creationId xmlns:p14="http://schemas.microsoft.com/office/powerpoint/2010/main" val="422766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59059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288762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256579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90627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218309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328863" y="13775"/>
            <a:ext cx="11478126" cy="918938"/>
          </a:xfrm>
          <a:prstGeom prst="rect">
            <a:avLst/>
          </a:prstGeom>
        </p:spPr>
        <p:txBody>
          <a:bodyPr anchor="ctr"/>
          <a:lstStyle>
            <a:lvl1pPr algn="l">
              <a:defRPr sz="48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Your Presentation Title Here!</a:t>
            </a:r>
            <a:endParaRPr lang="ko-KR" altLang="en-US" dirty="0"/>
          </a:p>
        </p:txBody>
      </p:sp>
      <p:sp>
        <p:nvSpPr>
          <p:cNvPr id="3" name="내용 개체 틀 2">
            <a:extLst>
              <a:ext uri="{FF2B5EF4-FFF2-40B4-BE49-F238E27FC236}">
                <a16:creationId xmlns:a16="http://schemas.microsoft.com/office/drawing/2014/main" id="{D0697F77-C710-9640-B9F1-FD223B863889}"/>
              </a:ext>
            </a:extLst>
          </p:cNvPr>
          <p:cNvSpPr>
            <a:spLocks noGrp="1"/>
          </p:cNvSpPr>
          <p:nvPr>
            <p:ph sz="quarter" idx="13"/>
          </p:nvPr>
        </p:nvSpPr>
        <p:spPr>
          <a:xfrm>
            <a:off x="328613" y="1089764"/>
            <a:ext cx="11477625"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Tree>
    <p:extLst>
      <p:ext uri="{BB962C8B-B14F-4D97-AF65-F5344CB8AC3E}">
        <p14:creationId xmlns:p14="http://schemas.microsoft.com/office/powerpoint/2010/main" val="220894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_2">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 name="제목 1"/>
          <p:cNvSpPr>
            <a:spLocks noGrp="1"/>
          </p:cNvSpPr>
          <p:nvPr>
            <p:ph type="title"/>
          </p:nvPr>
        </p:nvSpPr>
        <p:spPr>
          <a:xfrm>
            <a:off x="376988" y="4"/>
            <a:ext cx="11454063" cy="946480"/>
          </a:xfrm>
          <a:prstGeom prst="rect">
            <a:avLst/>
          </a:prstGeom>
        </p:spPr>
        <p:txBody>
          <a:bodyPr anchor="ctr"/>
          <a:lstStyle>
            <a:lvl1pPr>
              <a:defRPr b="1">
                <a:solidFill>
                  <a:schemeClr val="bg1"/>
                </a:solidFill>
                <a:latin typeface="Times New Roman" panose="02020603050405020304" pitchFamily="18" charset="0"/>
                <a:cs typeface="Times New Roman" panose="02020603050405020304" pitchFamily="18" charset="0"/>
              </a:defRPr>
            </a:lvl1pPr>
          </a:lstStyle>
          <a:p>
            <a:r>
              <a:rPr lang="ko-KR" altLang="en-US"/>
              <a:t>마스터 제목 스타일 편집</a:t>
            </a:r>
            <a:endParaRPr lang="ko-KR" altLang="en-US" dirty="0"/>
          </a:p>
        </p:txBody>
      </p:sp>
      <p:sp>
        <p:nvSpPr>
          <p:cNvPr id="6" name="내용 개체 틀 2">
            <a:extLst>
              <a:ext uri="{FF2B5EF4-FFF2-40B4-BE49-F238E27FC236}">
                <a16:creationId xmlns:a16="http://schemas.microsoft.com/office/drawing/2014/main" id="{46D3D56D-668C-0542-8D3B-37A0ED3702E7}"/>
              </a:ext>
            </a:extLst>
          </p:cNvPr>
          <p:cNvSpPr>
            <a:spLocks noGrp="1"/>
          </p:cNvSpPr>
          <p:nvPr>
            <p:ph sz="quarter" idx="13"/>
          </p:nvPr>
        </p:nvSpPr>
        <p:spPr>
          <a:xfrm>
            <a:off x="328614"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7" name="내용 개체 틀 2">
            <a:extLst>
              <a:ext uri="{FF2B5EF4-FFF2-40B4-BE49-F238E27FC236}">
                <a16:creationId xmlns:a16="http://schemas.microsoft.com/office/drawing/2014/main" id="{1B2C18DF-019D-8C4B-8E4F-5D6F75E967E7}"/>
              </a:ext>
            </a:extLst>
          </p:cNvPr>
          <p:cNvSpPr>
            <a:spLocks noGrp="1"/>
          </p:cNvSpPr>
          <p:nvPr>
            <p:ph sz="quarter" idx="14"/>
          </p:nvPr>
        </p:nvSpPr>
        <p:spPr>
          <a:xfrm>
            <a:off x="6757931"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8" name="Slide Number Placeholder 5">
            <a:extLst>
              <a:ext uri="{FF2B5EF4-FFF2-40B4-BE49-F238E27FC236}">
                <a16:creationId xmlns:a16="http://schemas.microsoft.com/office/drawing/2014/main" id="{F6AB601C-E537-4241-88DD-602097BA1AA0}"/>
              </a:ext>
            </a:extLst>
          </p:cNvPr>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54111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41071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36881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162213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19730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42122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190355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643881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47532633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1154351041"/>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pic>
        <p:nvPicPr>
          <p:cNvPr id="6" name="그림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49068444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4128719416"/>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068809112"/>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1E3A6B-2588-DA4B-8714-40F1C07F0023}"/>
              </a:ext>
            </a:extLst>
          </p:cNvPr>
          <p:cNvSpPr>
            <a:spLocks noGrp="1"/>
          </p:cNvSpPr>
          <p:nvPr>
            <p:ph type="ctrTitle"/>
          </p:nvPr>
        </p:nvSpPr>
        <p:spPr/>
        <p:txBody>
          <a:bodyPr/>
          <a:lstStyle/>
          <a:p>
            <a:r>
              <a:rPr lang="ko-Kore-KR" dirty="0"/>
              <a:t>Intel SGX Explained</a:t>
            </a:r>
            <a:br>
              <a:rPr lang="ko-Kore-KR" dirty="0"/>
            </a:br>
            <a:r>
              <a:rPr lang="ko-Kore-KR" sz="4400" dirty="0"/>
              <a:t>6.</a:t>
            </a:r>
            <a:r>
              <a:rPr lang="en-US" altLang="ko-KR" sz="4400" dirty="0"/>
              <a:t>2 Memory Access Protection</a:t>
            </a:r>
            <a:endParaRPr lang="ko-Kore-KR" sz="4400" dirty="0"/>
          </a:p>
        </p:txBody>
      </p:sp>
      <p:sp>
        <p:nvSpPr>
          <p:cNvPr id="3" name="부제목 2">
            <a:extLst>
              <a:ext uri="{FF2B5EF4-FFF2-40B4-BE49-F238E27FC236}">
                <a16:creationId xmlns:a16="http://schemas.microsoft.com/office/drawing/2014/main" id="{413EF265-498E-F641-AD26-F06914B2433F}"/>
              </a:ext>
            </a:extLst>
          </p:cNvPr>
          <p:cNvSpPr>
            <a:spLocks noGrp="1"/>
          </p:cNvSpPr>
          <p:nvPr>
            <p:ph type="subTitle" idx="1"/>
          </p:nvPr>
        </p:nvSpPr>
        <p:spPr/>
        <p:txBody>
          <a:bodyPr/>
          <a:lstStyle/>
          <a:p>
            <a:r>
              <a:rPr lang="ko-Kore-KR" dirty="0"/>
              <a:t>Seehwan Yoo</a:t>
            </a:r>
          </a:p>
          <a:p>
            <a:r>
              <a:rPr lang="ko-Kore-KR" dirty="0"/>
              <a:t>Dankook University</a:t>
            </a:r>
          </a:p>
        </p:txBody>
      </p:sp>
      <p:sp>
        <p:nvSpPr>
          <p:cNvPr id="4" name="슬라이드 번호 개체 틀 3">
            <a:extLst>
              <a:ext uri="{FF2B5EF4-FFF2-40B4-BE49-F238E27FC236}">
                <a16:creationId xmlns:a16="http://schemas.microsoft.com/office/drawing/2014/main" id="{68490884-DB4A-884A-94EA-7BE26000F386}"/>
              </a:ext>
            </a:extLst>
          </p:cNvPr>
          <p:cNvSpPr>
            <a:spLocks noGrp="1"/>
          </p:cNvSpPr>
          <p:nvPr>
            <p:ph type="sldNum" sz="quarter" idx="12"/>
          </p:nvPr>
        </p:nvSpPr>
        <p:spPr/>
        <p:txBody>
          <a:bodyPr/>
          <a:lstStyle/>
          <a:p>
            <a:fld id="{2C2372B1-790E-4769-91EC-B53FF1F07AF6}" type="slidenum">
              <a:rPr lang="ko-KR" altLang="en-US" smtClean="0"/>
              <a:pPr/>
              <a:t>1</a:t>
            </a:fld>
            <a:endParaRPr lang="ko-KR" altLang="en-US"/>
          </a:p>
        </p:txBody>
      </p:sp>
    </p:spTree>
    <p:extLst>
      <p:ext uri="{BB962C8B-B14F-4D97-AF65-F5344CB8AC3E}">
        <p14:creationId xmlns:p14="http://schemas.microsoft.com/office/powerpoint/2010/main" val="362787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E956ABC0-3E11-1C47-A3E6-4F9ED6AEAD97}"/>
              </a:ext>
            </a:extLst>
          </p:cNvPr>
          <p:cNvSpPr>
            <a:spLocks noGrp="1"/>
          </p:cNvSpPr>
          <p:nvPr>
            <p:ph type="sldNum" sz="quarter" idx="12"/>
          </p:nvPr>
        </p:nvSpPr>
        <p:spPr/>
        <p:txBody>
          <a:bodyPr/>
          <a:lstStyle/>
          <a:p>
            <a:fld id="{2C2372B1-790E-4769-91EC-B53FF1F07AF6}" type="slidenum">
              <a:rPr lang="ko-KR" altLang="en-US" smtClean="0"/>
              <a:pPr/>
              <a:t>10</a:t>
            </a:fld>
            <a:endParaRPr lang="ko-KR" altLang="en-US"/>
          </a:p>
        </p:txBody>
      </p:sp>
      <p:sp>
        <p:nvSpPr>
          <p:cNvPr id="3" name="제목 2">
            <a:extLst>
              <a:ext uri="{FF2B5EF4-FFF2-40B4-BE49-F238E27FC236}">
                <a16:creationId xmlns:a16="http://schemas.microsoft.com/office/drawing/2014/main" id="{65F256D8-A35B-BD44-B000-2D3581EB1881}"/>
              </a:ext>
            </a:extLst>
          </p:cNvPr>
          <p:cNvSpPr>
            <a:spLocks noGrp="1"/>
          </p:cNvSpPr>
          <p:nvPr>
            <p:ph type="title"/>
          </p:nvPr>
        </p:nvSpPr>
        <p:spPr/>
        <p:txBody>
          <a:bodyPr/>
          <a:lstStyle/>
          <a:p>
            <a:r>
              <a:rPr lang="ko-Kore-KR" dirty="0"/>
              <a:t>Top-level invariants proofs</a:t>
            </a:r>
          </a:p>
        </p:txBody>
      </p:sp>
      <p:sp>
        <p:nvSpPr>
          <p:cNvPr id="4" name="내용 개체 틀 3">
            <a:extLst>
              <a:ext uri="{FF2B5EF4-FFF2-40B4-BE49-F238E27FC236}">
                <a16:creationId xmlns:a16="http://schemas.microsoft.com/office/drawing/2014/main" id="{D997EBEB-5F94-3F4C-97AE-1D9488EB8982}"/>
              </a:ext>
            </a:extLst>
          </p:cNvPr>
          <p:cNvSpPr>
            <a:spLocks noGrp="1"/>
          </p:cNvSpPr>
          <p:nvPr>
            <p:ph sz="quarter" idx="13"/>
          </p:nvPr>
        </p:nvSpPr>
        <p:spPr/>
        <p:txBody>
          <a:bodyPr/>
          <a:lstStyle/>
          <a:p>
            <a:r>
              <a:rPr lang="ko-Kore-KR" dirty="0"/>
              <a:t>Inv. 3 proof</a:t>
            </a:r>
          </a:p>
          <a:p>
            <a:pPr lvl="1"/>
            <a:r>
              <a:rPr lang="ko-Kore-KR" dirty="0"/>
              <a:t>EPCM (EPC map) virtual memory layout given by the enclave author</a:t>
            </a:r>
          </a:p>
          <a:p>
            <a:pPr lvl="2"/>
            <a:r>
              <a:rPr lang="ko-Kore-KR" dirty="0"/>
              <a:t>Sub-inv 1. At all times, each EPCM entry matches virtual mem layout desired by the enclave author</a:t>
            </a:r>
          </a:p>
          <a:p>
            <a:pPr lvl="2"/>
            <a:r>
              <a:rPr lang="ko-Kore-KR" dirty="0"/>
              <a:t>Sub-inv 2. Assume EPCM is constant, at all times when LP is in enclave mode, the TLB entry for VA inside the current enclave ELRANGE must match EPCM entries that belong to the enclave</a:t>
            </a:r>
          </a:p>
          <a:p>
            <a:pPr lvl="2"/>
            <a:r>
              <a:rPr lang="ko-Kore-KR" dirty="0"/>
              <a:t>Sub-inv 3. An EPCM entry is only modified when there is no mapping for it in any LP＇s TLB</a:t>
            </a:r>
          </a:p>
          <a:p>
            <a:pPr lvl="1"/>
            <a:r>
              <a:rPr lang="ko-Kore-KR" dirty="0"/>
              <a:t>Inv. 2, 3 prove that all the TLBs in SGX-enabled computer always reflect the content of the EPCM</a:t>
            </a:r>
          </a:p>
          <a:p>
            <a:pPr lvl="2"/>
            <a:r>
              <a:rPr lang="ko-Kore-KR" dirty="0"/>
              <a:t>EPCM is a bridge between the memory layout specification of the enclave authors and TLB entries</a:t>
            </a:r>
          </a:p>
        </p:txBody>
      </p:sp>
    </p:spTree>
    <p:extLst>
      <p:ext uri="{BB962C8B-B14F-4D97-AF65-F5344CB8AC3E}">
        <p14:creationId xmlns:p14="http://schemas.microsoft.com/office/powerpoint/2010/main" val="229167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07F83DD-93DC-1946-9578-1C75AC19BE61}"/>
              </a:ext>
            </a:extLst>
          </p:cNvPr>
          <p:cNvSpPr>
            <a:spLocks noGrp="1"/>
          </p:cNvSpPr>
          <p:nvPr>
            <p:ph type="sldNum" sz="quarter" idx="12"/>
          </p:nvPr>
        </p:nvSpPr>
        <p:spPr/>
        <p:txBody>
          <a:bodyPr/>
          <a:lstStyle/>
          <a:p>
            <a:fld id="{2C2372B1-790E-4769-91EC-B53FF1F07AF6}" type="slidenum">
              <a:rPr lang="ko-KR" altLang="en-US" smtClean="0"/>
              <a:pPr/>
              <a:t>11</a:t>
            </a:fld>
            <a:endParaRPr lang="ko-KR" altLang="en-US"/>
          </a:p>
        </p:txBody>
      </p:sp>
      <p:sp>
        <p:nvSpPr>
          <p:cNvPr id="3" name="제목 2">
            <a:extLst>
              <a:ext uri="{FF2B5EF4-FFF2-40B4-BE49-F238E27FC236}">
                <a16:creationId xmlns:a16="http://schemas.microsoft.com/office/drawing/2014/main" id="{B1D42B50-D734-754D-BD15-068443EC0C41}"/>
              </a:ext>
            </a:extLst>
          </p:cNvPr>
          <p:cNvSpPr>
            <a:spLocks noGrp="1"/>
          </p:cNvSpPr>
          <p:nvPr>
            <p:ph type="title"/>
          </p:nvPr>
        </p:nvSpPr>
        <p:spPr/>
        <p:txBody>
          <a:bodyPr/>
          <a:lstStyle/>
          <a:p>
            <a:r>
              <a:rPr lang="ko-Kore-KR" sz="4400" dirty="0"/>
              <a:t>EPCM entries reflect enclave author design</a:t>
            </a:r>
          </a:p>
        </p:txBody>
      </p:sp>
      <p:sp>
        <p:nvSpPr>
          <p:cNvPr id="4" name="내용 개체 틀 3">
            <a:extLst>
              <a:ext uri="{FF2B5EF4-FFF2-40B4-BE49-F238E27FC236}">
                <a16:creationId xmlns:a16="http://schemas.microsoft.com/office/drawing/2014/main" id="{14D84295-436D-AE47-83EE-AA1D25D7DC83}"/>
              </a:ext>
            </a:extLst>
          </p:cNvPr>
          <p:cNvSpPr>
            <a:spLocks noGrp="1"/>
          </p:cNvSpPr>
          <p:nvPr>
            <p:ph sz="quarter" idx="13"/>
          </p:nvPr>
        </p:nvSpPr>
        <p:spPr/>
        <p:txBody>
          <a:bodyPr/>
          <a:lstStyle/>
          <a:p>
            <a:r>
              <a:rPr lang="ko-Kore-KR" dirty="0"/>
              <a:t>Proof outline for inv3. </a:t>
            </a:r>
          </a:p>
          <a:p>
            <a:pPr lvl="1"/>
            <a:r>
              <a:rPr lang="ko-Kore-KR" dirty="0"/>
              <a:t>All instructions that modify EPCM pages allocated to an enclave are synchronized using a lock in the enclave SECS (time-ordered)</a:t>
            </a:r>
          </a:p>
          <a:p>
            <a:pPr lvl="1"/>
            <a:r>
              <a:rPr lang="ko-Kore-KR" dirty="0"/>
              <a:t>EPCM entry created by instructions that can only be issued before EINIT</a:t>
            </a:r>
          </a:p>
          <a:p>
            <a:pPr lvl="2"/>
            <a:r>
              <a:rPr lang="ko-Kore-KR" dirty="0"/>
              <a:t>Between ECREATE and </a:t>
            </a:r>
            <a:r>
              <a:rPr lang="ko-Kore-KR" strike="sngStrike" dirty="0"/>
              <a:t>EADD</a:t>
            </a:r>
            <a:r>
              <a:rPr lang="ko-Kore-KR" dirty="0"/>
              <a:t>(?) EINIT</a:t>
            </a:r>
          </a:p>
          <a:p>
            <a:pPr lvl="1"/>
            <a:r>
              <a:rPr lang="ko-Kore-KR" dirty="0"/>
              <a:t>Contents of the EPCM entry (by the instructions) contributes to the enclave measurement</a:t>
            </a:r>
          </a:p>
          <a:p>
            <a:pPr lvl="1"/>
            <a:r>
              <a:rPr lang="ko-Kore-KR" dirty="0"/>
              <a:t>Accord. SDM, enclave with incorrect measurement do not exist, as it will be rejected by software attestation</a:t>
            </a:r>
          </a:p>
          <a:p>
            <a:pPr lvl="1"/>
            <a:r>
              <a:rPr lang="ko-Kore-KR" dirty="0"/>
              <a:t>EPCM pages match enclave author＇s memory layout spec</a:t>
            </a:r>
          </a:p>
          <a:p>
            <a:pPr lvl="1"/>
            <a:r>
              <a:rPr lang="ko-Kore-KR" dirty="0"/>
              <a:t>EPCM entries can be evicted to untrusted DRAM, together with corresponding EPC pages by EWB instruction (ELDU/ELDB for re-loading)</a:t>
            </a:r>
          </a:p>
          <a:p>
            <a:pPr lvl="1"/>
            <a:r>
              <a:rPr lang="ko-Kore-KR" dirty="0"/>
              <a:t>If we can prove that EPCM entry that is reloaded from DRAM is equivalent to the evicted entry, then reloaded entry matches the author＇s spec</a:t>
            </a:r>
          </a:p>
        </p:txBody>
      </p:sp>
    </p:spTree>
    <p:extLst>
      <p:ext uri="{BB962C8B-B14F-4D97-AF65-F5344CB8AC3E}">
        <p14:creationId xmlns:p14="http://schemas.microsoft.com/office/powerpoint/2010/main" val="17962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E554F9C-2BE6-9947-9F13-ED797E5AADB0}"/>
              </a:ext>
            </a:extLst>
          </p:cNvPr>
          <p:cNvSpPr>
            <a:spLocks noGrp="1"/>
          </p:cNvSpPr>
          <p:nvPr>
            <p:ph type="sldNum" sz="quarter" idx="12"/>
          </p:nvPr>
        </p:nvSpPr>
        <p:spPr/>
        <p:txBody>
          <a:bodyPr/>
          <a:lstStyle/>
          <a:p>
            <a:fld id="{2C2372B1-790E-4769-91EC-B53FF1F07AF6}" type="slidenum">
              <a:rPr lang="ko-KR" altLang="en-US" smtClean="0"/>
              <a:pPr/>
              <a:t>12</a:t>
            </a:fld>
            <a:endParaRPr lang="ko-KR" altLang="en-US"/>
          </a:p>
        </p:txBody>
      </p:sp>
      <p:sp>
        <p:nvSpPr>
          <p:cNvPr id="3" name="제목 2">
            <a:extLst>
              <a:ext uri="{FF2B5EF4-FFF2-40B4-BE49-F238E27FC236}">
                <a16:creationId xmlns:a16="http://schemas.microsoft.com/office/drawing/2014/main" id="{EFD4B0B8-5C55-0D49-BD54-C438D7E584D3}"/>
              </a:ext>
            </a:extLst>
          </p:cNvPr>
          <p:cNvSpPr>
            <a:spLocks noGrp="1"/>
          </p:cNvSpPr>
          <p:nvPr>
            <p:ph type="title"/>
          </p:nvPr>
        </p:nvSpPr>
        <p:spPr/>
        <p:txBody>
          <a:bodyPr/>
          <a:lstStyle/>
          <a:p>
            <a:r>
              <a:rPr lang="ko-Kore-KR" sz="4400" dirty="0"/>
              <a:t>EPCM entries reflect enclave author design</a:t>
            </a:r>
          </a:p>
        </p:txBody>
      </p:sp>
      <p:sp>
        <p:nvSpPr>
          <p:cNvPr id="4" name="내용 개체 틀 3">
            <a:extLst>
              <a:ext uri="{FF2B5EF4-FFF2-40B4-BE49-F238E27FC236}">
                <a16:creationId xmlns:a16="http://schemas.microsoft.com/office/drawing/2014/main" id="{C06EDAFA-F426-9949-8628-CC647900BF34}"/>
              </a:ext>
            </a:extLst>
          </p:cNvPr>
          <p:cNvSpPr>
            <a:spLocks noGrp="1"/>
          </p:cNvSpPr>
          <p:nvPr>
            <p:ph sz="quarter" idx="13"/>
          </p:nvPr>
        </p:nvSpPr>
        <p:spPr/>
        <p:txBody>
          <a:bodyPr/>
          <a:lstStyle/>
          <a:p>
            <a:r>
              <a:rPr lang="ko-Kore-KR" dirty="0"/>
              <a:t>evicted EPC page contents and associated metadata has to be protected</a:t>
            </a:r>
          </a:p>
          <a:p>
            <a:pPr lvl="1"/>
            <a:r>
              <a:rPr lang="ko-Kore-KR" dirty="0"/>
              <a:t>Out of the scope of the work</a:t>
            </a:r>
          </a:p>
          <a:p>
            <a:r>
              <a:rPr lang="ko-Kore-KR" dirty="0"/>
              <a:t>Evicted page AES-GMAC</a:t>
            </a:r>
          </a:p>
          <a:p>
            <a:pPr lvl="1"/>
            <a:r>
              <a:rPr lang="ko-Kore-KR" dirty="0"/>
              <a:t>MAC tag by AES-GMAC covers EPCM metadata as well as page date</a:t>
            </a:r>
          </a:p>
          <a:p>
            <a:pPr lvl="1"/>
            <a:r>
              <a:rPr lang="ko-Kore-KR" dirty="0"/>
              <a:t>Includes 64-bit version stored in a version tree whose nodes are version array pages</a:t>
            </a:r>
          </a:p>
          <a:p>
            <a:r>
              <a:rPr lang="ko-Kore-KR" dirty="0"/>
              <a:t>It follows that EWB will only reload EPCM entry if the contents is equivalent to the evicted entry</a:t>
            </a:r>
          </a:p>
          <a:p>
            <a:pPr lvl="1"/>
            <a:r>
              <a:rPr lang="ko-Kore-KR" dirty="0"/>
              <a:t>Equivalence does not mean perfect equality, allowing evicting EPC page, assoc. EPCM entry</a:t>
            </a:r>
          </a:p>
          <a:p>
            <a:pPr lvl="1"/>
            <a:r>
              <a:rPr lang="ko-Kore-KR" dirty="0"/>
              <a:t>Reloading the page contents to a different EPC page, and fills in different EPCM entry </a:t>
            </a:r>
          </a:p>
          <a:p>
            <a:pPr lvl="1"/>
            <a:r>
              <a:rPr lang="ko-Kore-KR" dirty="0"/>
              <a:t>Loading the contents of EPC page at different physical address does not break VM abstraction (as long as the page is mapped at the same VA, EPCM.LINADDR, and access control attributes</a:t>
            </a:r>
          </a:p>
        </p:txBody>
      </p:sp>
    </p:spTree>
    <p:extLst>
      <p:ext uri="{BB962C8B-B14F-4D97-AF65-F5344CB8AC3E}">
        <p14:creationId xmlns:p14="http://schemas.microsoft.com/office/powerpoint/2010/main" val="78551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E554F9C-2BE6-9947-9F13-ED797E5AADB0}"/>
              </a:ext>
            </a:extLst>
          </p:cNvPr>
          <p:cNvSpPr>
            <a:spLocks noGrp="1"/>
          </p:cNvSpPr>
          <p:nvPr>
            <p:ph type="sldNum" sz="quarter" idx="12"/>
          </p:nvPr>
        </p:nvSpPr>
        <p:spPr/>
        <p:txBody>
          <a:bodyPr/>
          <a:lstStyle/>
          <a:p>
            <a:fld id="{2C2372B1-790E-4769-91EC-B53FF1F07AF6}" type="slidenum">
              <a:rPr lang="ko-KR" altLang="en-US" smtClean="0"/>
              <a:pPr/>
              <a:t>13</a:t>
            </a:fld>
            <a:endParaRPr lang="ko-KR" altLang="en-US"/>
          </a:p>
        </p:txBody>
      </p:sp>
      <p:sp>
        <p:nvSpPr>
          <p:cNvPr id="3" name="제목 2">
            <a:extLst>
              <a:ext uri="{FF2B5EF4-FFF2-40B4-BE49-F238E27FC236}">
                <a16:creationId xmlns:a16="http://schemas.microsoft.com/office/drawing/2014/main" id="{EFD4B0B8-5C55-0D49-BD54-C438D7E584D3}"/>
              </a:ext>
            </a:extLst>
          </p:cNvPr>
          <p:cNvSpPr>
            <a:spLocks noGrp="1"/>
          </p:cNvSpPr>
          <p:nvPr>
            <p:ph type="title"/>
          </p:nvPr>
        </p:nvSpPr>
        <p:spPr/>
        <p:txBody>
          <a:bodyPr/>
          <a:lstStyle/>
          <a:p>
            <a:r>
              <a:rPr lang="ko-Kore-KR" sz="3600" dirty="0"/>
              <a:t>Addr translation attacks prevented by MAC verification</a:t>
            </a:r>
          </a:p>
        </p:txBody>
      </p:sp>
      <p:sp>
        <p:nvSpPr>
          <p:cNvPr id="4" name="내용 개체 틀 3">
            <a:extLst>
              <a:ext uri="{FF2B5EF4-FFF2-40B4-BE49-F238E27FC236}">
                <a16:creationId xmlns:a16="http://schemas.microsoft.com/office/drawing/2014/main" id="{C06EDAFA-F426-9949-8628-CC647900BF34}"/>
              </a:ext>
            </a:extLst>
          </p:cNvPr>
          <p:cNvSpPr>
            <a:spLocks noGrp="1"/>
          </p:cNvSpPr>
          <p:nvPr>
            <p:ph sz="quarter" idx="13"/>
          </p:nvPr>
        </p:nvSpPr>
        <p:spPr/>
        <p:txBody>
          <a:bodyPr/>
          <a:lstStyle/>
          <a:p>
            <a:r>
              <a:rPr lang="ko-Kore-KR" dirty="0"/>
              <a:t>ELDU / ELDB</a:t>
            </a:r>
          </a:p>
          <a:p>
            <a:pPr lvl="1"/>
            <a:r>
              <a:rPr lang="ko-Kore-KR" dirty="0"/>
              <a:t>MAC cover the contents of the evicted EPC page</a:t>
            </a:r>
          </a:p>
          <a:p>
            <a:pPr lvl="1"/>
            <a:r>
              <a:rPr lang="ko-Kore-KR" dirty="0"/>
              <a:t>MAC covers metadata for EPCM entry </a:t>
            </a:r>
          </a:p>
          <a:p>
            <a:pPr lvl="1"/>
            <a:r>
              <a:rPr lang="ko-Kore-KR" dirty="0"/>
              <a:t>EID is covered by the MAC tag (enclave1＇s page cannot migrate to another enclave)</a:t>
            </a:r>
          </a:p>
          <a:p>
            <a:pPr lvl="1"/>
            <a:r>
              <a:rPr lang="ko-Kore-KR" dirty="0"/>
              <a:t>LINADDR is covered by the MAC tag (OS cannot modify virtual memory layout)</a:t>
            </a:r>
          </a:p>
          <a:p>
            <a:pPr lvl="1"/>
            <a:r>
              <a:rPr lang="ko-Kore-KR" dirty="0"/>
              <a:t>Page access permission is covered by the MAC tag</a:t>
            </a:r>
          </a:p>
          <a:p>
            <a:pPr lvl="1"/>
            <a:r>
              <a:rPr lang="ko-Kore-KR" dirty="0"/>
              <a:t>Nonce stored in the VA is covered by the MAC tag (OS cannot replay attack, reverts the contents of EPC page to an old version)</a:t>
            </a:r>
          </a:p>
          <a:p>
            <a:pPr lvl="1"/>
            <a:endParaRPr lang="ko-Kore-KR" dirty="0"/>
          </a:p>
        </p:txBody>
      </p:sp>
    </p:spTree>
    <p:extLst>
      <p:ext uri="{BB962C8B-B14F-4D97-AF65-F5344CB8AC3E}">
        <p14:creationId xmlns:p14="http://schemas.microsoft.com/office/powerpoint/2010/main" val="381522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9A21F2E-A383-C24E-BA0E-0709BB9710EC}"/>
              </a:ext>
            </a:extLst>
          </p:cNvPr>
          <p:cNvSpPr>
            <a:spLocks noGrp="1"/>
          </p:cNvSpPr>
          <p:nvPr>
            <p:ph type="sldNum" sz="quarter" idx="12"/>
          </p:nvPr>
        </p:nvSpPr>
        <p:spPr/>
        <p:txBody>
          <a:bodyPr/>
          <a:lstStyle/>
          <a:p>
            <a:fld id="{2C2372B1-790E-4769-91EC-B53FF1F07AF6}" type="slidenum">
              <a:rPr lang="ko-KR" altLang="en-US" smtClean="0"/>
              <a:pPr/>
              <a:t>2</a:t>
            </a:fld>
            <a:endParaRPr lang="ko-KR" altLang="en-US"/>
          </a:p>
        </p:txBody>
      </p:sp>
      <p:sp>
        <p:nvSpPr>
          <p:cNvPr id="3" name="제목 2">
            <a:extLst>
              <a:ext uri="{FF2B5EF4-FFF2-40B4-BE49-F238E27FC236}">
                <a16:creationId xmlns:a16="http://schemas.microsoft.com/office/drawing/2014/main" id="{7764422E-9925-3740-A041-BD31B13FA890}"/>
              </a:ext>
            </a:extLst>
          </p:cNvPr>
          <p:cNvSpPr>
            <a:spLocks noGrp="1"/>
          </p:cNvSpPr>
          <p:nvPr>
            <p:ph type="title"/>
          </p:nvPr>
        </p:nvSpPr>
        <p:spPr/>
        <p:txBody>
          <a:bodyPr/>
          <a:lstStyle/>
          <a:p>
            <a:r>
              <a:rPr lang="ko-Kore-KR" dirty="0"/>
              <a:t>6.2 SGX Memory access protection</a:t>
            </a:r>
          </a:p>
        </p:txBody>
      </p:sp>
      <p:sp>
        <p:nvSpPr>
          <p:cNvPr id="4" name="내용 개체 틀 3">
            <a:extLst>
              <a:ext uri="{FF2B5EF4-FFF2-40B4-BE49-F238E27FC236}">
                <a16:creationId xmlns:a16="http://schemas.microsoft.com/office/drawing/2014/main" id="{AB9F0443-61CD-9743-A7E2-EE7BB68C939E}"/>
              </a:ext>
            </a:extLst>
          </p:cNvPr>
          <p:cNvSpPr>
            <a:spLocks noGrp="1"/>
          </p:cNvSpPr>
          <p:nvPr>
            <p:ph sz="quarter" idx="13"/>
          </p:nvPr>
        </p:nvSpPr>
        <p:spPr/>
        <p:txBody>
          <a:bodyPr/>
          <a:lstStyle/>
          <a:p>
            <a:r>
              <a:rPr lang="ko-Kore-KR" dirty="0"/>
              <a:t>Isolating enclave from the other memory regions</a:t>
            </a:r>
          </a:p>
          <a:p>
            <a:pPr lvl="1"/>
            <a:r>
              <a:rPr lang="ko-Kore-KR" dirty="0"/>
              <a:t>Also, isolate enclave from another enclave</a:t>
            </a:r>
          </a:p>
          <a:p>
            <a:r>
              <a:rPr lang="ko-Kore-KR" dirty="0"/>
              <a:t>MEE plays an role, but not the core protection mechanism</a:t>
            </a:r>
          </a:p>
          <a:p>
            <a:pPr lvl="1"/>
            <a:r>
              <a:rPr lang="ko-Kore-KR" dirty="0"/>
              <a:t>MEE is at the memory controller, an edge of memory hierarchy</a:t>
            </a:r>
          </a:p>
          <a:p>
            <a:r>
              <a:rPr lang="ko-Kore-KR" dirty="0"/>
              <a:t>Memory access checks is the core</a:t>
            </a:r>
          </a:p>
          <a:p>
            <a:pPr lvl="1"/>
            <a:r>
              <a:rPr lang="ko-Kore-KR" dirty="0"/>
              <a:t>Non-enclave software can access outside PRM</a:t>
            </a:r>
          </a:p>
          <a:p>
            <a:pPr lvl="1"/>
            <a:r>
              <a:rPr lang="ko-Kore-KR" dirty="0"/>
              <a:t>Code inside enclave can access non-PRM</a:t>
            </a:r>
          </a:p>
          <a:p>
            <a:pPr lvl="1"/>
            <a:r>
              <a:rPr lang="ko-Kore-KR" dirty="0"/>
              <a:t>EPC pages owned by the enclave</a:t>
            </a:r>
          </a:p>
          <a:p>
            <a:pPr lvl="1"/>
            <a:r>
              <a:rPr lang="ko-Kore-KR" dirty="0"/>
              <a:t>Memory access check is conducted when PMH (page miss handler) works, which only handles TLB miss</a:t>
            </a:r>
          </a:p>
        </p:txBody>
      </p:sp>
    </p:spTree>
    <p:extLst>
      <p:ext uri="{BB962C8B-B14F-4D97-AF65-F5344CB8AC3E}">
        <p14:creationId xmlns:p14="http://schemas.microsoft.com/office/powerpoint/2010/main" val="365744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9BAC694-4182-7345-8B24-2BE00F8917C2}"/>
              </a:ext>
            </a:extLst>
          </p:cNvPr>
          <p:cNvSpPr>
            <a:spLocks noGrp="1"/>
          </p:cNvSpPr>
          <p:nvPr>
            <p:ph type="sldNum" sz="quarter" idx="12"/>
          </p:nvPr>
        </p:nvSpPr>
        <p:spPr/>
        <p:txBody>
          <a:bodyPr/>
          <a:lstStyle/>
          <a:p>
            <a:fld id="{2C2372B1-790E-4769-91EC-B53FF1F07AF6}" type="slidenum">
              <a:rPr lang="ko-KR" altLang="en-US" smtClean="0"/>
              <a:pPr/>
              <a:t>3</a:t>
            </a:fld>
            <a:endParaRPr lang="ko-KR" altLang="en-US"/>
          </a:p>
        </p:txBody>
      </p:sp>
      <p:sp>
        <p:nvSpPr>
          <p:cNvPr id="3" name="제목 2">
            <a:extLst>
              <a:ext uri="{FF2B5EF4-FFF2-40B4-BE49-F238E27FC236}">
                <a16:creationId xmlns:a16="http://schemas.microsoft.com/office/drawing/2014/main" id="{3BDD6457-5FE9-0E47-9FA1-1B4467CBE71F}"/>
              </a:ext>
            </a:extLst>
          </p:cNvPr>
          <p:cNvSpPr>
            <a:spLocks noGrp="1"/>
          </p:cNvSpPr>
          <p:nvPr>
            <p:ph type="title"/>
          </p:nvPr>
        </p:nvSpPr>
        <p:spPr/>
        <p:txBody>
          <a:bodyPr/>
          <a:lstStyle/>
          <a:p>
            <a:r>
              <a:rPr lang="ko-Kore-KR" dirty="0"/>
              <a:t>6.2.1 Functional description</a:t>
            </a:r>
          </a:p>
        </p:txBody>
      </p:sp>
      <p:sp>
        <p:nvSpPr>
          <p:cNvPr id="4" name="내용 개체 틀 3">
            <a:extLst>
              <a:ext uri="{FF2B5EF4-FFF2-40B4-BE49-F238E27FC236}">
                <a16:creationId xmlns:a16="http://schemas.microsoft.com/office/drawing/2014/main" id="{FA520184-68F3-614A-B1C6-7D4B221FA28D}"/>
              </a:ext>
            </a:extLst>
          </p:cNvPr>
          <p:cNvSpPr>
            <a:spLocks noGrp="1"/>
          </p:cNvSpPr>
          <p:nvPr>
            <p:ph sz="quarter" idx="13"/>
          </p:nvPr>
        </p:nvSpPr>
        <p:spPr/>
        <p:txBody>
          <a:bodyPr/>
          <a:lstStyle/>
          <a:p>
            <a:r>
              <a:rPr lang="en-US" dirty="0"/>
              <a:t>Page table mgmt. in OS; it cannot trust the SW to set up the page tables in any particular way</a:t>
            </a:r>
          </a:p>
          <a:p>
            <a:pPr lvl="1"/>
            <a:r>
              <a:rPr lang="en-US" dirty="0"/>
              <a:t>Address translation can be rejected before it reaches TLB</a:t>
            </a:r>
          </a:p>
          <a:p>
            <a:r>
              <a:rPr lang="en-US" dirty="0"/>
              <a:t>All SW uses virtual address, all the micro-ops use virtual addresses</a:t>
            </a:r>
          </a:p>
          <a:p>
            <a:pPr lvl="1"/>
            <a:r>
              <a:rPr lang="en-US" dirty="0"/>
              <a:t>Handled by TLB before the actual memory access</a:t>
            </a:r>
          </a:p>
          <a:p>
            <a:pPr lvl="1"/>
            <a:r>
              <a:rPr lang="en-US" dirty="0"/>
              <a:t>By contrast, CPU’s microcode has the ability to issue physical memory access, which bypass the TLB</a:t>
            </a:r>
          </a:p>
          <a:p>
            <a:pPr lvl="1"/>
            <a:r>
              <a:rPr lang="ko-Kore-KR" dirty="0"/>
              <a:t>SGX uses microcode, so they can bypass TLB, and access memory such as EPC page holding SECS</a:t>
            </a:r>
          </a:p>
          <a:p>
            <a:r>
              <a:rPr lang="ko-Kore-KR" dirty="0"/>
              <a:t>SGX address translation checks use the information in EPCM (enclave page cache map)</a:t>
            </a:r>
          </a:p>
          <a:p>
            <a:pPr lvl="1"/>
            <a:r>
              <a:rPr lang="ko-Kore-KR" dirty="0"/>
              <a:t>Inverted page table that covers the entire EPC</a:t>
            </a:r>
          </a:p>
        </p:txBody>
      </p:sp>
    </p:spTree>
    <p:extLst>
      <p:ext uri="{BB962C8B-B14F-4D97-AF65-F5344CB8AC3E}">
        <p14:creationId xmlns:p14="http://schemas.microsoft.com/office/powerpoint/2010/main" val="220070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23884A9-1465-FB43-B2E7-282011EDB5F9}"/>
              </a:ext>
            </a:extLst>
          </p:cNvPr>
          <p:cNvSpPr>
            <a:spLocks noGrp="1"/>
          </p:cNvSpPr>
          <p:nvPr>
            <p:ph type="sldNum" sz="quarter" idx="12"/>
          </p:nvPr>
        </p:nvSpPr>
        <p:spPr/>
        <p:txBody>
          <a:bodyPr/>
          <a:lstStyle/>
          <a:p>
            <a:fld id="{2C2372B1-790E-4769-91EC-B53FF1F07AF6}" type="slidenum">
              <a:rPr lang="ko-KR" altLang="en-US" smtClean="0"/>
              <a:pPr/>
              <a:t>4</a:t>
            </a:fld>
            <a:endParaRPr lang="ko-KR" altLang="en-US"/>
          </a:p>
        </p:txBody>
      </p:sp>
      <p:sp>
        <p:nvSpPr>
          <p:cNvPr id="3" name="제목 2">
            <a:extLst>
              <a:ext uri="{FF2B5EF4-FFF2-40B4-BE49-F238E27FC236}">
                <a16:creationId xmlns:a16="http://schemas.microsoft.com/office/drawing/2014/main" id="{0AF69B51-D4E6-7F42-B548-80DD303EC66D}"/>
              </a:ext>
            </a:extLst>
          </p:cNvPr>
          <p:cNvSpPr>
            <a:spLocks noGrp="1"/>
          </p:cNvSpPr>
          <p:nvPr>
            <p:ph type="title"/>
          </p:nvPr>
        </p:nvSpPr>
        <p:spPr/>
        <p:txBody>
          <a:bodyPr/>
          <a:lstStyle/>
          <a:p>
            <a:r>
              <a:rPr lang="ko-Kore-KR" dirty="0"/>
              <a:t>Security checks in enclave mode</a:t>
            </a:r>
          </a:p>
        </p:txBody>
      </p:sp>
      <p:sp>
        <p:nvSpPr>
          <p:cNvPr id="4" name="내용 개체 틀 3">
            <a:extLst>
              <a:ext uri="{FF2B5EF4-FFF2-40B4-BE49-F238E27FC236}">
                <a16:creationId xmlns:a16="http://schemas.microsoft.com/office/drawing/2014/main" id="{CA99DF4D-35D6-B845-9F61-90ECA8FCFF59}"/>
              </a:ext>
            </a:extLst>
          </p:cNvPr>
          <p:cNvSpPr>
            <a:spLocks noGrp="1"/>
          </p:cNvSpPr>
          <p:nvPr>
            <p:ph sz="quarter" idx="13"/>
          </p:nvPr>
        </p:nvSpPr>
        <p:spPr>
          <a:xfrm>
            <a:off x="328613" y="932713"/>
            <a:ext cx="11477625" cy="5339133"/>
          </a:xfrm>
        </p:spPr>
        <p:txBody>
          <a:bodyPr/>
          <a:lstStyle/>
          <a:p>
            <a:r>
              <a:rPr lang="ko-Kore-KR" dirty="0"/>
              <a:t>First, VA inside enclave virtual memory range (ELRANGE) must </a:t>
            </a:r>
            <a:br>
              <a:rPr lang="ko-Kore-KR" dirty="0"/>
            </a:br>
            <a:r>
              <a:rPr lang="ko-Kore-KR" dirty="0"/>
              <a:t>be translated into PA inside EPC</a:t>
            </a:r>
          </a:p>
          <a:p>
            <a:pPr lvl="1"/>
            <a:r>
              <a:rPr lang="ko-Kore-KR" dirty="0"/>
              <a:t>If we are in enclave VA, the corresponding PA should be under EPC</a:t>
            </a:r>
          </a:p>
          <a:p>
            <a:pPr lvl="1"/>
            <a:r>
              <a:rPr lang="ko-Kore-KR" dirty="0"/>
              <a:t>SGX disallow having enclave code outside ELRANGE (set XD on TLB entry)</a:t>
            </a:r>
          </a:p>
          <a:p>
            <a:r>
              <a:rPr lang="ko-Kore-KR" dirty="0"/>
              <a:t>Second, EPC must only be accessed by the enclave who owns the page</a:t>
            </a:r>
          </a:p>
          <a:p>
            <a:pPr lvl="1"/>
            <a:r>
              <a:rPr lang="ko-Kore-KR" dirty="0"/>
              <a:t>SECS page index inside EPC: enclave id (CR_ACTIVE_SECS, microcode register)</a:t>
            </a:r>
          </a:p>
          <a:p>
            <a:pPr lvl="1"/>
            <a:r>
              <a:rPr lang="ko-Kore-KR" dirty="0"/>
              <a:t>EPCM entry has enclave id; compare with the current enclave id</a:t>
            </a:r>
          </a:p>
          <a:p>
            <a:r>
              <a:rPr lang="ko-Kore-KR" dirty="0"/>
              <a:t>Third, some EPC cannot be accessed from software</a:t>
            </a:r>
          </a:p>
          <a:p>
            <a:pPr lvl="1"/>
            <a:r>
              <a:rPr lang="ko-Kore-KR" dirty="0"/>
              <a:t>SECS, TCS, VA (hardware-defined structure) only be accessed by SGX microcode</a:t>
            </a:r>
          </a:p>
          <a:p>
            <a:pPr lvl="1"/>
            <a:r>
              <a:rPr lang="ko-Kore-KR" dirty="0"/>
              <a:t>PMH rejects address translation targeting these pages</a:t>
            </a:r>
          </a:p>
          <a:p>
            <a:pPr lvl="1"/>
            <a:r>
              <a:rPr lang="ko-Kore-KR" dirty="0"/>
              <a:t>Blocked EPC: swap-outed process pages</a:t>
            </a:r>
          </a:p>
          <a:p>
            <a:pPr lvl="1"/>
            <a:r>
              <a:rPr lang="ko-Kore-KR" dirty="0"/>
              <a:t>EPC pages must be accessed using the VA associate with them</a:t>
            </a:r>
          </a:p>
          <a:p>
            <a:pPr lvl="2"/>
            <a:r>
              <a:rPr lang="ko-Kore-KR" dirty="0"/>
              <a:t>EADD.LINADDR: </a:t>
            </a:r>
            <a:r>
              <a:rPr lang="ko-Kore-KR" dirty="0">
                <a:sym typeface="Wingdings" pitchFamily="2" charset="2"/>
              </a:rPr>
              <a:t> </a:t>
            </a:r>
            <a:r>
              <a:rPr lang="ko-Kore-KR" dirty="0"/>
              <a:t>EPCM.LINADDR == faulting addr</a:t>
            </a:r>
          </a:p>
        </p:txBody>
      </p:sp>
    </p:spTree>
    <p:extLst>
      <p:ext uri="{BB962C8B-B14F-4D97-AF65-F5344CB8AC3E}">
        <p14:creationId xmlns:p14="http://schemas.microsoft.com/office/powerpoint/2010/main" val="300789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A69E084A-8AAD-2849-B29B-B59065C84065}"/>
              </a:ext>
            </a:extLst>
          </p:cNvPr>
          <p:cNvSpPr>
            <a:spLocks noGrp="1"/>
          </p:cNvSpPr>
          <p:nvPr>
            <p:ph type="title"/>
          </p:nvPr>
        </p:nvSpPr>
        <p:spPr/>
        <p:txBody>
          <a:bodyPr/>
          <a:lstStyle/>
          <a:p>
            <a:r>
              <a:rPr lang="ko-Kore-KR" dirty="0"/>
              <a:t>PMH modifications for SGX</a:t>
            </a:r>
          </a:p>
        </p:txBody>
      </p:sp>
      <p:pic>
        <p:nvPicPr>
          <p:cNvPr id="9" name="내용 개체 틀 8">
            <a:extLst>
              <a:ext uri="{FF2B5EF4-FFF2-40B4-BE49-F238E27FC236}">
                <a16:creationId xmlns:a16="http://schemas.microsoft.com/office/drawing/2014/main" id="{EADF989F-1935-4E4B-B0B7-43D734C9DDFA}"/>
              </a:ext>
            </a:extLst>
          </p:cNvPr>
          <p:cNvPicPr>
            <a:picLocks noGrp="1" noChangeAspect="1"/>
          </p:cNvPicPr>
          <p:nvPr>
            <p:ph sz="quarter" idx="14"/>
          </p:nvPr>
        </p:nvPicPr>
        <p:blipFill>
          <a:blip r:embed="rId2"/>
          <a:stretch>
            <a:fillRect/>
          </a:stretch>
        </p:blipFill>
        <p:spPr>
          <a:xfrm>
            <a:off x="7491046" y="1084285"/>
            <a:ext cx="3763108" cy="5126803"/>
          </a:xfrm>
          <a:prstGeom prst="rect">
            <a:avLst/>
          </a:prstGeom>
        </p:spPr>
      </p:pic>
      <p:sp>
        <p:nvSpPr>
          <p:cNvPr id="2" name="슬라이드 번호 개체 틀 1">
            <a:extLst>
              <a:ext uri="{FF2B5EF4-FFF2-40B4-BE49-F238E27FC236}">
                <a16:creationId xmlns:a16="http://schemas.microsoft.com/office/drawing/2014/main" id="{4FB5ABF0-2EAB-E24B-B6D0-935FBC181546}"/>
              </a:ext>
            </a:extLst>
          </p:cNvPr>
          <p:cNvSpPr>
            <a:spLocks noGrp="1"/>
          </p:cNvSpPr>
          <p:nvPr>
            <p:ph type="sldNum" sz="quarter" idx="12"/>
          </p:nvPr>
        </p:nvSpPr>
        <p:spPr/>
        <p:txBody>
          <a:bodyPr/>
          <a:lstStyle/>
          <a:p>
            <a:fld id="{2C2372B1-790E-4769-91EC-B53FF1F07AF6}" type="slidenum">
              <a:rPr lang="ko-KR" altLang="en-US" smtClean="0"/>
              <a:pPr/>
              <a:t>5</a:t>
            </a:fld>
            <a:endParaRPr lang="ko-KR" altLang="en-US"/>
          </a:p>
        </p:txBody>
      </p:sp>
      <p:pic>
        <p:nvPicPr>
          <p:cNvPr id="12" name="내용 개체 틀 11">
            <a:extLst>
              <a:ext uri="{FF2B5EF4-FFF2-40B4-BE49-F238E27FC236}">
                <a16:creationId xmlns:a16="http://schemas.microsoft.com/office/drawing/2014/main" id="{BD7543F6-0D1E-3442-9DF5-F134E19609FF}"/>
              </a:ext>
            </a:extLst>
          </p:cNvPr>
          <p:cNvPicPr>
            <a:picLocks noGrp="1" noChangeAspect="1"/>
          </p:cNvPicPr>
          <p:nvPr>
            <p:ph sz="quarter" idx="13"/>
          </p:nvPr>
        </p:nvPicPr>
        <p:blipFill>
          <a:blip r:embed="rId3"/>
          <a:stretch>
            <a:fillRect/>
          </a:stretch>
        </p:blipFill>
        <p:spPr>
          <a:xfrm>
            <a:off x="3727939" y="1041030"/>
            <a:ext cx="3763107" cy="5126801"/>
          </a:xfrm>
          <a:prstGeom prst="rect">
            <a:avLst/>
          </a:prstGeom>
        </p:spPr>
      </p:pic>
    </p:spTree>
    <p:extLst>
      <p:ext uri="{BB962C8B-B14F-4D97-AF65-F5344CB8AC3E}">
        <p14:creationId xmlns:p14="http://schemas.microsoft.com/office/powerpoint/2010/main" val="136242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374D71CA-7B1A-AC40-AF97-74C72B4E2691}"/>
              </a:ext>
            </a:extLst>
          </p:cNvPr>
          <p:cNvSpPr>
            <a:spLocks noGrp="1"/>
          </p:cNvSpPr>
          <p:nvPr>
            <p:ph type="sldNum" sz="quarter" idx="12"/>
          </p:nvPr>
        </p:nvSpPr>
        <p:spPr/>
        <p:txBody>
          <a:bodyPr/>
          <a:lstStyle/>
          <a:p>
            <a:fld id="{2C2372B1-790E-4769-91EC-B53FF1F07AF6}" type="slidenum">
              <a:rPr lang="ko-KR" altLang="en-US" smtClean="0"/>
              <a:pPr/>
              <a:t>6</a:t>
            </a:fld>
            <a:endParaRPr lang="ko-KR" altLang="en-US"/>
          </a:p>
        </p:txBody>
      </p:sp>
      <p:sp>
        <p:nvSpPr>
          <p:cNvPr id="6" name="제목 5">
            <a:extLst>
              <a:ext uri="{FF2B5EF4-FFF2-40B4-BE49-F238E27FC236}">
                <a16:creationId xmlns:a16="http://schemas.microsoft.com/office/drawing/2014/main" id="{D9B87469-A097-F745-9AA1-72DB7BF3FC31}"/>
              </a:ext>
            </a:extLst>
          </p:cNvPr>
          <p:cNvSpPr>
            <a:spLocks noGrp="1"/>
          </p:cNvSpPr>
          <p:nvPr>
            <p:ph type="title"/>
          </p:nvPr>
        </p:nvSpPr>
        <p:spPr/>
        <p:txBody>
          <a:bodyPr/>
          <a:lstStyle/>
          <a:p>
            <a:r>
              <a:rPr lang="ko-Kore-KR" dirty="0"/>
              <a:t>3 implementation options</a:t>
            </a:r>
          </a:p>
        </p:txBody>
      </p:sp>
      <p:sp>
        <p:nvSpPr>
          <p:cNvPr id="7" name="내용 개체 틀 6">
            <a:extLst>
              <a:ext uri="{FF2B5EF4-FFF2-40B4-BE49-F238E27FC236}">
                <a16:creationId xmlns:a16="http://schemas.microsoft.com/office/drawing/2014/main" id="{77631914-365C-BD49-85D5-A053F079DB15}"/>
              </a:ext>
            </a:extLst>
          </p:cNvPr>
          <p:cNvSpPr>
            <a:spLocks noGrp="1"/>
          </p:cNvSpPr>
          <p:nvPr>
            <p:ph sz="quarter" idx="13"/>
          </p:nvPr>
        </p:nvSpPr>
        <p:spPr/>
        <p:txBody>
          <a:bodyPr/>
          <a:lstStyle/>
          <a:p>
            <a:r>
              <a:rPr lang="ko-Kore-KR" dirty="0"/>
              <a:t>Checking logic can be implemented</a:t>
            </a:r>
          </a:p>
          <a:p>
            <a:r>
              <a:rPr lang="ko-Kore-KR" dirty="0"/>
              <a:t>All in microcode</a:t>
            </a:r>
          </a:p>
          <a:p>
            <a:pPr lvl="1"/>
            <a:r>
              <a:rPr lang="ko-Kore-KR" dirty="0"/>
              <a:t>Least HW modification</a:t>
            </a:r>
          </a:p>
          <a:p>
            <a:pPr lvl="1"/>
            <a:r>
              <a:rPr lang="ko-Kore-KR" dirty="0"/>
              <a:t>All PMH goes through microcode checking logic</a:t>
            </a:r>
          </a:p>
          <a:p>
            <a:r>
              <a:rPr lang="ko-Kore-KR" dirty="0"/>
              <a:t>Some in HW register ELRANGE + in microcode</a:t>
            </a:r>
          </a:p>
          <a:p>
            <a:pPr lvl="1"/>
            <a:r>
              <a:rPr lang="ko-Kore-KR" dirty="0"/>
              <a:t>Better in terms of performance (PMH outside enclave do not touch microcode)</a:t>
            </a:r>
          </a:p>
          <a:p>
            <a:pPr lvl="1"/>
            <a:r>
              <a:rPr lang="ko-Kore-KR" dirty="0"/>
              <a:t>Rare cases to run outside the enclave</a:t>
            </a:r>
          </a:p>
          <a:p>
            <a:r>
              <a:rPr lang="ko-Kore-KR" dirty="0"/>
              <a:t>All in HW</a:t>
            </a:r>
          </a:p>
          <a:p>
            <a:pPr lvl="1"/>
            <a:r>
              <a:rPr lang="ko-Kore-KR" dirty="0"/>
              <a:t>Best performance, but</a:t>
            </a:r>
          </a:p>
          <a:p>
            <a:pPr lvl="1"/>
            <a:r>
              <a:rPr lang="ko-Kore-KR" dirty="0"/>
              <a:t>Gain is not so dramatic (TLB miss is infrequent)</a:t>
            </a:r>
          </a:p>
          <a:p>
            <a:pPr lvl="1"/>
            <a:r>
              <a:rPr lang="ko-Kore-KR" dirty="0"/>
              <a:t>Leads to page fault handler and AEX(async. Enc. Exit) to be the bottltneck in performance</a:t>
            </a:r>
          </a:p>
        </p:txBody>
      </p:sp>
    </p:spTree>
    <p:extLst>
      <p:ext uri="{BB962C8B-B14F-4D97-AF65-F5344CB8AC3E}">
        <p14:creationId xmlns:p14="http://schemas.microsoft.com/office/powerpoint/2010/main" val="7435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2AAB7A2-B206-064F-8873-8BCD92C1B456}"/>
              </a:ext>
            </a:extLst>
          </p:cNvPr>
          <p:cNvSpPr>
            <a:spLocks noGrp="1"/>
          </p:cNvSpPr>
          <p:nvPr>
            <p:ph type="sldNum" sz="quarter" idx="12"/>
          </p:nvPr>
        </p:nvSpPr>
        <p:spPr/>
        <p:txBody>
          <a:bodyPr/>
          <a:lstStyle/>
          <a:p>
            <a:fld id="{2C2372B1-790E-4769-91EC-B53FF1F07AF6}" type="slidenum">
              <a:rPr lang="ko-KR" altLang="en-US" smtClean="0"/>
              <a:pPr/>
              <a:t>7</a:t>
            </a:fld>
            <a:endParaRPr lang="ko-KR" altLang="en-US"/>
          </a:p>
        </p:txBody>
      </p:sp>
      <p:sp>
        <p:nvSpPr>
          <p:cNvPr id="3" name="제목 2">
            <a:extLst>
              <a:ext uri="{FF2B5EF4-FFF2-40B4-BE49-F238E27FC236}">
                <a16:creationId xmlns:a16="http://schemas.microsoft.com/office/drawing/2014/main" id="{5AE28E62-CFB7-3542-AF7E-84890F3D538A}"/>
              </a:ext>
            </a:extLst>
          </p:cNvPr>
          <p:cNvSpPr>
            <a:spLocks noGrp="1"/>
          </p:cNvSpPr>
          <p:nvPr>
            <p:ph type="title"/>
          </p:nvPr>
        </p:nvSpPr>
        <p:spPr/>
        <p:txBody>
          <a:bodyPr/>
          <a:lstStyle/>
          <a:p>
            <a:r>
              <a:rPr lang="ko-Kore-KR" dirty="0"/>
              <a:t>Security check - correctness</a:t>
            </a:r>
          </a:p>
        </p:txBody>
      </p:sp>
      <p:sp>
        <p:nvSpPr>
          <p:cNvPr id="4" name="내용 개체 틀 3">
            <a:extLst>
              <a:ext uri="{FF2B5EF4-FFF2-40B4-BE49-F238E27FC236}">
                <a16:creationId xmlns:a16="http://schemas.microsoft.com/office/drawing/2014/main" id="{1FAEF723-5A51-A54E-9342-AE22D8577C55}"/>
              </a:ext>
            </a:extLst>
          </p:cNvPr>
          <p:cNvSpPr>
            <a:spLocks noGrp="1"/>
          </p:cNvSpPr>
          <p:nvPr>
            <p:ph sz="quarter" idx="13"/>
          </p:nvPr>
        </p:nvSpPr>
        <p:spPr/>
        <p:txBody>
          <a:bodyPr/>
          <a:lstStyle/>
          <a:p>
            <a:r>
              <a:rPr lang="ko-Kore-KR" dirty="0"/>
              <a:t>At all times all the TLB entries in every logical processor will be consistent with SGX＇s security guarantee</a:t>
            </a:r>
          </a:p>
          <a:p>
            <a:pPr lvl="1"/>
            <a:r>
              <a:rPr lang="ko-Kore-KR" dirty="0"/>
              <a:t>Assure that all the memory access by software obey SGX＇s security model</a:t>
            </a:r>
          </a:p>
          <a:p>
            <a:r>
              <a:rPr lang="ko-Kore-KR" dirty="0"/>
              <a:t>Top-level invariants breakdown</a:t>
            </a:r>
          </a:p>
          <a:p>
            <a:pPr lvl="1"/>
            <a:r>
              <a:rPr lang="ko-Kore-KR" dirty="0"/>
              <a:t>Logical processor (LP) is outside the enclave, ELRANGE to be empty</a:t>
            </a:r>
          </a:p>
          <a:p>
            <a:pPr lvl="2"/>
            <a:r>
              <a:rPr lang="ko-Kore-KR" dirty="0"/>
              <a:t>Inv.1: At all times when LP is outside enclave mode, its TLB may only contain physical address belonging to DRAM pages outside PRM</a:t>
            </a:r>
          </a:p>
          <a:p>
            <a:pPr lvl="2"/>
            <a:r>
              <a:rPr lang="ko-Kore-KR" dirty="0"/>
              <a:t>Inv. 2: At all times when LP is inside enclave mode, the TLB entries for virtual address outside the current enclave＇s ELRANGE must contain physical addresses belonging to DRAM pages outside PRM</a:t>
            </a:r>
          </a:p>
          <a:p>
            <a:pPr lvl="2"/>
            <a:r>
              <a:rPr lang="ko-Kore-KR" dirty="0"/>
              <a:t>Inv. 3: At all times when LP is in enclave mode, the TLB entries for VA inside the current enclave＇s ELRANGE must match the virtual memory layout specified by the enclave author</a:t>
            </a:r>
          </a:p>
        </p:txBody>
      </p:sp>
    </p:spTree>
    <p:extLst>
      <p:ext uri="{BB962C8B-B14F-4D97-AF65-F5344CB8AC3E}">
        <p14:creationId xmlns:p14="http://schemas.microsoft.com/office/powerpoint/2010/main" val="223060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7349D1C-C07E-7E4B-BEB2-58A7B319A005}"/>
              </a:ext>
            </a:extLst>
          </p:cNvPr>
          <p:cNvSpPr>
            <a:spLocks noGrp="1"/>
          </p:cNvSpPr>
          <p:nvPr>
            <p:ph type="sldNum" sz="quarter" idx="12"/>
          </p:nvPr>
        </p:nvSpPr>
        <p:spPr/>
        <p:txBody>
          <a:bodyPr/>
          <a:lstStyle/>
          <a:p>
            <a:fld id="{2C2372B1-790E-4769-91EC-B53FF1F07AF6}" type="slidenum">
              <a:rPr lang="ko-KR" altLang="en-US" smtClean="0"/>
              <a:pPr/>
              <a:t>8</a:t>
            </a:fld>
            <a:endParaRPr lang="ko-KR" altLang="en-US"/>
          </a:p>
        </p:txBody>
      </p:sp>
      <p:sp>
        <p:nvSpPr>
          <p:cNvPr id="3" name="제목 2">
            <a:extLst>
              <a:ext uri="{FF2B5EF4-FFF2-40B4-BE49-F238E27FC236}">
                <a16:creationId xmlns:a16="http://schemas.microsoft.com/office/drawing/2014/main" id="{2242BC80-E9DD-1B43-B9D7-2BCC388BA9B0}"/>
              </a:ext>
            </a:extLst>
          </p:cNvPr>
          <p:cNvSpPr>
            <a:spLocks noGrp="1"/>
          </p:cNvSpPr>
          <p:nvPr>
            <p:ph type="title"/>
          </p:nvPr>
        </p:nvSpPr>
        <p:spPr/>
        <p:txBody>
          <a:bodyPr/>
          <a:lstStyle/>
          <a:p>
            <a:r>
              <a:rPr lang="ko-Kore-KR" dirty="0"/>
              <a:t>Top-level invariants breakdown</a:t>
            </a:r>
          </a:p>
        </p:txBody>
      </p:sp>
      <p:sp>
        <p:nvSpPr>
          <p:cNvPr id="4" name="내용 개체 틀 3">
            <a:extLst>
              <a:ext uri="{FF2B5EF4-FFF2-40B4-BE49-F238E27FC236}">
                <a16:creationId xmlns:a16="http://schemas.microsoft.com/office/drawing/2014/main" id="{77A58E1B-334B-F449-ADF0-3E9BA2E3A0BF}"/>
              </a:ext>
            </a:extLst>
          </p:cNvPr>
          <p:cNvSpPr>
            <a:spLocks noGrp="1"/>
          </p:cNvSpPr>
          <p:nvPr>
            <p:ph sz="quarter" idx="13"/>
          </p:nvPr>
        </p:nvSpPr>
        <p:spPr/>
        <p:txBody>
          <a:bodyPr/>
          <a:lstStyle/>
          <a:p>
            <a:r>
              <a:rPr lang="ko-Kore-KR" dirty="0"/>
              <a:t>Enclave </a:t>
            </a:r>
            <a:r>
              <a:rPr lang="ko-Kore-KR" dirty="0">
                <a:sym typeface="Wingdings" pitchFamily="2" charset="2"/>
              </a:rPr>
              <a:t>  non-enclave mode transition (at a few well-defined points)</a:t>
            </a:r>
          </a:p>
          <a:p>
            <a:pPr lvl="1"/>
            <a:r>
              <a:rPr lang="ko-Kore-KR" dirty="0">
                <a:sym typeface="Wingdings" pitchFamily="2" charset="2"/>
              </a:rPr>
              <a:t>EENTER, ERESUME, EEXIT and AEX</a:t>
            </a:r>
          </a:p>
          <a:p>
            <a:pPr lvl="1"/>
            <a:r>
              <a:rPr lang="ko-Kore-KR" dirty="0">
                <a:sym typeface="Wingdings" pitchFamily="2" charset="2"/>
              </a:rPr>
              <a:t>Flush TLB and OoO pipeline: TLB empty after every mode transition</a:t>
            </a:r>
            <a:endParaRPr lang="ko-Kore-KR" dirty="0"/>
          </a:p>
          <a:p>
            <a:r>
              <a:rPr lang="ko-Kore-KR" dirty="0"/>
              <a:t>Initialization</a:t>
            </a:r>
          </a:p>
          <a:p>
            <a:pPr lvl="1"/>
            <a:r>
              <a:rPr lang="ko-Kore-KR" dirty="0"/>
              <a:t>Loading some MSR triggers TLB flush</a:t>
            </a:r>
          </a:p>
          <a:p>
            <a:pPr lvl="1"/>
            <a:r>
              <a:rPr lang="ko-Kore-KR" dirty="0"/>
              <a:t>When modifying MTRR, TLB flush</a:t>
            </a:r>
          </a:p>
          <a:p>
            <a:pPr lvl="1"/>
            <a:r>
              <a:rPr lang="ko-Kore-KR" dirty="0"/>
              <a:t>Enabling SGX </a:t>
            </a:r>
            <a:r>
              <a:rPr lang="ko-Kore-KR" dirty="0">
                <a:sym typeface="Wingdings" pitchFamily="2" charset="2"/>
              </a:rPr>
              <a:t> </a:t>
            </a:r>
            <a:r>
              <a:rPr lang="ko-Kore-KR" dirty="0"/>
              <a:t>Adding MTRR </a:t>
            </a:r>
            <a:r>
              <a:rPr lang="ko-Kore-KR" dirty="0">
                <a:sym typeface="Wingdings" pitchFamily="2" charset="2"/>
              </a:rPr>
              <a:t> TLB flush, OoO pipeline flush</a:t>
            </a:r>
          </a:p>
        </p:txBody>
      </p:sp>
    </p:spTree>
    <p:extLst>
      <p:ext uri="{BB962C8B-B14F-4D97-AF65-F5344CB8AC3E}">
        <p14:creationId xmlns:p14="http://schemas.microsoft.com/office/powerpoint/2010/main" val="397325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4B5812C9-143C-B545-BC02-B081780472C8}"/>
              </a:ext>
            </a:extLst>
          </p:cNvPr>
          <p:cNvSpPr>
            <a:spLocks noGrp="1"/>
          </p:cNvSpPr>
          <p:nvPr>
            <p:ph type="sldNum" sz="quarter" idx="12"/>
          </p:nvPr>
        </p:nvSpPr>
        <p:spPr/>
        <p:txBody>
          <a:bodyPr/>
          <a:lstStyle/>
          <a:p>
            <a:fld id="{2C2372B1-790E-4769-91EC-B53FF1F07AF6}" type="slidenum">
              <a:rPr lang="ko-KR" altLang="en-US" smtClean="0"/>
              <a:pPr/>
              <a:t>9</a:t>
            </a:fld>
            <a:endParaRPr lang="ko-KR" altLang="en-US"/>
          </a:p>
        </p:txBody>
      </p:sp>
      <p:sp>
        <p:nvSpPr>
          <p:cNvPr id="3" name="제목 2">
            <a:extLst>
              <a:ext uri="{FF2B5EF4-FFF2-40B4-BE49-F238E27FC236}">
                <a16:creationId xmlns:a16="http://schemas.microsoft.com/office/drawing/2014/main" id="{9DC1581F-CE6F-9F46-A1BC-F13B616F3F51}"/>
              </a:ext>
            </a:extLst>
          </p:cNvPr>
          <p:cNvSpPr>
            <a:spLocks noGrp="1"/>
          </p:cNvSpPr>
          <p:nvPr>
            <p:ph type="title"/>
          </p:nvPr>
        </p:nvSpPr>
        <p:spPr/>
        <p:txBody>
          <a:bodyPr/>
          <a:lstStyle/>
          <a:p>
            <a:r>
              <a:rPr lang="ko-Kore-KR" dirty="0"/>
              <a:t>Top-level invariants proofs</a:t>
            </a:r>
          </a:p>
        </p:txBody>
      </p:sp>
      <p:sp>
        <p:nvSpPr>
          <p:cNvPr id="4" name="내용 개체 틀 3">
            <a:extLst>
              <a:ext uri="{FF2B5EF4-FFF2-40B4-BE49-F238E27FC236}">
                <a16:creationId xmlns:a16="http://schemas.microsoft.com/office/drawing/2014/main" id="{50502E2C-4510-C34A-B365-8A88096B3202}"/>
              </a:ext>
            </a:extLst>
          </p:cNvPr>
          <p:cNvSpPr>
            <a:spLocks noGrp="1"/>
          </p:cNvSpPr>
          <p:nvPr>
            <p:ph sz="quarter" idx="13"/>
          </p:nvPr>
        </p:nvSpPr>
        <p:spPr/>
        <p:txBody>
          <a:bodyPr/>
          <a:lstStyle/>
          <a:p>
            <a:r>
              <a:rPr lang="ko-Kore-KR" dirty="0"/>
              <a:t>Inv. 1 proof</a:t>
            </a:r>
          </a:p>
          <a:p>
            <a:pPr lvl="1"/>
            <a:r>
              <a:rPr lang="ko-Kore-KR" dirty="0"/>
              <a:t>LP is outside enclave mode, SGX security checks added to the PMH reject any addr translation that would point into the PRM before it reaches the TLB</a:t>
            </a:r>
          </a:p>
          <a:p>
            <a:pPr lvl="2"/>
            <a:r>
              <a:rPr lang="ko-Kore-KR" dirty="0"/>
              <a:t>PRM never changes after SGX is enabled on LP</a:t>
            </a:r>
          </a:p>
          <a:p>
            <a:r>
              <a:rPr lang="ko-Kore-KR" dirty="0"/>
              <a:t>Inv. 2 proof</a:t>
            </a:r>
          </a:p>
          <a:p>
            <a:pPr lvl="1"/>
            <a:r>
              <a:rPr lang="ko-Kore-KR" dirty="0"/>
              <a:t>While an LP is executing an enclave code, SGX memory access checks added to PMH reject any addr translation to physical addr inside PRM if VA falls outside the current enclave＇s ELRANGE</a:t>
            </a:r>
          </a:p>
          <a:p>
            <a:pPr lvl="2"/>
            <a:r>
              <a:rPr lang="ko-Kore-KR" dirty="0"/>
              <a:t>ELRANGE change</a:t>
            </a:r>
            <a:r>
              <a:rPr lang="ko-Kore-KR" dirty="0">
                <a:sym typeface="Wingdings" pitchFamily="2" charset="2"/>
              </a:rPr>
              <a:t> TLB flush : empty TLB satisfies inv.</a:t>
            </a:r>
            <a:endParaRPr lang="ko-Kore-KR" dirty="0"/>
          </a:p>
          <a:p>
            <a:r>
              <a:rPr lang="ko-Kore-KR" dirty="0"/>
              <a:t>Inv. 3 proof</a:t>
            </a:r>
          </a:p>
          <a:p>
            <a:pPr lvl="1"/>
            <a:r>
              <a:rPr lang="ko-Kore-KR" dirty="0"/>
              <a:t>EPCM (EPC map) virtual memory layout given by the enclave author</a:t>
            </a:r>
          </a:p>
          <a:p>
            <a:pPr lvl="2"/>
            <a:r>
              <a:rPr lang="ko-Kore-KR" dirty="0"/>
              <a:t>Sub-inv 1. At all times, each EPCM entry matches virtual mem layout desired by the enclave author</a:t>
            </a:r>
          </a:p>
          <a:p>
            <a:pPr lvl="2"/>
            <a:r>
              <a:rPr lang="ko-Kore-KR" dirty="0"/>
              <a:t>Sub-inv 2. Assume EPCM is constant, at all times when LP is in enclave mode, the TLB entry for VA inside the current enclave ELRANGE must match EPCM entries that belong to the enclave</a:t>
            </a:r>
          </a:p>
        </p:txBody>
      </p:sp>
    </p:spTree>
    <p:extLst>
      <p:ext uri="{BB962C8B-B14F-4D97-AF65-F5344CB8AC3E}">
        <p14:creationId xmlns:p14="http://schemas.microsoft.com/office/powerpoint/2010/main" val="4099791000"/>
      </p:ext>
    </p:extLst>
  </p:cSld>
  <p:clrMapOvr>
    <a:masterClrMapping/>
  </p:clrMapOvr>
</p:sld>
</file>

<file path=ppt/theme/theme1.xml><?xml version="1.0" encoding="utf-8"?>
<a:theme xmlns:a="http://schemas.openxmlformats.org/drawingml/2006/main" name="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FED69DD2-2D24-7B4D-AD9E-B7FB075C274D}"/>
    </a:ext>
  </a:extLst>
</a:theme>
</file>

<file path=ppt/theme/theme2.xml><?xml version="1.0" encoding="utf-8"?>
<a:theme xmlns:a="http://schemas.openxmlformats.org/drawingml/2006/main" name="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2AC5D87-D95E-6344-98C8-F9F4999AC62D}"/>
    </a:ext>
  </a:extLst>
</a:theme>
</file>

<file path=ppt/theme/theme3.xml><?xml version="1.0" encoding="utf-8"?>
<a:theme xmlns:a="http://schemas.openxmlformats.org/drawingml/2006/main" name="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1992538A-85A7-FD43-AD59-234B25009088}"/>
    </a:ext>
  </a:extLst>
</a:theme>
</file>

<file path=ppt/theme/theme4.xml><?xml version="1.0" encoding="utf-8"?>
<a:theme xmlns:a="http://schemas.openxmlformats.org/drawingml/2006/main" name="1_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E7E0187-BBAB-704B-8599-43A09A60EB98}"/>
    </a:ext>
  </a:extLst>
</a:theme>
</file>

<file path=ppt/theme/theme5.xml><?xml version="1.0" encoding="utf-8"?>
<a:theme xmlns:a="http://schemas.openxmlformats.org/drawingml/2006/main" name="1_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856AB705-AE01-EF44-AC3B-C567F18149F8}"/>
    </a:ext>
  </a:extLst>
</a:theme>
</file>

<file path=ppt/theme/theme6.xml><?xml version="1.0" encoding="utf-8"?>
<a:theme xmlns:a="http://schemas.openxmlformats.org/drawingml/2006/main" name="1_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6519E908-175C-EF47-A6C2-17A22C63F17B}"/>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8303</TotalTime>
  <Words>1371</Words>
  <Application>Microsoft Office PowerPoint</Application>
  <PresentationFormat>와이드스크린</PresentationFormat>
  <Paragraphs>124</Paragraphs>
  <Slides>13</Slides>
  <Notes>0</Notes>
  <HiddenSlides>0</HiddenSlides>
  <MMClips>0</MMClips>
  <ScaleCrop>false</ScaleCrop>
  <HeadingPairs>
    <vt:vector size="4" baseType="variant">
      <vt:variant>
        <vt:lpstr>테마</vt:lpstr>
      </vt:variant>
      <vt:variant>
        <vt:i4>6</vt:i4>
      </vt:variant>
      <vt:variant>
        <vt:lpstr>슬라이드 제목</vt:lpstr>
      </vt:variant>
      <vt:variant>
        <vt:i4>13</vt:i4>
      </vt:variant>
    </vt:vector>
  </HeadingPairs>
  <TitlesOfParts>
    <vt:vector size="19" baseType="lpstr">
      <vt:lpstr>MOSL</vt:lpstr>
      <vt:lpstr>FOUO</vt:lpstr>
      <vt:lpstr>Confidential</vt:lpstr>
      <vt:lpstr>1_MOSL</vt:lpstr>
      <vt:lpstr>1_FOUO</vt:lpstr>
      <vt:lpstr>1_Confidential</vt:lpstr>
      <vt:lpstr>Intel SGX Explained 6.2 Memory Access Protection</vt:lpstr>
      <vt:lpstr>6.2 SGX Memory access protection</vt:lpstr>
      <vt:lpstr>6.2.1 Functional description</vt:lpstr>
      <vt:lpstr>Security checks in enclave mode</vt:lpstr>
      <vt:lpstr>PMH modifications for SGX</vt:lpstr>
      <vt:lpstr>3 implementation options</vt:lpstr>
      <vt:lpstr>Security check - correctness</vt:lpstr>
      <vt:lpstr>Top-level invariants breakdown</vt:lpstr>
      <vt:lpstr>Top-level invariants proofs</vt:lpstr>
      <vt:lpstr>Top-level invariants proofs</vt:lpstr>
      <vt:lpstr>EPCM entries reflect enclave author design</vt:lpstr>
      <vt:lpstr>EPCM entries reflect enclave author design</vt:lpstr>
      <vt:lpstr>Addr translation attacks prevented by MAC verification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유시환</dc:creator>
  <cp:lastModifiedBy>유시환</cp:lastModifiedBy>
  <cp:revision>16</cp:revision>
  <dcterms:created xsi:type="dcterms:W3CDTF">2018-08-03T13:24:07Z</dcterms:created>
  <dcterms:modified xsi:type="dcterms:W3CDTF">2020-02-04T05:14:44Z</dcterms:modified>
</cp:coreProperties>
</file>