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8" r:id="rId3"/>
    <p:sldMasterId id="2147483671" r:id="rId4"/>
    <p:sldMasterId id="2147483676" r:id="rId5"/>
    <p:sldMasterId id="2147483679" r:id="rId6"/>
  </p:sldMasterIdLst>
  <p:notesMasterIdLst>
    <p:notesMasterId r:id="rId42"/>
  </p:notesMasterIdLst>
  <p:sldIdLst>
    <p:sldId id="256" r:id="rId7"/>
    <p:sldId id="257" r:id="rId8"/>
    <p:sldId id="271" r:id="rId9"/>
    <p:sldId id="258" r:id="rId10"/>
    <p:sldId id="268" r:id="rId11"/>
    <p:sldId id="259" r:id="rId12"/>
    <p:sldId id="269" r:id="rId13"/>
    <p:sldId id="260" r:id="rId14"/>
    <p:sldId id="272" r:id="rId15"/>
    <p:sldId id="273" r:id="rId16"/>
    <p:sldId id="274" r:id="rId17"/>
    <p:sldId id="275" r:id="rId18"/>
    <p:sldId id="276" r:id="rId19"/>
    <p:sldId id="270" r:id="rId20"/>
    <p:sldId id="277" r:id="rId21"/>
    <p:sldId id="278" r:id="rId22"/>
    <p:sldId id="281" r:id="rId23"/>
    <p:sldId id="285" r:id="rId24"/>
    <p:sldId id="282" r:id="rId25"/>
    <p:sldId id="283" r:id="rId26"/>
    <p:sldId id="284" r:id="rId27"/>
    <p:sldId id="286" r:id="rId28"/>
    <p:sldId id="296" r:id="rId29"/>
    <p:sldId id="287" r:id="rId30"/>
    <p:sldId id="288" r:id="rId31"/>
    <p:sldId id="299" r:id="rId32"/>
    <p:sldId id="289" r:id="rId33"/>
    <p:sldId id="290" r:id="rId34"/>
    <p:sldId id="291" r:id="rId35"/>
    <p:sldId id="297" r:id="rId36"/>
    <p:sldId id="292" r:id="rId37"/>
    <p:sldId id="293" r:id="rId38"/>
    <p:sldId id="294" r:id="rId39"/>
    <p:sldId id="295" r:id="rId40"/>
    <p:sldId id="298" r:id="rId41"/>
  </p:sldIdLst>
  <p:sldSz cx="12192000" cy="6858000"/>
  <p:notesSz cx="9996488" cy="68659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70301" autoAdjust="0"/>
  </p:normalViewPr>
  <p:slideViewPr>
    <p:cSldViewPr snapToGrid="0">
      <p:cViewPr>
        <p:scale>
          <a:sx n="150" d="100"/>
          <a:sy n="150" d="100"/>
        </p:scale>
        <p:origin x="324"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332288" cy="3444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662613" y="0"/>
            <a:ext cx="4332287" cy="344488"/>
          </a:xfrm>
          <a:prstGeom prst="rect">
            <a:avLst/>
          </a:prstGeom>
        </p:spPr>
        <p:txBody>
          <a:bodyPr vert="horz" lIns="91440" tIns="45720" rIns="91440" bIns="45720" rtlCol="0"/>
          <a:lstStyle>
            <a:lvl1pPr algn="r">
              <a:defRPr sz="1200"/>
            </a:lvl1pPr>
          </a:lstStyle>
          <a:p>
            <a:fld id="{9164476C-0D5F-4EB6-A64F-97F01F333BA7}" type="datetimeFigureOut">
              <a:rPr lang="ko-KR" altLang="en-US" smtClean="0"/>
              <a:t>2020-02-11</a:t>
            </a:fld>
            <a:endParaRPr lang="ko-KR" altLang="en-US"/>
          </a:p>
        </p:txBody>
      </p:sp>
      <p:sp>
        <p:nvSpPr>
          <p:cNvPr id="4" name="슬라이드 이미지 개체 틀 3"/>
          <p:cNvSpPr>
            <a:spLocks noGrp="1" noRot="1" noChangeAspect="1"/>
          </p:cNvSpPr>
          <p:nvPr>
            <p:ph type="sldImg" idx="2"/>
          </p:nvPr>
        </p:nvSpPr>
        <p:spPr>
          <a:xfrm>
            <a:off x="2940050" y="858838"/>
            <a:ext cx="4116388" cy="2316162"/>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00125" y="3303588"/>
            <a:ext cx="7996238" cy="2703512"/>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521450"/>
            <a:ext cx="4332288" cy="3444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662613" y="6521450"/>
            <a:ext cx="4332287" cy="344488"/>
          </a:xfrm>
          <a:prstGeom prst="rect">
            <a:avLst/>
          </a:prstGeom>
        </p:spPr>
        <p:txBody>
          <a:bodyPr vert="horz" lIns="91440" tIns="45720" rIns="91440" bIns="45720" rtlCol="0" anchor="b"/>
          <a:lstStyle>
            <a:lvl1pPr algn="r">
              <a:defRPr sz="1200"/>
            </a:lvl1pPr>
          </a:lstStyle>
          <a:p>
            <a:fld id="{B7D0CD94-E557-4F31-8050-30C1B16DCBF5}" type="slidenum">
              <a:rPr lang="ko-KR" altLang="en-US" smtClean="0"/>
              <a:t>‹#›</a:t>
            </a:fld>
            <a:endParaRPr lang="ko-KR" altLang="en-US"/>
          </a:p>
        </p:txBody>
      </p:sp>
    </p:spTree>
    <p:extLst>
      <p:ext uri="{BB962C8B-B14F-4D97-AF65-F5344CB8AC3E}">
        <p14:creationId xmlns:p14="http://schemas.microsoft.com/office/powerpoint/2010/main" val="3704178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7D0CD94-E557-4F31-8050-30C1B16DCBF5}" type="slidenum">
              <a:rPr lang="ko-KR" altLang="en-US" smtClean="0"/>
              <a:t>1</a:t>
            </a:fld>
            <a:endParaRPr lang="ko-KR" altLang="en-US"/>
          </a:p>
        </p:txBody>
      </p:sp>
    </p:spTree>
    <p:extLst>
      <p:ext uri="{BB962C8B-B14F-4D97-AF65-F5344CB8AC3E}">
        <p14:creationId xmlns:p14="http://schemas.microsoft.com/office/powerpoint/2010/main" val="935008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ko-KR" altLang="en-US" dirty="0" smtClean="0"/>
              <a:t>기존의 하드웨어를 사용하여 이를 처리할</a:t>
            </a:r>
            <a:r>
              <a:rPr lang="ko-KR" altLang="en-US" baseline="0" dirty="0" smtClean="0"/>
              <a:t> 수 있다는 장점이 있지만 페이지 테이블을 </a:t>
            </a:r>
            <a:r>
              <a:rPr lang="en-US" altLang="ko-KR" baseline="0" dirty="0" smtClean="0"/>
              <a:t>untrusted system software</a:t>
            </a:r>
            <a:r>
              <a:rPr lang="ko-KR" altLang="en-US" baseline="0" dirty="0" smtClean="0"/>
              <a:t>가 관리하므로 </a:t>
            </a:r>
            <a:r>
              <a:rPr lang="en-US" altLang="ko-KR" baseline="0" dirty="0" smtClean="0"/>
              <a:t>address translation attack</a:t>
            </a:r>
            <a:r>
              <a:rPr lang="ko-KR" altLang="en-US" baseline="0" dirty="0" smtClean="0"/>
              <a:t>에 취약함</a:t>
            </a:r>
            <a:endParaRPr lang="en-US" altLang="ko-KR" baseline="0" dirty="0" smtClean="0"/>
          </a:p>
          <a:p>
            <a:pPr marL="228600" indent="-228600">
              <a:buAutoNum type="arabicPeriod"/>
            </a:pPr>
            <a:endParaRPr lang="en-US" altLang="ko-KR" dirty="0" smtClean="0"/>
          </a:p>
          <a:p>
            <a:pPr marL="228600" indent="-228600">
              <a:buAutoNum type="arabicPeriod"/>
            </a:pPr>
            <a:r>
              <a:rPr lang="en-US" altLang="ko-KR" dirty="0" smtClean="0"/>
              <a:t>EPC page</a:t>
            </a:r>
            <a:r>
              <a:rPr lang="ko-KR" altLang="en-US" dirty="0" smtClean="0"/>
              <a:t>가 할당 되면 이에 </a:t>
            </a:r>
            <a:r>
              <a:rPr lang="en-US" altLang="ko-KR" dirty="0" smtClean="0"/>
              <a:t>mapping</a:t>
            </a:r>
            <a:r>
              <a:rPr lang="en-US" altLang="ko-KR" baseline="0" dirty="0" smtClean="0"/>
              <a:t> </a:t>
            </a:r>
            <a:r>
              <a:rPr lang="ko-KR" altLang="en-US" baseline="0" dirty="0" smtClean="0"/>
              <a:t>된 가상주소가 </a:t>
            </a:r>
            <a:r>
              <a:rPr lang="en-US" altLang="ko-KR" baseline="0" dirty="0" smtClean="0"/>
              <a:t>EPC </a:t>
            </a:r>
            <a:r>
              <a:rPr lang="ko-KR" altLang="en-US" baseline="0" dirty="0" smtClean="0"/>
              <a:t>페이지 </a:t>
            </a:r>
            <a:r>
              <a:rPr lang="en-US" altLang="ko-KR" baseline="0" dirty="0" smtClean="0"/>
              <a:t>EPCM</a:t>
            </a:r>
            <a:r>
              <a:rPr lang="ko-KR" altLang="en-US" baseline="0" dirty="0" smtClean="0"/>
              <a:t>의 </a:t>
            </a:r>
            <a:r>
              <a:rPr lang="en-US" altLang="ko-KR" baseline="0" dirty="0" smtClean="0"/>
              <a:t>ADDRESS </a:t>
            </a:r>
            <a:r>
              <a:rPr lang="ko-KR" altLang="en-US" baseline="0" dirty="0" smtClean="0"/>
              <a:t>필드에 저장됨</a:t>
            </a:r>
            <a:r>
              <a:rPr lang="en-US" altLang="ko-KR" baseline="0" dirty="0" smtClean="0"/>
              <a:t>. </a:t>
            </a:r>
            <a:r>
              <a:rPr lang="ko-KR" altLang="en-US" dirty="0" smtClean="0"/>
              <a:t>위의 방법을 통해 </a:t>
            </a:r>
            <a:r>
              <a:rPr lang="en-US" altLang="ko-KR" dirty="0" smtClean="0"/>
              <a:t>active memory mapping attack</a:t>
            </a:r>
            <a:r>
              <a:rPr lang="ko-KR" altLang="en-US" dirty="0" smtClean="0"/>
              <a:t>를 방어한다</a:t>
            </a:r>
            <a:r>
              <a:rPr lang="en-US" altLang="ko-KR" dirty="0" smtClean="0"/>
              <a:t>. </a:t>
            </a:r>
          </a:p>
          <a:p>
            <a:pPr marL="228600" indent="-228600">
              <a:buAutoNum type="arabicPeriod"/>
            </a:pPr>
            <a:endParaRPr lang="en-US" altLang="ko-KR" dirty="0" smtClean="0"/>
          </a:p>
          <a:p>
            <a:pPr marL="0" indent="0">
              <a:buNone/>
            </a:pPr>
            <a:r>
              <a:rPr lang="ko-KR" altLang="en-US" dirty="0" smtClean="0"/>
              <a:t>질문</a:t>
            </a:r>
            <a:r>
              <a:rPr lang="en-US" altLang="ko-KR" dirty="0" smtClean="0"/>
              <a:t>) </a:t>
            </a:r>
            <a:r>
              <a:rPr lang="ko-KR" altLang="en-US" dirty="0" smtClean="0"/>
              <a:t>가상 주소를 </a:t>
            </a:r>
            <a:r>
              <a:rPr lang="en-US" altLang="ko-KR" dirty="0" smtClean="0"/>
              <a:t>address translation result</a:t>
            </a:r>
            <a:r>
              <a:rPr lang="ko-KR" altLang="en-US" dirty="0" smtClean="0"/>
              <a:t>가</a:t>
            </a:r>
            <a:r>
              <a:rPr lang="ko-KR" altLang="en-US" baseline="0" dirty="0" smtClean="0"/>
              <a:t> </a:t>
            </a:r>
            <a:r>
              <a:rPr lang="en-US" altLang="ko-KR" baseline="0" dirty="0" smtClean="0"/>
              <a:t>EPC page</a:t>
            </a:r>
            <a:r>
              <a:rPr lang="ko-KR" altLang="en-US" baseline="0" dirty="0" smtClean="0"/>
              <a:t>의 물리주소임을 </a:t>
            </a:r>
            <a:r>
              <a:rPr lang="en-US" altLang="ko-KR" baseline="0" dirty="0" smtClean="0"/>
              <a:t>CPU</a:t>
            </a:r>
            <a:r>
              <a:rPr lang="ko-KR" altLang="en-US" baseline="0" dirty="0" smtClean="0"/>
              <a:t>가 보장한다</a:t>
            </a:r>
            <a:r>
              <a:rPr lang="en-US" altLang="ko-KR" baseline="0" dirty="0" smtClean="0"/>
              <a:t>. </a:t>
            </a:r>
            <a:r>
              <a:rPr lang="ko-KR" altLang="en-US" baseline="0" dirty="0" smtClean="0"/>
              <a:t>그렇다면 이때 우리는 실제 </a:t>
            </a:r>
            <a:r>
              <a:rPr lang="en-US" altLang="ko-KR" baseline="0" dirty="0" smtClean="0"/>
              <a:t>EPC page</a:t>
            </a:r>
            <a:r>
              <a:rPr lang="ko-KR" altLang="en-US" baseline="0" dirty="0" smtClean="0"/>
              <a:t>의 물리주소를 알 수 있다</a:t>
            </a:r>
            <a:r>
              <a:rPr lang="en-US" altLang="ko-KR" baseline="0" dirty="0" smtClean="0"/>
              <a:t>???</a:t>
            </a:r>
          </a:p>
          <a:p>
            <a:pPr marL="0" indent="0">
              <a:buNone/>
            </a:pPr>
            <a:endParaRPr lang="en-US" altLang="ko-KR" baseline="0" dirty="0" smtClean="0"/>
          </a:p>
          <a:p>
            <a:pPr marL="228600" indent="-228600">
              <a:buAutoNum type="arabicPeriod" startAt="3"/>
            </a:pPr>
            <a:r>
              <a:rPr lang="ko-KR" altLang="en-US" baseline="0" dirty="0" smtClean="0"/>
              <a:t>위의 방법을 통해 </a:t>
            </a:r>
            <a:r>
              <a:rPr lang="en-US" altLang="ko-KR" baseline="0" dirty="0" smtClean="0"/>
              <a:t>passive memory mapping attack</a:t>
            </a:r>
            <a:r>
              <a:rPr lang="ko-KR" altLang="en-US" baseline="0" dirty="0" smtClean="0"/>
              <a:t>과 </a:t>
            </a:r>
            <a:r>
              <a:rPr lang="en-US" altLang="ko-KR" baseline="0" dirty="0" smtClean="0"/>
              <a:t>fault injection attack</a:t>
            </a:r>
            <a:r>
              <a:rPr lang="ko-KR" altLang="en-US" baseline="0" dirty="0" smtClean="0"/>
              <a:t>을 방지</a:t>
            </a:r>
            <a:r>
              <a:rPr lang="ko-KR" altLang="en-US" baseline="0" dirty="0"/>
              <a:t> </a:t>
            </a:r>
            <a:r>
              <a:rPr lang="en-US" altLang="ko-KR" baseline="0" dirty="0" smtClean="0"/>
              <a:t>– EPCM</a:t>
            </a:r>
            <a:r>
              <a:rPr lang="ko-KR" altLang="en-US" baseline="0" dirty="0" smtClean="0"/>
              <a:t>의 </a:t>
            </a:r>
            <a:r>
              <a:rPr lang="en-US" altLang="ko-KR" baseline="0" dirty="0" smtClean="0"/>
              <a:t>R/W/X </a:t>
            </a:r>
            <a:r>
              <a:rPr lang="ko-KR" altLang="en-US" baseline="0" dirty="0" smtClean="0"/>
              <a:t>비트는 시스템 소프트웨어 내의 페이지 테이블에 명시되어 있는 접근 권한을 무시함</a:t>
            </a:r>
            <a:r>
              <a:rPr lang="en-US" altLang="ko-KR" baseline="0" dirty="0" smtClean="0"/>
              <a:t>. </a:t>
            </a:r>
            <a:r>
              <a:rPr lang="ko-KR" altLang="en-US" baseline="0" dirty="0" smtClean="0"/>
              <a:t>따라서</a:t>
            </a:r>
            <a:r>
              <a:rPr lang="en-US" altLang="ko-KR" baseline="0" dirty="0" smtClean="0"/>
              <a:t>, </a:t>
            </a:r>
            <a:r>
              <a:rPr lang="ko-KR" altLang="en-US" baseline="0" dirty="0" smtClean="0"/>
              <a:t>프로그램 개발자는 </a:t>
            </a:r>
            <a:r>
              <a:rPr lang="en-US" altLang="ko-KR" baseline="0" dirty="0" smtClean="0"/>
              <a:t>enclave</a:t>
            </a:r>
            <a:r>
              <a:rPr lang="ko-KR" altLang="en-US" baseline="0" dirty="0" smtClean="0"/>
              <a:t> 응용프로그램을 만들 때 </a:t>
            </a:r>
            <a:r>
              <a:rPr lang="en-US" altLang="ko-KR" baseline="0" dirty="0" smtClean="0"/>
              <a:t>memory </a:t>
            </a:r>
            <a:r>
              <a:rPr lang="en-US" altLang="ko-KR" baseline="0" dirty="0" err="1" smtClean="0"/>
              <a:t>layou</a:t>
            </a:r>
            <a:r>
              <a:rPr lang="ko-KR" altLang="en-US" baseline="0" dirty="0" smtClean="0"/>
              <a:t>을 꼭 포함하여야 한다</a:t>
            </a:r>
            <a:r>
              <a:rPr lang="en-US" altLang="ko-KR" baseline="0" dirty="0" smtClean="0"/>
              <a:t>.</a:t>
            </a:r>
          </a:p>
          <a:p>
            <a:pPr marL="228600" indent="-228600">
              <a:buAutoNum type="arabicPeriod" startAt="3"/>
            </a:pPr>
            <a:endParaRPr lang="en-US" altLang="ko-KR" baseline="0" dirty="0" smtClean="0"/>
          </a:p>
          <a:p>
            <a:pPr marL="228600" indent="-228600">
              <a:buAutoNum type="arabicPeriod" startAt="3"/>
            </a:pPr>
            <a:r>
              <a:rPr lang="ko-KR" altLang="en-US" baseline="0" dirty="0" smtClean="0"/>
              <a:t>따라서</a:t>
            </a:r>
            <a:r>
              <a:rPr lang="en-US" altLang="ko-KR" baseline="0" dirty="0" smtClean="0"/>
              <a:t>, enclave </a:t>
            </a:r>
            <a:r>
              <a:rPr lang="ko-KR" altLang="en-US" baseline="0" dirty="0" smtClean="0"/>
              <a:t>공격자가 가상 주소 공간을 </a:t>
            </a:r>
            <a:r>
              <a:rPr lang="en-US" altLang="ko-KR" baseline="0" dirty="0" smtClean="0"/>
              <a:t>PRM </a:t>
            </a:r>
            <a:r>
              <a:rPr lang="ko-KR" altLang="en-US" baseline="0" dirty="0" smtClean="0"/>
              <a:t>밖의 페이지에 </a:t>
            </a:r>
            <a:r>
              <a:rPr lang="en-US" altLang="ko-KR" baseline="0" dirty="0" smtClean="0"/>
              <a:t>mapping </a:t>
            </a:r>
            <a:r>
              <a:rPr lang="ko-KR" altLang="en-US" baseline="0" dirty="0" smtClean="0"/>
              <a:t>하여도 이를 제한함</a:t>
            </a:r>
            <a:r>
              <a:rPr lang="en-US" altLang="ko-KR" baseline="0" dirty="0" smtClean="0"/>
              <a:t>.</a:t>
            </a:r>
          </a:p>
          <a:p>
            <a:pPr marL="228600" indent="-228600">
              <a:buAutoNum type="arabicPeriod" startAt="3"/>
            </a:pPr>
            <a:endParaRPr lang="en-US" altLang="ko-KR" baseline="0" dirty="0" smtClean="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11</a:t>
            </a:fld>
            <a:endParaRPr lang="ko-KR" altLang="en-US"/>
          </a:p>
        </p:txBody>
      </p:sp>
    </p:spTree>
    <p:extLst>
      <p:ext uri="{BB962C8B-B14F-4D97-AF65-F5344CB8AC3E}">
        <p14:creationId xmlns:p14="http://schemas.microsoft.com/office/powerpoint/2010/main" val="858475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4. </a:t>
            </a:r>
            <a:r>
              <a:rPr lang="ko-KR" altLang="en-US" dirty="0" smtClean="0"/>
              <a:t>이러한 제약은 </a:t>
            </a:r>
            <a:r>
              <a:rPr lang="en-US" altLang="ko-KR" dirty="0" smtClean="0"/>
              <a:t>SECS</a:t>
            </a:r>
            <a:r>
              <a:rPr lang="ko-KR" altLang="en-US" dirty="0" smtClean="0"/>
              <a:t>를 가지고 있는 </a:t>
            </a:r>
            <a:r>
              <a:rPr lang="en-US" altLang="ko-KR" dirty="0" smtClean="0"/>
              <a:t>EPC page</a:t>
            </a:r>
            <a:r>
              <a:rPr lang="ko-KR" altLang="en-US" dirty="0" smtClean="0"/>
              <a:t>와 비슷하다</a:t>
            </a:r>
            <a:r>
              <a:rPr lang="en-US" altLang="ko-KR" dirty="0" smtClean="0"/>
              <a:t>. </a:t>
            </a:r>
            <a:r>
              <a:rPr lang="ko-KR" altLang="en-US" dirty="0" smtClean="0"/>
              <a:t>하지만 다른 점은 </a:t>
            </a:r>
            <a:r>
              <a:rPr lang="en-US" altLang="ko-KR" dirty="0" smtClean="0"/>
              <a:t>TCS</a:t>
            </a:r>
            <a:r>
              <a:rPr lang="ko-KR" altLang="en-US" dirty="0" smtClean="0"/>
              <a:t>의 경우 </a:t>
            </a:r>
            <a:r>
              <a:rPr lang="en-US" altLang="ko-KR" dirty="0" smtClean="0"/>
              <a:t>enclave debugging </a:t>
            </a:r>
            <a:r>
              <a:rPr lang="ko-KR" altLang="en-US" dirty="0" smtClean="0"/>
              <a:t>명령어에 의해 </a:t>
            </a:r>
            <a:r>
              <a:rPr lang="en-US" altLang="ko-KR" dirty="0" smtClean="0"/>
              <a:t>architectural fields</a:t>
            </a:r>
            <a:r>
              <a:rPr lang="ko-KR" altLang="en-US" dirty="0" smtClean="0"/>
              <a:t>를 </a:t>
            </a:r>
            <a:r>
              <a:rPr lang="en-US" altLang="ko-KR" dirty="0" smtClean="0"/>
              <a:t>read</a:t>
            </a:r>
            <a:r>
              <a:rPr lang="en-US" altLang="ko-KR" baseline="0" dirty="0" smtClean="0"/>
              <a:t> </a:t>
            </a:r>
            <a:r>
              <a:rPr lang="ko-KR" altLang="en-US" baseline="0" dirty="0" smtClean="0"/>
              <a:t>할 수 있다</a:t>
            </a:r>
            <a:r>
              <a:rPr lang="en-US" altLang="ko-KR" baseline="0" dirty="0" smtClean="0"/>
              <a:t>.</a:t>
            </a:r>
            <a:endParaRPr lang="ko-KR" altLang="en-US"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12</a:t>
            </a:fld>
            <a:endParaRPr lang="ko-KR" altLang="en-US"/>
          </a:p>
        </p:txBody>
      </p:sp>
    </p:spTree>
    <p:extLst>
      <p:ext uri="{BB962C8B-B14F-4D97-AF65-F5344CB8AC3E}">
        <p14:creationId xmlns:p14="http://schemas.microsoft.com/office/powerpoint/2010/main" val="408008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13</a:t>
            </a:fld>
            <a:endParaRPr lang="ko-KR" altLang="en-US"/>
          </a:p>
        </p:txBody>
      </p:sp>
    </p:spTree>
    <p:extLst>
      <p:ext uri="{BB962C8B-B14F-4D97-AF65-F5344CB8AC3E}">
        <p14:creationId xmlns:p14="http://schemas.microsoft.com/office/powerpoint/2010/main" val="1430998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14</a:t>
            </a:fld>
            <a:endParaRPr lang="ko-KR" altLang="en-US"/>
          </a:p>
        </p:txBody>
      </p:sp>
    </p:spTree>
    <p:extLst>
      <p:ext uri="{BB962C8B-B14F-4D97-AF65-F5344CB8AC3E}">
        <p14:creationId xmlns:p14="http://schemas.microsoft.com/office/powerpoint/2010/main" val="2816034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1.</a:t>
            </a:r>
            <a:r>
              <a:rPr lang="en-US" altLang="ko-KR" baseline="0" dirty="0" smtClean="0"/>
              <a:t> </a:t>
            </a:r>
            <a:r>
              <a:rPr lang="ko-KR" altLang="en-US" baseline="0" dirty="0" smtClean="0"/>
              <a:t>특히 </a:t>
            </a:r>
            <a:r>
              <a:rPr lang="en-US" altLang="ko-KR" baseline="0" dirty="0" smtClean="0"/>
              <a:t>EPC page </a:t>
            </a:r>
            <a:r>
              <a:rPr lang="ko-KR" altLang="en-US" baseline="0" dirty="0" smtClean="0"/>
              <a:t>자원</a:t>
            </a:r>
            <a:r>
              <a:rPr lang="en-US" altLang="ko-KR" baseline="0" dirty="0" smtClean="0"/>
              <a:t> </a:t>
            </a:r>
            <a:r>
              <a:rPr lang="ko-KR" altLang="en-US" baseline="0" dirty="0" smtClean="0"/>
              <a:t>할당에 많이 연관</a:t>
            </a: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15</a:t>
            </a:fld>
            <a:endParaRPr lang="ko-KR" altLang="en-US"/>
          </a:p>
        </p:txBody>
      </p:sp>
    </p:spTree>
    <p:extLst>
      <p:ext uri="{BB962C8B-B14F-4D97-AF65-F5344CB8AC3E}">
        <p14:creationId xmlns:p14="http://schemas.microsoft.com/office/powerpoint/2010/main" val="2386598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4. INIT</a:t>
            </a:r>
            <a:r>
              <a:rPr lang="en-US" altLang="ko-KR" baseline="0" dirty="0" smtClean="0"/>
              <a:t> </a:t>
            </a:r>
            <a:r>
              <a:rPr lang="ko-KR" altLang="en-US" baseline="0" dirty="0" smtClean="0"/>
              <a:t>속성이 </a:t>
            </a:r>
            <a:r>
              <a:rPr lang="en-US" altLang="ko-KR" baseline="0" dirty="0" smtClean="0"/>
              <a:t>true </a:t>
            </a:r>
            <a:r>
              <a:rPr lang="ko-KR" altLang="en-US" baseline="0" dirty="0" smtClean="0"/>
              <a:t>이기 전까지 </a:t>
            </a:r>
            <a:r>
              <a:rPr lang="en-US" altLang="ko-KR" baseline="0" dirty="0" smtClean="0"/>
              <a:t>enclave’s code</a:t>
            </a:r>
            <a:r>
              <a:rPr lang="ko-KR" altLang="en-US" baseline="0" dirty="0" smtClean="0"/>
              <a:t>는 실행 될 수 없다</a:t>
            </a:r>
            <a:r>
              <a:rPr lang="en-US" altLang="ko-KR" baseline="0" dirty="0" smtClean="0"/>
              <a:t>.</a:t>
            </a: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16</a:t>
            </a:fld>
            <a:endParaRPr lang="ko-KR" altLang="en-US"/>
          </a:p>
        </p:txBody>
      </p:sp>
    </p:spTree>
    <p:extLst>
      <p:ext uri="{BB962C8B-B14F-4D97-AF65-F5344CB8AC3E}">
        <p14:creationId xmlns:p14="http://schemas.microsoft.com/office/powerpoint/2010/main" val="3723368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smtClean="0"/>
              <a:t>EADD </a:t>
            </a:r>
            <a:r>
              <a:rPr lang="ko-KR" altLang="en-US" dirty="0" smtClean="0"/>
              <a:t>명령어는 또한 </a:t>
            </a:r>
            <a:r>
              <a:rPr lang="en-US" altLang="ko-KR" dirty="0" smtClean="0"/>
              <a:t>TCS pages</a:t>
            </a:r>
            <a:r>
              <a:rPr lang="ko-KR" altLang="en-US" dirty="0" smtClean="0"/>
              <a:t>와 </a:t>
            </a:r>
            <a:r>
              <a:rPr lang="en-US" altLang="ko-KR" dirty="0" smtClean="0"/>
              <a:t>regular pages</a:t>
            </a:r>
            <a:r>
              <a:rPr lang="ko-KR" altLang="en-US" dirty="0" smtClean="0"/>
              <a:t>을 생성한다</a:t>
            </a:r>
            <a:r>
              <a:rPr lang="en-US" altLang="ko-KR" dirty="0" smtClean="0"/>
              <a:t>.</a:t>
            </a:r>
            <a:r>
              <a:rPr lang="en-US" altLang="ko-KR" baseline="0" dirty="0"/>
              <a:t> </a:t>
            </a:r>
            <a:r>
              <a:rPr lang="en-US" altLang="ko-KR" baseline="0" dirty="0" smtClean="0"/>
              <a:t> </a:t>
            </a:r>
            <a:r>
              <a:rPr lang="ko-KR" altLang="en-US" baseline="0" dirty="0" smtClean="0"/>
              <a:t>질문</a:t>
            </a:r>
            <a:r>
              <a:rPr lang="en-US" altLang="ko-KR" baseline="0" dirty="0" smtClean="0"/>
              <a:t>) regular page</a:t>
            </a:r>
            <a:r>
              <a:rPr lang="ko-KR" altLang="en-US" baseline="0" dirty="0" smtClean="0"/>
              <a:t>란 일반적인 </a:t>
            </a:r>
            <a:r>
              <a:rPr lang="en-US" altLang="ko-KR" baseline="0" dirty="0" err="1" smtClean="0"/>
              <a:t>epc</a:t>
            </a:r>
            <a:r>
              <a:rPr lang="en-US" altLang="ko-KR" baseline="0" dirty="0" smtClean="0"/>
              <a:t> page?</a:t>
            </a:r>
          </a:p>
          <a:p>
            <a:pPr marL="228600" indent="-228600">
              <a:buAutoNum type="arabicPeriod"/>
            </a:pPr>
            <a:endParaRPr lang="en-US" altLang="ko-KR" baseline="0" dirty="0" smtClean="0"/>
          </a:p>
          <a:p>
            <a:pPr marL="0" indent="0">
              <a:buNone/>
            </a:pPr>
            <a:r>
              <a:rPr lang="en-US" altLang="ko-KR" dirty="0" smtClean="0"/>
              <a:t>3.</a:t>
            </a:r>
            <a:r>
              <a:rPr lang="en-US" altLang="ko-KR" baseline="0" dirty="0" smtClean="0"/>
              <a:t>   Enclave </a:t>
            </a:r>
            <a:r>
              <a:rPr lang="ko-KR" altLang="en-US" baseline="0" dirty="0" smtClean="0"/>
              <a:t>내의 </a:t>
            </a:r>
            <a:r>
              <a:rPr lang="en-US" altLang="ko-KR" baseline="0" dirty="0" smtClean="0"/>
              <a:t>SECS</a:t>
            </a:r>
            <a:r>
              <a:rPr lang="ko-KR" altLang="en-US" baseline="0" dirty="0" smtClean="0"/>
              <a:t>가 초기화가 된 상태면 </a:t>
            </a:r>
            <a:r>
              <a:rPr lang="en-US" altLang="ko-KR" baseline="0" dirty="0" smtClean="0"/>
              <a:t>GP, </a:t>
            </a:r>
            <a:r>
              <a:rPr lang="ko-KR" altLang="en-US" baseline="0" dirty="0" smtClean="0"/>
              <a:t>이미 할당 된 </a:t>
            </a:r>
            <a:r>
              <a:rPr lang="en-US" altLang="ko-KR" baseline="0" dirty="0" smtClean="0"/>
              <a:t>EPC page</a:t>
            </a:r>
            <a:r>
              <a:rPr lang="ko-KR" altLang="en-US" baseline="0" dirty="0" smtClean="0"/>
              <a:t>에 </a:t>
            </a:r>
            <a:r>
              <a:rPr lang="en-US" altLang="ko-KR" baseline="0" dirty="0" smtClean="0"/>
              <a:t>EADD </a:t>
            </a:r>
            <a:r>
              <a:rPr lang="ko-KR" altLang="en-US" baseline="0" dirty="0" smtClean="0"/>
              <a:t>명령어를 수행할 경우 </a:t>
            </a:r>
            <a:r>
              <a:rPr lang="en-US" altLang="ko-KR" baseline="0" dirty="0" smtClean="0"/>
              <a:t>EPCM</a:t>
            </a:r>
            <a:r>
              <a:rPr lang="ko-KR" altLang="en-US" baseline="0" dirty="0" smtClean="0"/>
              <a:t>의 </a:t>
            </a:r>
            <a:r>
              <a:rPr lang="en-US" altLang="ko-KR" baseline="0" dirty="0" smtClean="0"/>
              <a:t>VALID </a:t>
            </a:r>
            <a:r>
              <a:rPr lang="ko-KR" altLang="en-US" baseline="0" dirty="0" smtClean="0"/>
              <a:t>가 </a:t>
            </a:r>
            <a:r>
              <a:rPr lang="en-US" altLang="ko-KR" baseline="0" dirty="0" smtClean="0"/>
              <a:t>1</a:t>
            </a:r>
            <a:r>
              <a:rPr lang="ko-KR" altLang="en-US" baseline="0" dirty="0" smtClean="0"/>
              <a:t>이기 때문에 </a:t>
            </a:r>
            <a:r>
              <a:rPr lang="en-US" altLang="ko-KR" baseline="0" dirty="0" smtClean="0"/>
              <a:t>PF </a:t>
            </a:r>
            <a:r>
              <a:rPr lang="ko-KR" altLang="en-US" baseline="0" dirty="0" smtClean="0"/>
              <a:t>발생</a:t>
            </a:r>
            <a:r>
              <a:rPr lang="en-US" altLang="ko-KR" baseline="0" dirty="0" smtClean="0"/>
              <a:t>. </a:t>
            </a:r>
            <a:r>
              <a:rPr lang="ko-KR" altLang="en-US" baseline="0" dirty="0" smtClean="0"/>
              <a:t>또한 </a:t>
            </a:r>
            <a:r>
              <a:rPr lang="en-US" altLang="ko-KR" baseline="0" dirty="0" smtClean="0"/>
              <a:t>EADD</a:t>
            </a:r>
            <a:r>
              <a:rPr lang="ko-KR" altLang="en-US" baseline="0" dirty="0" smtClean="0"/>
              <a:t>는 </a:t>
            </a:r>
            <a:r>
              <a:rPr lang="en-US" altLang="ko-KR" baseline="0" dirty="0" smtClean="0"/>
              <a:t>page</a:t>
            </a:r>
            <a:r>
              <a:rPr lang="ko-KR" altLang="en-US" baseline="0" dirty="0" smtClean="0"/>
              <a:t>의 가상 주소가 </a:t>
            </a:r>
            <a:r>
              <a:rPr lang="en-US" altLang="ko-KR" baseline="0" dirty="0" smtClean="0"/>
              <a:t>ELRANGE </a:t>
            </a:r>
            <a:r>
              <a:rPr lang="ko-KR" altLang="en-US" baseline="0" dirty="0" smtClean="0"/>
              <a:t>내에 포함하도록 보장함</a:t>
            </a:r>
            <a:r>
              <a:rPr lang="en-US" altLang="ko-KR" baseline="0" dirty="0" smtClean="0"/>
              <a:t>. </a:t>
            </a:r>
            <a:endParaRPr lang="en-US" altLang="ko-KR" dirty="0" smtClean="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17</a:t>
            </a:fld>
            <a:endParaRPr lang="ko-KR" altLang="en-US"/>
          </a:p>
        </p:txBody>
      </p:sp>
    </p:spTree>
    <p:extLst>
      <p:ext uri="{BB962C8B-B14F-4D97-AF65-F5344CB8AC3E}">
        <p14:creationId xmlns:p14="http://schemas.microsoft.com/office/powerpoint/2010/main" val="215097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baseline="0" dirty="0" smtClean="0"/>
              <a:t>2. Enclave</a:t>
            </a:r>
            <a:r>
              <a:rPr lang="ko-KR" altLang="en-US" baseline="0" dirty="0" smtClean="0"/>
              <a:t>로 복사해오고자 하는 </a:t>
            </a:r>
            <a:r>
              <a:rPr lang="en-US" altLang="ko-KR" baseline="0" dirty="0" smtClean="0"/>
              <a:t>code </a:t>
            </a:r>
            <a:r>
              <a:rPr lang="ko-KR" altLang="en-US" baseline="0" dirty="0" smtClean="0"/>
              <a:t>와 </a:t>
            </a:r>
            <a:r>
              <a:rPr lang="en-US" altLang="ko-KR" baseline="0" dirty="0" smtClean="0"/>
              <a:t>data</a:t>
            </a:r>
            <a:r>
              <a:rPr lang="ko-KR" altLang="en-US" baseline="0" dirty="0" smtClean="0"/>
              <a:t>가 존재하는 </a:t>
            </a:r>
            <a:r>
              <a:rPr lang="en-US" altLang="ko-KR" baseline="0" dirty="0" smtClean="0"/>
              <a:t>non-EPC page</a:t>
            </a:r>
          </a:p>
          <a:p>
            <a:pPr marL="228600" indent="-228600">
              <a:buAutoNum type="arabicPeriod"/>
            </a:pPr>
            <a:endParaRPr lang="en-US" altLang="ko-KR" dirty="0" smtClean="0"/>
          </a:p>
          <a:p>
            <a:pPr marL="0" indent="0">
              <a:buNone/>
            </a:pPr>
            <a:r>
              <a:rPr lang="en-US" altLang="ko-KR" dirty="0" smtClean="0"/>
              <a:t>5. SECINFO</a:t>
            </a:r>
            <a:r>
              <a:rPr lang="ko-KR" altLang="en-US" dirty="0" smtClean="0"/>
              <a:t>와 </a:t>
            </a:r>
            <a:r>
              <a:rPr lang="en-US" altLang="ko-KR" dirty="0" smtClean="0"/>
              <a:t>PAGEINFO</a:t>
            </a:r>
            <a:r>
              <a:rPr lang="ko-KR" altLang="en-US" dirty="0" smtClean="0"/>
              <a:t>는 </a:t>
            </a:r>
            <a:r>
              <a:rPr lang="en-US" altLang="ko-KR" dirty="0" smtClean="0"/>
              <a:t>system</a:t>
            </a:r>
            <a:r>
              <a:rPr lang="en-US" altLang="ko-KR" baseline="0" dirty="0" smtClean="0"/>
              <a:t> software</a:t>
            </a:r>
            <a:r>
              <a:rPr lang="ko-KR" altLang="en-US" baseline="0" dirty="0" smtClean="0"/>
              <a:t>에 의해 준비되며 </a:t>
            </a:r>
            <a:r>
              <a:rPr lang="en-US" altLang="ko-KR" baseline="0" dirty="0" smtClean="0"/>
              <a:t>non-EPC pages</a:t>
            </a:r>
            <a:r>
              <a:rPr lang="ko-KR" altLang="en-US" baseline="0" dirty="0" smtClean="0"/>
              <a:t>에 있어야 한다</a:t>
            </a:r>
            <a:r>
              <a:rPr lang="en-US" altLang="ko-KR" baseline="0" dirty="0" smtClean="0"/>
              <a:t>.</a:t>
            </a:r>
          </a:p>
          <a:p>
            <a:pPr marL="0" indent="0">
              <a:buNone/>
            </a:pPr>
            <a:endParaRPr lang="en-US" altLang="ko-KR" dirty="0" smtClean="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18</a:t>
            </a:fld>
            <a:endParaRPr lang="ko-KR" altLang="en-US"/>
          </a:p>
        </p:txBody>
      </p:sp>
    </p:spTree>
    <p:extLst>
      <p:ext uri="{BB962C8B-B14F-4D97-AF65-F5344CB8AC3E}">
        <p14:creationId xmlns:p14="http://schemas.microsoft.com/office/powerpoint/2010/main" val="600507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smtClean="0"/>
              <a:t>LE</a:t>
            </a:r>
            <a:r>
              <a:rPr lang="ko-KR" altLang="en-US" dirty="0" smtClean="0"/>
              <a:t>는 인텔에서 만든 특권 </a:t>
            </a:r>
            <a:r>
              <a:rPr lang="en-US" altLang="ko-KR" dirty="0" err="1" smtClean="0"/>
              <a:t>enclav</a:t>
            </a:r>
            <a:r>
              <a:rPr lang="ko-KR" altLang="en-US" dirty="0" smtClean="0"/>
              <a:t>이며 다른 </a:t>
            </a:r>
            <a:r>
              <a:rPr lang="en-US" altLang="ko-KR" dirty="0" err="1" smtClean="0"/>
              <a:t>enclav</a:t>
            </a:r>
            <a:r>
              <a:rPr lang="ko-KR" altLang="en-US" dirty="0" smtClean="0"/>
              <a:t>를 사용하기 위해서 먼저 선행 </a:t>
            </a:r>
            <a:r>
              <a:rPr lang="ko-KR" altLang="en-US" dirty="0" err="1" smtClean="0"/>
              <a:t>되어야하는</a:t>
            </a:r>
            <a:r>
              <a:rPr lang="ko-KR" altLang="en-US" dirty="0" smtClean="0"/>
              <a:t> 것이다</a:t>
            </a:r>
            <a:r>
              <a:rPr lang="en-US" altLang="ko-KR" dirty="0" smtClean="0"/>
              <a:t>.</a:t>
            </a:r>
          </a:p>
          <a:p>
            <a:pPr marL="228600" indent="-228600">
              <a:buAutoNum type="arabicPeriod"/>
            </a:pPr>
            <a:endParaRPr lang="en-US" altLang="ko-KR" dirty="0" smtClean="0"/>
          </a:p>
          <a:p>
            <a:pPr marL="228600" indent="-228600">
              <a:buAutoNum type="arabicPeriod" startAt="3"/>
            </a:pPr>
            <a:r>
              <a:rPr lang="en-US" altLang="ko-KR" dirty="0" smtClean="0"/>
              <a:t>SGX</a:t>
            </a:r>
            <a:r>
              <a:rPr lang="ko-KR" altLang="en-US" dirty="0" smtClean="0"/>
              <a:t>에 내부에 </a:t>
            </a:r>
            <a:r>
              <a:rPr lang="en-US" altLang="ko-KR" dirty="0" smtClean="0"/>
              <a:t>hard-coded</a:t>
            </a:r>
            <a:r>
              <a:rPr lang="en-US" altLang="ko-KR" baseline="0" dirty="0" smtClean="0"/>
              <a:t> </a:t>
            </a:r>
            <a:r>
              <a:rPr lang="ko-KR" altLang="en-US" baseline="0" dirty="0" smtClean="0"/>
              <a:t>되어 있는 </a:t>
            </a:r>
            <a:r>
              <a:rPr lang="en-US" altLang="ko-KR" baseline="0" dirty="0" smtClean="0"/>
              <a:t>key</a:t>
            </a:r>
            <a:r>
              <a:rPr lang="ko-KR" altLang="en-US" baseline="0" dirty="0" smtClean="0"/>
              <a:t>로 따라서 </a:t>
            </a:r>
            <a:r>
              <a:rPr lang="en-US" altLang="ko-KR" baseline="0" dirty="0" smtClean="0"/>
              <a:t>EINIT Token Structure </a:t>
            </a:r>
            <a:r>
              <a:rPr lang="ko-KR" altLang="en-US" baseline="0" dirty="0" smtClean="0"/>
              <a:t>확인 없이 </a:t>
            </a:r>
            <a:r>
              <a:rPr lang="en-US" altLang="ko-KR" baseline="0" dirty="0" smtClean="0"/>
              <a:t>EINIT</a:t>
            </a:r>
            <a:r>
              <a:rPr lang="ko-KR" altLang="en-US" baseline="0" dirty="0" smtClean="0"/>
              <a:t>으로 </a:t>
            </a:r>
            <a:r>
              <a:rPr lang="en-US" altLang="ko-KR" baseline="0" dirty="0" smtClean="0"/>
              <a:t>LE</a:t>
            </a:r>
            <a:r>
              <a:rPr lang="ko-KR" altLang="en-US" baseline="0" dirty="0" smtClean="0"/>
              <a:t>를 초기화 할 수 있다</a:t>
            </a:r>
            <a:r>
              <a:rPr lang="en-US" altLang="ko-KR" baseline="0" dirty="0" smtClean="0"/>
              <a:t>.</a:t>
            </a:r>
          </a:p>
          <a:p>
            <a:pPr marL="0" indent="0">
              <a:buNone/>
            </a:pPr>
            <a:endParaRPr lang="en-US" altLang="ko-KR" baseline="0" dirty="0"/>
          </a:p>
          <a:p>
            <a:pPr marL="0" indent="0">
              <a:buNone/>
            </a:pPr>
            <a:r>
              <a:rPr lang="en-US" altLang="ko-KR" baseline="0" dirty="0" smtClean="0"/>
              <a:t>5.   </a:t>
            </a:r>
            <a:r>
              <a:rPr lang="ko-KR" altLang="en-US" baseline="0" dirty="0" smtClean="0"/>
              <a:t>따라서 </a:t>
            </a:r>
            <a:r>
              <a:rPr lang="en-US" altLang="ko-KR" baseline="0" dirty="0" smtClean="0"/>
              <a:t>system software</a:t>
            </a:r>
            <a:r>
              <a:rPr lang="ko-KR" altLang="en-US" baseline="0" dirty="0" smtClean="0"/>
              <a:t>는 </a:t>
            </a:r>
            <a:r>
              <a:rPr lang="en-US" altLang="ko-KR" baseline="0" dirty="0" smtClean="0"/>
              <a:t>EINIT</a:t>
            </a:r>
            <a:r>
              <a:rPr lang="ko-KR" altLang="en-US" baseline="0" dirty="0" smtClean="0"/>
              <a:t>을 실행하기 전에 사용될 모든 </a:t>
            </a:r>
            <a:r>
              <a:rPr lang="en-US" altLang="ko-KR" baseline="0" dirty="0" smtClean="0"/>
              <a:t>page</a:t>
            </a:r>
            <a:r>
              <a:rPr lang="ko-KR" altLang="en-US" baseline="0" dirty="0" smtClean="0"/>
              <a:t>을 </a:t>
            </a:r>
            <a:r>
              <a:rPr lang="en-US" altLang="ko-KR" baseline="0" dirty="0" smtClean="0"/>
              <a:t>load </a:t>
            </a:r>
            <a:r>
              <a:rPr lang="ko-KR" altLang="en-US" baseline="0" dirty="0" err="1" smtClean="0"/>
              <a:t>해야한다</a:t>
            </a:r>
            <a:r>
              <a:rPr lang="en-US" altLang="ko-KR" baseline="0" dirty="0" smtClean="0"/>
              <a:t>.</a:t>
            </a:r>
            <a:endParaRPr lang="en-US" altLang="ko-KR" baseline="0"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19</a:t>
            </a:fld>
            <a:endParaRPr lang="ko-KR" altLang="en-US"/>
          </a:p>
        </p:txBody>
      </p:sp>
    </p:spTree>
    <p:extLst>
      <p:ext uri="{BB962C8B-B14F-4D97-AF65-F5344CB8AC3E}">
        <p14:creationId xmlns:p14="http://schemas.microsoft.com/office/powerpoint/2010/main" val="1941940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EPCM</a:t>
            </a:r>
            <a:r>
              <a:rPr lang="ko-KR" altLang="en-US" dirty="0" smtClean="0"/>
              <a:t>의 </a:t>
            </a:r>
            <a:r>
              <a:rPr lang="en-US" altLang="ko-KR" dirty="0" smtClean="0"/>
              <a:t>ENCLAVESECS</a:t>
            </a:r>
            <a:r>
              <a:rPr lang="en-US" altLang="ko-KR" baseline="0" dirty="0" smtClean="0"/>
              <a:t> field</a:t>
            </a:r>
            <a:r>
              <a:rPr lang="ko-KR" altLang="en-US" baseline="0" dirty="0" smtClean="0"/>
              <a:t>가 다른 </a:t>
            </a:r>
            <a:r>
              <a:rPr lang="en-US" altLang="ko-KR" baseline="0" dirty="0" smtClean="0"/>
              <a:t>enclave’s page</a:t>
            </a:r>
            <a:r>
              <a:rPr lang="ko-KR" altLang="en-US" baseline="0" dirty="0" smtClean="0"/>
              <a:t>에 의해 참조되는 것이 남아 있다면 </a:t>
            </a:r>
            <a:r>
              <a:rPr lang="ko-KR" altLang="en-US" dirty="0" smtClean="0"/>
              <a:t> </a:t>
            </a:r>
            <a:r>
              <a:rPr lang="en-US" altLang="ko-KR" dirty="0" smtClean="0"/>
              <a:t>EREMOVE</a:t>
            </a:r>
            <a:r>
              <a:rPr lang="ko-KR" altLang="en-US" dirty="0" smtClean="0"/>
              <a:t>가 거절된다</a:t>
            </a:r>
            <a:r>
              <a:rPr lang="en-US" altLang="ko-KR" dirty="0" smtClean="0"/>
              <a:t>.</a:t>
            </a: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20</a:t>
            </a:fld>
            <a:endParaRPr lang="ko-KR" altLang="en-US"/>
          </a:p>
        </p:txBody>
      </p:sp>
    </p:spTree>
    <p:extLst>
      <p:ext uri="{BB962C8B-B14F-4D97-AF65-F5344CB8AC3E}">
        <p14:creationId xmlns:p14="http://schemas.microsoft.com/office/powerpoint/2010/main" val="252269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3</a:t>
            </a:fld>
            <a:endParaRPr lang="ko-KR" altLang="en-US"/>
          </a:p>
        </p:txBody>
      </p:sp>
    </p:spTree>
    <p:extLst>
      <p:ext uri="{BB962C8B-B14F-4D97-AF65-F5344CB8AC3E}">
        <p14:creationId xmlns:p14="http://schemas.microsoft.com/office/powerpoint/2010/main" val="2567478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3. No hardware exception</a:t>
            </a:r>
            <a:r>
              <a:rPr lang="en-US" altLang="ko-KR" baseline="0" dirty="0" smtClean="0"/>
              <a:t> occur</a:t>
            </a:r>
          </a:p>
          <a:p>
            <a:endParaRPr lang="en-US" altLang="ko-KR" baseline="0" dirty="0" smtClean="0"/>
          </a:p>
          <a:p>
            <a:r>
              <a:rPr lang="en-US" altLang="ko-KR" baseline="0" dirty="0" smtClean="0"/>
              <a:t>5. AEX</a:t>
            </a:r>
            <a:r>
              <a:rPr lang="ko-KR" altLang="en-US" baseline="0" dirty="0" smtClean="0"/>
              <a:t>를 사용하여 </a:t>
            </a:r>
            <a:r>
              <a:rPr lang="ko-KR" altLang="en-US" baseline="0" dirty="0" err="1" smtClean="0"/>
              <a:t>인클레이브</a:t>
            </a:r>
            <a:r>
              <a:rPr lang="ko-KR" altLang="en-US" baseline="0" dirty="0" smtClean="0"/>
              <a:t> 모드 밖으로 전환</a:t>
            </a:r>
            <a:endParaRPr lang="en-US" altLang="ko-KR" baseline="0" dirty="0" smtClean="0"/>
          </a:p>
          <a:p>
            <a:endParaRPr lang="en-US" altLang="ko-KR" baseline="0" dirty="0" smtClean="0"/>
          </a:p>
          <a:p>
            <a:r>
              <a:rPr lang="en-US" altLang="ko-KR" dirty="0" smtClean="0"/>
              <a:t>CSSA</a:t>
            </a:r>
            <a:r>
              <a:rPr lang="en-US" altLang="ko-KR" baseline="0" dirty="0" smtClean="0"/>
              <a:t> current SSA</a:t>
            </a:r>
            <a:r>
              <a:rPr lang="ko-KR" altLang="en-US" baseline="0" dirty="0" smtClean="0"/>
              <a:t>로 </a:t>
            </a:r>
            <a:r>
              <a:rPr lang="en-US" altLang="ko-KR" baseline="0" dirty="0" smtClean="0"/>
              <a:t>used in the event that a hardware exception occurs while enclave code is executed</a:t>
            </a: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21</a:t>
            </a:fld>
            <a:endParaRPr lang="ko-KR" altLang="en-US"/>
          </a:p>
        </p:txBody>
      </p:sp>
    </p:spTree>
    <p:extLst>
      <p:ext uri="{BB962C8B-B14F-4D97-AF65-F5344CB8AC3E}">
        <p14:creationId xmlns:p14="http://schemas.microsoft.com/office/powerpoint/2010/main" val="3780865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3. </a:t>
            </a:r>
            <a:r>
              <a:rPr lang="ko-KR" altLang="en-US" dirty="0" smtClean="0"/>
              <a:t>특권 모드로는 진입하지 않음</a:t>
            </a:r>
            <a:r>
              <a:rPr lang="en-US" altLang="ko-KR" dirty="0" smtClean="0"/>
              <a:t>, </a:t>
            </a:r>
            <a:r>
              <a:rPr lang="ko-KR" altLang="en-US" dirty="0" smtClean="0"/>
              <a:t>따라서 </a:t>
            </a:r>
            <a:r>
              <a:rPr lang="ko-KR" altLang="en-US" dirty="0" err="1" smtClean="0"/>
              <a:t>인클레이브</a:t>
            </a:r>
            <a:r>
              <a:rPr lang="ko-KR" altLang="en-US" dirty="0" smtClean="0"/>
              <a:t> 코드는 </a:t>
            </a:r>
            <a:r>
              <a:rPr lang="en-US" altLang="ko-KR" dirty="0" smtClean="0"/>
              <a:t>ring 3</a:t>
            </a:r>
            <a:r>
              <a:rPr lang="ko-KR" altLang="en-US" dirty="0" smtClean="0"/>
              <a:t>의 권한으로 동작함</a:t>
            </a:r>
            <a:r>
              <a:rPr lang="en-US" altLang="ko-KR" dirty="0" smtClean="0"/>
              <a:t>. </a:t>
            </a:r>
            <a:r>
              <a:rPr lang="ko-KR" altLang="en-US" dirty="0" err="1" smtClean="0"/>
              <a:t>인클레이브를</a:t>
            </a:r>
            <a:r>
              <a:rPr lang="ko-KR" altLang="en-US" dirty="0" smtClean="0"/>
              <a:t> 직접 실행하는 주체를 사용자로 설정하며 운영체제 </a:t>
            </a:r>
            <a:r>
              <a:rPr lang="ko-KR" altLang="en-US" dirty="0" err="1" smtClean="0"/>
              <a:t>커널이나</a:t>
            </a:r>
            <a:r>
              <a:rPr lang="ko-KR" altLang="en-US" dirty="0" smtClean="0"/>
              <a:t> </a:t>
            </a:r>
            <a:r>
              <a:rPr lang="ko-KR" altLang="en-US" dirty="0" err="1" smtClean="0"/>
              <a:t>하이퍼바이저로부터</a:t>
            </a:r>
            <a:r>
              <a:rPr lang="ko-KR" altLang="en-US" dirty="0" smtClean="0"/>
              <a:t> </a:t>
            </a:r>
            <a:r>
              <a:rPr lang="ko-KR" altLang="en-US" dirty="0" err="1" smtClean="0"/>
              <a:t>인클레이브</a:t>
            </a:r>
            <a:r>
              <a:rPr lang="ko-KR" altLang="en-US" dirty="0" smtClean="0"/>
              <a:t> 실행을 보호할 수 있다</a:t>
            </a:r>
            <a:r>
              <a:rPr lang="en-US" altLang="ko-KR" dirty="0" smtClean="0"/>
              <a:t>.</a:t>
            </a:r>
          </a:p>
          <a:p>
            <a:endParaRPr lang="en-US" altLang="ko-KR" dirty="0" smtClean="0"/>
          </a:p>
          <a:p>
            <a:r>
              <a:rPr lang="en-US" altLang="ko-KR" dirty="0" smtClean="0"/>
              <a:t>5. EENTER</a:t>
            </a:r>
            <a:r>
              <a:rPr lang="ko-KR" altLang="en-US" dirty="0" smtClean="0"/>
              <a:t>는 신뢰할 수 없는 대상으로부터 호출되어 안전한 </a:t>
            </a:r>
            <a:r>
              <a:rPr lang="ko-KR" altLang="en-US" dirty="0" err="1" smtClean="0"/>
              <a:t>인클레이브로</a:t>
            </a:r>
            <a:r>
              <a:rPr lang="ko-KR" altLang="en-US" dirty="0" smtClean="0"/>
              <a:t> 전환하기 때문에 </a:t>
            </a:r>
            <a:r>
              <a:rPr lang="ko-KR" altLang="en-US" dirty="0" err="1" smtClean="0"/>
              <a:t>몇가지</a:t>
            </a:r>
            <a:r>
              <a:rPr lang="ko-KR" altLang="en-US" dirty="0" smtClean="0"/>
              <a:t> 보안사항을 </a:t>
            </a:r>
            <a:r>
              <a:rPr lang="ko-KR" altLang="en-US" dirty="0" err="1" smtClean="0"/>
              <a:t>고려해야함</a:t>
            </a:r>
            <a:r>
              <a:rPr lang="en-US" altLang="ko-KR" baseline="0" dirty="0" smtClean="0"/>
              <a:t>. RIP</a:t>
            </a:r>
            <a:r>
              <a:rPr lang="ko-KR" altLang="en-US" baseline="0" dirty="0" smtClean="0"/>
              <a:t>는 </a:t>
            </a:r>
            <a:r>
              <a:rPr lang="en-US" altLang="ko-KR" baseline="0" dirty="0" smtClean="0"/>
              <a:t>OENTRY</a:t>
            </a:r>
            <a:r>
              <a:rPr lang="ko-KR" altLang="en-US" baseline="0" dirty="0" smtClean="0"/>
              <a:t>의 값으로 설정되는데 이는 </a:t>
            </a:r>
            <a:r>
              <a:rPr lang="ko-KR" altLang="en-US" baseline="0" dirty="0" err="1" smtClean="0"/>
              <a:t>인클레이브의</a:t>
            </a:r>
            <a:r>
              <a:rPr lang="ko-KR" altLang="en-US" baseline="0" dirty="0" smtClean="0"/>
              <a:t> 코드가 사전에 정의된 지점에서만 실행된다는 점을 의미함</a:t>
            </a:r>
            <a:r>
              <a:rPr lang="en-US" altLang="ko-KR" baseline="0" dirty="0" smtClean="0"/>
              <a:t>. </a:t>
            </a:r>
            <a:endParaRPr lang="en-US" altLang="ko-KR" dirty="0" smtClean="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22</a:t>
            </a:fld>
            <a:endParaRPr lang="ko-KR" altLang="en-US"/>
          </a:p>
        </p:txBody>
      </p:sp>
    </p:spTree>
    <p:extLst>
      <p:ext uri="{BB962C8B-B14F-4D97-AF65-F5344CB8AC3E}">
        <p14:creationId xmlns:p14="http://schemas.microsoft.com/office/powerpoint/2010/main" val="3027563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smtClean="0"/>
              <a:t>XFRM</a:t>
            </a:r>
            <a:r>
              <a:rPr lang="ko-KR" altLang="en-US" dirty="0" smtClean="0"/>
              <a:t>은 </a:t>
            </a:r>
            <a:r>
              <a:rPr lang="ko-KR" altLang="en-US" dirty="0" err="1" smtClean="0"/>
              <a:t>인클레이브를</a:t>
            </a:r>
            <a:r>
              <a:rPr lang="ko-KR" altLang="en-US" dirty="0" smtClean="0"/>
              <a:t> 작성한 프로그래머가 의도한 값이므로 시스템 소프트웨어가 이를 임의의 값으로 변경하는 등의 공격을 방지함</a:t>
            </a:r>
            <a:r>
              <a:rPr lang="en-US" altLang="ko-KR" dirty="0" smtClean="0"/>
              <a:t>.</a:t>
            </a:r>
          </a:p>
          <a:p>
            <a:pPr marL="228600" indent="-228600">
              <a:buAutoNum type="arabicPeriod"/>
            </a:pPr>
            <a:endParaRPr lang="en-US" altLang="ko-KR" dirty="0" smtClean="0"/>
          </a:p>
          <a:p>
            <a:pPr marL="0" indent="0">
              <a:buNone/>
            </a:pPr>
            <a:r>
              <a:rPr lang="en-US" altLang="ko-KR" dirty="0" smtClean="0"/>
              <a:t>3.</a:t>
            </a:r>
            <a:r>
              <a:rPr lang="en-US" altLang="ko-KR" baseline="0" dirty="0" smtClean="0"/>
              <a:t>  </a:t>
            </a:r>
            <a:r>
              <a:rPr lang="en-US" altLang="ko-KR" baseline="0" dirty="0" smtClean="0"/>
              <a:t>Enclave exit</a:t>
            </a:r>
            <a:r>
              <a:rPr lang="ko-KR" altLang="en-US" baseline="0" dirty="0" smtClean="0"/>
              <a:t>하는 과정에서만 사용된다</a:t>
            </a:r>
            <a:endParaRPr lang="en-US" altLang="ko-KR" dirty="0" smtClean="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23</a:t>
            </a:fld>
            <a:endParaRPr lang="ko-KR" altLang="en-US"/>
          </a:p>
        </p:txBody>
      </p:sp>
    </p:spTree>
    <p:extLst>
      <p:ext uri="{BB962C8B-B14F-4D97-AF65-F5344CB8AC3E}">
        <p14:creationId xmlns:p14="http://schemas.microsoft.com/office/powerpoint/2010/main" val="4079985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ko-KR" altLang="en-US" baseline="0" dirty="0" smtClean="0"/>
              <a:t>다른 상황에서는 폴트가 발생</a:t>
            </a:r>
            <a:endParaRPr lang="en-US" altLang="ko-KR" baseline="0" dirty="0" smtClean="0"/>
          </a:p>
          <a:p>
            <a:pPr marL="228600" indent="-228600">
              <a:buAutoNum type="arabicPeriod"/>
            </a:pPr>
            <a:endParaRPr lang="en-US" altLang="ko-KR" baseline="0" dirty="0" smtClean="0"/>
          </a:p>
          <a:p>
            <a:pPr marL="228600" indent="-228600">
              <a:buAutoNum type="arabicPeriod"/>
            </a:pPr>
            <a:r>
              <a:rPr lang="en-US" altLang="ko-KR" baseline="0" dirty="0" err="1" smtClean="0"/>
              <a:t>Enlcave</a:t>
            </a:r>
            <a:r>
              <a:rPr lang="en-US" altLang="ko-KR" baseline="0" dirty="0" smtClean="0"/>
              <a:t> software</a:t>
            </a:r>
            <a:r>
              <a:rPr lang="ko-KR" altLang="en-US" baseline="0" dirty="0" smtClean="0"/>
              <a:t> </a:t>
            </a:r>
            <a:r>
              <a:rPr lang="en-US" altLang="ko-KR" baseline="0" dirty="0" smtClean="0"/>
              <a:t>cause a fault in its caller if it doesn’t restore the stack pointer RSP and the stack frame base pointer RBP to the values that they had when EENTER was called</a:t>
            </a:r>
          </a:p>
          <a:p>
            <a:pPr marL="228600" indent="-228600">
              <a:buAutoNum type="arabicPeriod"/>
            </a:pPr>
            <a:endParaRPr lang="en-US" altLang="ko-KR" baseline="0" dirty="0" smtClean="0"/>
          </a:p>
          <a:p>
            <a:pPr marL="228600" indent="-228600">
              <a:buAutoNum type="arabicPeriod"/>
            </a:pPr>
            <a:endParaRPr lang="en-US" altLang="ko-KR" baseline="0" dirty="0" smtClean="0"/>
          </a:p>
          <a:p>
            <a:pPr marL="228600" indent="-228600">
              <a:buAutoNum type="arabicPeriod"/>
            </a:pP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24</a:t>
            </a:fld>
            <a:endParaRPr lang="ko-KR" altLang="en-US"/>
          </a:p>
        </p:txBody>
      </p:sp>
    </p:spTree>
    <p:extLst>
      <p:ext uri="{BB962C8B-B14F-4D97-AF65-F5344CB8AC3E}">
        <p14:creationId xmlns:p14="http://schemas.microsoft.com/office/powerpoint/2010/main" val="2016297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 AEX</a:t>
            </a:r>
            <a:r>
              <a:rPr lang="ko-KR" altLang="en-US" baseline="0" dirty="0" smtClean="0"/>
              <a:t> </a:t>
            </a:r>
            <a:r>
              <a:rPr lang="ko-KR" altLang="en-US" baseline="0" dirty="0" err="1" smtClean="0"/>
              <a:t>핸들러는</a:t>
            </a:r>
            <a:r>
              <a:rPr lang="ko-KR" altLang="en-US" baseline="0" dirty="0" smtClean="0"/>
              <a:t> </a:t>
            </a:r>
            <a:r>
              <a:rPr lang="en-US" altLang="ko-KR" baseline="0" dirty="0" smtClean="0"/>
              <a:t>ERESUME </a:t>
            </a:r>
            <a:r>
              <a:rPr lang="ko-KR" altLang="en-US" baseline="0" dirty="0" smtClean="0"/>
              <a:t>명령어로 다시 </a:t>
            </a:r>
            <a:r>
              <a:rPr lang="ko-KR" altLang="en-US" baseline="0" dirty="0" err="1" smtClean="0"/>
              <a:t>인클레이브</a:t>
            </a:r>
            <a:r>
              <a:rPr lang="ko-KR" altLang="en-US" baseline="0" dirty="0" smtClean="0"/>
              <a:t> 실행 상태로 돌아감</a:t>
            </a:r>
            <a:endParaRPr lang="en-US" altLang="ko-KR" baseline="0" dirty="0" smtClean="0"/>
          </a:p>
          <a:p>
            <a:endParaRPr lang="en-US" altLang="ko-KR" baseline="0" dirty="0" smtClean="0"/>
          </a:p>
          <a:p>
            <a:r>
              <a:rPr lang="en-US" altLang="ko-KR" baseline="0" dirty="0" smtClean="0"/>
              <a:t>3. </a:t>
            </a:r>
            <a:r>
              <a:rPr lang="ko-KR" altLang="en-US" baseline="0" dirty="0" smtClean="0"/>
              <a:t>인텔에서는 하드웨어 예외가 발생하면 </a:t>
            </a:r>
            <a:r>
              <a:rPr lang="ko-KR" altLang="en-US" baseline="0" dirty="0" err="1" smtClean="0"/>
              <a:t>실행중이던</a:t>
            </a:r>
            <a:r>
              <a:rPr lang="ko-KR" altLang="en-US" baseline="0" dirty="0" smtClean="0"/>
              <a:t> 응용프로그램의 실행 </a:t>
            </a:r>
            <a:r>
              <a:rPr lang="ko-KR" altLang="en-US" baseline="0" dirty="0" err="1" smtClean="0"/>
              <a:t>컨텍스트를</a:t>
            </a:r>
            <a:r>
              <a:rPr lang="ko-KR" altLang="en-US" baseline="0" dirty="0" smtClean="0"/>
              <a:t> 시스템 소프트웨어에서 </a:t>
            </a:r>
            <a:r>
              <a:rPr lang="ko-KR" altLang="en-US" baseline="0" dirty="0" err="1" smtClean="0"/>
              <a:t>접근할수</a:t>
            </a:r>
            <a:r>
              <a:rPr lang="ko-KR" altLang="en-US" baseline="0" dirty="0" smtClean="0"/>
              <a:t> 있다 하지만 </a:t>
            </a:r>
            <a:r>
              <a:rPr lang="en-US" altLang="ko-KR" baseline="0" dirty="0" smtClean="0"/>
              <a:t>SGX</a:t>
            </a:r>
            <a:r>
              <a:rPr lang="ko-KR" altLang="en-US" baseline="0" dirty="0" smtClean="0"/>
              <a:t>에서는 시스템</a:t>
            </a:r>
            <a:r>
              <a:rPr lang="en-US" altLang="ko-KR" baseline="0" dirty="0" smtClean="0"/>
              <a:t> </a:t>
            </a:r>
            <a:r>
              <a:rPr lang="ko-KR" altLang="en-US" baseline="0" dirty="0" smtClean="0"/>
              <a:t>소프트웨어는 </a:t>
            </a:r>
            <a:r>
              <a:rPr lang="ko-KR" altLang="en-US" baseline="0" dirty="0" err="1" smtClean="0"/>
              <a:t>믿을수</a:t>
            </a:r>
            <a:r>
              <a:rPr lang="ko-KR" altLang="en-US" baseline="0" dirty="0" smtClean="0"/>
              <a:t> 없는 존재이기 때문에 다음과 같은 방식을 실행한다</a:t>
            </a:r>
            <a:r>
              <a:rPr lang="en-US" altLang="ko-KR" baseline="0" dirty="0" smtClean="0"/>
              <a:t>.</a:t>
            </a: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25</a:t>
            </a:fld>
            <a:endParaRPr lang="ko-KR" altLang="en-US"/>
          </a:p>
        </p:txBody>
      </p:sp>
    </p:spTree>
    <p:extLst>
      <p:ext uri="{BB962C8B-B14F-4D97-AF65-F5344CB8AC3E}">
        <p14:creationId xmlns:p14="http://schemas.microsoft.com/office/powerpoint/2010/main" val="1764149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baseline="0" dirty="0" smtClean="0"/>
              <a:t>AEP : Asynchronous Exit handler Pointer(AEP)</a:t>
            </a:r>
          </a:p>
          <a:p>
            <a:pPr marL="228600" indent="-228600">
              <a:buAutoNum type="arabicPeriod"/>
            </a:pPr>
            <a:endParaRPr lang="en-US" altLang="ko-KR" baseline="0" dirty="0" smtClean="0"/>
          </a:p>
          <a:p>
            <a:pPr marL="228600" indent="-228600">
              <a:buAutoNum type="arabicPeriod"/>
            </a:pPr>
            <a:r>
              <a:rPr lang="en-US" altLang="ko-KR" baseline="0" dirty="0" smtClean="0"/>
              <a:t>RSP : stack pointer register, RBP : stack frame base pointer </a:t>
            </a:r>
            <a:r>
              <a:rPr lang="en-US" altLang="ko-KR" baseline="0" dirty="0" err="1" smtClean="0"/>
              <a:t>resgister</a:t>
            </a:r>
            <a:endParaRPr lang="en-US" altLang="ko-KR" baseline="0" dirty="0" smtClean="0"/>
          </a:p>
          <a:p>
            <a:pPr marL="0" indent="0">
              <a:buNone/>
            </a:pPr>
            <a:r>
              <a:rPr lang="en-US" altLang="ko-KR" baseline="0" dirty="0" smtClean="0"/>
              <a:t>     IRET : interrupt return</a:t>
            </a:r>
          </a:p>
          <a:p>
            <a:pPr marL="228600" indent="-228600">
              <a:buAutoNum type="arabicPeriod"/>
            </a:pPr>
            <a:endParaRPr lang="en-US" altLang="ko-KR" baseline="0" dirty="0" smtClean="0"/>
          </a:p>
          <a:p>
            <a:pPr marL="228600" indent="-228600">
              <a:buAutoNum type="arabicPeriod"/>
            </a:pPr>
            <a:endParaRPr lang="en-US" altLang="ko-KR" baseline="0" dirty="0"/>
          </a:p>
          <a:p>
            <a:pPr marL="0" indent="0">
              <a:buNone/>
            </a:pPr>
            <a:r>
              <a:rPr lang="en-US" altLang="ko-KR" baseline="0" dirty="0" smtClean="0"/>
              <a:t>3.  </a:t>
            </a:r>
            <a:r>
              <a:rPr lang="ko-KR" altLang="en-US" baseline="0" dirty="0" smtClean="0"/>
              <a:t>시스템 소프트웨어의 </a:t>
            </a:r>
            <a:r>
              <a:rPr lang="en-US" altLang="ko-KR" baseline="0" dirty="0" smtClean="0"/>
              <a:t>exception handler</a:t>
            </a:r>
            <a:r>
              <a:rPr lang="ko-KR" altLang="en-US" baseline="0" dirty="0" smtClean="0"/>
              <a:t>가 종료되면 </a:t>
            </a:r>
            <a:r>
              <a:rPr lang="en-US" altLang="ko-KR" baseline="0" dirty="0" smtClean="0"/>
              <a:t>asynchronous exit handler code</a:t>
            </a:r>
            <a:r>
              <a:rPr lang="ko-KR" altLang="en-US" baseline="0" dirty="0" smtClean="0"/>
              <a:t>를 실행하게 함</a:t>
            </a:r>
            <a:endParaRPr lang="en-US" altLang="ko-KR" baseline="0" dirty="0" smtClean="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26</a:t>
            </a:fld>
            <a:endParaRPr lang="ko-KR" altLang="en-US"/>
          </a:p>
        </p:txBody>
      </p:sp>
    </p:spTree>
    <p:extLst>
      <p:ext uri="{BB962C8B-B14F-4D97-AF65-F5344CB8AC3E}">
        <p14:creationId xmlns:p14="http://schemas.microsoft.com/office/powerpoint/2010/main" val="3935212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27</a:t>
            </a:fld>
            <a:endParaRPr lang="ko-KR" altLang="en-US"/>
          </a:p>
        </p:txBody>
      </p:sp>
    </p:spTree>
    <p:extLst>
      <p:ext uri="{BB962C8B-B14F-4D97-AF65-F5344CB8AC3E}">
        <p14:creationId xmlns:p14="http://schemas.microsoft.com/office/powerpoint/2010/main" val="3886143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3. </a:t>
            </a:r>
            <a:r>
              <a:rPr lang="ko-KR" altLang="en-US" dirty="0" err="1" smtClean="0"/>
              <a:t>대칭키</a:t>
            </a:r>
            <a:r>
              <a:rPr lang="ko-KR" altLang="en-US" dirty="0" smtClean="0"/>
              <a:t> 암호화를 통해 </a:t>
            </a:r>
            <a:r>
              <a:rPr lang="en-US" altLang="ko-KR" dirty="0" smtClean="0"/>
              <a:t>confidentiality</a:t>
            </a:r>
            <a:r>
              <a:rPr lang="ko-KR" altLang="en-US" dirty="0" smtClean="0"/>
              <a:t>와 </a:t>
            </a:r>
            <a:r>
              <a:rPr lang="en-US" altLang="ko-KR" dirty="0" smtClean="0"/>
              <a:t>integrity</a:t>
            </a:r>
            <a:r>
              <a:rPr lang="ko-KR" altLang="en-US" dirty="0" smtClean="0"/>
              <a:t>를 보장</a:t>
            </a:r>
            <a:r>
              <a:rPr lang="en-US" altLang="ko-KR" dirty="0" smtClean="0"/>
              <a:t>, </a:t>
            </a:r>
            <a:r>
              <a:rPr lang="en-US" altLang="ko-KR" dirty="0" err="1" smtClean="0"/>
              <a:t>nonces</a:t>
            </a:r>
            <a:r>
              <a:rPr lang="ko-KR" altLang="en-US" dirty="0" smtClean="0"/>
              <a:t>를 </a:t>
            </a:r>
            <a:r>
              <a:rPr lang="en-US" altLang="ko-KR" dirty="0" smtClean="0"/>
              <a:t>EPC</a:t>
            </a:r>
            <a:r>
              <a:rPr lang="ko-KR" altLang="en-US" dirty="0" smtClean="0"/>
              <a:t>로 다시 가지고 온 </a:t>
            </a:r>
            <a:r>
              <a:rPr lang="en-US" altLang="ko-KR" dirty="0" smtClean="0"/>
              <a:t>page</a:t>
            </a:r>
            <a:r>
              <a:rPr lang="ko-KR" altLang="en-US" dirty="0" smtClean="0"/>
              <a:t>들의 통해 </a:t>
            </a:r>
            <a:r>
              <a:rPr lang="en-US" altLang="ko-KR" dirty="0" smtClean="0"/>
              <a:t>freshness(</a:t>
            </a:r>
            <a:r>
              <a:rPr lang="ko-KR" altLang="en-US" dirty="0" smtClean="0"/>
              <a:t>최신성</a:t>
            </a:r>
            <a:r>
              <a:rPr lang="en-US" altLang="ko-KR" dirty="0" smtClean="0"/>
              <a:t>) </a:t>
            </a:r>
            <a:r>
              <a:rPr lang="ko-KR" altLang="en-US" dirty="0" smtClean="0"/>
              <a:t>를 보장함</a:t>
            </a:r>
            <a:endParaRPr lang="en-US" altLang="ko-KR" dirty="0" smtClean="0"/>
          </a:p>
          <a:p>
            <a:endParaRPr lang="en-US" altLang="ko-KR" dirty="0" smtClean="0"/>
          </a:p>
          <a:p>
            <a:r>
              <a:rPr lang="ko-KR" altLang="en-US" dirty="0" smtClean="0"/>
              <a:t>추가</a:t>
            </a:r>
            <a:r>
              <a:rPr lang="en-US" altLang="ko-KR" dirty="0" smtClean="0"/>
              <a:t>) EPC </a:t>
            </a:r>
            <a:r>
              <a:rPr lang="ko-KR" altLang="en-US" dirty="0" smtClean="0"/>
              <a:t>페이지가 교체되기 전에 </a:t>
            </a:r>
            <a:r>
              <a:rPr lang="en-US" altLang="ko-KR" dirty="0" smtClean="0"/>
              <a:t>SGX</a:t>
            </a:r>
            <a:r>
              <a:rPr lang="ko-KR" altLang="en-US" dirty="0" smtClean="0"/>
              <a:t>는 교체되는 페이지에 대한  </a:t>
            </a:r>
            <a:r>
              <a:rPr lang="en-US" altLang="ko-KR" dirty="0" smtClean="0"/>
              <a:t>address translation </a:t>
            </a:r>
            <a:r>
              <a:rPr lang="ko-KR" altLang="en-US" dirty="0" smtClean="0"/>
              <a:t>정보가 </a:t>
            </a:r>
            <a:r>
              <a:rPr lang="en-US" altLang="ko-KR" dirty="0" smtClean="0"/>
              <a:t>RLB</a:t>
            </a:r>
            <a:r>
              <a:rPr lang="ko-KR" altLang="en-US" dirty="0" smtClean="0"/>
              <a:t>에 남아있지 않도록 </a:t>
            </a:r>
            <a:r>
              <a:rPr lang="ko-KR" altLang="en-US" dirty="0" err="1" smtClean="0"/>
              <a:t>보장해야한다</a:t>
            </a:r>
            <a:r>
              <a:rPr lang="en-US" altLang="ko-KR" dirty="0" smtClean="0"/>
              <a:t>. TLB-based address translation attack</a:t>
            </a:r>
            <a:r>
              <a:rPr lang="ko-KR" altLang="en-US" dirty="0" smtClean="0"/>
              <a:t>을 피하기 위해</a:t>
            </a:r>
            <a:endParaRPr lang="en-US" altLang="ko-KR" dirty="0" smtClean="0"/>
          </a:p>
          <a:p>
            <a:endParaRPr lang="en-US" altLang="ko-KR" dirty="0" smtClean="0"/>
          </a:p>
          <a:p>
            <a:r>
              <a:rPr lang="en-US" altLang="ko-KR" dirty="0" smtClean="0"/>
              <a:t>4. </a:t>
            </a:r>
            <a:r>
              <a:rPr lang="ko-KR" altLang="en-US" dirty="0" err="1" smtClean="0"/>
              <a:t>하이퍼바이저는</a:t>
            </a:r>
            <a:r>
              <a:rPr lang="ko-KR" altLang="en-US" dirty="0" smtClean="0"/>
              <a:t> </a:t>
            </a:r>
            <a:r>
              <a:rPr lang="en-US" altLang="ko-KR" dirty="0" smtClean="0"/>
              <a:t>physical</a:t>
            </a:r>
            <a:r>
              <a:rPr lang="en-US" altLang="ko-KR" baseline="0" dirty="0" smtClean="0"/>
              <a:t> resources</a:t>
            </a:r>
            <a:r>
              <a:rPr lang="ko-KR" altLang="en-US" baseline="0" dirty="0" smtClean="0"/>
              <a:t>에 대해 </a:t>
            </a:r>
            <a:r>
              <a:rPr lang="en-US" altLang="ko-KR" baseline="0" dirty="0" smtClean="0"/>
              <a:t>partition</a:t>
            </a:r>
            <a:r>
              <a:rPr lang="ko-KR" altLang="en-US" baseline="0" dirty="0" smtClean="0"/>
              <a:t>을 하는 용도로만 사용 따라서 시스템 소프트웨어라 함은 여기서는 </a:t>
            </a:r>
            <a:r>
              <a:rPr lang="en-US" altLang="ko-KR" baseline="0" dirty="0" smtClean="0"/>
              <a:t>OS kernel </a:t>
            </a:r>
            <a:r>
              <a:rPr lang="ko-KR" altLang="en-US" baseline="0" dirty="0" smtClean="0"/>
              <a:t>만을 나타냄 </a:t>
            </a: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28</a:t>
            </a:fld>
            <a:endParaRPr lang="ko-KR" altLang="en-US"/>
          </a:p>
        </p:txBody>
      </p:sp>
    </p:spTree>
    <p:extLst>
      <p:ext uri="{BB962C8B-B14F-4D97-AF65-F5344CB8AC3E}">
        <p14:creationId xmlns:p14="http://schemas.microsoft.com/office/powerpoint/2010/main" val="1557471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smtClean="0"/>
              <a:t>SGX</a:t>
            </a:r>
            <a:r>
              <a:rPr lang="ko-KR" altLang="en-US" dirty="0" smtClean="0"/>
              <a:t>는 메모리 내의 코드를 실행하는 측에서 보안 검사를 추가하지 않음</a:t>
            </a:r>
            <a:endParaRPr lang="en-US" altLang="ko-KR" dirty="0" smtClean="0"/>
          </a:p>
          <a:p>
            <a:pPr marL="228600" indent="-228600">
              <a:buAutoNum type="arabicPeriod"/>
            </a:pPr>
            <a:endParaRPr lang="en-US" altLang="ko-KR" dirty="0" smtClean="0"/>
          </a:p>
          <a:p>
            <a:pPr marL="228600" indent="-228600">
              <a:buAutoNum type="arabicPeriod"/>
            </a:pPr>
            <a:r>
              <a:rPr lang="en-US" altLang="ko-KR" dirty="0" smtClean="0"/>
              <a:t>EEXIT/AEX</a:t>
            </a:r>
            <a:r>
              <a:rPr lang="ko-KR" altLang="en-US" dirty="0" smtClean="0"/>
              <a:t>를 통해 </a:t>
            </a:r>
            <a:r>
              <a:rPr lang="ko-KR" altLang="en-US" dirty="0" err="1" smtClean="0"/>
              <a:t>인클레이브를</a:t>
            </a:r>
            <a:r>
              <a:rPr lang="ko-KR" altLang="en-US" dirty="0" smtClean="0"/>
              <a:t> 종료할 때 </a:t>
            </a:r>
            <a:r>
              <a:rPr lang="en-US" altLang="ko-KR" dirty="0" smtClean="0"/>
              <a:t>TLB</a:t>
            </a:r>
            <a:r>
              <a:rPr lang="ko-KR" altLang="en-US" dirty="0" smtClean="0"/>
              <a:t>를 </a:t>
            </a:r>
            <a:r>
              <a:rPr lang="en-US" altLang="ko-KR" dirty="0" smtClean="0"/>
              <a:t>flush </a:t>
            </a:r>
            <a:r>
              <a:rPr lang="ko-KR" altLang="en-US" dirty="0" err="1" smtClean="0"/>
              <a:t>해야함</a:t>
            </a:r>
            <a:r>
              <a:rPr lang="en-US" altLang="ko-KR" dirty="0" smtClean="0"/>
              <a:t>, EPC pages</a:t>
            </a:r>
            <a:r>
              <a:rPr lang="ko-KR" altLang="en-US" dirty="0" smtClean="0"/>
              <a:t>들을 할당 해제 </a:t>
            </a:r>
            <a:r>
              <a:rPr lang="ko-KR" altLang="en-US" dirty="0" err="1" smtClean="0"/>
              <a:t>할때</a:t>
            </a:r>
            <a:r>
              <a:rPr lang="ko-KR" altLang="en-US" dirty="0" smtClean="0"/>
              <a:t> 모든 프로세서는 종료되어야 함</a:t>
            </a:r>
            <a:endParaRPr lang="en-US" altLang="ko-KR" dirty="0" smtClean="0"/>
          </a:p>
          <a:p>
            <a:pPr marL="228600" indent="-228600">
              <a:buAutoNum type="arabicPeriod"/>
            </a:pPr>
            <a:endParaRPr lang="en-US" altLang="ko-KR" dirty="0" smtClean="0"/>
          </a:p>
          <a:p>
            <a:pPr marL="228600" indent="-228600">
              <a:buAutoNum type="arabicPeriod"/>
            </a:pPr>
            <a:r>
              <a:rPr lang="en-US" altLang="ko-KR" dirty="0" smtClean="0"/>
              <a:t>IPI</a:t>
            </a:r>
            <a:r>
              <a:rPr lang="ko-KR" altLang="en-US" dirty="0" smtClean="0"/>
              <a:t>는 시스템 소프트웨어에서 실행</a:t>
            </a:r>
            <a:r>
              <a:rPr lang="en-US" altLang="ko-KR" dirty="0" smtClean="0"/>
              <a:t>, </a:t>
            </a:r>
            <a:r>
              <a:rPr lang="ko-KR" altLang="en-US" dirty="0" smtClean="0"/>
              <a:t>따라서 </a:t>
            </a:r>
            <a:r>
              <a:rPr lang="en-US" altLang="ko-KR" dirty="0" smtClean="0"/>
              <a:t>EPC page’s EPCM</a:t>
            </a:r>
            <a:r>
              <a:rPr lang="ko-KR" altLang="en-US" dirty="0" smtClean="0"/>
              <a:t>에 </a:t>
            </a:r>
            <a:r>
              <a:rPr lang="en-US" altLang="ko-KR" dirty="0" smtClean="0"/>
              <a:t>free</a:t>
            </a:r>
            <a:r>
              <a:rPr lang="ko-KR" altLang="en-US" dirty="0" smtClean="0"/>
              <a:t>를 표기하기 전 </a:t>
            </a:r>
            <a:r>
              <a:rPr lang="en-US" altLang="ko-KR" dirty="0" smtClean="0"/>
              <a:t>TLB</a:t>
            </a:r>
            <a:r>
              <a:rPr lang="ko-KR" altLang="en-US" dirty="0" smtClean="0"/>
              <a:t>를 </a:t>
            </a:r>
            <a:r>
              <a:rPr lang="en-US" altLang="ko-KR" dirty="0" err="1" smtClean="0"/>
              <a:t>os</a:t>
            </a:r>
            <a:r>
              <a:rPr lang="ko-KR" altLang="en-US" dirty="0" smtClean="0"/>
              <a:t>가</a:t>
            </a:r>
            <a:r>
              <a:rPr lang="en-US" altLang="ko-KR" baseline="0" dirty="0" smtClean="0"/>
              <a:t> flush </a:t>
            </a:r>
            <a:r>
              <a:rPr lang="ko-KR" altLang="en-US" baseline="0" dirty="0" smtClean="0"/>
              <a:t>했는지</a:t>
            </a:r>
            <a:r>
              <a:rPr lang="en-US" altLang="ko-KR" baseline="0" dirty="0" smtClean="0"/>
              <a:t> </a:t>
            </a:r>
            <a:r>
              <a:rPr lang="ko-KR" altLang="en-US" baseline="0" dirty="0" smtClean="0"/>
              <a:t>체크함</a:t>
            </a:r>
            <a:r>
              <a:rPr lang="ko-KR" altLang="en-US" dirty="0" smtClean="0"/>
              <a:t> </a:t>
            </a:r>
            <a:r>
              <a:rPr lang="en-US" altLang="ko-KR" dirty="0" smtClean="0"/>
              <a:t>,</a:t>
            </a:r>
            <a:r>
              <a:rPr lang="en-US" altLang="ko-KR" baseline="0" dirty="0" smtClean="0"/>
              <a:t> IPI</a:t>
            </a:r>
            <a:r>
              <a:rPr lang="ko-KR" altLang="en-US" baseline="0" dirty="0" smtClean="0"/>
              <a:t>를 통해 </a:t>
            </a:r>
            <a:r>
              <a:rPr lang="en-US" altLang="ko-KR" baseline="0" dirty="0" smtClean="0"/>
              <a:t>TLB </a:t>
            </a:r>
            <a:r>
              <a:rPr lang="ko-KR" altLang="en-US" baseline="0" dirty="0" smtClean="0"/>
              <a:t>초기화가 일어나면 오버헤드가 상당하므로 </a:t>
            </a:r>
            <a:r>
              <a:rPr lang="en-US" altLang="ko-KR" baseline="0" dirty="0" smtClean="0"/>
              <a:t>SGX</a:t>
            </a:r>
            <a:r>
              <a:rPr lang="ko-KR" altLang="en-US" baseline="0" dirty="0" smtClean="0"/>
              <a:t>는 여러 페이지 교체가 단일 </a:t>
            </a:r>
            <a:r>
              <a:rPr lang="en-US" altLang="ko-KR" baseline="0" dirty="0" smtClean="0"/>
              <a:t>IPI/TLB </a:t>
            </a:r>
            <a:r>
              <a:rPr lang="ko-KR" altLang="en-US" baseline="0" dirty="0" smtClean="0"/>
              <a:t>초기화 과정에서 일어나도록 설계</a:t>
            </a:r>
            <a:endParaRPr lang="en-US" altLang="ko-KR" baseline="0" dirty="0" smtClean="0"/>
          </a:p>
          <a:p>
            <a:pPr marL="228600" indent="-228600">
              <a:buAutoNum type="arabicPeriod"/>
            </a:pPr>
            <a:endParaRPr lang="en-US" altLang="ko-KR" baseline="0" dirty="0" smtClean="0"/>
          </a:p>
          <a:p>
            <a:pPr marL="228600" indent="-228600">
              <a:buAutoNum type="arabicPeriod"/>
            </a:pP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29</a:t>
            </a:fld>
            <a:endParaRPr lang="ko-KR" altLang="en-US"/>
          </a:p>
        </p:txBody>
      </p:sp>
    </p:spTree>
    <p:extLst>
      <p:ext uri="{BB962C8B-B14F-4D97-AF65-F5344CB8AC3E}">
        <p14:creationId xmlns:p14="http://schemas.microsoft.com/office/powerpoint/2010/main" val="3795053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baseline="0" dirty="0" smtClean="0"/>
              <a:t>Address translation</a:t>
            </a:r>
            <a:r>
              <a:rPr lang="ko-KR" altLang="en-US" baseline="0" dirty="0" smtClean="0"/>
              <a:t>이 </a:t>
            </a:r>
            <a:r>
              <a:rPr lang="ko-KR" altLang="en-US" baseline="0" dirty="0" err="1" smtClean="0"/>
              <a:t>블락된</a:t>
            </a:r>
            <a:r>
              <a:rPr lang="ko-KR" altLang="en-US" baseline="0" dirty="0" smtClean="0"/>
              <a:t> </a:t>
            </a:r>
            <a:r>
              <a:rPr lang="en-US" altLang="ko-KR" baseline="0" dirty="0" err="1" smtClean="0"/>
              <a:t>epc</a:t>
            </a:r>
            <a:r>
              <a:rPr lang="ko-KR" altLang="en-US" baseline="0" dirty="0" smtClean="0"/>
              <a:t>페이지를 대상으로 이루어진 경우 </a:t>
            </a:r>
            <a:r>
              <a:rPr lang="en-US" altLang="ko-KR" baseline="0" dirty="0" err="1" smtClean="0"/>
              <a:t>sgx</a:t>
            </a:r>
            <a:r>
              <a:rPr lang="ko-KR" altLang="en-US" baseline="0" dirty="0" smtClean="0"/>
              <a:t>에서는 </a:t>
            </a:r>
            <a:r>
              <a:rPr lang="en-US" altLang="ko-KR" baseline="0" dirty="0" smtClean="0"/>
              <a:t>page fault </a:t>
            </a:r>
            <a:r>
              <a:rPr lang="ko-KR" altLang="en-US" baseline="0" dirty="0" smtClean="0"/>
              <a:t>발생 이를 통해 한번 </a:t>
            </a:r>
            <a:r>
              <a:rPr lang="en-US" altLang="ko-KR" baseline="0" dirty="0" smtClean="0"/>
              <a:t>block</a:t>
            </a:r>
            <a:r>
              <a:rPr lang="ko-KR" altLang="en-US" baseline="0" dirty="0" smtClean="0"/>
              <a:t>된 페이지는 </a:t>
            </a:r>
            <a:r>
              <a:rPr lang="en-US" altLang="ko-KR" baseline="0" dirty="0" err="1" smtClean="0"/>
              <a:t>cpu</a:t>
            </a:r>
            <a:r>
              <a:rPr lang="ko-KR" altLang="en-US" baseline="0" dirty="0" smtClean="0"/>
              <a:t>에서 다시 </a:t>
            </a:r>
            <a:r>
              <a:rPr lang="en-US" altLang="ko-KR" baseline="0" dirty="0" err="1" smtClean="0"/>
              <a:t>tlb</a:t>
            </a:r>
            <a:r>
              <a:rPr lang="ko-KR" altLang="en-US" baseline="0" dirty="0" smtClean="0"/>
              <a:t>에 작성하지 못하도록 한다</a:t>
            </a:r>
            <a:endParaRPr lang="en-US" altLang="ko-KR" baseline="0" dirty="0" smtClean="0"/>
          </a:p>
          <a:p>
            <a:pPr marL="228600" indent="-228600">
              <a:buAutoNum type="arabicPeriod"/>
            </a:pPr>
            <a:endParaRPr lang="en-US" altLang="ko-KR" baseline="0" dirty="0" smtClean="0"/>
          </a:p>
          <a:p>
            <a:pPr marL="228600" indent="-228600">
              <a:buAutoNum type="arabicPeriod" startAt="3"/>
            </a:pPr>
            <a:r>
              <a:rPr lang="en-US" altLang="ko-KR" baseline="0" dirty="0" smtClean="0"/>
              <a:t>ETRACK</a:t>
            </a:r>
            <a:r>
              <a:rPr lang="ko-KR" altLang="en-US" baseline="0" dirty="0" smtClean="0"/>
              <a:t>은 </a:t>
            </a:r>
            <a:r>
              <a:rPr lang="ko-KR" altLang="en-US" baseline="0" dirty="0" err="1" smtClean="0"/>
              <a:t>인클레이브</a:t>
            </a:r>
            <a:r>
              <a:rPr lang="ko-KR" altLang="en-US" baseline="0" dirty="0" smtClean="0"/>
              <a:t> </a:t>
            </a:r>
            <a:r>
              <a:rPr lang="en-US" altLang="ko-KR" baseline="0" dirty="0" err="1" smtClean="0"/>
              <a:t>sece</a:t>
            </a:r>
            <a:r>
              <a:rPr lang="ko-KR" altLang="en-US" baseline="0" dirty="0" smtClean="0"/>
              <a:t>의 가상주소를 필요로 함 여러 </a:t>
            </a:r>
            <a:r>
              <a:rPr lang="ko-KR" altLang="en-US" baseline="0" dirty="0" err="1" smtClean="0"/>
              <a:t>인클레이브의</a:t>
            </a:r>
            <a:r>
              <a:rPr lang="ko-KR" altLang="en-US" baseline="0" dirty="0" smtClean="0"/>
              <a:t> </a:t>
            </a:r>
            <a:r>
              <a:rPr lang="en-US" altLang="ko-KR" baseline="0" dirty="0" smtClean="0"/>
              <a:t>EPC </a:t>
            </a:r>
            <a:r>
              <a:rPr lang="ko-KR" altLang="en-US" baseline="0" dirty="0" smtClean="0"/>
              <a:t>페이지를 </a:t>
            </a:r>
            <a:r>
              <a:rPr lang="ko-KR" altLang="en-US" baseline="0" dirty="0" err="1" smtClean="0"/>
              <a:t>교체할때는</a:t>
            </a:r>
            <a:r>
              <a:rPr lang="ko-KR" altLang="en-US" baseline="0" dirty="0" smtClean="0"/>
              <a:t> 각각의 </a:t>
            </a:r>
            <a:r>
              <a:rPr lang="ko-KR" altLang="en-US" baseline="0" dirty="0" err="1" smtClean="0"/>
              <a:t>인클레이브에서</a:t>
            </a:r>
            <a:r>
              <a:rPr lang="ko-KR" altLang="en-US" baseline="0" dirty="0" smtClean="0"/>
              <a:t> </a:t>
            </a:r>
            <a:r>
              <a:rPr lang="en-US" altLang="ko-KR" baseline="0" dirty="0" smtClean="0"/>
              <a:t>ETRACK</a:t>
            </a:r>
            <a:r>
              <a:rPr lang="ko-KR" altLang="en-US" baseline="0" dirty="0" smtClean="0"/>
              <a:t>을 실행</a:t>
            </a:r>
            <a:endParaRPr lang="en-US" altLang="ko-KR" baseline="0" dirty="0" smtClean="0"/>
          </a:p>
          <a:p>
            <a:pPr marL="228600" indent="-228600">
              <a:buAutoNum type="arabicPeriod" startAt="3"/>
            </a:pPr>
            <a:endParaRPr lang="en-US" altLang="ko-KR" baseline="0" dirty="0" smtClean="0"/>
          </a:p>
          <a:p>
            <a:pPr marL="228600" indent="-228600">
              <a:buAutoNum type="arabicPeriod" startAt="3"/>
            </a:pPr>
            <a:r>
              <a:rPr lang="en-US" altLang="ko-KR" baseline="0" dirty="0" smtClean="0"/>
              <a:t>EWB </a:t>
            </a:r>
            <a:r>
              <a:rPr lang="ko-KR" altLang="en-US" baseline="0" dirty="0" smtClean="0"/>
              <a:t>명령어는 먼저 교체대상 페이지가 블록 상태인지 확인하며 </a:t>
            </a:r>
            <a:r>
              <a:rPr lang="en-US" altLang="ko-KR" baseline="0" dirty="0" smtClean="0"/>
              <a:t>ETRACK </a:t>
            </a:r>
            <a:r>
              <a:rPr lang="ko-KR" altLang="en-US" baseline="0" dirty="0" smtClean="0"/>
              <a:t>명령어를 통해 모든 </a:t>
            </a:r>
            <a:r>
              <a:rPr lang="en-US" altLang="ko-KR" baseline="0" dirty="0" smtClean="0"/>
              <a:t>TLB</a:t>
            </a:r>
            <a:r>
              <a:rPr lang="ko-KR" altLang="en-US" baseline="0" dirty="0" smtClean="0"/>
              <a:t>가 초기화 되었는지 확인 이후 </a:t>
            </a:r>
            <a:r>
              <a:rPr lang="en-US" altLang="ko-KR" baseline="0" dirty="0" smtClean="0"/>
              <a:t>EPC </a:t>
            </a:r>
            <a:r>
              <a:rPr lang="ko-KR" altLang="en-US" baseline="0" dirty="0" smtClean="0"/>
              <a:t>페이지를 암호화 하여 </a:t>
            </a:r>
            <a:r>
              <a:rPr lang="en-US" altLang="ko-KR" baseline="0" dirty="0" smtClean="0"/>
              <a:t>DRAM</a:t>
            </a:r>
            <a:r>
              <a:rPr lang="ko-KR" altLang="en-US" baseline="0" dirty="0" smtClean="0"/>
              <a:t>에 넣으며 해당 페이지의 </a:t>
            </a:r>
            <a:r>
              <a:rPr lang="en-US" altLang="ko-KR" baseline="0" dirty="0" smtClean="0"/>
              <a:t>EPCM</a:t>
            </a:r>
            <a:r>
              <a:rPr lang="ko-KR" altLang="en-US" baseline="0" dirty="0" smtClean="0"/>
              <a:t>의 </a:t>
            </a:r>
            <a:r>
              <a:rPr lang="en-US" altLang="ko-KR" baseline="0" dirty="0" smtClean="0"/>
              <a:t>valid </a:t>
            </a:r>
            <a:r>
              <a:rPr lang="ko-KR" altLang="en-US" baseline="0" dirty="0" smtClean="0"/>
              <a:t>와</a:t>
            </a:r>
            <a:r>
              <a:rPr lang="en-US" altLang="ko-KR" baseline="0" dirty="0" smtClean="0"/>
              <a:t> blocked</a:t>
            </a:r>
            <a:r>
              <a:rPr lang="ko-KR" altLang="en-US" baseline="0" dirty="0" err="1" smtClean="0"/>
              <a:t>비트를</a:t>
            </a:r>
            <a:r>
              <a:rPr lang="ko-KR" altLang="en-US" baseline="0" dirty="0" smtClean="0"/>
              <a:t> 초기화 함</a:t>
            </a:r>
            <a:endParaRPr lang="en-US" altLang="ko-KR" baseline="0" dirty="0" smtClean="0"/>
          </a:p>
          <a:p>
            <a:pPr marL="228600" indent="-228600">
              <a:buAutoNum type="arabicPeriod" startAt="3"/>
            </a:pPr>
            <a:endParaRPr lang="en-US" altLang="ko-KR" baseline="0" dirty="0" smtClean="0"/>
          </a:p>
          <a:p>
            <a:pPr marL="228600" indent="-228600">
              <a:buAutoNum type="arabicPeriod" startAt="3"/>
            </a:pPr>
            <a:endParaRPr lang="en-US" altLang="ko-KR" baseline="0" dirty="0" smtClean="0"/>
          </a:p>
          <a:p>
            <a:pPr marL="228600" indent="-228600">
              <a:buAutoNum type="arabicPeriod"/>
            </a:pP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30</a:t>
            </a:fld>
            <a:endParaRPr lang="ko-KR" altLang="en-US"/>
          </a:p>
        </p:txBody>
      </p:sp>
    </p:spTree>
    <p:extLst>
      <p:ext uri="{BB962C8B-B14F-4D97-AF65-F5344CB8AC3E}">
        <p14:creationId xmlns:p14="http://schemas.microsoft.com/office/powerpoint/2010/main" val="425897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4</a:t>
            </a:fld>
            <a:endParaRPr lang="ko-KR" altLang="en-US"/>
          </a:p>
        </p:txBody>
      </p:sp>
    </p:spTree>
    <p:extLst>
      <p:ext uri="{BB962C8B-B14F-4D97-AF65-F5344CB8AC3E}">
        <p14:creationId xmlns:p14="http://schemas.microsoft.com/office/powerpoint/2010/main" val="3635432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baseline="0" dirty="0" smtClean="0"/>
              <a:t>VA</a:t>
            </a:r>
            <a:r>
              <a:rPr lang="ko-KR" altLang="en-US" baseline="0" dirty="0" smtClean="0"/>
              <a:t>는</a:t>
            </a:r>
            <a:r>
              <a:rPr lang="en-US" altLang="ko-KR" baseline="0" dirty="0" smtClean="0"/>
              <a:t> EPC </a:t>
            </a:r>
            <a:r>
              <a:rPr lang="ko-KR" altLang="en-US" baseline="0" dirty="0" smtClean="0"/>
              <a:t>페이지의 일종으로 </a:t>
            </a:r>
            <a:r>
              <a:rPr lang="en-US" altLang="ko-KR" baseline="0" dirty="0" smtClean="0"/>
              <a:t>EWB</a:t>
            </a:r>
            <a:r>
              <a:rPr lang="ko-KR" altLang="en-US" baseline="0" dirty="0" smtClean="0"/>
              <a:t>가 생성한 </a:t>
            </a:r>
            <a:r>
              <a:rPr lang="ko-KR" altLang="en-US" baseline="0" dirty="0" err="1" smtClean="0"/>
              <a:t>넌스값을</a:t>
            </a:r>
            <a:r>
              <a:rPr lang="ko-KR" altLang="en-US" baseline="0" dirty="0" smtClean="0"/>
              <a:t> 저장</a:t>
            </a:r>
            <a:r>
              <a:rPr lang="en-US" altLang="ko-KR" baseline="0" dirty="0" smtClean="0"/>
              <a:t>. VA</a:t>
            </a:r>
            <a:r>
              <a:rPr lang="ko-KR" altLang="en-US" baseline="0" dirty="0" smtClean="0"/>
              <a:t>는 슬롯으로 구성되어 있고 각 슬롯은 하나의 </a:t>
            </a:r>
            <a:r>
              <a:rPr lang="ko-KR" altLang="en-US" baseline="0" dirty="0" err="1" smtClean="0"/>
              <a:t>넌스값을</a:t>
            </a:r>
            <a:r>
              <a:rPr lang="ko-KR" altLang="en-US" baseline="0" dirty="0" smtClean="0"/>
              <a:t> 저장</a:t>
            </a:r>
            <a:r>
              <a:rPr lang="en-US" altLang="ko-KR" baseline="0" dirty="0" smtClean="0"/>
              <a:t>. </a:t>
            </a:r>
            <a:r>
              <a:rPr lang="ko-KR" altLang="en-US" baseline="0" dirty="0" smtClean="0"/>
              <a:t>각 </a:t>
            </a:r>
            <a:r>
              <a:rPr lang="en-US" altLang="ko-KR" baseline="0" dirty="0" smtClean="0"/>
              <a:t>VA 512</a:t>
            </a:r>
            <a:r>
              <a:rPr lang="ko-KR" altLang="en-US" baseline="0" dirty="0" smtClean="0"/>
              <a:t>개의 슬롯을 가짐</a:t>
            </a:r>
            <a:endParaRPr lang="en-US" altLang="ko-KR" baseline="0" dirty="0" smtClean="0"/>
          </a:p>
          <a:p>
            <a:pPr marL="228600" indent="-228600">
              <a:buAutoNum type="arabicPeriod"/>
            </a:pPr>
            <a:endParaRPr lang="en-US" altLang="ko-KR" baseline="0" dirty="0" smtClean="0"/>
          </a:p>
          <a:p>
            <a:pPr marL="228600" indent="-228600">
              <a:buAutoNum type="arabicPeriod"/>
            </a:pPr>
            <a:r>
              <a:rPr lang="en-US" altLang="ko-KR" baseline="0" dirty="0" smtClean="0"/>
              <a:t>EPCM</a:t>
            </a:r>
            <a:r>
              <a:rPr lang="ko-KR" altLang="en-US" baseline="0" dirty="0" smtClean="0"/>
              <a:t>에 </a:t>
            </a:r>
            <a:r>
              <a:rPr lang="en-US" altLang="ko-KR" baseline="0" dirty="0" smtClean="0"/>
              <a:t>PT_VA</a:t>
            </a:r>
            <a:r>
              <a:rPr lang="ko-KR" altLang="en-US" baseline="0" dirty="0" smtClean="0"/>
              <a:t>라고 작성</a:t>
            </a:r>
            <a:endParaRPr lang="en-US" altLang="ko-KR" baseline="0" dirty="0" smtClean="0"/>
          </a:p>
          <a:p>
            <a:pPr marL="228600" indent="-228600">
              <a:buAutoNum type="arabicPeriod"/>
            </a:pPr>
            <a:endParaRPr lang="en-US" altLang="ko-KR" baseline="0" dirty="0" smtClean="0"/>
          </a:p>
          <a:p>
            <a:pPr marL="228600" indent="-228600">
              <a:buAutoNum type="arabicPeriod" startAt="4"/>
            </a:pPr>
            <a:r>
              <a:rPr lang="en-US" altLang="ko-KR" baseline="0" dirty="0" err="1" smtClean="0"/>
              <a:t>Va</a:t>
            </a:r>
            <a:r>
              <a:rPr lang="en-US" altLang="ko-KR" baseline="0" dirty="0" smtClean="0"/>
              <a:t> page</a:t>
            </a:r>
            <a:r>
              <a:rPr lang="ko-KR" altLang="en-US" baseline="0" dirty="0" smtClean="0"/>
              <a:t>는 어떤 </a:t>
            </a:r>
            <a:r>
              <a:rPr lang="ko-KR" altLang="en-US" baseline="0" dirty="0" err="1" smtClean="0"/>
              <a:t>인클레이브와도</a:t>
            </a:r>
            <a:r>
              <a:rPr lang="ko-KR" altLang="en-US" baseline="0" dirty="0" smtClean="0"/>
              <a:t> 연관이 없다</a:t>
            </a:r>
            <a:r>
              <a:rPr lang="en-US" altLang="ko-KR" baseline="0" dirty="0" smtClean="0"/>
              <a:t>. </a:t>
            </a:r>
          </a:p>
          <a:p>
            <a:pPr marL="0" indent="0">
              <a:buNone/>
            </a:pPr>
            <a:r>
              <a:rPr lang="en-US" altLang="ko-KR" baseline="0" dirty="0" smtClean="0"/>
              <a:t>     Dram </a:t>
            </a:r>
            <a:r>
              <a:rPr lang="ko-KR" altLang="en-US" baseline="0" dirty="0" smtClean="0"/>
              <a:t>영역으로 교체된 페이지를 암호화 한 </a:t>
            </a:r>
            <a:r>
              <a:rPr lang="ko-KR" altLang="en-US" baseline="0" dirty="0" err="1" smtClean="0"/>
              <a:t>넌스값을</a:t>
            </a:r>
            <a:r>
              <a:rPr lang="ko-KR" altLang="en-US" baseline="0" dirty="0" smtClean="0"/>
              <a:t> 모두 버리므로 </a:t>
            </a:r>
            <a:r>
              <a:rPr lang="en-US" altLang="ko-KR" baseline="0" dirty="0" smtClean="0"/>
              <a:t>EPC</a:t>
            </a:r>
            <a:r>
              <a:rPr lang="ko-KR" altLang="en-US" baseline="0" dirty="0" smtClean="0"/>
              <a:t>에 다시 복원시킬 수 없다</a:t>
            </a:r>
            <a:endParaRPr lang="en-US" altLang="ko-KR" baseline="0" dirty="0" smtClean="0"/>
          </a:p>
          <a:p>
            <a:pPr marL="0" indent="0">
              <a:buNone/>
            </a:pPr>
            <a:endParaRPr lang="en-US" altLang="ko-KR" baseline="0" dirty="0" smtClean="0"/>
          </a:p>
          <a:p>
            <a:pPr marL="0" indent="0">
              <a:buNone/>
            </a:pP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31</a:t>
            </a:fld>
            <a:endParaRPr lang="ko-KR" altLang="en-US"/>
          </a:p>
        </p:txBody>
      </p:sp>
    </p:spTree>
    <p:extLst>
      <p:ext uri="{BB962C8B-B14F-4D97-AF65-F5344CB8AC3E}">
        <p14:creationId xmlns:p14="http://schemas.microsoft.com/office/powerpoint/2010/main" val="4136244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3. SECS</a:t>
            </a:r>
            <a:r>
              <a:rPr lang="ko-KR" altLang="en-US" dirty="0" smtClean="0"/>
              <a:t>가 교체될 때도 건들지 못함</a:t>
            </a:r>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32</a:t>
            </a:fld>
            <a:endParaRPr lang="ko-KR" altLang="en-US"/>
          </a:p>
        </p:txBody>
      </p:sp>
    </p:spTree>
    <p:extLst>
      <p:ext uri="{BB962C8B-B14F-4D97-AF65-F5344CB8AC3E}">
        <p14:creationId xmlns:p14="http://schemas.microsoft.com/office/powerpoint/2010/main" val="3033261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33</a:t>
            </a:fld>
            <a:endParaRPr lang="ko-KR" altLang="en-US"/>
          </a:p>
        </p:txBody>
      </p:sp>
    </p:spTree>
    <p:extLst>
      <p:ext uri="{BB962C8B-B14F-4D97-AF65-F5344CB8AC3E}">
        <p14:creationId xmlns:p14="http://schemas.microsoft.com/office/powerpoint/2010/main" val="58349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34</a:t>
            </a:fld>
            <a:endParaRPr lang="ko-KR" altLang="en-US"/>
          </a:p>
        </p:txBody>
      </p:sp>
    </p:spTree>
    <p:extLst>
      <p:ext uri="{BB962C8B-B14F-4D97-AF65-F5344CB8AC3E}">
        <p14:creationId xmlns:p14="http://schemas.microsoft.com/office/powerpoint/2010/main" val="1046946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35</a:t>
            </a:fld>
            <a:endParaRPr lang="ko-KR" altLang="en-US"/>
          </a:p>
        </p:txBody>
      </p:sp>
    </p:spTree>
    <p:extLst>
      <p:ext uri="{BB962C8B-B14F-4D97-AF65-F5344CB8AC3E}">
        <p14:creationId xmlns:p14="http://schemas.microsoft.com/office/powerpoint/2010/main" val="2675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5</a:t>
            </a:fld>
            <a:endParaRPr lang="ko-KR" altLang="en-US"/>
          </a:p>
        </p:txBody>
      </p:sp>
    </p:spTree>
    <p:extLst>
      <p:ext uri="{BB962C8B-B14F-4D97-AF65-F5344CB8AC3E}">
        <p14:creationId xmlns:p14="http://schemas.microsoft.com/office/powerpoint/2010/main" val="40856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시스템 소프트웨어가 </a:t>
            </a:r>
            <a:r>
              <a:rPr lang="en-US" altLang="ko-KR" dirty="0" err="1" smtClean="0"/>
              <a:t>epc</a:t>
            </a:r>
            <a:r>
              <a:rPr lang="en-US" altLang="ko-KR" dirty="0" smtClean="0"/>
              <a:t> page</a:t>
            </a:r>
            <a:r>
              <a:rPr lang="ko-KR" altLang="en-US" dirty="0" smtClean="0"/>
              <a:t>를 </a:t>
            </a:r>
            <a:r>
              <a:rPr lang="en-US" altLang="ko-KR" dirty="0" err="1" smtClean="0"/>
              <a:t>enclav</a:t>
            </a:r>
            <a:r>
              <a:rPr lang="ko-KR" altLang="en-US" dirty="0" smtClean="0"/>
              <a:t>에 할당되도록 설계</a:t>
            </a:r>
            <a:r>
              <a:rPr lang="en-US" altLang="ko-KR" dirty="0" smtClean="0"/>
              <a:t>, but </a:t>
            </a:r>
            <a:r>
              <a:rPr lang="ko-KR" altLang="en-US" dirty="0" smtClean="0"/>
              <a:t>문제가 </a:t>
            </a:r>
            <a:r>
              <a:rPr lang="ko-KR" altLang="en-US" dirty="0" err="1" smtClean="0"/>
              <a:t>있는경우</a:t>
            </a:r>
            <a:r>
              <a:rPr lang="ko-KR" altLang="en-US" dirty="0" smtClean="0"/>
              <a:t> </a:t>
            </a:r>
            <a:r>
              <a:rPr lang="en-US" altLang="ko-KR" dirty="0" smtClean="0"/>
              <a:t>SGX </a:t>
            </a:r>
            <a:r>
              <a:rPr lang="en-US" altLang="ko-KR" dirty="0" err="1" smtClean="0"/>
              <a:t>processo</a:t>
            </a:r>
            <a:r>
              <a:rPr lang="ko-KR" altLang="en-US" dirty="0" smtClean="0"/>
              <a:t>에서 </a:t>
            </a:r>
            <a:r>
              <a:rPr lang="ko-KR" altLang="en-US" dirty="0" err="1" smtClean="0"/>
              <a:t>체크후</a:t>
            </a:r>
            <a:r>
              <a:rPr lang="ko-KR" altLang="en-US" dirty="0" smtClean="0"/>
              <a:t> 거부 가능 예로</a:t>
            </a:r>
            <a:r>
              <a:rPr lang="en-US" altLang="ko-KR" dirty="0" smtClean="0"/>
              <a:t>, </a:t>
            </a:r>
            <a:r>
              <a:rPr lang="ko-KR" altLang="en-US" dirty="0" smtClean="0"/>
              <a:t>시스템 소프트웨어가 같은 </a:t>
            </a:r>
            <a:r>
              <a:rPr lang="en-US" altLang="ko-KR" dirty="0" smtClean="0"/>
              <a:t>EPC</a:t>
            </a:r>
            <a:r>
              <a:rPr lang="en-US" altLang="ko-KR" baseline="0" dirty="0" smtClean="0"/>
              <a:t> page</a:t>
            </a:r>
            <a:r>
              <a:rPr lang="ko-KR" altLang="en-US" baseline="0" dirty="0" smtClean="0"/>
              <a:t>를 서로 다른 </a:t>
            </a:r>
            <a:r>
              <a:rPr lang="en-US" altLang="ko-KR" baseline="0" dirty="0" err="1" smtClean="0"/>
              <a:t>enclav</a:t>
            </a:r>
            <a:r>
              <a:rPr lang="ko-KR" altLang="en-US" baseline="0" dirty="0" smtClean="0"/>
              <a:t>에 할당하는 경우 할당하는 명령을 수행하는 </a:t>
            </a:r>
            <a:r>
              <a:rPr lang="en-US" altLang="ko-KR" baseline="0" dirty="0" smtClean="0"/>
              <a:t>SGX </a:t>
            </a:r>
            <a:r>
              <a:rPr lang="ko-KR" altLang="en-US" baseline="0" dirty="0" smtClean="0"/>
              <a:t>명령어가 실패</a:t>
            </a:r>
            <a:endParaRPr lang="en-US" altLang="ko-KR" baseline="0" dirty="0" smtClean="0"/>
          </a:p>
          <a:p>
            <a:endParaRPr lang="en-US" altLang="ko-KR" baseline="0" dirty="0" smtClean="0"/>
          </a:p>
          <a:p>
            <a:r>
              <a:rPr lang="en-US" altLang="ko-KR" baseline="0" dirty="0" smtClean="0"/>
              <a:t>Non-EPC </a:t>
            </a:r>
            <a:r>
              <a:rPr lang="en-US" altLang="ko-KR" baseline="0" dirty="0" err="1" smtClean="0"/>
              <a:t>memor</a:t>
            </a:r>
            <a:r>
              <a:rPr lang="ko-KR" altLang="en-US" baseline="0" dirty="0" smtClean="0"/>
              <a:t>를 사용하여 </a:t>
            </a:r>
            <a:r>
              <a:rPr lang="en-US" altLang="ko-KR" baseline="0" dirty="0" smtClean="0"/>
              <a:t>enclaves </a:t>
            </a:r>
            <a:r>
              <a:rPr lang="ko-KR" altLang="en-US" baseline="0" dirty="0" smtClean="0"/>
              <a:t>간의 데이터를 공유할 수 있다</a:t>
            </a:r>
            <a:r>
              <a:rPr lang="en-US" altLang="ko-KR" baseline="0" dirty="0" smtClean="0"/>
              <a:t>.</a:t>
            </a:r>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6</a:t>
            </a:fld>
            <a:endParaRPr lang="ko-KR" altLang="en-US"/>
          </a:p>
        </p:txBody>
      </p:sp>
    </p:spTree>
    <p:extLst>
      <p:ext uri="{BB962C8B-B14F-4D97-AF65-F5344CB8AC3E}">
        <p14:creationId xmlns:p14="http://schemas.microsoft.com/office/powerpoint/2010/main" val="217194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SGX </a:t>
            </a:r>
            <a:r>
              <a:rPr lang="ko-KR" altLang="en-US" dirty="0" smtClean="0"/>
              <a:t>명령어는 가상주소를 기반으로 명령어를 처리함 따라서 </a:t>
            </a:r>
            <a:r>
              <a:rPr lang="en-US" altLang="ko-KR" dirty="0" smtClean="0"/>
              <a:t>SECS</a:t>
            </a:r>
            <a:r>
              <a:rPr lang="ko-KR" altLang="en-US" dirty="0" smtClean="0"/>
              <a:t>의 가상주소를 활용하여 </a:t>
            </a:r>
            <a:r>
              <a:rPr lang="ko-KR" altLang="en-US" dirty="0" err="1" smtClean="0"/>
              <a:t>인클레이브를</a:t>
            </a:r>
            <a:r>
              <a:rPr lang="ko-KR" altLang="en-US" dirty="0" smtClean="0"/>
              <a:t> </a:t>
            </a:r>
            <a:r>
              <a:rPr lang="ko-KR" altLang="en-US" dirty="0" err="1" smtClean="0"/>
              <a:t>구별할수</a:t>
            </a:r>
            <a:r>
              <a:rPr lang="ko-KR" altLang="en-US" dirty="0" smtClean="0"/>
              <a:t> 있다</a:t>
            </a:r>
            <a:r>
              <a:rPr lang="en-US" altLang="ko-KR" dirty="0" smtClean="0"/>
              <a:t>.</a:t>
            </a:r>
          </a:p>
          <a:p>
            <a:endParaRPr lang="en-US" altLang="ko-KR" dirty="0" smtClean="0"/>
          </a:p>
          <a:p>
            <a:r>
              <a:rPr lang="ko-KR" altLang="en-US" dirty="0" smtClean="0"/>
              <a:t>또한 명령어가 </a:t>
            </a:r>
            <a:r>
              <a:rPr lang="en-US" altLang="ko-KR" dirty="0" smtClean="0"/>
              <a:t>SECS</a:t>
            </a:r>
            <a:r>
              <a:rPr lang="ko-KR" altLang="en-US" dirty="0" smtClean="0"/>
              <a:t>의 가상주소를</a:t>
            </a:r>
            <a:r>
              <a:rPr lang="ko-KR" altLang="en-US" baseline="0" dirty="0" smtClean="0"/>
              <a:t> 사용하여 </a:t>
            </a:r>
            <a:r>
              <a:rPr lang="ko-KR" altLang="en-US" baseline="0" dirty="0" err="1" smtClean="0"/>
              <a:t>인클레이브를</a:t>
            </a:r>
            <a:r>
              <a:rPr lang="ko-KR" altLang="en-US" baseline="0" dirty="0" smtClean="0"/>
              <a:t> 구별하므로 시스템 소프트웨어는 자신이 관리하는 </a:t>
            </a:r>
            <a:r>
              <a:rPr lang="ko-KR" altLang="en-US" baseline="0" dirty="0" err="1" smtClean="0"/>
              <a:t>인클레이브의</a:t>
            </a:r>
            <a:r>
              <a:rPr lang="ko-KR" altLang="en-US" baseline="0" dirty="0" smtClean="0"/>
              <a:t> </a:t>
            </a:r>
            <a:r>
              <a:rPr lang="en-US" altLang="ko-KR" baseline="0" dirty="0" smtClean="0"/>
              <a:t>SECS</a:t>
            </a:r>
            <a:r>
              <a:rPr lang="ko-KR" altLang="en-US" baseline="0" dirty="0" smtClean="0"/>
              <a:t>를 가리키는 </a:t>
            </a:r>
            <a:r>
              <a:rPr lang="ko-KR" altLang="en-US" baseline="0" dirty="0" err="1" smtClean="0"/>
              <a:t>엔트리를</a:t>
            </a:r>
            <a:r>
              <a:rPr lang="ko-KR" altLang="en-US" baseline="0" dirty="0" smtClean="0"/>
              <a:t> 페이지 테이블에 </a:t>
            </a:r>
            <a:r>
              <a:rPr lang="ko-KR" altLang="en-US" baseline="0" dirty="0" err="1" smtClean="0"/>
              <a:t>작성해야한다</a:t>
            </a:r>
            <a:r>
              <a:rPr lang="en-US" altLang="ko-KR" baseline="0" dirty="0" smtClean="0"/>
              <a:t>.</a:t>
            </a:r>
          </a:p>
          <a:p>
            <a:endParaRPr lang="en-US" altLang="ko-KR" baseline="0" dirty="0" smtClean="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7</a:t>
            </a:fld>
            <a:endParaRPr lang="ko-KR" altLang="en-US"/>
          </a:p>
        </p:txBody>
      </p:sp>
    </p:spTree>
    <p:extLst>
      <p:ext uri="{BB962C8B-B14F-4D97-AF65-F5344CB8AC3E}">
        <p14:creationId xmlns:p14="http://schemas.microsoft.com/office/powerpoint/2010/main" val="429398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8</a:t>
            </a:fld>
            <a:endParaRPr lang="ko-KR" altLang="en-US"/>
          </a:p>
        </p:txBody>
      </p:sp>
    </p:spTree>
    <p:extLst>
      <p:ext uri="{BB962C8B-B14F-4D97-AF65-F5344CB8AC3E}">
        <p14:creationId xmlns:p14="http://schemas.microsoft.com/office/powerpoint/2010/main" val="3842148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3. </a:t>
            </a:r>
            <a:r>
              <a:rPr lang="ko-KR" altLang="en-US" dirty="0" smtClean="0"/>
              <a:t>따라서 </a:t>
            </a:r>
            <a:r>
              <a:rPr lang="en-US" altLang="ko-KR" dirty="0" smtClean="0"/>
              <a:t>enclave</a:t>
            </a:r>
            <a:r>
              <a:rPr lang="ko-KR" altLang="en-US" dirty="0" smtClean="0"/>
              <a:t>는 자신의 코드와 데이터를 </a:t>
            </a:r>
            <a:r>
              <a:rPr lang="en-US" altLang="ko-KR" dirty="0" smtClean="0"/>
              <a:t>ELRANGE </a:t>
            </a:r>
            <a:r>
              <a:rPr lang="ko-KR" altLang="en-US" dirty="0" smtClean="0"/>
              <a:t>내에 </a:t>
            </a:r>
            <a:r>
              <a:rPr lang="ko-KR" altLang="en-US" dirty="0" err="1" smtClean="0"/>
              <a:t>저장하여야함</a:t>
            </a:r>
            <a:r>
              <a:rPr lang="en-US" altLang="ko-KR" dirty="0" smtClean="0"/>
              <a:t>.</a:t>
            </a:r>
          </a:p>
          <a:p>
            <a:endParaRPr lang="en-US" altLang="ko-KR" dirty="0" smtClean="0"/>
          </a:p>
          <a:p>
            <a:r>
              <a:rPr lang="en-US" altLang="ko-KR" dirty="0" smtClean="0"/>
              <a:t>4. </a:t>
            </a:r>
            <a:r>
              <a:rPr lang="ko-KR" altLang="en-US" dirty="0" smtClean="0"/>
              <a:t>이러한 </a:t>
            </a:r>
            <a:r>
              <a:rPr lang="ko-KR" altLang="en-US" dirty="0" err="1" smtClean="0"/>
              <a:t>규정때문에</a:t>
            </a:r>
            <a:r>
              <a:rPr lang="ko-KR" altLang="en-US" dirty="0" smtClean="0"/>
              <a:t> </a:t>
            </a:r>
            <a:r>
              <a:rPr lang="en-US" altLang="ko-KR" dirty="0" smtClean="0"/>
              <a:t>SGX</a:t>
            </a:r>
            <a:r>
              <a:rPr lang="ko-KR" altLang="en-US" dirty="0" smtClean="0"/>
              <a:t>는 특정 주소가 </a:t>
            </a:r>
            <a:r>
              <a:rPr lang="en-US" altLang="ko-KR" dirty="0" smtClean="0"/>
              <a:t>enclave</a:t>
            </a:r>
            <a:r>
              <a:rPr lang="ko-KR" altLang="en-US" dirty="0" smtClean="0"/>
              <a:t>의 </a:t>
            </a:r>
            <a:r>
              <a:rPr lang="en-US" altLang="ko-KR" dirty="0" smtClean="0"/>
              <a:t>ELRANGE</a:t>
            </a:r>
            <a:r>
              <a:rPr lang="ko-KR" altLang="en-US" dirty="0" smtClean="0"/>
              <a:t>에 해당하는지를 검사할 수 있다</a:t>
            </a:r>
            <a:r>
              <a:rPr lang="en-US" altLang="ko-KR" dirty="0" smtClean="0"/>
              <a:t>.</a:t>
            </a:r>
          </a:p>
          <a:p>
            <a:endParaRPr lang="en-US" altLang="ko-KR" dirty="0" smtClean="0"/>
          </a:p>
          <a:p>
            <a:r>
              <a:rPr lang="ko-KR" altLang="en-US" dirty="0" smtClean="0"/>
              <a:t>추가적으로 시스템 소프트웨어가 </a:t>
            </a:r>
            <a:r>
              <a:rPr lang="en-US" altLang="ko-KR" dirty="0" err="1" smtClean="0"/>
              <a:t>enclav</a:t>
            </a:r>
            <a:r>
              <a:rPr lang="ko-KR" altLang="en-US" dirty="0" smtClean="0"/>
              <a:t>의 </a:t>
            </a:r>
            <a:r>
              <a:rPr lang="en-US" altLang="ko-KR" dirty="0" smtClean="0"/>
              <a:t>code</a:t>
            </a:r>
            <a:r>
              <a:rPr lang="ko-KR" altLang="en-US" dirty="0" smtClean="0"/>
              <a:t>와 </a:t>
            </a:r>
            <a:r>
              <a:rPr lang="en-US" altLang="ko-KR" dirty="0" smtClean="0"/>
              <a:t>data</a:t>
            </a:r>
            <a:r>
              <a:rPr lang="ko-KR" altLang="en-US" dirty="0" smtClean="0"/>
              <a:t>를 </a:t>
            </a:r>
            <a:r>
              <a:rPr lang="en-US" altLang="ko-KR" dirty="0" smtClean="0"/>
              <a:t>ELRANGE</a:t>
            </a:r>
            <a:r>
              <a:rPr lang="ko-KR" altLang="en-US" dirty="0" smtClean="0"/>
              <a:t>에 </a:t>
            </a:r>
            <a:r>
              <a:rPr lang="ko-KR" altLang="en-US" dirty="0" err="1" smtClean="0"/>
              <a:t>매핑하지만</a:t>
            </a:r>
            <a:r>
              <a:rPr lang="en-US" altLang="ko-KR" dirty="0" smtClean="0"/>
              <a:t>, </a:t>
            </a:r>
            <a:r>
              <a:rPr lang="ko-KR" altLang="en-US" dirty="0" smtClean="0"/>
              <a:t>어플리케이션이 </a:t>
            </a:r>
            <a:r>
              <a:rPr lang="en-US" altLang="ko-KR" dirty="0" smtClean="0"/>
              <a:t>ELRANGE</a:t>
            </a:r>
            <a:r>
              <a:rPr lang="ko-KR" altLang="en-US" dirty="0" smtClean="0"/>
              <a:t>에 접근하고자 하면 접근이 거부되고 에러가 발생</a:t>
            </a:r>
            <a:r>
              <a:rPr lang="en-US" altLang="ko-KR" dirty="0" smtClean="0"/>
              <a:t>. </a:t>
            </a:r>
            <a:r>
              <a:rPr lang="ko-KR" altLang="en-US" dirty="0" smtClean="0"/>
              <a:t>하지만 아키텍처 레벨에서 해당 에러를 정의하지 않고 있어 에러가 발생하지 않고</a:t>
            </a:r>
            <a:r>
              <a:rPr lang="en-US" altLang="ko-KR" dirty="0" smtClean="0"/>
              <a:t>, </a:t>
            </a:r>
            <a:r>
              <a:rPr lang="ko-KR" altLang="en-US" dirty="0" smtClean="0"/>
              <a:t>에러가 무시되며 </a:t>
            </a:r>
            <a:r>
              <a:rPr lang="en-US" altLang="ko-KR" dirty="0" smtClean="0"/>
              <a:t>ELRANGE </a:t>
            </a:r>
            <a:r>
              <a:rPr lang="ko-KR" altLang="en-US" dirty="0" smtClean="0"/>
              <a:t>내의 영역을 보호하면서 실행은 계속 진행된다</a:t>
            </a:r>
            <a:r>
              <a:rPr lang="en-US" altLang="ko-KR" dirty="0" smtClean="0"/>
              <a:t>.</a:t>
            </a:r>
            <a:endParaRPr lang="ko-KR" altLang="en-US"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9</a:t>
            </a:fld>
            <a:endParaRPr lang="ko-KR" altLang="en-US"/>
          </a:p>
        </p:txBody>
      </p:sp>
    </p:spTree>
    <p:extLst>
      <p:ext uri="{BB962C8B-B14F-4D97-AF65-F5344CB8AC3E}">
        <p14:creationId xmlns:p14="http://schemas.microsoft.com/office/powerpoint/2010/main" val="1127119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 </a:t>
            </a:r>
            <a:r>
              <a:rPr lang="ko-KR" altLang="en-US" dirty="0" smtClean="0"/>
              <a:t>따라서 디버그는 </a:t>
            </a:r>
            <a:r>
              <a:rPr lang="en-US" altLang="ko-KR" dirty="0" smtClean="0"/>
              <a:t>SGX </a:t>
            </a:r>
            <a:r>
              <a:rPr lang="ko-KR" altLang="en-US" dirty="0" smtClean="0"/>
              <a:t>응용프로그램 개발 단계에서만 사용되어야 한다</a:t>
            </a:r>
            <a:r>
              <a:rPr lang="en-US" altLang="ko-KR" dirty="0" smtClean="0"/>
              <a:t>.</a:t>
            </a:r>
          </a:p>
          <a:p>
            <a:endParaRPr lang="en-US" altLang="ko-KR" dirty="0" smtClean="0"/>
          </a:p>
          <a:p>
            <a:r>
              <a:rPr lang="en-US" altLang="ko-KR" dirty="0" smtClean="0"/>
              <a:t>3.</a:t>
            </a:r>
            <a:r>
              <a:rPr lang="en-US" altLang="ko-KR" baseline="0" dirty="0" smtClean="0"/>
              <a:t> </a:t>
            </a:r>
            <a:r>
              <a:rPr lang="ko-KR" altLang="en-US" baseline="0" dirty="0" smtClean="0"/>
              <a:t>프로그래머가 </a:t>
            </a:r>
            <a:r>
              <a:rPr lang="en-US" altLang="ko-KR" baseline="0" dirty="0" smtClean="0"/>
              <a:t>XCR0(extended control register 0)</a:t>
            </a:r>
            <a:r>
              <a:rPr lang="ko-KR" altLang="en-US" baseline="0" dirty="0" smtClean="0"/>
              <a:t>를 사용할 수 있으며 특정 </a:t>
            </a:r>
            <a:r>
              <a:rPr lang="en-US" altLang="ko-KR" baseline="0" dirty="0" smtClean="0"/>
              <a:t>architectural extension</a:t>
            </a:r>
            <a:r>
              <a:rPr lang="ko-KR" altLang="en-US" baseline="0" dirty="0" smtClean="0"/>
              <a:t>을 </a:t>
            </a:r>
            <a:r>
              <a:rPr lang="ko-KR" altLang="en-US" baseline="0" dirty="0" err="1" smtClean="0"/>
              <a:t>사용가능하게</a:t>
            </a:r>
            <a:r>
              <a:rPr lang="ko-KR" altLang="en-US" baseline="0" dirty="0" smtClean="0"/>
              <a:t> 함으로써 </a:t>
            </a:r>
            <a:r>
              <a:rPr lang="en-US" altLang="ko-KR" baseline="0" dirty="0" smtClean="0"/>
              <a:t>enclave’s code</a:t>
            </a:r>
            <a:r>
              <a:rPr lang="ko-KR" altLang="en-US" baseline="0" dirty="0" smtClean="0"/>
              <a:t>를 실행할 수 있게 한다</a:t>
            </a:r>
            <a:r>
              <a:rPr lang="en-US" altLang="ko-KR" baseline="0" dirty="0" smtClean="0"/>
              <a:t>.</a:t>
            </a:r>
          </a:p>
          <a:p>
            <a:endParaRPr lang="en-US" altLang="ko-KR" dirty="0" smtClean="0"/>
          </a:p>
          <a:p>
            <a:r>
              <a:rPr lang="en-US" altLang="ko-KR" dirty="0" smtClean="0"/>
              <a:t>5. Enclave lifecycle</a:t>
            </a:r>
            <a:r>
              <a:rPr lang="ko-KR" altLang="en-US" dirty="0" smtClean="0"/>
              <a:t>의 특정 지점에서 </a:t>
            </a:r>
            <a:r>
              <a:rPr lang="en-US" altLang="ko-KR" dirty="0" smtClean="0"/>
              <a:t>true</a:t>
            </a:r>
            <a:r>
              <a:rPr lang="ko-KR" altLang="en-US" dirty="0" smtClean="0"/>
              <a:t>가 된다</a:t>
            </a:r>
            <a:r>
              <a:rPr lang="en-US" altLang="ko-KR" dirty="0" smtClean="0"/>
              <a:t>.</a:t>
            </a:r>
            <a:r>
              <a:rPr lang="ko-KR" altLang="en-US" dirty="0" smtClean="0"/>
              <a:t> </a:t>
            </a:r>
            <a:endParaRPr lang="ko-KR" altLang="en-US" dirty="0"/>
          </a:p>
        </p:txBody>
      </p:sp>
      <p:sp>
        <p:nvSpPr>
          <p:cNvPr id="4" name="슬라이드 번호 개체 틀 3"/>
          <p:cNvSpPr>
            <a:spLocks noGrp="1"/>
          </p:cNvSpPr>
          <p:nvPr>
            <p:ph type="sldNum" sz="quarter" idx="5"/>
          </p:nvPr>
        </p:nvSpPr>
        <p:spPr/>
        <p:txBody>
          <a:bodyPr/>
          <a:lstStyle/>
          <a:p>
            <a:fld id="{B7D0CD94-E557-4F31-8050-30C1B16DCBF5}" type="slidenum">
              <a:rPr lang="ko-KR" altLang="en-US" smtClean="0"/>
              <a:t>10</a:t>
            </a:fld>
            <a:endParaRPr lang="ko-KR" altLang="en-US"/>
          </a:p>
        </p:txBody>
      </p:sp>
    </p:spTree>
    <p:extLst>
      <p:ext uri="{BB962C8B-B14F-4D97-AF65-F5344CB8AC3E}">
        <p14:creationId xmlns:p14="http://schemas.microsoft.com/office/powerpoint/2010/main" val="3025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34341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4" y="5994400"/>
            <a:ext cx="1263956" cy="365125"/>
          </a:xfrm>
          <a:prstGeom prst="rect">
            <a:avLst/>
          </a:prstGeom>
        </p:spPr>
        <p:txBody>
          <a:bodyPr anchor="b"/>
          <a:lstStyle>
            <a:lvl1pPr algn="r">
              <a:defRPr sz="1800">
                <a:solidFill>
                  <a:schemeClr val="tx1"/>
                </a:solidFill>
                <a:latin typeface="+mj-ea"/>
                <a:ea typeface="+mj-ea"/>
              </a:defRPr>
            </a:lvl1pPr>
          </a:lstStyle>
          <a:p>
            <a:fld id="{569837A2-31E4-42DA-8BB0-592857610C47}" type="slidenum">
              <a:rPr lang="ko-KR" altLang="en-US" smtClean="0"/>
              <a:t>‹#›</a:t>
            </a:fld>
            <a:endParaRPr lang="ko-KR" altLang="en-US"/>
          </a:p>
        </p:txBody>
      </p:sp>
      <p:sp>
        <p:nvSpPr>
          <p:cNvPr id="21" name="제목 20">
            <a:extLst>
              <a:ext uri="{FF2B5EF4-FFF2-40B4-BE49-F238E27FC236}">
                <a16:creationId xmlns="" xmlns:a16="http://schemas.microsoft.com/office/drawing/2014/main" id="{EDD18819-74D8-41D1-A6CC-381619CA3CF9}"/>
              </a:ext>
            </a:extLst>
          </p:cNvPr>
          <p:cNvSpPr>
            <a:spLocks noGrp="1"/>
          </p:cNvSpPr>
          <p:nvPr>
            <p:ph type="title" hasCustomPrompt="1"/>
          </p:nvPr>
        </p:nvSpPr>
        <p:spPr>
          <a:xfrm>
            <a:off x="117515" y="27546"/>
            <a:ext cx="10928044" cy="918938"/>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내용 개체 틀 2"/>
          <p:cNvSpPr>
            <a:spLocks noGrp="1"/>
          </p:cNvSpPr>
          <p:nvPr>
            <p:ph idx="1"/>
          </p:nvPr>
        </p:nvSpPr>
        <p:spPr>
          <a:xfrm>
            <a:off x="838200" y="1011677"/>
            <a:ext cx="10515600" cy="5165286"/>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Tree>
    <p:extLst>
      <p:ext uri="{BB962C8B-B14F-4D97-AF65-F5344CB8AC3E}">
        <p14:creationId xmlns:p14="http://schemas.microsoft.com/office/powerpoint/2010/main" val="25734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s_2">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838200" y="1114926"/>
            <a:ext cx="5181600" cy="5062037"/>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114926"/>
            <a:ext cx="5181600" cy="5062037"/>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직사각형 4">
            <a:extLst>
              <a:ext uri="{FF2B5EF4-FFF2-40B4-BE49-F238E27FC236}">
                <a16:creationId xmlns=""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제목 20">
            <a:extLst>
              <a:ext uri="{FF2B5EF4-FFF2-40B4-BE49-F238E27FC236}">
                <a16:creationId xmlns="" xmlns:a16="http://schemas.microsoft.com/office/drawing/2014/main" id="{EDD18819-74D8-41D1-A6CC-381619CA3CF9}"/>
              </a:ext>
            </a:extLst>
          </p:cNvPr>
          <p:cNvSpPr txBox="1">
            <a:spLocks/>
          </p:cNvSpPr>
          <p:nvPr/>
        </p:nvSpPr>
        <p:spPr>
          <a:xfrm>
            <a:off x="117515" y="27546"/>
            <a:ext cx="10928044" cy="918938"/>
          </a:xfrm>
          <a:prstGeom prst="rect">
            <a:avLst/>
          </a:prstGeom>
        </p:spPr>
        <p:txBody>
          <a:bodyPr anchor="ctr"/>
          <a:lstStyle>
            <a:lvl1pPr algn="l" defTabSz="914400" rtl="0" eaLnBrk="1" latinLnBrk="1" hangingPunct="1">
              <a:lnSpc>
                <a:spcPct val="90000"/>
              </a:lnSpc>
              <a:spcBef>
                <a:spcPct val="0"/>
              </a:spcBef>
              <a:buNone/>
              <a:defRPr sz="4800" b="1" kern="1200">
                <a:solidFill>
                  <a:schemeClr val="bg1"/>
                </a:solidFill>
                <a:latin typeface="+mj-lt"/>
                <a:ea typeface="+mj-ea"/>
                <a:cs typeface="+mj-cs"/>
              </a:defRPr>
            </a:lvl1pPr>
          </a:lstStyle>
          <a:p>
            <a:r>
              <a:rPr lang="en-US" altLang="ko-KR"/>
              <a:t>Your Presentation Title Here!</a:t>
            </a:r>
            <a:endParaRPr lang="ko-KR" altLang="en-US" dirty="0"/>
          </a:p>
        </p:txBody>
      </p:sp>
    </p:spTree>
    <p:extLst>
      <p:ext uri="{BB962C8B-B14F-4D97-AF65-F5344CB8AC3E}">
        <p14:creationId xmlns:p14="http://schemas.microsoft.com/office/powerpoint/2010/main" val="2310610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Page">
    <p:spTree>
      <p:nvGrpSpPr>
        <p:cNvPr id="1" name=""/>
        <p:cNvGrpSpPr/>
        <p:nvPr/>
      </p:nvGrpSpPr>
      <p:grpSpPr>
        <a:xfrm>
          <a:off x="0" y="0"/>
          <a:ext cx="0" cy="0"/>
          <a:chOff x="0" y="0"/>
          <a:chExt cx="0" cy="0"/>
        </a:xfrm>
      </p:grpSpPr>
      <p:sp>
        <p:nvSpPr>
          <p:cNvPr id="3" name="직사각형 2">
            <a:extLst>
              <a:ext uri="{FF2B5EF4-FFF2-40B4-BE49-F238E27FC236}">
                <a16:creationId xmlns="" xmlns:a16="http://schemas.microsoft.com/office/drawing/2014/main" id="{48BF7E25-40A4-4B21-9A2F-B835EED8CA0E}"/>
              </a:ext>
            </a:extLst>
          </p:cNvPr>
          <p:cNvSpPr/>
          <p:nvPr/>
        </p:nvSpPr>
        <p:spPr>
          <a:xfrm>
            <a:off x="0" y="1836237"/>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Title 1"/>
          <p:cNvSpPr txBox="1">
            <a:spLocks/>
          </p:cNvSpPr>
          <p:nvPr/>
        </p:nvSpPr>
        <p:spPr>
          <a:xfrm>
            <a:off x="914400" y="1836237"/>
            <a:ext cx="10363200" cy="2387600"/>
          </a:xfrm>
          <a:prstGeom prst="rect">
            <a:avLst/>
          </a:prstGeom>
        </p:spPr>
        <p:txBody>
          <a:bodyPr anchor="ctr"/>
          <a:lstStyle>
            <a:lvl1pPr algn="ctr" defTabSz="914400" rtl="0" eaLnBrk="1" latinLnBrk="1" hangingPunct="1">
              <a:lnSpc>
                <a:spcPct val="90000"/>
              </a:lnSpc>
              <a:spcBef>
                <a:spcPct val="0"/>
              </a:spcBef>
              <a:buNone/>
              <a:defRPr sz="5400" b="1" kern="1200">
                <a:solidFill>
                  <a:schemeClr val="bg1"/>
                </a:solidFill>
                <a:latin typeface="+mj-lt"/>
                <a:ea typeface="+mj-ea"/>
                <a:cs typeface="+mj-cs"/>
              </a:defRPr>
            </a:lvl1pPr>
          </a:lstStyle>
          <a:p>
            <a:r>
              <a:rPr lang="en-US" altLang="ko-KR" dirty="0"/>
              <a:t> </a:t>
            </a:r>
            <a:endParaRPr lang="en-US" dirty="0"/>
          </a:p>
        </p:txBody>
      </p:sp>
      <p:sp>
        <p:nvSpPr>
          <p:cNvPr id="5" name="제목 4"/>
          <p:cNvSpPr>
            <a:spLocks noGrp="1"/>
          </p:cNvSpPr>
          <p:nvPr>
            <p:ph type="title"/>
          </p:nvPr>
        </p:nvSpPr>
        <p:spPr>
          <a:xfrm>
            <a:off x="762000" y="2367255"/>
            <a:ext cx="10515600" cy="1325563"/>
          </a:xfrm>
          <a:prstGeom prst="rect">
            <a:avLst/>
          </a:prstGeom>
        </p:spPr>
        <p:txBody>
          <a:bodyPr anchor="ctr"/>
          <a:lstStyle>
            <a:lvl1pPr algn="ctr">
              <a:defRPr b="1">
                <a:solidFill>
                  <a:schemeClr val="bg1"/>
                </a:solidFill>
                <a:latin typeface="+mj-ea"/>
                <a:ea typeface="+mj-ea"/>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106359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504910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8" name="텍스트 개체 틀 17">
            <a:extLst>
              <a:ext uri="{FF2B5EF4-FFF2-40B4-BE49-F238E27FC236}">
                <a16:creationId xmlns=""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15" name="직사각형 14">
            <a:extLst>
              <a:ext uri="{FF2B5EF4-FFF2-40B4-BE49-F238E27FC236}">
                <a16:creationId xmlns=""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 xmlns:a16="http://schemas.microsoft.com/office/drawing/2014/main" id="{5D20B2D9-EFB2-4EA0-B1F9-C75D039B2732}"/>
              </a:ext>
            </a:extLst>
          </p:cNvPr>
          <p:cNvSpPr txBox="1"/>
          <p:nvPr/>
        </p:nvSpPr>
        <p:spPr>
          <a:xfrm>
            <a:off x="5028849" y="250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Tree>
    <p:extLst>
      <p:ext uri="{BB962C8B-B14F-4D97-AF65-F5344CB8AC3E}">
        <p14:creationId xmlns:p14="http://schemas.microsoft.com/office/powerpoint/2010/main" val="506067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TextBox 4">
            <a:extLst>
              <a:ext uri="{FF2B5EF4-FFF2-40B4-BE49-F238E27FC236}">
                <a16:creationId xmlns="" xmlns:a16="http://schemas.microsoft.com/office/drawing/2014/main" id="{56D4FD13-E095-41D6-A3F8-36B676656487}"/>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4158549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텍스트 개체 틀 17">
            <a:extLst>
              <a:ext uri="{FF2B5EF4-FFF2-40B4-BE49-F238E27FC236}">
                <a16:creationId xmlns=""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 xmlns:a16="http://schemas.microsoft.com/office/drawing/2014/main" id="{5D20B2D9-EFB2-4EA0-B1F9-C75D039B2732}"/>
              </a:ext>
            </a:extLst>
          </p:cNvPr>
          <p:cNvSpPr txBox="1"/>
          <p:nvPr/>
        </p:nvSpPr>
        <p:spPr>
          <a:xfrm>
            <a:off x="4102775"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8" name="TextBox 7">
            <a:extLst>
              <a:ext uri="{FF2B5EF4-FFF2-40B4-BE49-F238E27FC236}">
                <a16:creationId xmlns="" xmlns:a16="http://schemas.microsoft.com/office/drawing/2014/main" id="{B4AF0E1F-3BA8-4944-9643-7CE51AFA5189}"/>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61412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4" y="5994400"/>
            <a:ext cx="1263956" cy="365125"/>
          </a:xfrm>
          <a:prstGeom prst="rect">
            <a:avLst/>
          </a:prstGeom>
        </p:spPr>
        <p:txBody>
          <a:bodyPr anchor="b"/>
          <a:lstStyle>
            <a:lvl1pPr algn="r">
              <a:defRPr sz="1800">
                <a:solidFill>
                  <a:schemeClr val="tx1"/>
                </a:solidFill>
                <a:latin typeface="+mj-ea"/>
                <a:ea typeface="+mj-ea"/>
              </a:defRPr>
            </a:lvl1pPr>
          </a:lstStyle>
          <a:p>
            <a:fld id="{569837A2-31E4-42DA-8BB0-592857610C47}" type="slidenum">
              <a:rPr lang="ko-KR" altLang="en-US" smtClean="0"/>
              <a:t>‹#›</a:t>
            </a:fld>
            <a:endParaRPr lang="ko-KR" altLang="en-US"/>
          </a:p>
        </p:txBody>
      </p:sp>
      <p:sp>
        <p:nvSpPr>
          <p:cNvPr id="21" name="제목 20">
            <a:extLst>
              <a:ext uri="{FF2B5EF4-FFF2-40B4-BE49-F238E27FC236}">
                <a16:creationId xmlns="" xmlns:a16="http://schemas.microsoft.com/office/drawing/2014/main" id="{EDD18819-74D8-41D1-A6CC-381619CA3CF9}"/>
              </a:ext>
            </a:extLst>
          </p:cNvPr>
          <p:cNvSpPr>
            <a:spLocks noGrp="1"/>
          </p:cNvSpPr>
          <p:nvPr>
            <p:ph type="title" hasCustomPrompt="1"/>
          </p:nvPr>
        </p:nvSpPr>
        <p:spPr>
          <a:xfrm>
            <a:off x="328863" y="13775"/>
            <a:ext cx="11478126" cy="918938"/>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내용 개체 틀 2"/>
          <p:cNvSpPr>
            <a:spLocks noGrp="1"/>
          </p:cNvSpPr>
          <p:nvPr>
            <p:ph idx="1"/>
          </p:nvPr>
        </p:nvSpPr>
        <p:spPr>
          <a:xfrm>
            <a:off x="328863" y="1114925"/>
            <a:ext cx="11478126" cy="5062037"/>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Tree>
    <p:extLst>
      <p:ext uri="{BB962C8B-B14F-4D97-AF65-F5344CB8AC3E}">
        <p14:creationId xmlns:p14="http://schemas.microsoft.com/office/powerpoint/2010/main" val="71132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_2">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376989" y="1203158"/>
            <a:ext cx="5642811" cy="4973805"/>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p:cNvSpPr>
            <a:spLocks noGrp="1"/>
          </p:cNvSpPr>
          <p:nvPr>
            <p:ph sz="half" idx="2"/>
          </p:nvPr>
        </p:nvSpPr>
        <p:spPr>
          <a:xfrm>
            <a:off x="6172199" y="1203158"/>
            <a:ext cx="5658853" cy="4973805"/>
          </a:xfrm>
          <a:prstGeom prst="rect">
            <a:avLst/>
          </a:prstGeo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5" name="직사각형 4">
            <a:extLst>
              <a:ext uri="{FF2B5EF4-FFF2-40B4-BE49-F238E27FC236}">
                <a16:creationId xmlns=""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 name="제목 1"/>
          <p:cNvSpPr>
            <a:spLocks noGrp="1"/>
          </p:cNvSpPr>
          <p:nvPr>
            <p:ph type="title"/>
          </p:nvPr>
        </p:nvSpPr>
        <p:spPr>
          <a:xfrm>
            <a:off x="376988" y="4"/>
            <a:ext cx="11454063" cy="946480"/>
          </a:xfrm>
          <a:prstGeom prst="rect">
            <a:avLst/>
          </a:prstGeom>
        </p:spPr>
        <p:txBody>
          <a:bodyPr anchor="ctr"/>
          <a:lstStyle>
            <a:lvl1pPr>
              <a:defRPr b="1">
                <a:solidFill>
                  <a:schemeClr val="bg1"/>
                </a:solidFill>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325728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Page">
    <p:spTree>
      <p:nvGrpSpPr>
        <p:cNvPr id="1" name=""/>
        <p:cNvGrpSpPr/>
        <p:nvPr/>
      </p:nvGrpSpPr>
      <p:grpSpPr>
        <a:xfrm>
          <a:off x="0" y="0"/>
          <a:ext cx="0" cy="0"/>
          <a:chOff x="0" y="0"/>
          <a:chExt cx="0" cy="0"/>
        </a:xfrm>
      </p:grpSpPr>
      <p:sp>
        <p:nvSpPr>
          <p:cNvPr id="3" name="직사각형 2">
            <a:extLst>
              <a:ext uri="{FF2B5EF4-FFF2-40B4-BE49-F238E27FC236}">
                <a16:creationId xmlns="" xmlns:a16="http://schemas.microsoft.com/office/drawing/2014/main" id="{48BF7E25-40A4-4B21-9A2F-B835EED8CA0E}"/>
              </a:ext>
            </a:extLst>
          </p:cNvPr>
          <p:cNvSpPr/>
          <p:nvPr/>
        </p:nvSpPr>
        <p:spPr>
          <a:xfrm>
            <a:off x="0" y="1836237"/>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Title 1"/>
          <p:cNvSpPr txBox="1">
            <a:spLocks/>
          </p:cNvSpPr>
          <p:nvPr/>
        </p:nvSpPr>
        <p:spPr>
          <a:xfrm>
            <a:off x="914400" y="1836237"/>
            <a:ext cx="10363200" cy="2387600"/>
          </a:xfrm>
          <a:prstGeom prst="rect">
            <a:avLst/>
          </a:prstGeom>
        </p:spPr>
        <p:txBody>
          <a:bodyPr anchor="ctr"/>
          <a:lstStyle>
            <a:lvl1pPr algn="ctr" defTabSz="914400" rtl="0" eaLnBrk="1" latinLnBrk="1" hangingPunct="1">
              <a:lnSpc>
                <a:spcPct val="90000"/>
              </a:lnSpc>
              <a:spcBef>
                <a:spcPct val="0"/>
              </a:spcBef>
              <a:buNone/>
              <a:defRPr sz="5400" b="1" kern="1200">
                <a:solidFill>
                  <a:schemeClr val="bg1"/>
                </a:solidFill>
                <a:latin typeface="+mj-lt"/>
                <a:ea typeface="+mj-ea"/>
                <a:cs typeface="+mj-cs"/>
              </a:defRPr>
            </a:lvl1pPr>
          </a:lstStyle>
          <a:p>
            <a:r>
              <a:rPr lang="en-US" altLang="ko-KR" dirty="0"/>
              <a:t> </a:t>
            </a:r>
            <a:endParaRPr lang="en-US" dirty="0"/>
          </a:p>
        </p:txBody>
      </p:sp>
      <p:sp>
        <p:nvSpPr>
          <p:cNvPr id="5" name="제목 4"/>
          <p:cNvSpPr>
            <a:spLocks noGrp="1"/>
          </p:cNvSpPr>
          <p:nvPr>
            <p:ph type="title"/>
          </p:nvPr>
        </p:nvSpPr>
        <p:spPr>
          <a:xfrm>
            <a:off x="762000" y="2367255"/>
            <a:ext cx="10515600" cy="1325563"/>
          </a:xfrm>
          <a:prstGeom prst="rect">
            <a:avLst/>
          </a:prstGeom>
        </p:spPr>
        <p:txBody>
          <a:bodyPr anchor="ctr"/>
          <a:lstStyle>
            <a:lvl1pPr algn="ctr">
              <a:defRPr b="1">
                <a:solidFill>
                  <a:schemeClr val="bg1"/>
                </a:solidFill>
                <a:latin typeface="+mj-ea"/>
                <a:ea typeface="+mj-ea"/>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233406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267861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8" name="텍스트 개체 틀 17">
            <a:extLst>
              <a:ext uri="{FF2B5EF4-FFF2-40B4-BE49-F238E27FC236}">
                <a16:creationId xmlns=""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15" name="직사각형 14">
            <a:extLst>
              <a:ext uri="{FF2B5EF4-FFF2-40B4-BE49-F238E27FC236}">
                <a16:creationId xmlns=""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 xmlns:a16="http://schemas.microsoft.com/office/drawing/2014/main" id="{5D20B2D9-EFB2-4EA0-B1F9-C75D039B2732}"/>
              </a:ext>
            </a:extLst>
          </p:cNvPr>
          <p:cNvSpPr txBox="1"/>
          <p:nvPr/>
        </p:nvSpPr>
        <p:spPr>
          <a:xfrm>
            <a:off x="5028849" y="250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Tree>
    <p:extLst>
      <p:ext uri="{BB962C8B-B14F-4D97-AF65-F5344CB8AC3E}">
        <p14:creationId xmlns:p14="http://schemas.microsoft.com/office/powerpoint/2010/main" val="245945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TextBox 4">
            <a:extLst>
              <a:ext uri="{FF2B5EF4-FFF2-40B4-BE49-F238E27FC236}">
                <a16:creationId xmlns="" xmlns:a16="http://schemas.microsoft.com/office/drawing/2014/main" id="{56D4FD13-E095-41D6-A3F8-36B676656487}"/>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304750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텍스트 개체 틀 17">
            <a:extLst>
              <a:ext uri="{FF2B5EF4-FFF2-40B4-BE49-F238E27FC236}">
                <a16:creationId xmlns=""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 xmlns:a16="http://schemas.microsoft.com/office/drawing/2014/main" id="{5D20B2D9-EFB2-4EA0-B1F9-C75D039B2732}"/>
              </a:ext>
            </a:extLst>
          </p:cNvPr>
          <p:cNvSpPr txBox="1"/>
          <p:nvPr/>
        </p:nvSpPr>
        <p:spPr>
          <a:xfrm>
            <a:off x="4102775"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8" name="TextBox 7">
            <a:extLst>
              <a:ext uri="{FF2B5EF4-FFF2-40B4-BE49-F238E27FC236}">
                <a16:creationId xmlns="" xmlns:a16="http://schemas.microsoft.com/office/drawing/2014/main" id="{B4AF0E1F-3BA8-4944-9643-7CE51AFA5189}"/>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385313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11128569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 xmlns:a16="http://schemas.microsoft.com/office/drawing/2014/main" id="{6325D55D-48ED-47A2-8EF8-B92C5854D8FA}"/>
              </a:ext>
            </a:extLst>
          </p:cNvPr>
          <p:cNvCxnSpPr/>
          <p:nvPr/>
        </p:nvCxnSpPr>
        <p:spPr>
          <a:xfrm>
            <a:off x="308475" y="6343009"/>
            <a:ext cx="11575055"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 xmlns:a16="http://schemas.microsoft.com/office/drawing/2014/main" id="{6699834D-7950-40BE-93C2-BB535F5DCEE4}"/>
              </a:ext>
            </a:extLst>
          </p:cNvPr>
          <p:cNvSpPr txBox="1"/>
          <p:nvPr/>
        </p:nvSpPr>
        <p:spPr>
          <a:xfrm>
            <a:off x="1210510" y="6385784"/>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2" name="그림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362" y="6323478"/>
            <a:ext cx="1075385" cy="493947"/>
          </a:xfrm>
          <a:prstGeom prst="rect">
            <a:avLst/>
          </a:prstGeom>
        </p:spPr>
      </p:pic>
      <p:pic>
        <p:nvPicPr>
          <p:cNvPr id="3" name="그림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spTree>
    <p:extLst>
      <p:ext uri="{BB962C8B-B14F-4D97-AF65-F5344CB8AC3E}">
        <p14:creationId xmlns:p14="http://schemas.microsoft.com/office/powerpoint/2010/main" val="2150037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BA24BB78-11BA-4BF1-8800-3AB870820BC5}"/>
              </a:ext>
            </a:extLst>
          </p:cNvPr>
          <p:cNvSpPr txBox="1"/>
          <p:nvPr/>
        </p:nvSpPr>
        <p:spPr>
          <a:xfrm>
            <a:off x="5028850" y="64983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6" name="TextBox 5">
            <a:extLst>
              <a:ext uri="{FF2B5EF4-FFF2-40B4-BE49-F238E27FC236}">
                <a16:creationId xmlns="" xmlns:a16="http://schemas.microsoft.com/office/drawing/2014/main" id="{CC0343CF-41E3-4C1C-9305-C6DCD88275C1}"/>
              </a:ext>
            </a:extLst>
          </p:cNvPr>
          <p:cNvSpPr txBox="1"/>
          <p:nvPr/>
        </p:nvSpPr>
        <p:spPr>
          <a:xfrm>
            <a:off x="5028850" y="0"/>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11" name="TextBox 10">
            <a:extLst>
              <a:ext uri="{FF2B5EF4-FFF2-40B4-BE49-F238E27FC236}">
                <a16:creationId xmlns=""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3172902663"/>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BA24BB78-11BA-4BF1-8800-3AB870820BC5}"/>
              </a:ext>
            </a:extLst>
          </p:cNvPr>
          <p:cNvSpPr txBox="1"/>
          <p:nvPr/>
        </p:nvSpPr>
        <p:spPr>
          <a:xfrm>
            <a:off x="4102767" y="6498346"/>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6" name="TextBox 5">
            <a:extLst>
              <a:ext uri="{FF2B5EF4-FFF2-40B4-BE49-F238E27FC236}">
                <a16:creationId xmlns="" xmlns:a16="http://schemas.microsoft.com/office/drawing/2014/main" id="{CC0343CF-41E3-4C1C-9305-C6DCD88275C1}"/>
              </a:ext>
            </a:extLst>
          </p:cNvPr>
          <p:cNvSpPr txBox="1"/>
          <p:nvPr/>
        </p:nvSpPr>
        <p:spPr>
          <a:xfrm>
            <a:off x="4102776"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11" name="TextBox 10">
            <a:extLst>
              <a:ext uri="{FF2B5EF4-FFF2-40B4-BE49-F238E27FC236}">
                <a16:creationId xmlns=""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1470021120"/>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 xmlns:a16="http://schemas.microsoft.com/office/drawing/2014/main" id="{6325D55D-48ED-47A2-8EF8-B92C5854D8FA}"/>
              </a:ext>
            </a:extLst>
          </p:cNvPr>
          <p:cNvCxnSpPr/>
          <p:nvPr/>
        </p:nvCxnSpPr>
        <p:spPr>
          <a:xfrm>
            <a:off x="308475" y="6343009"/>
            <a:ext cx="11575055"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 xmlns:a16="http://schemas.microsoft.com/office/drawing/2014/main" id="{6699834D-7950-40BE-93C2-BB535F5DCEE4}"/>
              </a:ext>
            </a:extLst>
          </p:cNvPr>
          <p:cNvSpPr txBox="1"/>
          <p:nvPr/>
        </p:nvSpPr>
        <p:spPr>
          <a:xfrm>
            <a:off x="1210510" y="6385784"/>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2" name="그림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362" y="6323478"/>
            <a:ext cx="1075385" cy="493947"/>
          </a:xfrm>
          <a:prstGeom prst="rect">
            <a:avLst/>
          </a:prstGeom>
        </p:spPr>
      </p:pic>
      <p:pic>
        <p:nvPicPr>
          <p:cNvPr id="3" name="그림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pic>
        <p:nvPicPr>
          <p:cNvPr id="6" name="그림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spTree>
    <p:extLst>
      <p:ext uri="{BB962C8B-B14F-4D97-AF65-F5344CB8AC3E}">
        <p14:creationId xmlns:p14="http://schemas.microsoft.com/office/powerpoint/2010/main" val="32633263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BA24BB78-11BA-4BF1-8800-3AB870820BC5}"/>
              </a:ext>
            </a:extLst>
          </p:cNvPr>
          <p:cNvSpPr txBox="1"/>
          <p:nvPr/>
        </p:nvSpPr>
        <p:spPr>
          <a:xfrm>
            <a:off x="5028850" y="64983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6" name="TextBox 5">
            <a:extLst>
              <a:ext uri="{FF2B5EF4-FFF2-40B4-BE49-F238E27FC236}">
                <a16:creationId xmlns="" xmlns:a16="http://schemas.microsoft.com/office/drawing/2014/main" id="{CC0343CF-41E3-4C1C-9305-C6DCD88275C1}"/>
              </a:ext>
            </a:extLst>
          </p:cNvPr>
          <p:cNvSpPr txBox="1"/>
          <p:nvPr/>
        </p:nvSpPr>
        <p:spPr>
          <a:xfrm>
            <a:off x="5028850" y="0"/>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11" name="TextBox 10">
            <a:extLst>
              <a:ext uri="{FF2B5EF4-FFF2-40B4-BE49-F238E27FC236}">
                <a16:creationId xmlns=""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1439120434"/>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BA24BB78-11BA-4BF1-8800-3AB870820BC5}"/>
              </a:ext>
            </a:extLst>
          </p:cNvPr>
          <p:cNvSpPr txBox="1"/>
          <p:nvPr/>
        </p:nvSpPr>
        <p:spPr>
          <a:xfrm>
            <a:off x="4102767" y="6498346"/>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6" name="TextBox 5">
            <a:extLst>
              <a:ext uri="{FF2B5EF4-FFF2-40B4-BE49-F238E27FC236}">
                <a16:creationId xmlns="" xmlns:a16="http://schemas.microsoft.com/office/drawing/2014/main" id="{CC0343CF-41E3-4C1C-9305-C6DCD88275C1}"/>
              </a:ext>
            </a:extLst>
          </p:cNvPr>
          <p:cNvSpPr txBox="1"/>
          <p:nvPr/>
        </p:nvSpPr>
        <p:spPr>
          <a:xfrm>
            <a:off x="4102776"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11" name="TextBox 10">
            <a:extLst>
              <a:ext uri="{FF2B5EF4-FFF2-40B4-BE49-F238E27FC236}">
                <a16:creationId xmlns=""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637178569"/>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A5A88DA7-39A7-4D83-91E7-8B395908BAB6}"/>
              </a:ext>
            </a:extLst>
          </p:cNvPr>
          <p:cNvSpPr>
            <a:spLocks noGrp="1"/>
          </p:cNvSpPr>
          <p:nvPr>
            <p:ph type="ctrTitle"/>
          </p:nvPr>
        </p:nvSpPr>
        <p:spPr/>
        <p:txBody>
          <a:bodyPr/>
          <a:lstStyle/>
          <a:p>
            <a:r>
              <a:rPr lang="en-US" altLang="ko-KR" dirty="0"/>
              <a:t>SGX </a:t>
            </a:r>
            <a:r>
              <a:rPr lang="en-US" altLang="ko-KR" dirty="0" smtClean="0"/>
              <a:t>Programming Model</a:t>
            </a:r>
            <a:endParaRPr lang="ko-KR" altLang="en-US" dirty="0"/>
          </a:p>
        </p:txBody>
      </p:sp>
      <p:sp>
        <p:nvSpPr>
          <p:cNvPr id="3" name="부제목 2">
            <a:extLst>
              <a:ext uri="{FF2B5EF4-FFF2-40B4-BE49-F238E27FC236}">
                <a16:creationId xmlns="" xmlns:a16="http://schemas.microsoft.com/office/drawing/2014/main" id="{D4E34010-2BA6-4C43-A372-C8517BD63095}"/>
              </a:ext>
            </a:extLst>
          </p:cNvPr>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50495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5.2.2 SGX Enclave Attributes</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SGX Enclave Attributes </a:t>
            </a:r>
            <a:endParaRPr lang="en-US" altLang="ko-KR" dirty="0" smtClean="0"/>
          </a:p>
          <a:p>
            <a:pPr lvl="1"/>
            <a:r>
              <a:rPr lang="en-US" altLang="ko-KR" dirty="0" smtClean="0"/>
              <a:t>DEBUG flag is set, it enables the use of SGX’s debugging features for this enclave</a:t>
            </a:r>
          </a:p>
          <a:p>
            <a:pPr lvl="1"/>
            <a:r>
              <a:rPr lang="en-US" altLang="ko-KR" dirty="0" smtClean="0"/>
              <a:t>Debugging features include the ability to read and modify most of the enclave’s memory</a:t>
            </a:r>
            <a:endParaRPr lang="en-US" altLang="ko-KR" dirty="0"/>
          </a:p>
          <a:p>
            <a:pPr lvl="1"/>
            <a:r>
              <a:rPr lang="en-US" altLang="ko-KR" dirty="0" smtClean="0"/>
              <a:t>Extended features request mask(XFRM) indicate value of XCR0 register</a:t>
            </a:r>
          </a:p>
          <a:p>
            <a:pPr lvl="1"/>
            <a:r>
              <a:rPr lang="en-US" altLang="ko-KR" dirty="0" smtClean="0"/>
              <a:t>MODE64BIT flag is set to true for enclaves that use the 64-bit Intel architecture</a:t>
            </a:r>
          </a:p>
          <a:p>
            <a:pPr lvl="1"/>
            <a:r>
              <a:rPr lang="en-US" altLang="ko-KR" dirty="0" err="1" smtClean="0"/>
              <a:t>Init</a:t>
            </a:r>
            <a:r>
              <a:rPr lang="en-US" altLang="ko-KR" dirty="0" smtClean="0"/>
              <a:t> flag is always false when the enclave’s SECS is created</a:t>
            </a:r>
            <a:endParaRPr lang="ko-KR" altLang="en-US" dirty="0"/>
          </a:p>
        </p:txBody>
      </p:sp>
    </p:spTree>
    <p:extLst>
      <p:ext uri="{BB962C8B-B14F-4D97-AF65-F5344CB8AC3E}">
        <p14:creationId xmlns:p14="http://schemas.microsoft.com/office/powerpoint/2010/main" val="396841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5.2.3 Address Translation for SGX Enclaves</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Address Translation for SGX </a:t>
            </a:r>
            <a:r>
              <a:rPr lang="en-US" altLang="ko-KR" dirty="0" smtClean="0"/>
              <a:t>Enclaves</a:t>
            </a:r>
          </a:p>
          <a:p>
            <a:pPr lvl="1"/>
            <a:r>
              <a:rPr lang="en-US" altLang="ko-KR" dirty="0" smtClean="0"/>
              <a:t>Each enclave’s code uses the same address translation process</a:t>
            </a:r>
          </a:p>
          <a:p>
            <a:pPr lvl="1"/>
            <a:r>
              <a:rPr lang="en-US" altLang="ko-KR" dirty="0" smtClean="0"/>
              <a:t>EPC page can only be mapped at a specific virtual address</a:t>
            </a:r>
            <a:endParaRPr lang="en-US" altLang="ko-KR" dirty="0"/>
          </a:p>
          <a:p>
            <a:pPr lvl="1"/>
            <a:r>
              <a:rPr lang="en-US" altLang="ko-KR" dirty="0" smtClean="0"/>
              <a:t>Access permissions are specified when the page is allocated, and recorded R/W/X fields in EPCM entry</a:t>
            </a:r>
          </a:p>
          <a:p>
            <a:pPr lvl="1"/>
            <a:r>
              <a:rPr lang="en-US" altLang="ko-KR" dirty="0" smtClean="0"/>
              <a:t>SGX-enabled CPU will ensure that the virtual memory inside ELRANGE is mapped to EPC pages</a:t>
            </a:r>
          </a:p>
          <a:p>
            <a:pPr lvl="1"/>
            <a:endParaRPr lang="ko-KR" altLang="en-US" dirty="0"/>
          </a:p>
        </p:txBody>
      </p:sp>
    </p:spTree>
    <p:extLst>
      <p:ext uri="{BB962C8B-B14F-4D97-AF65-F5344CB8AC3E}">
        <p14:creationId xmlns:p14="http://schemas.microsoft.com/office/powerpoint/2010/main" val="385573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5.2.4 The Thread Control Structure (TCS)</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TCS</a:t>
            </a:r>
            <a:endParaRPr lang="en-US" altLang="ko-KR" dirty="0"/>
          </a:p>
          <a:p>
            <a:pPr lvl="1"/>
            <a:r>
              <a:rPr lang="en-US" altLang="ko-KR" dirty="0" smtClean="0"/>
              <a:t>SGX design embraces multi-core processors</a:t>
            </a:r>
          </a:p>
          <a:p>
            <a:pPr lvl="1"/>
            <a:r>
              <a:rPr lang="en-US" altLang="ko-KR" dirty="0" smtClean="0"/>
              <a:t>SGX implementation uses a TCS for each logical processor that executes an enclave’s code</a:t>
            </a:r>
          </a:p>
          <a:p>
            <a:pPr lvl="1"/>
            <a:r>
              <a:rPr lang="en-US" altLang="ko-KR" dirty="0" smtClean="0"/>
              <a:t>Each TCS is stored in a dedicated EPC page whose EPCM entry type is PT_TCS</a:t>
            </a:r>
          </a:p>
          <a:p>
            <a:pPr lvl="1"/>
            <a:r>
              <a:rPr lang="en-US" altLang="ko-KR" dirty="0" smtClean="0"/>
              <a:t>The contents of an EPC page that holds a TCS cannot be directly accessed, even by the code of the enclave that owns the TCS</a:t>
            </a:r>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102135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5.2.4 The State Save Area (SSA) (1/2)</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SSA</a:t>
            </a:r>
            <a:endParaRPr lang="en-US" altLang="ko-KR" dirty="0"/>
          </a:p>
          <a:p>
            <a:pPr lvl="1"/>
            <a:r>
              <a:rPr lang="en-US" altLang="ko-KR" dirty="0" smtClean="0"/>
              <a:t>Before executing the exception handler, the processor needs a secure area to store the enclave code’s execution context, so that the information in the execution context is not revealed to the untrusted system software</a:t>
            </a:r>
          </a:p>
          <a:p>
            <a:pPr lvl="1"/>
            <a:r>
              <a:rPr lang="en-US" altLang="ko-KR" dirty="0" smtClean="0"/>
              <a:t>The area used to store an enclave thread’s execution context is called a SSA</a:t>
            </a:r>
          </a:p>
          <a:p>
            <a:pPr lvl="1"/>
            <a:r>
              <a:rPr lang="en-US" altLang="ko-KR" dirty="0" smtClean="0"/>
              <a:t>SSAs are stored in regular EPC pages, whose EPCM page type is PT_REG</a:t>
            </a:r>
          </a:p>
          <a:p>
            <a:pPr lvl="1"/>
            <a:r>
              <a:rPr lang="en-US" altLang="ko-KR" dirty="0" smtClean="0"/>
              <a:t>SSA contents is accessible to enclave software</a:t>
            </a:r>
            <a:endParaRPr lang="en-US" altLang="ko-KR" dirty="0"/>
          </a:p>
          <a:p>
            <a:pPr lvl="1"/>
            <a:endParaRPr lang="ko-KR" altLang="en-US" dirty="0"/>
          </a:p>
        </p:txBody>
      </p:sp>
    </p:spTree>
    <p:extLst>
      <p:ext uri="{BB962C8B-B14F-4D97-AF65-F5344CB8AC3E}">
        <p14:creationId xmlns:p14="http://schemas.microsoft.com/office/powerpoint/2010/main" val="313330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a:t>5.2.4 The State Save Area (SSA) </a:t>
            </a:r>
            <a:r>
              <a:rPr lang="en-US" altLang="ko-KR" dirty="0" smtClean="0"/>
              <a:t>(2/2</a:t>
            </a:r>
            <a:r>
              <a:rPr lang="en-US" altLang="ko-KR" dirty="0"/>
              <a:t>)</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SSA</a:t>
            </a:r>
          </a:p>
          <a:p>
            <a:pPr lvl="1"/>
            <a:r>
              <a:rPr lang="en-US" altLang="ko-KR" dirty="0" smtClean="0"/>
              <a:t>PT_SECS’s ADDRESS is 0</a:t>
            </a:r>
          </a:p>
          <a:p>
            <a:pPr lvl="1"/>
            <a:r>
              <a:rPr lang="en-US" altLang="ko-KR" dirty="0" smtClean="0"/>
              <a:t>PT_REG ADDRESS C00000 point SECS</a:t>
            </a:r>
          </a:p>
          <a:p>
            <a:pPr lvl="1"/>
            <a:r>
              <a:rPr lang="en-US" altLang="ko-KR" dirty="0" smtClean="0"/>
              <a:t>PT_TCS</a:t>
            </a:r>
            <a:endParaRPr lang="en-US" altLang="ko-KR" dirty="0"/>
          </a:p>
        </p:txBody>
      </p:sp>
      <p:pic>
        <p:nvPicPr>
          <p:cNvPr id="4" name="그림 3"/>
          <p:cNvPicPr>
            <a:picLocks noChangeAspect="1"/>
          </p:cNvPicPr>
          <p:nvPr/>
        </p:nvPicPr>
        <p:blipFill>
          <a:blip r:embed="rId3"/>
          <a:stretch>
            <a:fillRect/>
          </a:stretch>
        </p:blipFill>
        <p:spPr>
          <a:xfrm>
            <a:off x="7646979" y="1010778"/>
            <a:ext cx="4160010" cy="5166184"/>
          </a:xfrm>
          <a:prstGeom prst="rect">
            <a:avLst/>
          </a:prstGeom>
        </p:spPr>
      </p:pic>
    </p:spTree>
    <p:extLst>
      <p:ext uri="{BB962C8B-B14F-4D97-AF65-F5344CB8AC3E}">
        <p14:creationId xmlns:p14="http://schemas.microsoft.com/office/powerpoint/2010/main" val="191890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5.3 The Life Cycle of an SGX Enclave</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The Life Cycle of an SGX Enclave </a:t>
            </a:r>
            <a:endParaRPr lang="en-US" altLang="ko-KR" dirty="0" smtClean="0"/>
          </a:p>
          <a:p>
            <a:pPr lvl="1"/>
            <a:r>
              <a:rPr lang="en-US" altLang="ko-KR" dirty="0" smtClean="0"/>
              <a:t>An enclave’s life cycle is deeply intertwined with resource management</a:t>
            </a:r>
          </a:p>
          <a:p>
            <a:pPr lvl="1"/>
            <a:r>
              <a:rPr lang="en-US" altLang="ko-KR" dirty="0" smtClean="0"/>
              <a:t>Instructions that transition between different life cycle states can only be executed by the system software</a:t>
            </a:r>
            <a:endParaRPr lang="en-US" altLang="ko-KR" dirty="0"/>
          </a:p>
          <a:p>
            <a:pPr lvl="1"/>
            <a:endParaRPr lang="en-US" altLang="ko-KR" dirty="0"/>
          </a:p>
          <a:p>
            <a:pPr lvl="1"/>
            <a:endParaRPr lang="ko-KR" altLang="en-US" dirty="0"/>
          </a:p>
        </p:txBody>
      </p:sp>
      <p:pic>
        <p:nvPicPr>
          <p:cNvPr id="4" name="그림 3"/>
          <p:cNvPicPr>
            <a:picLocks noChangeAspect="1"/>
          </p:cNvPicPr>
          <p:nvPr/>
        </p:nvPicPr>
        <p:blipFill>
          <a:blip r:embed="rId3"/>
          <a:stretch>
            <a:fillRect/>
          </a:stretch>
        </p:blipFill>
        <p:spPr>
          <a:xfrm>
            <a:off x="6284423" y="2371244"/>
            <a:ext cx="5057054" cy="3805718"/>
          </a:xfrm>
          <a:prstGeom prst="rect">
            <a:avLst/>
          </a:prstGeom>
        </p:spPr>
      </p:pic>
    </p:spTree>
    <p:extLst>
      <p:ext uri="{BB962C8B-B14F-4D97-AF65-F5344CB8AC3E}">
        <p14:creationId xmlns:p14="http://schemas.microsoft.com/office/powerpoint/2010/main" val="277060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5.3.1 Creation</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Creation</a:t>
            </a:r>
          </a:p>
          <a:p>
            <a:pPr lvl="1"/>
            <a:r>
              <a:rPr lang="en-US" altLang="ko-KR" dirty="0" smtClean="0"/>
              <a:t>ECREATE instruction, which turns a free EPC page into the SECS for the new enclave</a:t>
            </a:r>
          </a:p>
          <a:p>
            <a:pPr lvl="1"/>
            <a:r>
              <a:rPr lang="en-US" altLang="ko-KR" dirty="0" smtClean="0"/>
              <a:t>Initialize the newly created SECS using the information in a non-EPC page</a:t>
            </a:r>
          </a:p>
          <a:p>
            <a:pPr lvl="1"/>
            <a:r>
              <a:rPr lang="en-US" altLang="ko-KR" dirty="0" smtClean="0"/>
              <a:t>Validate the information used to initialize the SECS, and results in a PF or GP if the information is not valid</a:t>
            </a:r>
          </a:p>
          <a:p>
            <a:pPr lvl="1"/>
            <a:r>
              <a:rPr lang="en-US" altLang="ko-KR" dirty="0" smtClean="0"/>
              <a:t>INIT attribute to false value</a:t>
            </a:r>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69724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5.3.2 Loading (1/2)</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Loading</a:t>
            </a:r>
          </a:p>
          <a:p>
            <a:pPr lvl="1"/>
            <a:r>
              <a:rPr lang="en-US" altLang="ko-KR" dirty="0" smtClean="0"/>
              <a:t>Enclave’s SECS is in this state, the system software can use EADD instructions to load the initial code and data into the enclave</a:t>
            </a:r>
          </a:p>
          <a:p>
            <a:pPr lvl="1"/>
            <a:r>
              <a:rPr lang="en-US" altLang="ko-KR" dirty="0" smtClean="0"/>
              <a:t>EADD reads its input data from a page information (PAGEINFO) structure</a:t>
            </a:r>
          </a:p>
          <a:p>
            <a:pPr lvl="1"/>
            <a:r>
              <a:rPr lang="en-US" altLang="ko-KR" dirty="0" smtClean="0"/>
              <a:t>EADD validates its inputs before modifying the newly allocated EPC page or EPCM entry</a:t>
            </a:r>
          </a:p>
          <a:p>
            <a:pPr lvl="1"/>
            <a:endParaRPr lang="en-US" altLang="ko-KR" dirty="0" smtClean="0"/>
          </a:p>
          <a:p>
            <a:pPr lvl="1"/>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155083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5.3.2 Loading (2/2)</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PAGEINFO</a:t>
            </a:r>
          </a:p>
          <a:p>
            <a:pPr lvl="1"/>
            <a:r>
              <a:rPr lang="en-US" altLang="ko-KR" dirty="0" smtClean="0"/>
              <a:t>Virtual address of EPC page (LINADDR)</a:t>
            </a:r>
          </a:p>
          <a:p>
            <a:pPr lvl="1"/>
            <a:r>
              <a:rPr lang="en-US" altLang="ko-KR" dirty="0" smtClean="0"/>
              <a:t>VA of non-EPC page (SRCPGE)</a:t>
            </a:r>
          </a:p>
          <a:p>
            <a:pPr lvl="1"/>
            <a:r>
              <a:rPr lang="en-US" altLang="ko-KR" dirty="0" smtClean="0"/>
              <a:t>VA of SECS (SECS)</a:t>
            </a:r>
          </a:p>
          <a:p>
            <a:pPr lvl="1"/>
            <a:r>
              <a:rPr lang="en-US" altLang="ko-KR" dirty="0" smtClean="0"/>
              <a:t>Values for EPCM related new EPC page</a:t>
            </a:r>
          </a:p>
          <a:p>
            <a:pPr marL="457200" lvl="1" indent="0">
              <a:buNone/>
            </a:pPr>
            <a:r>
              <a:rPr lang="en-US" altLang="ko-KR" dirty="0" smtClean="0"/>
              <a:t>  (SECINFO) -- VA</a:t>
            </a:r>
            <a:endParaRPr lang="en-US" altLang="ko-KR" dirty="0"/>
          </a:p>
          <a:p>
            <a:pPr lvl="1"/>
            <a:r>
              <a:rPr lang="en-US" altLang="ko-KR" dirty="0" smtClean="0"/>
              <a:t>SECINFO structure contain EPC page’s</a:t>
            </a:r>
          </a:p>
          <a:p>
            <a:pPr marL="457200" lvl="1" indent="0">
              <a:buNone/>
            </a:pPr>
            <a:r>
              <a:rPr lang="en-US" altLang="ko-KR" dirty="0" smtClean="0"/>
              <a:t>  access permissions (R/W/X) and its</a:t>
            </a:r>
          </a:p>
          <a:p>
            <a:pPr marL="457200" lvl="1" indent="0">
              <a:buNone/>
            </a:pPr>
            <a:r>
              <a:rPr lang="en-US" altLang="ko-KR" dirty="0"/>
              <a:t> </a:t>
            </a:r>
            <a:r>
              <a:rPr lang="en-US" altLang="ko-KR" dirty="0" smtClean="0"/>
              <a:t> EPCM page type</a:t>
            </a:r>
            <a:endParaRPr lang="en-US" altLang="ko-KR" dirty="0"/>
          </a:p>
          <a:p>
            <a:pPr lvl="1"/>
            <a:r>
              <a:rPr lang="en-US" altLang="ko-KR" dirty="0" smtClean="0"/>
              <a:t>PAGEINFO is 32 bytes</a:t>
            </a:r>
          </a:p>
          <a:p>
            <a:pPr lvl="1"/>
            <a:r>
              <a:rPr lang="en-US" altLang="ko-KR" dirty="0" smtClean="0"/>
              <a:t>SECINFO is 64 bytes</a:t>
            </a:r>
          </a:p>
          <a:p>
            <a:pPr lvl="1"/>
            <a:endParaRPr lang="en-US" altLang="ko-KR" dirty="0"/>
          </a:p>
          <a:p>
            <a:pPr lvl="1"/>
            <a:endParaRPr lang="en-US" altLang="ko-KR" dirty="0"/>
          </a:p>
          <a:p>
            <a:pPr lvl="1"/>
            <a:endParaRPr lang="ko-KR" altLang="en-US" dirty="0"/>
          </a:p>
        </p:txBody>
      </p:sp>
      <p:pic>
        <p:nvPicPr>
          <p:cNvPr id="4" name="그림 3"/>
          <p:cNvPicPr>
            <a:picLocks noChangeAspect="1"/>
          </p:cNvPicPr>
          <p:nvPr/>
        </p:nvPicPr>
        <p:blipFill>
          <a:blip r:embed="rId3"/>
          <a:stretch>
            <a:fillRect/>
          </a:stretch>
        </p:blipFill>
        <p:spPr>
          <a:xfrm>
            <a:off x="6943854" y="1114925"/>
            <a:ext cx="4863136" cy="5062037"/>
          </a:xfrm>
          <a:prstGeom prst="rect">
            <a:avLst/>
          </a:prstGeom>
        </p:spPr>
      </p:pic>
    </p:spTree>
    <p:extLst>
      <p:ext uri="{BB962C8B-B14F-4D97-AF65-F5344CB8AC3E}">
        <p14:creationId xmlns:p14="http://schemas.microsoft.com/office/powerpoint/2010/main" val="2777959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5.3.3 Initialization</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Initialization</a:t>
            </a:r>
          </a:p>
          <a:p>
            <a:pPr lvl="1"/>
            <a:r>
              <a:rPr lang="en-US" altLang="ko-KR" dirty="0" smtClean="0"/>
              <a:t>After loading, the system software must use a Launch Enclave(LE) to obtain an EINIT Token Structure</a:t>
            </a:r>
          </a:p>
          <a:p>
            <a:pPr lvl="1"/>
            <a:r>
              <a:rPr lang="en-US" altLang="ko-KR" dirty="0" smtClean="0"/>
              <a:t>Token is provided to EINIT instruction, which marks the enclave’s SECS as initialized</a:t>
            </a:r>
            <a:endParaRPr lang="en-US" altLang="ko-KR" dirty="0"/>
          </a:p>
          <a:p>
            <a:pPr lvl="1"/>
            <a:r>
              <a:rPr lang="en-US" altLang="ko-KR" dirty="0" smtClean="0"/>
              <a:t>LE is cryptographically signed with a special Intel key</a:t>
            </a:r>
            <a:endParaRPr lang="en-US" altLang="ko-KR" dirty="0"/>
          </a:p>
          <a:p>
            <a:pPr lvl="1"/>
            <a:r>
              <a:rPr lang="en-US" altLang="ko-KR" dirty="0" smtClean="0"/>
              <a:t>EINIT completes, it sets the enclave’s INIT attribute to true</a:t>
            </a:r>
          </a:p>
          <a:p>
            <a:pPr lvl="1"/>
            <a:r>
              <a:rPr lang="en-US" altLang="ko-KR" dirty="0" err="1" smtClean="0"/>
              <a:t>Onec</a:t>
            </a:r>
            <a:r>
              <a:rPr lang="en-US" altLang="ko-KR" dirty="0" smtClean="0"/>
              <a:t> INIT is set to </a:t>
            </a:r>
            <a:r>
              <a:rPr lang="en-US" altLang="ko-KR" dirty="0" err="1" smtClean="0"/>
              <a:t>ture</a:t>
            </a:r>
            <a:r>
              <a:rPr lang="en-US" altLang="ko-KR" dirty="0" smtClean="0"/>
              <a:t>, EADD cannot be invoked on that enclave anymore</a:t>
            </a:r>
            <a:endParaRPr lang="ko-KR" altLang="en-US" dirty="0"/>
          </a:p>
        </p:txBody>
      </p:sp>
    </p:spTree>
    <p:extLst>
      <p:ext uri="{BB962C8B-B14F-4D97-AF65-F5344CB8AC3E}">
        <p14:creationId xmlns:p14="http://schemas.microsoft.com/office/powerpoint/2010/main" val="417248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FD4AA1AF-A341-417C-AA50-C2E8A4A0CF78}"/>
              </a:ext>
            </a:extLst>
          </p:cNvPr>
          <p:cNvSpPr>
            <a:spLocks noGrp="1"/>
          </p:cNvSpPr>
          <p:nvPr>
            <p:ph type="title"/>
          </p:nvPr>
        </p:nvSpPr>
        <p:spPr/>
        <p:txBody>
          <a:bodyPr/>
          <a:lstStyle/>
          <a:p>
            <a:r>
              <a:rPr lang="en-US" altLang="ko-KR" dirty="0"/>
              <a:t>Content</a:t>
            </a:r>
            <a:endParaRPr lang="ko-KR" altLang="en-US" dirty="0"/>
          </a:p>
        </p:txBody>
      </p:sp>
      <p:sp>
        <p:nvSpPr>
          <p:cNvPr id="7" name="내용 개체 틀 6">
            <a:extLst>
              <a:ext uri="{FF2B5EF4-FFF2-40B4-BE49-F238E27FC236}">
                <a16:creationId xmlns="" xmlns:a16="http://schemas.microsoft.com/office/drawing/2014/main" id="{76C74A59-02AA-46CA-B25F-85233C381B24}"/>
              </a:ext>
            </a:extLst>
          </p:cNvPr>
          <p:cNvSpPr>
            <a:spLocks noGrp="1"/>
          </p:cNvSpPr>
          <p:nvPr>
            <p:ph idx="1"/>
          </p:nvPr>
        </p:nvSpPr>
        <p:spPr/>
        <p:txBody>
          <a:bodyPr/>
          <a:lstStyle/>
          <a:p>
            <a:r>
              <a:rPr lang="en-US" altLang="ko-KR" dirty="0" smtClean="0"/>
              <a:t>Physical Memory Organization</a:t>
            </a:r>
            <a:endParaRPr lang="en-US" altLang="ko-KR" dirty="0"/>
          </a:p>
          <a:p>
            <a:pPr lvl="1"/>
            <a:r>
              <a:rPr lang="en-US" altLang="ko-KR" dirty="0" smtClean="0"/>
              <a:t>EPC, EPCM, SECS</a:t>
            </a:r>
            <a:endParaRPr lang="en-US" altLang="ko-KR" dirty="0"/>
          </a:p>
          <a:p>
            <a:r>
              <a:rPr lang="en-US" altLang="ko-KR" dirty="0" smtClean="0"/>
              <a:t>Memory Layout</a:t>
            </a:r>
            <a:endParaRPr lang="en-US" altLang="ko-KR" dirty="0"/>
          </a:p>
          <a:p>
            <a:pPr lvl="1"/>
            <a:r>
              <a:rPr lang="en-US" altLang="ko-KR" dirty="0" smtClean="0"/>
              <a:t>ELRANGE, Attributes, Address Translation, TCS, SSA</a:t>
            </a:r>
            <a:endParaRPr lang="en-US" altLang="ko-KR" dirty="0"/>
          </a:p>
          <a:p>
            <a:r>
              <a:rPr lang="en-US" altLang="ko-KR" dirty="0" smtClean="0"/>
              <a:t>Life Cycle of an SGX Enclave</a:t>
            </a:r>
          </a:p>
          <a:p>
            <a:pPr marL="685800" lvl="2">
              <a:spcBef>
                <a:spcPts val="1000"/>
              </a:spcBef>
            </a:pPr>
            <a:r>
              <a:rPr lang="en-US" altLang="ko-KR" sz="2400" dirty="0" smtClean="0"/>
              <a:t>Creation, Loading, Initialization, Teardown</a:t>
            </a:r>
            <a:endParaRPr lang="en-US" altLang="ko-KR" sz="2400" dirty="0"/>
          </a:p>
          <a:p>
            <a:r>
              <a:rPr lang="en-US" altLang="ko-KR" dirty="0" smtClean="0">
                <a:solidFill>
                  <a:schemeClr val="bg2"/>
                </a:solidFill>
              </a:rPr>
              <a:t>Life Cycle of an SGX Thread</a:t>
            </a:r>
          </a:p>
          <a:p>
            <a:pPr lvl="1"/>
            <a:r>
              <a:rPr lang="en-US" altLang="ko-KR" dirty="0" smtClean="0">
                <a:solidFill>
                  <a:schemeClr val="bg2"/>
                </a:solidFill>
              </a:rPr>
              <a:t>Synchronous Entry/Exit, AEX, Recovering from AEX</a:t>
            </a:r>
            <a:endParaRPr lang="en-US" altLang="ko-KR" dirty="0">
              <a:solidFill>
                <a:schemeClr val="bg2"/>
              </a:solidFill>
            </a:endParaRPr>
          </a:p>
          <a:p>
            <a:r>
              <a:rPr lang="en-US" altLang="ko-KR" dirty="0" smtClean="0">
                <a:solidFill>
                  <a:schemeClr val="bg2"/>
                </a:solidFill>
              </a:rPr>
              <a:t>EPC Page Eviction</a:t>
            </a:r>
          </a:p>
        </p:txBody>
      </p:sp>
    </p:spTree>
    <p:extLst>
      <p:ext uri="{BB962C8B-B14F-4D97-AF65-F5344CB8AC3E}">
        <p14:creationId xmlns:p14="http://schemas.microsoft.com/office/powerpoint/2010/main" val="1522310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5.3.4 Teardown</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Teardown</a:t>
            </a:r>
          </a:p>
          <a:p>
            <a:pPr lvl="1"/>
            <a:r>
              <a:rPr lang="en-US" altLang="ko-KR" dirty="0" smtClean="0"/>
              <a:t>EREMOVE instruction to </a:t>
            </a:r>
            <a:r>
              <a:rPr lang="en-US" altLang="ko-KR" dirty="0" err="1" smtClean="0"/>
              <a:t>deallocate</a:t>
            </a:r>
            <a:r>
              <a:rPr lang="en-US" altLang="ko-KR" dirty="0" smtClean="0"/>
              <a:t> the EPC pages used by the enclave</a:t>
            </a:r>
          </a:p>
          <a:p>
            <a:pPr lvl="1"/>
            <a:r>
              <a:rPr lang="en-US" altLang="ko-KR" dirty="0" smtClean="0"/>
              <a:t>EREMOVE marks an EPC page as available by setting the VALID  of the EPCM 0</a:t>
            </a:r>
          </a:p>
          <a:p>
            <a:pPr lvl="1"/>
            <a:r>
              <a:rPr lang="en-US" altLang="ko-KR" dirty="0" smtClean="0"/>
              <a:t>EREMOVE makes sure that there is no logical processor executing code inside the enclave</a:t>
            </a:r>
          </a:p>
          <a:p>
            <a:pPr lvl="1"/>
            <a:r>
              <a:rPr lang="en-US" altLang="ko-KR" dirty="0" smtClean="0"/>
              <a:t>Enclave is completely destroyed when the EPC page holding its SECS is freed</a:t>
            </a:r>
          </a:p>
          <a:p>
            <a:pPr lvl="1"/>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106630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5.4 The Life Cycle of an SGX Thread</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The Life Cycle of an SGX </a:t>
            </a:r>
            <a:r>
              <a:rPr lang="en-US" altLang="ko-KR" dirty="0" smtClean="0"/>
              <a:t>Thread</a:t>
            </a:r>
          </a:p>
          <a:p>
            <a:pPr lvl="1"/>
            <a:r>
              <a:rPr lang="en-US" altLang="ko-KR" dirty="0" smtClean="0"/>
              <a:t>Each logical processor that executes enclave code uses a Thread Control </a:t>
            </a:r>
            <a:r>
              <a:rPr lang="en-US" altLang="ko-KR" dirty="0" err="1" smtClean="0"/>
              <a:t>Sturcture</a:t>
            </a:r>
            <a:r>
              <a:rPr lang="en-US" altLang="ko-KR" dirty="0" smtClean="0"/>
              <a:t> (busy)</a:t>
            </a:r>
          </a:p>
          <a:p>
            <a:pPr lvl="1"/>
            <a:r>
              <a:rPr lang="en-US" altLang="ko-KR" dirty="0" smtClean="0"/>
              <a:t>It cannot be used by any other logical processor</a:t>
            </a:r>
          </a:p>
          <a:p>
            <a:pPr lvl="1"/>
            <a:r>
              <a:rPr lang="en-US" altLang="ko-KR" dirty="0" smtClean="0"/>
              <a:t>EENTER instruction to execute enclave code</a:t>
            </a:r>
          </a:p>
          <a:p>
            <a:pPr lvl="1"/>
            <a:r>
              <a:rPr lang="en-US" altLang="ko-KR" dirty="0" smtClean="0"/>
              <a:t>EEXIT instruction to invoke the enclave</a:t>
            </a:r>
          </a:p>
          <a:p>
            <a:pPr lvl="1"/>
            <a:r>
              <a:rPr lang="en-US" altLang="ko-KR" dirty="0" smtClean="0"/>
              <a:t>Hardware exception occurs, using AEX</a:t>
            </a:r>
          </a:p>
          <a:p>
            <a:pPr lvl="1"/>
            <a:r>
              <a:rPr lang="en-US" altLang="ko-KR" dirty="0" smtClean="0"/>
              <a:t>ERESUME to reenter the enclave</a:t>
            </a:r>
            <a:endParaRPr lang="en-US" altLang="ko-KR" dirty="0"/>
          </a:p>
          <a:p>
            <a:pPr marL="457200" lvl="1" indent="0">
              <a:buNone/>
            </a:pPr>
            <a:endParaRPr lang="en-US" altLang="ko-KR" dirty="0"/>
          </a:p>
          <a:p>
            <a:pPr lvl="1"/>
            <a:endParaRPr lang="ko-KR" altLang="en-US" dirty="0"/>
          </a:p>
        </p:txBody>
      </p:sp>
      <p:pic>
        <p:nvPicPr>
          <p:cNvPr id="4" name="그림 3"/>
          <p:cNvPicPr>
            <a:picLocks noChangeAspect="1"/>
          </p:cNvPicPr>
          <p:nvPr/>
        </p:nvPicPr>
        <p:blipFill>
          <a:blip r:embed="rId3"/>
          <a:stretch>
            <a:fillRect/>
          </a:stretch>
        </p:blipFill>
        <p:spPr>
          <a:xfrm>
            <a:off x="7658100" y="2795587"/>
            <a:ext cx="4533900" cy="3381375"/>
          </a:xfrm>
          <a:prstGeom prst="rect">
            <a:avLst/>
          </a:prstGeom>
        </p:spPr>
      </p:pic>
    </p:spTree>
    <p:extLst>
      <p:ext uri="{BB962C8B-B14F-4D97-AF65-F5344CB8AC3E}">
        <p14:creationId xmlns:p14="http://schemas.microsoft.com/office/powerpoint/2010/main" val="4093881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5.4.1 Synchronous Enclave Entry (1/2)</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Synchronous Enclave </a:t>
            </a:r>
            <a:r>
              <a:rPr lang="en-US" altLang="ko-KR" dirty="0" smtClean="0"/>
              <a:t>Entry</a:t>
            </a:r>
          </a:p>
          <a:p>
            <a:pPr lvl="1"/>
            <a:r>
              <a:rPr lang="en-US" altLang="ko-KR" dirty="0" smtClean="0"/>
              <a:t>EENTER preforms a controlled jump into enclave code</a:t>
            </a:r>
            <a:endParaRPr lang="en-US" altLang="ko-KR" dirty="0"/>
          </a:p>
          <a:p>
            <a:pPr lvl="1"/>
            <a:r>
              <a:rPr lang="en-US" altLang="ko-KR" dirty="0" smtClean="0"/>
              <a:t>EENTER can only be executed by unprivileged application software running at ring 3, and result in an undefined instruction fault if it is executed </a:t>
            </a:r>
            <a:r>
              <a:rPr lang="en-US" altLang="ko-KR" dirty="0" smtClean="0"/>
              <a:t>by system </a:t>
            </a:r>
            <a:r>
              <a:rPr lang="en-US" altLang="ko-KR" dirty="0" smtClean="0"/>
              <a:t>software</a:t>
            </a:r>
          </a:p>
          <a:p>
            <a:pPr lvl="1"/>
            <a:r>
              <a:rPr lang="en-US" altLang="ko-KR" dirty="0" smtClean="0"/>
              <a:t>EENTER switches the logical processor to enclave mode, but does not perform a privilege level switch</a:t>
            </a:r>
            <a:endParaRPr lang="en-US" altLang="ko-KR" dirty="0"/>
          </a:p>
          <a:p>
            <a:pPr lvl="1"/>
            <a:r>
              <a:rPr lang="en-US" altLang="ko-KR" dirty="0" smtClean="0"/>
              <a:t>EENTER takes the virtual address of a TCS as its input, and requires that the TCS is available(not busy), and that at least one SSA is available in the TCS</a:t>
            </a:r>
          </a:p>
          <a:p>
            <a:pPr lvl="1"/>
            <a:r>
              <a:rPr lang="en-US" altLang="ko-KR" dirty="0" smtClean="0"/>
              <a:t>EENTER transitions the logical processor into enclave mode, and sets the instruction pointer(RIP) to the value indicated by entry point offset(OENTRY) field in the TCS that it receives</a:t>
            </a:r>
            <a:endParaRPr lang="ko-KR" altLang="en-US" dirty="0"/>
          </a:p>
        </p:txBody>
      </p:sp>
    </p:spTree>
    <p:extLst>
      <p:ext uri="{BB962C8B-B14F-4D97-AF65-F5344CB8AC3E}">
        <p14:creationId xmlns:p14="http://schemas.microsoft.com/office/powerpoint/2010/main" val="2332612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5.4.1 Synchronous Enclave Entry (2/2)</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Synchronous Enclave </a:t>
            </a:r>
            <a:r>
              <a:rPr lang="en-US" altLang="ko-KR" dirty="0" smtClean="0"/>
              <a:t>Entry</a:t>
            </a:r>
          </a:p>
          <a:p>
            <a:pPr lvl="1"/>
            <a:r>
              <a:rPr lang="en-US" altLang="ko-KR" dirty="0" smtClean="0"/>
              <a:t>EENTER sets XCR0 to the value of the XFRM enclave attribute</a:t>
            </a:r>
          </a:p>
          <a:p>
            <a:pPr lvl="1"/>
            <a:r>
              <a:rPr lang="en-US" altLang="ko-KR" dirty="0" smtClean="0"/>
              <a:t>EENTER loads the bases of the segment registers FS and GS using values specified in the TCS</a:t>
            </a:r>
          </a:p>
          <a:p>
            <a:pPr lvl="1"/>
            <a:r>
              <a:rPr lang="en-US" altLang="ko-KR" dirty="0" smtClean="0"/>
              <a:t>EENTER implementation backs up the old values of the registers that it modifies, so they can be restored when the enclave finishes computation</a:t>
            </a:r>
            <a:endParaRPr lang="ko-KR" altLang="en-US" dirty="0"/>
          </a:p>
        </p:txBody>
      </p:sp>
    </p:spTree>
    <p:extLst>
      <p:ext uri="{BB962C8B-B14F-4D97-AF65-F5344CB8AC3E}">
        <p14:creationId xmlns:p14="http://schemas.microsoft.com/office/powerpoint/2010/main" val="351511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5.4.2 Synchronous Enclave Exit</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Synchronous Enclave </a:t>
            </a:r>
            <a:r>
              <a:rPr lang="en-US" altLang="ko-KR" dirty="0" smtClean="0"/>
              <a:t>Exit</a:t>
            </a:r>
          </a:p>
          <a:p>
            <a:pPr lvl="1"/>
            <a:r>
              <a:rPr lang="en-US" altLang="ko-KR" dirty="0" smtClean="0"/>
              <a:t>EEXIT can only be executed while the logical processor is in enclave mode</a:t>
            </a:r>
          </a:p>
          <a:p>
            <a:pPr lvl="1"/>
            <a:r>
              <a:rPr lang="en-US" altLang="ko-KR" dirty="0" smtClean="0"/>
              <a:t>The SDM explicitly states that EEXIT does not modify most registers, so enclave authors must make sure to clear any secrets stored in the processor’s registers before returning control to the host process</a:t>
            </a:r>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1760573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5.4.3 Asynchronous Enclave Exit (AEX</a:t>
            </a:r>
            <a:r>
              <a:rPr lang="en-US" altLang="ko-KR" dirty="0" smtClean="0"/>
              <a:t>) (1/2)</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AEX</a:t>
            </a:r>
          </a:p>
          <a:p>
            <a:pPr lvl="1"/>
            <a:r>
              <a:rPr lang="en-US" altLang="ko-KR" dirty="0" smtClean="0"/>
              <a:t>If a hardware exception occurs while a logical processor is executing an enclave’s code, the processor performs an AEX before invoking the system software’s exception handler</a:t>
            </a:r>
          </a:p>
          <a:p>
            <a:pPr lvl="1"/>
            <a:r>
              <a:rPr lang="en-US" altLang="ko-KR" dirty="0" smtClean="0"/>
              <a:t>The AEX saves the enclave code’s execution context, restores the state saved by EENTER, and sets up the processor registers so that the system software’s hardware exception handler will return to an asynchronous exit handler in the enclave’s host process</a:t>
            </a:r>
          </a:p>
          <a:p>
            <a:pPr lvl="1"/>
            <a:r>
              <a:rPr lang="en-US" altLang="ko-KR" dirty="0" smtClean="0"/>
              <a:t>The AEX step erases any secrets that may exist in the execution state by resetting all its registers to predefined values</a:t>
            </a:r>
          </a:p>
          <a:p>
            <a:pPr lvl="1"/>
            <a:endParaRPr lang="en-US" altLang="ko-KR" dirty="0" smtClean="0"/>
          </a:p>
          <a:p>
            <a:pPr lvl="1"/>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711213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5.4.3 Asynchronous Enclave Exit (AEX</a:t>
            </a:r>
            <a:r>
              <a:rPr lang="en-US" altLang="ko-KR" dirty="0" smtClean="0"/>
              <a:t>) (2/2)</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AEX</a:t>
            </a:r>
          </a:p>
          <a:p>
            <a:pPr lvl="1"/>
            <a:r>
              <a:rPr lang="en-US" altLang="ko-KR" dirty="0" smtClean="0"/>
              <a:t>EENTER writes some information, AEX occurs</a:t>
            </a:r>
          </a:p>
          <a:p>
            <a:pPr lvl="1"/>
            <a:r>
              <a:rPr lang="en-US" altLang="ko-KR" dirty="0" smtClean="0"/>
              <a:t>AEX backs up the general purpose registers(GPR)</a:t>
            </a:r>
          </a:p>
          <a:p>
            <a:pPr marL="457200" lvl="1" indent="0">
              <a:buNone/>
            </a:pPr>
            <a:r>
              <a:rPr lang="en-US" altLang="ko-KR" dirty="0" smtClean="0"/>
              <a:t>   in the GPRSGX area in the SSA</a:t>
            </a:r>
            <a:endParaRPr lang="en-US" altLang="ko-KR" dirty="0"/>
          </a:p>
          <a:p>
            <a:pPr lvl="1"/>
            <a:r>
              <a:rPr lang="en-US" altLang="ko-KR" dirty="0" smtClean="0"/>
              <a:t>Sets RIP to the value in the CSSA’s AEP field</a:t>
            </a:r>
            <a:endParaRPr lang="en-US" altLang="ko-KR" dirty="0" smtClean="0"/>
          </a:p>
          <a:p>
            <a:pPr lvl="1"/>
            <a:endParaRPr lang="en-US" altLang="ko-KR" dirty="0"/>
          </a:p>
          <a:p>
            <a:pPr lvl="1"/>
            <a:endParaRPr lang="en-US" altLang="ko-KR" dirty="0"/>
          </a:p>
          <a:p>
            <a:pPr lvl="1"/>
            <a:endParaRPr lang="ko-KR" altLang="en-US" dirty="0"/>
          </a:p>
        </p:txBody>
      </p:sp>
      <p:pic>
        <p:nvPicPr>
          <p:cNvPr id="4" name="그림 3"/>
          <p:cNvPicPr>
            <a:picLocks noChangeAspect="1"/>
          </p:cNvPicPr>
          <p:nvPr/>
        </p:nvPicPr>
        <p:blipFill>
          <a:blip r:embed="rId3"/>
          <a:stretch>
            <a:fillRect/>
          </a:stretch>
        </p:blipFill>
        <p:spPr>
          <a:xfrm>
            <a:off x="8089900" y="997993"/>
            <a:ext cx="3968750" cy="5806908"/>
          </a:xfrm>
          <a:prstGeom prst="rect">
            <a:avLst/>
          </a:prstGeom>
        </p:spPr>
      </p:pic>
    </p:spTree>
    <p:extLst>
      <p:ext uri="{BB962C8B-B14F-4D97-AF65-F5344CB8AC3E}">
        <p14:creationId xmlns:p14="http://schemas.microsoft.com/office/powerpoint/2010/main" val="439123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5.4.4 Recovering from an Asynchronous Exit</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Recovering from an Asynchronous </a:t>
            </a:r>
            <a:r>
              <a:rPr lang="en-US" altLang="ko-KR" dirty="0" smtClean="0"/>
              <a:t>Exit</a:t>
            </a:r>
          </a:p>
          <a:p>
            <a:pPr lvl="1"/>
            <a:r>
              <a:rPr lang="en-US" altLang="ko-KR" dirty="0" smtClean="0"/>
              <a:t>System software finishes processing the exception, it returns into an asynchronous exit handler in the enclave’s host process</a:t>
            </a:r>
          </a:p>
          <a:p>
            <a:pPr lvl="1"/>
            <a:r>
              <a:rPr lang="en-US" altLang="ko-KR" dirty="0" smtClean="0"/>
              <a:t>The asynchronous exception handler usually executes the ERESUME instruction, which causes the logical processor to go back into enclave mode</a:t>
            </a:r>
          </a:p>
          <a:p>
            <a:pPr lvl="1"/>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191886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5.5 EPC Page Eviction</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EPC Page </a:t>
            </a:r>
            <a:r>
              <a:rPr lang="en-US" altLang="ko-KR" dirty="0" smtClean="0"/>
              <a:t>Eviction</a:t>
            </a:r>
          </a:p>
          <a:p>
            <a:pPr lvl="1"/>
            <a:r>
              <a:rPr lang="en-US" altLang="ko-KR" dirty="0" smtClean="0"/>
              <a:t>OS cannot be allowed to evict an enclave’s EPC pages via the same methods that are used to implement page swapping for DRAM memory outside the PRM range</a:t>
            </a:r>
          </a:p>
          <a:p>
            <a:pPr lvl="1"/>
            <a:r>
              <a:rPr lang="en-US" altLang="ko-KR" dirty="0" smtClean="0"/>
              <a:t>EWB evicts an EPC page into a DRAM page outside the EPC and marks the EPC page as available, by zeroing the VALID field in the page’s EPCM entry</a:t>
            </a:r>
          </a:p>
          <a:p>
            <a:pPr lvl="1"/>
            <a:r>
              <a:rPr lang="en-US" altLang="ko-KR" dirty="0" err="1" smtClean="0"/>
              <a:t>Nonces</a:t>
            </a:r>
            <a:r>
              <a:rPr lang="en-US" altLang="ko-KR" dirty="0" smtClean="0"/>
              <a:t> are stored in Version Arrays</a:t>
            </a:r>
          </a:p>
          <a:p>
            <a:pPr lvl="1"/>
            <a:r>
              <a:rPr lang="en-US" altLang="ko-KR" dirty="0" smtClean="0"/>
              <a:t>System software manage EPC paging</a:t>
            </a:r>
            <a:endParaRPr lang="en-US" altLang="ko-KR" dirty="0"/>
          </a:p>
          <a:p>
            <a:pPr lvl="1"/>
            <a:endParaRPr lang="ko-KR" altLang="en-US" dirty="0"/>
          </a:p>
        </p:txBody>
      </p:sp>
      <p:pic>
        <p:nvPicPr>
          <p:cNvPr id="4" name="그림 3"/>
          <p:cNvPicPr>
            <a:picLocks noChangeAspect="1"/>
          </p:cNvPicPr>
          <p:nvPr/>
        </p:nvPicPr>
        <p:blipFill>
          <a:blip r:embed="rId3"/>
          <a:stretch>
            <a:fillRect/>
          </a:stretch>
        </p:blipFill>
        <p:spPr>
          <a:xfrm>
            <a:off x="7206414" y="3871912"/>
            <a:ext cx="4600575" cy="2305050"/>
          </a:xfrm>
          <a:prstGeom prst="rect">
            <a:avLst/>
          </a:prstGeom>
        </p:spPr>
      </p:pic>
    </p:spTree>
    <p:extLst>
      <p:ext uri="{BB962C8B-B14F-4D97-AF65-F5344CB8AC3E}">
        <p14:creationId xmlns:p14="http://schemas.microsoft.com/office/powerpoint/2010/main" val="1645499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5.5.1 Page Eviction and the TLBs (1/2)</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Page Eviction and the TLBs</a:t>
            </a:r>
            <a:endParaRPr lang="en-US" altLang="ko-KR" dirty="0" smtClean="0"/>
          </a:p>
          <a:p>
            <a:pPr lvl="1"/>
            <a:r>
              <a:rPr lang="en-US" altLang="ko-KR" dirty="0" smtClean="0"/>
              <a:t>SGX’s access control checks occur after an address translation is performed, right before the translation result is written into the TLBs</a:t>
            </a:r>
            <a:endParaRPr lang="en-US" altLang="ko-KR" dirty="0"/>
          </a:p>
          <a:p>
            <a:pPr lvl="1"/>
            <a:r>
              <a:rPr lang="en-US" altLang="ko-KR" dirty="0" smtClean="0"/>
              <a:t>Guarantee the removal of any TLB entry targeting the </a:t>
            </a:r>
            <a:r>
              <a:rPr lang="en-US" altLang="ko-KR" dirty="0" err="1" smtClean="0"/>
              <a:t>deallocated</a:t>
            </a:r>
            <a:r>
              <a:rPr lang="en-US" altLang="ko-KR" dirty="0" smtClean="0"/>
              <a:t> EPC</a:t>
            </a:r>
            <a:endParaRPr lang="en-US" altLang="ko-KR" dirty="0"/>
          </a:p>
          <a:p>
            <a:pPr lvl="1"/>
            <a:r>
              <a:rPr lang="en-US" altLang="ko-KR" dirty="0" smtClean="0"/>
              <a:t>Inter-Processor Interrupt(IPI), which will trigger an AEX</a:t>
            </a:r>
          </a:p>
          <a:p>
            <a:pPr lvl="1"/>
            <a:r>
              <a:rPr lang="en-US" altLang="ko-KR" dirty="0" smtClean="0"/>
              <a:t>TLB flush verification logic relies on a 1bit</a:t>
            </a:r>
          </a:p>
          <a:p>
            <a:pPr marL="457200" lvl="1" indent="0">
              <a:buNone/>
            </a:pPr>
            <a:r>
              <a:rPr lang="en-US" altLang="ko-KR" dirty="0" smtClean="0"/>
              <a:t>  EPCM entry field called BLOCKED</a:t>
            </a:r>
            <a:endParaRPr lang="en-US" altLang="ko-KR" dirty="0"/>
          </a:p>
          <a:p>
            <a:pPr marL="457200" lvl="1" indent="0">
              <a:buNone/>
            </a:pPr>
            <a:endParaRPr lang="ko-KR" altLang="en-US" dirty="0"/>
          </a:p>
        </p:txBody>
      </p:sp>
      <p:pic>
        <p:nvPicPr>
          <p:cNvPr id="5" name="그림 4"/>
          <p:cNvPicPr>
            <a:picLocks noChangeAspect="1"/>
          </p:cNvPicPr>
          <p:nvPr/>
        </p:nvPicPr>
        <p:blipFill>
          <a:blip r:embed="rId3"/>
          <a:stretch>
            <a:fillRect/>
          </a:stretch>
        </p:blipFill>
        <p:spPr>
          <a:xfrm>
            <a:off x="7417723" y="3143250"/>
            <a:ext cx="4572000" cy="3714750"/>
          </a:xfrm>
          <a:prstGeom prst="rect">
            <a:avLst/>
          </a:prstGeom>
        </p:spPr>
      </p:pic>
    </p:spTree>
    <p:extLst>
      <p:ext uri="{BB962C8B-B14F-4D97-AF65-F5344CB8AC3E}">
        <p14:creationId xmlns:p14="http://schemas.microsoft.com/office/powerpoint/2010/main" val="224885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3939A2CB-5A39-4EA8-A808-979777691430}"/>
              </a:ext>
            </a:extLst>
          </p:cNvPr>
          <p:cNvSpPr>
            <a:spLocks noGrp="1"/>
          </p:cNvSpPr>
          <p:nvPr>
            <p:ph type="title"/>
          </p:nvPr>
        </p:nvSpPr>
        <p:spPr/>
        <p:txBody>
          <a:bodyPr/>
          <a:lstStyle/>
          <a:p>
            <a:r>
              <a:rPr lang="en-US" altLang="ko-KR" dirty="0" smtClean="0"/>
              <a:t>5. SGX Programming Model</a:t>
            </a:r>
            <a:endParaRPr lang="ko-KR" altLang="en-US" dirty="0"/>
          </a:p>
        </p:txBody>
      </p:sp>
      <p:sp>
        <p:nvSpPr>
          <p:cNvPr id="3" name="내용 개체 틀 2">
            <a:extLst>
              <a:ext uri="{FF2B5EF4-FFF2-40B4-BE49-F238E27FC236}">
                <a16:creationId xmlns="" xmlns:a16="http://schemas.microsoft.com/office/drawing/2014/main" id="{DEFBD92D-6D81-48D6-BFA4-1A005243B8BC}"/>
              </a:ext>
            </a:extLst>
          </p:cNvPr>
          <p:cNvSpPr>
            <a:spLocks noGrp="1"/>
          </p:cNvSpPr>
          <p:nvPr>
            <p:ph idx="1"/>
          </p:nvPr>
        </p:nvSpPr>
        <p:spPr/>
        <p:txBody>
          <a:bodyPr/>
          <a:lstStyle/>
          <a:p>
            <a:r>
              <a:rPr lang="en-US" altLang="ko-KR" dirty="0" smtClean="0"/>
              <a:t>SGX Programming Model</a:t>
            </a:r>
            <a:endParaRPr lang="en-US" altLang="ko-KR" dirty="0"/>
          </a:p>
          <a:p>
            <a:pPr lvl="1"/>
            <a:r>
              <a:rPr lang="en-US" altLang="ko-KR" dirty="0" smtClean="0"/>
              <a:t>Provide trusted computing by isolating each enclave’s environment from the untrusted software outside the enclave</a:t>
            </a:r>
          </a:p>
          <a:p>
            <a:pPr lvl="1"/>
            <a:r>
              <a:rPr lang="en-US" altLang="ko-KR" dirty="0" smtClean="0"/>
              <a:t>Implementing a software attestation scheme that allows a remote party to authenticate the software</a:t>
            </a:r>
          </a:p>
          <a:p>
            <a:pPr lvl="1"/>
            <a:r>
              <a:rPr lang="ko-KR" altLang="en-US" dirty="0" smtClean="0"/>
              <a:t>추가적인 부분은 </a:t>
            </a:r>
            <a:r>
              <a:rPr lang="en-US" altLang="ko-KR" dirty="0" smtClean="0"/>
              <a:t>Intel’s Software Developer Manual(SDM) </a:t>
            </a:r>
            <a:r>
              <a:rPr lang="ko-KR" altLang="en-US" dirty="0" smtClean="0"/>
              <a:t>참조</a:t>
            </a:r>
            <a:endParaRPr lang="en-US" altLang="ko-KR" dirty="0"/>
          </a:p>
          <a:p>
            <a:pPr lvl="1"/>
            <a:endParaRPr lang="en-US" altLang="ko-KR" dirty="0" smtClean="0"/>
          </a:p>
          <a:p>
            <a:pPr lvl="1"/>
            <a:endParaRPr lang="en-US" altLang="ko-KR" dirty="0"/>
          </a:p>
        </p:txBody>
      </p:sp>
    </p:spTree>
    <p:extLst>
      <p:ext uri="{BB962C8B-B14F-4D97-AF65-F5344CB8AC3E}">
        <p14:creationId xmlns:p14="http://schemas.microsoft.com/office/powerpoint/2010/main" val="4202387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5.5.1 Page Eviction and the TLBs (2/2)</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Page Eviction and the </a:t>
            </a:r>
            <a:r>
              <a:rPr lang="en-US" altLang="ko-KR" dirty="0" smtClean="0"/>
              <a:t>TLBs</a:t>
            </a:r>
          </a:p>
          <a:p>
            <a:pPr lvl="1"/>
            <a:r>
              <a:rPr lang="en-US" altLang="ko-KR" dirty="0" smtClean="0"/>
              <a:t>Blocked pages are not considered accessible to enclaves</a:t>
            </a:r>
            <a:endParaRPr lang="en-US" altLang="ko-KR" dirty="0"/>
          </a:p>
          <a:p>
            <a:pPr lvl="1"/>
            <a:r>
              <a:rPr lang="en-US" altLang="ko-KR" dirty="0" smtClean="0"/>
              <a:t>In</a:t>
            </a:r>
            <a:r>
              <a:rPr lang="ko-KR" altLang="en-US" dirty="0" smtClean="0"/>
              <a:t> </a:t>
            </a:r>
            <a:r>
              <a:rPr lang="en-US" altLang="ko-KR" dirty="0" smtClean="0"/>
              <a:t>order to evict a batch of EPC pages, the OS kernel </a:t>
            </a:r>
            <a:r>
              <a:rPr lang="en-US" altLang="ko-KR" dirty="0"/>
              <a:t>m</a:t>
            </a:r>
            <a:r>
              <a:rPr lang="en-US" altLang="ko-KR" dirty="0" smtClean="0"/>
              <a:t>ust first issue EBLOCK instructions targeting them</a:t>
            </a:r>
          </a:p>
          <a:p>
            <a:pPr lvl="1"/>
            <a:r>
              <a:rPr lang="en-US" altLang="ko-KR" dirty="0" smtClean="0"/>
              <a:t>ETRACK instruction, which logical processors have had their TLBs flushed</a:t>
            </a:r>
          </a:p>
          <a:p>
            <a:pPr lvl="1"/>
            <a:r>
              <a:rPr lang="en-US" altLang="ko-KR" dirty="0" smtClean="0"/>
              <a:t>EWB instruction for each EPC page to be evicted</a:t>
            </a:r>
          </a:p>
          <a:p>
            <a:pPr lvl="1"/>
            <a:r>
              <a:rPr lang="en-US" altLang="ko-KR" dirty="0" smtClean="0"/>
              <a:t>Evicted page can be loaded back into the EPC via the ELDU and ELDB</a:t>
            </a:r>
          </a:p>
        </p:txBody>
      </p:sp>
    </p:spTree>
    <p:extLst>
      <p:ext uri="{BB962C8B-B14F-4D97-AF65-F5344CB8AC3E}">
        <p14:creationId xmlns:p14="http://schemas.microsoft.com/office/powerpoint/2010/main" val="972339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5.5.2 The Version Array (VA)</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VA</a:t>
            </a:r>
          </a:p>
          <a:p>
            <a:pPr lvl="1"/>
            <a:r>
              <a:rPr lang="en-US" altLang="ko-KR" dirty="0" smtClean="0"/>
              <a:t>When EWB evicts the contents of an EPC, it creates an 8byte nonce that calls a page version, EWB stores the nonce that is creates inside a VA</a:t>
            </a:r>
          </a:p>
          <a:p>
            <a:pPr lvl="1"/>
            <a:r>
              <a:rPr lang="en-US" altLang="ko-KR" dirty="0" smtClean="0"/>
              <a:t>VA pages are allocated using the EPA instruction</a:t>
            </a:r>
          </a:p>
          <a:p>
            <a:pPr lvl="1"/>
            <a:r>
              <a:rPr lang="en-US" altLang="ko-KR" dirty="0" smtClean="0"/>
              <a:t>Like SECS pages, VA pages have the ENCLAVEADDRESS fields in their EPCM entries set to zero, and cannot be accessed</a:t>
            </a:r>
          </a:p>
          <a:p>
            <a:pPr lvl="1"/>
            <a:r>
              <a:rPr lang="en-US" altLang="ko-KR" dirty="0" err="1" smtClean="0"/>
              <a:t>Deallocated</a:t>
            </a:r>
            <a:r>
              <a:rPr lang="en-US" altLang="ko-KR" dirty="0" smtClean="0"/>
              <a:t> via EREMOVE without any </a:t>
            </a:r>
            <a:r>
              <a:rPr lang="en-US" altLang="ko-KR" dirty="0" err="1" smtClean="0"/>
              <a:t>restirction</a:t>
            </a:r>
            <a:endParaRPr lang="en-US" altLang="ko-KR" dirty="0" smtClean="0"/>
          </a:p>
          <a:p>
            <a:pPr lvl="1"/>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2864417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5.5.3 Enclave IDs</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Enclave IDs</a:t>
            </a:r>
          </a:p>
          <a:p>
            <a:pPr lvl="1"/>
            <a:r>
              <a:rPr lang="en-US" altLang="ko-KR" dirty="0" smtClean="0"/>
              <a:t>The EWB</a:t>
            </a:r>
            <a:r>
              <a:rPr lang="ko-KR" altLang="en-US" dirty="0" smtClean="0"/>
              <a:t> </a:t>
            </a:r>
            <a:r>
              <a:rPr lang="en-US" altLang="ko-KR" dirty="0" smtClean="0"/>
              <a:t>and ELDU/ELDB instructions use an EID to identify the enclave that owns an evicted page</a:t>
            </a:r>
          </a:p>
          <a:p>
            <a:pPr lvl="1"/>
            <a:r>
              <a:rPr lang="en-US" altLang="ko-KR" dirty="0" smtClean="0"/>
              <a:t>EID field is a 64 bit field stored in an enclave’s SECS</a:t>
            </a:r>
          </a:p>
          <a:p>
            <a:pPr lvl="1"/>
            <a:r>
              <a:rPr lang="en-US" altLang="ko-KR" dirty="0" smtClean="0"/>
              <a:t>EID field in an enclave’s SECS does not appear to be modified by any instruction</a:t>
            </a:r>
          </a:p>
          <a:p>
            <a:pPr lvl="1"/>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3332514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5.5.4 </a:t>
            </a:r>
            <a:r>
              <a:rPr lang="ko-KR" altLang="en-US" dirty="0" smtClean="0"/>
              <a:t> </a:t>
            </a:r>
            <a:r>
              <a:rPr lang="en-US" altLang="ko-KR" dirty="0" smtClean="0"/>
              <a:t>Eviction an EPC Page</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Eviction an EPC </a:t>
            </a:r>
            <a:r>
              <a:rPr lang="en-US" altLang="ko-KR" dirty="0" smtClean="0"/>
              <a:t>Page</a:t>
            </a:r>
          </a:p>
          <a:p>
            <a:pPr lvl="1"/>
            <a:endParaRPr lang="en-US" altLang="ko-KR" dirty="0" smtClean="0"/>
          </a:p>
          <a:p>
            <a:pPr lvl="1"/>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1341629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5.5.5 Loading an Evicted Page Back into EPC</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Loading an Evicted Page Back into EPC</a:t>
            </a:r>
            <a:endParaRPr lang="en-US" altLang="ko-KR" dirty="0" smtClean="0"/>
          </a:p>
          <a:p>
            <a:pPr lvl="1"/>
            <a:endParaRPr lang="en-US" altLang="ko-KR" dirty="0"/>
          </a:p>
          <a:p>
            <a:pPr lvl="1"/>
            <a:endParaRPr lang="en-US" altLang="ko-KR" dirty="0"/>
          </a:p>
          <a:p>
            <a:pPr lvl="1"/>
            <a:endParaRPr lang="ko-KR" altLang="en-US" dirty="0"/>
          </a:p>
        </p:txBody>
      </p:sp>
    </p:spTree>
    <p:extLst>
      <p:ext uri="{BB962C8B-B14F-4D97-AF65-F5344CB8AC3E}">
        <p14:creationId xmlns:p14="http://schemas.microsoft.com/office/powerpoint/2010/main" val="2544968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5.5.6 Eviction Trees</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Eviction Trees</a:t>
            </a:r>
          </a:p>
          <a:p>
            <a:pPr lvl="1"/>
            <a:endParaRPr lang="en-US" altLang="ko-KR" dirty="0"/>
          </a:p>
          <a:p>
            <a:pPr lvl="1"/>
            <a:endParaRPr lang="ko-KR" altLang="en-US" dirty="0"/>
          </a:p>
        </p:txBody>
      </p:sp>
    </p:spTree>
    <p:extLst>
      <p:ext uri="{BB962C8B-B14F-4D97-AF65-F5344CB8AC3E}">
        <p14:creationId xmlns:p14="http://schemas.microsoft.com/office/powerpoint/2010/main" val="313920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3939A2CB-5A39-4EA8-A808-979777691430}"/>
              </a:ext>
            </a:extLst>
          </p:cNvPr>
          <p:cNvSpPr>
            <a:spLocks noGrp="1"/>
          </p:cNvSpPr>
          <p:nvPr>
            <p:ph type="title"/>
          </p:nvPr>
        </p:nvSpPr>
        <p:spPr/>
        <p:txBody>
          <a:bodyPr/>
          <a:lstStyle/>
          <a:p>
            <a:r>
              <a:rPr lang="en-US" altLang="ko-KR" dirty="0" smtClean="0"/>
              <a:t>5.1 SGX Physical Memory Organization</a:t>
            </a:r>
            <a:endParaRPr lang="ko-KR" altLang="en-US" dirty="0"/>
          </a:p>
        </p:txBody>
      </p:sp>
      <p:sp>
        <p:nvSpPr>
          <p:cNvPr id="3" name="내용 개체 틀 2">
            <a:extLst>
              <a:ext uri="{FF2B5EF4-FFF2-40B4-BE49-F238E27FC236}">
                <a16:creationId xmlns="" xmlns:a16="http://schemas.microsoft.com/office/drawing/2014/main" id="{DEFBD92D-6D81-48D6-BFA4-1A005243B8BC}"/>
              </a:ext>
            </a:extLst>
          </p:cNvPr>
          <p:cNvSpPr>
            <a:spLocks noGrp="1"/>
          </p:cNvSpPr>
          <p:nvPr>
            <p:ph idx="1"/>
          </p:nvPr>
        </p:nvSpPr>
        <p:spPr/>
        <p:txBody>
          <a:bodyPr/>
          <a:lstStyle/>
          <a:p>
            <a:r>
              <a:rPr lang="en-US" altLang="ko-KR" dirty="0"/>
              <a:t>SGX Physical Memory </a:t>
            </a:r>
            <a:r>
              <a:rPr lang="en-US" altLang="ko-KR" dirty="0" smtClean="0"/>
              <a:t>Organization</a:t>
            </a:r>
          </a:p>
          <a:p>
            <a:pPr lvl="1"/>
            <a:r>
              <a:rPr lang="en-US" altLang="ko-KR" dirty="0" smtClean="0"/>
              <a:t>Enclaves’ code and data is stored in Processor Reserved Memory(PRM)</a:t>
            </a:r>
          </a:p>
          <a:p>
            <a:pPr lvl="1"/>
            <a:r>
              <a:rPr lang="en-US" altLang="ko-KR" dirty="0" smtClean="0"/>
              <a:t>PRM is a subset of DRAM that cannot be directly accessed by other software, including system software and SMM(</a:t>
            </a:r>
            <a:r>
              <a:rPr lang="en-US" altLang="ko-KR" dirty="0" err="1" smtClean="0"/>
              <a:t>Sysyem</a:t>
            </a:r>
            <a:r>
              <a:rPr lang="en-US" altLang="ko-KR" dirty="0" smtClean="0"/>
              <a:t> Management Mode) code.</a:t>
            </a:r>
            <a:endParaRPr lang="en-US" altLang="ko-KR" dirty="0"/>
          </a:p>
          <a:p>
            <a:pPr lvl="1"/>
            <a:r>
              <a:rPr lang="en-US" altLang="ko-KR" dirty="0" smtClean="0"/>
              <a:t>Reject DMA transfers targeting the PRM</a:t>
            </a:r>
            <a:endParaRPr lang="en-US" altLang="ko-KR" dirty="0"/>
          </a:p>
        </p:txBody>
      </p:sp>
    </p:spTree>
    <p:extLst>
      <p:ext uri="{BB962C8B-B14F-4D97-AF65-F5344CB8AC3E}">
        <p14:creationId xmlns:p14="http://schemas.microsoft.com/office/powerpoint/2010/main" val="263137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3939A2CB-5A39-4EA8-A808-979777691430}"/>
              </a:ext>
            </a:extLst>
          </p:cNvPr>
          <p:cNvSpPr>
            <a:spLocks noGrp="1"/>
          </p:cNvSpPr>
          <p:nvPr>
            <p:ph type="title"/>
          </p:nvPr>
        </p:nvSpPr>
        <p:spPr/>
        <p:txBody>
          <a:bodyPr/>
          <a:lstStyle/>
          <a:p>
            <a:r>
              <a:rPr lang="en-US" altLang="ko-KR" dirty="0" smtClean="0"/>
              <a:t>5.1.1 The Enclave Page Cache (EPC)</a:t>
            </a:r>
            <a:endParaRPr lang="ko-KR" altLang="en-US" dirty="0"/>
          </a:p>
        </p:txBody>
      </p:sp>
      <p:sp>
        <p:nvSpPr>
          <p:cNvPr id="3" name="내용 개체 틀 2">
            <a:extLst>
              <a:ext uri="{FF2B5EF4-FFF2-40B4-BE49-F238E27FC236}">
                <a16:creationId xmlns="" xmlns:a16="http://schemas.microsoft.com/office/drawing/2014/main" id="{DEFBD92D-6D81-48D6-BFA4-1A005243B8BC}"/>
              </a:ext>
            </a:extLst>
          </p:cNvPr>
          <p:cNvSpPr>
            <a:spLocks noGrp="1"/>
          </p:cNvSpPr>
          <p:nvPr>
            <p:ph idx="1"/>
          </p:nvPr>
        </p:nvSpPr>
        <p:spPr/>
        <p:txBody>
          <a:bodyPr/>
          <a:lstStyle/>
          <a:p>
            <a:r>
              <a:rPr lang="en-US" altLang="ko-KR" dirty="0"/>
              <a:t>EPC </a:t>
            </a:r>
            <a:endParaRPr lang="en-US" altLang="ko-KR" dirty="0" smtClean="0"/>
          </a:p>
          <a:p>
            <a:pPr lvl="1"/>
            <a:r>
              <a:rPr lang="en-US" altLang="ko-KR" dirty="0" smtClean="0"/>
              <a:t>Contents and data structures are stored in the EPC</a:t>
            </a:r>
          </a:p>
          <a:p>
            <a:pPr lvl="1"/>
            <a:r>
              <a:rPr lang="en-US" altLang="ko-KR" dirty="0" smtClean="0"/>
              <a:t>Support having multiple enclaves at the same time</a:t>
            </a:r>
          </a:p>
          <a:p>
            <a:pPr lvl="1"/>
            <a:r>
              <a:rPr lang="en-US" altLang="ko-KR" dirty="0" smtClean="0"/>
              <a:t>EPC split into 4KB pages that can be assigned to different enclaves</a:t>
            </a:r>
          </a:p>
          <a:p>
            <a:pPr lvl="1"/>
            <a:r>
              <a:rPr lang="en-US" altLang="ko-KR" dirty="0" smtClean="0"/>
              <a:t>EPC pages are initialized by copying data from a non-PRM memory page</a:t>
            </a:r>
            <a:endParaRPr lang="en-US" altLang="ko-KR" dirty="0"/>
          </a:p>
        </p:txBody>
      </p:sp>
      <p:pic>
        <p:nvPicPr>
          <p:cNvPr id="4" name="그림 3"/>
          <p:cNvPicPr>
            <a:picLocks noChangeAspect="1"/>
          </p:cNvPicPr>
          <p:nvPr/>
        </p:nvPicPr>
        <p:blipFill>
          <a:blip r:embed="rId3"/>
          <a:stretch>
            <a:fillRect/>
          </a:stretch>
        </p:blipFill>
        <p:spPr>
          <a:xfrm>
            <a:off x="2509532" y="3088426"/>
            <a:ext cx="7116787" cy="3088536"/>
          </a:xfrm>
          <a:prstGeom prst="rect">
            <a:avLst/>
          </a:prstGeom>
        </p:spPr>
      </p:pic>
    </p:spTree>
    <p:extLst>
      <p:ext uri="{BB962C8B-B14F-4D97-AF65-F5344CB8AC3E}">
        <p14:creationId xmlns:p14="http://schemas.microsoft.com/office/powerpoint/2010/main" val="216485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0A9FB45-FACD-44DE-9A4A-4F2FB58708E6}"/>
              </a:ext>
            </a:extLst>
          </p:cNvPr>
          <p:cNvSpPr>
            <a:spLocks noGrp="1"/>
          </p:cNvSpPr>
          <p:nvPr>
            <p:ph type="title"/>
          </p:nvPr>
        </p:nvSpPr>
        <p:spPr/>
        <p:txBody>
          <a:bodyPr/>
          <a:lstStyle/>
          <a:p>
            <a:r>
              <a:rPr lang="en-US" altLang="ko-KR" dirty="0" smtClean="0"/>
              <a:t>5.1.2 The Enclave Page Cache Map (EPCM)</a:t>
            </a:r>
            <a:endParaRPr lang="ko-KR" altLang="en-US" dirty="0"/>
          </a:p>
        </p:txBody>
      </p:sp>
      <p:sp>
        <p:nvSpPr>
          <p:cNvPr id="3" name="내용 개체 틀 2">
            <a:extLst>
              <a:ext uri="{FF2B5EF4-FFF2-40B4-BE49-F238E27FC236}">
                <a16:creationId xmlns="" xmlns:a16="http://schemas.microsoft.com/office/drawing/2014/main" id="{559A6D13-623B-4AE6-B411-5FCDD2268997}"/>
              </a:ext>
            </a:extLst>
          </p:cNvPr>
          <p:cNvSpPr>
            <a:spLocks noGrp="1"/>
          </p:cNvSpPr>
          <p:nvPr>
            <p:ph idx="1"/>
          </p:nvPr>
        </p:nvSpPr>
        <p:spPr/>
        <p:txBody>
          <a:bodyPr/>
          <a:lstStyle/>
          <a:p>
            <a:r>
              <a:rPr lang="en-US" altLang="ko-KR" dirty="0" smtClean="0"/>
              <a:t>EPCM</a:t>
            </a:r>
            <a:endParaRPr lang="en-US" altLang="ko-KR" dirty="0"/>
          </a:p>
          <a:p>
            <a:pPr lvl="1"/>
            <a:r>
              <a:rPr lang="en-US" altLang="ko-KR" dirty="0" smtClean="0"/>
              <a:t>System software is not trusted, SGX processors check the correctness of the system software’s allocation decisions</a:t>
            </a:r>
            <a:endParaRPr lang="en-US" altLang="ko-KR" dirty="0"/>
          </a:p>
          <a:p>
            <a:pPr lvl="1"/>
            <a:r>
              <a:rPr lang="en-US" altLang="ko-KR" dirty="0" smtClean="0"/>
              <a:t>For checking, SGX records information about allocation decisions for each EPC page in the EPCM</a:t>
            </a:r>
          </a:p>
          <a:p>
            <a:pPr lvl="1"/>
            <a:r>
              <a:rPr lang="en-US" altLang="ko-KR" dirty="0" smtClean="0"/>
              <a:t>Allocate an EPC page set the VALID bit of the EPCM to 1</a:t>
            </a:r>
          </a:p>
          <a:p>
            <a:pPr lvl="1"/>
            <a:r>
              <a:rPr lang="en-US" altLang="ko-KR" dirty="0" smtClean="0"/>
              <a:t>Page’s intended usage, which is recorded in the page type(PT)</a:t>
            </a:r>
          </a:p>
          <a:p>
            <a:pPr lvl="1"/>
            <a:endParaRPr lang="en-US" altLang="ko-KR" dirty="0"/>
          </a:p>
        </p:txBody>
      </p:sp>
      <p:pic>
        <p:nvPicPr>
          <p:cNvPr id="4" name="그림 3"/>
          <p:cNvPicPr>
            <a:picLocks noChangeAspect="1"/>
          </p:cNvPicPr>
          <p:nvPr/>
        </p:nvPicPr>
        <p:blipFill>
          <a:blip r:embed="rId3"/>
          <a:stretch>
            <a:fillRect/>
          </a:stretch>
        </p:blipFill>
        <p:spPr>
          <a:xfrm>
            <a:off x="3141776" y="3848730"/>
            <a:ext cx="5852300" cy="2328232"/>
          </a:xfrm>
          <a:prstGeom prst="rect">
            <a:avLst/>
          </a:prstGeom>
        </p:spPr>
      </p:pic>
    </p:spTree>
    <p:extLst>
      <p:ext uri="{BB962C8B-B14F-4D97-AF65-F5344CB8AC3E}">
        <p14:creationId xmlns:p14="http://schemas.microsoft.com/office/powerpoint/2010/main" val="191072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0A9FB45-FACD-44DE-9A4A-4F2FB58708E6}"/>
              </a:ext>
            </a:extLst>
          </p:cNvPr>
          <p:cNvSpPr>
            <a:spLocks noGrp="1"/>
          </p:cNvSpPr>
          <p:nvPr>
            <p:ph type="title"/>
          </p:nvPr>
        </p:nvSpPr>
        <p:spPr/>
        <p:txBody>
          <a:bodyPr/>
          <a:lstStyle/>
          <a:p>
            <a:r>
              <a:rPr lang="en-US" altLang="ko-KR" dirty="0" smtClean="0"/>
              <a:t>5.1.3 SGX Enclave Control Structure (SECS)</a:t>
            </a:r>
            <a:endParaRPr lang="ko-KR" altLang="en-US" dirty="0"/>
          </a:p>
        </p:txBody>
      </p:sp>
      <p:sp>
        <p:nvSpPr>
          <p:cNvPr id="3" name="내용 개체 틀 2">
            <a:extLst>
              <a:ext uri="{FF2B5EF4-FFF2-40B4-BE49-F238E27FC236}">
                <a16:creationId xmlns="" xmlns:a16="http://schemas.microsoft.com/office/drawing/2014/main" id="{559A6D13-623B-4AE6-B411-5FCDD2268997}"/>
              </a:ext>
            </a:extLst>
          </p:cNvPr>
          <p:cNvSpPr>
            <a:spLocks noGrp="1"/>
          </p:cNvSpPr>
          <p:nvPr>
            <p:ph idx="1"/>
          </p:nvPr>
        </p:nvSpPr>
        <p:spPr/>
        <p:txBody>
          <a:bodyPr/>
          <a:lstStyle/>
          <a:p>
            <a:r>
              <a:rPr lang="en-US" altLang="ko-KR" dirty="0" smtClean="0"/>
              <a:t>SECS</a:t>
            </a:r>
            <a:endParaRPr lang="en-US" altLang="ko-KR" dirty="0"/>
          </a:p>
          <a:p>
            <a:pPr lvl="1"/>
            <a:r>
              <a:rPr lang="en-US" altLang="ko-KR" dirty="0" smtClean="0"/>
              <a:t>Stores per-enclave </a:t>
            </a:r>
            <a:r>
              <a:rPr lang="en-US" altLang="ko-KR" dirty="0"/>
              <a:t>m</a:t>
            </a:r>
            <a:r>
              <a:rPr lang="en-US" altLang="ko-KR" dirty="0" smtClean="0"/>
              <a:t>etadata in a SECS</a:t>
            </a:r>
            <a:endParaRPr lang="en-US" altLang="ko-KR" dirty="0"/>
          </a:p>
          <a:p>
            <a:pPr lvl="1"/>
            <a:r>
              <a:rPr lang="en-US" altLang="ko-KR" dirty="0" smtClean="0"/>
              <a:t>Store SECS in EPC page, with page type PT_SECS</a:t>
            </a:r>
            <a:endParaRPr lang="en-US" altLang="ko-KR" dirty="0"/>
          </a:p>
          <a:p>
            <a:pPr lvl="1"/>
            <a:r>
              <a:rPr lang="en-US" altLang="ko-KR" dirty="0" smtClean="0"/>
              <a:t>Not be mapped into any enclave’s address space, only used by CPU’s SGX implementation</a:t>
            </a:r>
          </a:p>
          <a:p>
            <a:pPr lvl="1"/>
            <a:r>
              <a:rPr lang="en-US" altLang="ko-KR" dirty="0" smtClean="0">
                <a:solidFill>
                  <a:srgbClr val="FF0000"/>
                </a:solidFill>
              </a:rPr>
              <a:t>The EPCM entry field identifying the enclave that owns an EPC page points to the enclave’s SECS</a:t>
            </a:r>
          </a:p>
          <a:p>
            <a:pPr lvl="1"/>
            <a:r>
              <a:rPr lang="en-US" altLang="ko-KR" dirty="0" smtClean="0"/>
              <a:t>System software uses the virtual address of an enclave’s SECS to identify the enclave</a:t>
            </a:r>
          </a:p>
          <a:p>
            <a:pPr lvl="1"/>
            <a:r>
              <a:rPr lang="en-US" altLang="ko-KR" dirty="0" smtClean="0"/>
              <a:t>System software must create entries in its page tables pointing to the SECS of the enclaves it manages</a:t>
            </a:r>
            <a:endParaRPr lang="en-US" altLang="ko-KR" dirty="0"/>
          </a:p>
        </p:txBody>
      </p:sp>
    </p:spTree>
    <p:extLst>
      <p:ext uri="{BB962C8B-B14F-4D97-AF65-F5344CB8AC3E}">
        <p14:creationId xmlns:p14="http://schemas.microsoft.com/office/powerpoint/2010/main" val="220061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5.2 The Memory Layout of an SGX Enclave</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a:t>The Memory Layout of an SGX Enclave </a:t>
            </a:r>
          </a:p>
          <a:p>
            <a:pPr lvl="1"/>
            <a:r>
              <a:rPr lang="en-US" altLang="ko-KR" dirty="0" smtClean="0"/>
              <a:t>SGX was designed to minimize the effort required to convert application code to take advantage of enclaves</a:t>
            </a:r>
            <a:endParaRPr lang="en-US" altLang="ko-KR" dirty="0"/>
          </a:p>
          <a:p>
            <a:pPr lvl="1"/>
            <a:r>
              <a:rPr lang="en-US" altLang="ko-KR" dirty="0" smtClean="0"/>
              <a:t>Simply, each enclave is used by exactly one application</a:t>
            </a:r>
            <a:endParaRPr lang="en-US" altLang="ko-KR" dirty="0"/>
          </a:p>
          <a:p>
            <a:pPr lvl="1"/>
            <a:endParaRPr lang="ko-KR" altLang="en-US" dirty="0"/>
          </a:p>
        </p:txBody>
      </p:sp>
    </p:spTree>
    <p:extLst>
      <p:ext uri="{BB962C8B-B14F-4D97-AF65-F5344CB8AC3E}">
        <p14:creationId xmlns:p14="http://schemas.microsoft.com/office/powerpoint/2010/main" val="331309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AF58E92-E456-4F1B-B9BA-CA9BBC04267A}"/>
              </a:ext>
            </a:extLst>
          </p:cNvPr>
          <p:cNvSpPr>
            <a:spLocks noGrp="1"/>
          </p:cNvSpPr>
          <p:nvPr>
            <p:ph type="title"/>
          </p:nvPr>
        </p:nvSpPr>
        <p:spPr/>
        <p:txBody>
          <a:bodyPr/>
          <a:lstStyle/>
          <a:p>
            <a:r>
              <a:rPr lang="en-US" altLang="ko-KR" dirty="0" smtClean="0"/>
              <a:t>5.2.1 Enclave Linear Address Range (ELRANGE)</a:t>
            </a:r>
            <a:endParaRPr lang="ko-KR" altLang="en-US" dirty="0"/>
          </a:p>
        </p:txBody>
      </p:sp>
      <p:sp>
        <p:nvSpPr>
          <p:cNvPr id="3" name="내용 개체 틀 2">
            <a:extLst>
              <a:ext uri="{FF2B5EF4-FFF2-40B4-BE49-F238E27FC236}">
                <a16:creationId xmlns="" xmlns:a16="http://schemas.microsoft.com/office/drawing/2014/main" id="{012F4E3E-9E14-43AD-90C7-6D844CFBDDDB}"/>
              </a:ext>
            </a:extLst>
          </p:cNvPr>
          <p:cNvSpPr>
            <a:spLocks noGrp="1"/>
          </p:cNvSpPr>
          <p:nvPr>
            <p:ph idx="1"/>
          </p:nvPr>
        </p:nvSpPr>
        <p:spPr/>
        <p:txBody>
          <a:bodyPr/>
          <a:lstStyle/>
          <a:p>
            <a:r>
              <a:rPr lang="en-US" altLang="ko-KR" dirty="0" smtClean="0"/>
              <a:t>ELRANGE</a:t>
            </a:r>
            <a:endParaRPr lang="en-US" altLang="ko-KR" dirty="0"/>
          </a:p>
          <a:p>
            <a:pPr lvl="1"/>
            <a:r>
              <a:rPr lang="en-US" altLang="ko-KR" dirty="0" smtClean="0"/>
              <a:t>Each enclave designates an area in its virtual address space, called ELRANGE</a:t>
            </a:r>
          </a:p>
          <a:p>
            <a:pPr lvl="1"/>
            <a:r>
              <a:rPr lang="en-US" altLang="ko-KR" dirty="0" smtClean="0"/>
              <a:t>Used to map the code and the data stored in the enclave’s EPC pages</a:t>
            </a:r>
          </a:p>
          <a:p>
            <a:pPr lvl="1"/>
            <a:r>
              <a:rPr lang="en-US" altLang="ko-KR" dirty="0" smtClean="0"/>
              <a:t>SGX design guarantees that the enclave’s memory accesses inside ELRANGE obey the virtual memory abstraction</a:t>
            </a:r>
          </a:p>
          <a:p>
            <a:pPr lvl="1"/>
            <a:r>
              <a:rPr lang="en-US" altLang="ko-KR" dirty="0" smtClean="0"/>
              <a:t>ELRANGE is using a base (</a:t>
            </a:r>
            <a:r>
              <a:rPr lang="en-US" altLang="ko-KR" dirty="0" smtClean="0">
                <a:solidFill>
                  <a:srgbClr val="FF0000"/>
                </a:solidFill>
              </a:rPr>
              <a:t>must be aligned to the size</a:t>
            </a:r>
            <a:r>
              <a:rPr lang="en-US" altLang="ko-KR" dirty="0" smtClean="0"/>
              <a:t>) and a size (</a:t>
            </a:r>
            <a:r>
              <a:rPr lang="en-US" altLang="ko-KR" dirty="0" smtClean="0">
                <a:solidFill>
                  <a:srgbClr val="FF0000"/>
                </a:solidFill>
              </a:rPr>
              <a:t>must be a power of 2</a:t>
            </a:r>
            <a:r>
              <a:rPr lang="en-US" altLang="ko-KR" dirty="0" smtClean="0"/>
              <a:t>) in the enclave’s SECS</a:t>
            </a:r>
            <a:endParaRPr lang="en-US" altLang="ko-KR" dirty="0"/>
          </a:p>
        </p:txBody>
      </p:sp>
      <p:pic>
        <p:nvPicPr>
          <p:cNvPr id="4" name="그림 3"/>
          <p:cNvPicPr>
            <a:picLocks noChangeAspect="1"/>
          </p:cNvPicPr>
          <p:nvPr/>
        </p:nvPicPr>
        <p:blipFill>
          <a:blip r:embed="rId3"/>
          <a:stretch>
            <a:fillRect/>
          </a:stretch>
        </p:blipFill>
        <p:spPr>
          <a:xfrm>
            <a:off x="7315960" y="3847519"/>
            <a:ext cx="3922847" cy="2329443"/>
          </a:xfrm>
          <a:prstGeom prst="rect">
            <a:avLst/>
          </a:prstGeom>
        </p:spPr>
      </p:pic>
    </p:spTree>
    <p:extLst>
      <p:ext uri="{BB962C8B-B14F-4D97-AF65-F5344CB8AC3E}">
        <p14:creationId xmlns:p14="http://schemas.microsoft.com/office/powerpoint/2010/main" val="322216981"/>
      </p:ext>
    </p:extLst>
  </p:cSld>
  <p:clrMapOvr>
    <a:masterClrMapping/>
  </p:clrMapOvr>
</p:sld>
</file>

<file path=ppt/theme/theme1.xml><?xml version="1.0" encoding="utf-8"?>
<a:theme xmlns:a="http://schemas.openxmlformats.org/drawingml/2006/main" name="MOSL_PPT FORMAT">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PPT FORMAT" id="{9D6CE153-E40F-4878-AAC1-670D18D3C612}" vid="{1E91D738-3A12-4190-BAEB-AB6C7CAB7633}"/>
    </a:ext>
  </a:extLst>
</a:theme>
</file>

<file path=ppt/theme/theme2.xml><?xml version="1.0" encoding="utf-8"?>
<a:theme xmlns:a="http://schemas.openxmlformats.org/drawingml/2006/main" name="FOUO">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fidentia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MOS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 id="{595FFE27-18FD-4C2D-BF99-C8A497487ED0}" vid="{0B5BD6FA-EF65-4792-BE04-AAE0366F3A5F}"/>
    </a:ext>
  </a:extLst>
</a:theme>
</file>

<file path=ppt/theme/theme5.xml><?xml version="1.0" encoding="utf-8"?>
<a:theme xmlns:a="http://schemas.openxmlformats.org/drawingml/2006/main" name="1_FOUO">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nfidentia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mosl_ppt_format (2)</Template>
  <TotalTime>2265</TotalTime>
  <Words>3140</Words>
  <Application>Microsoft Office PowerPoint</Application>
  <PresentationFormat>와이드스크린</PresentationFormat>
  <Paragraphs>332</Paragraphs>
  <Slides>35</Slides>
  <Notes>34</Notes>
  <HiddenSlides>0</HiddenSlides>
  <MMClips>0</MMClips>
  <ScaleCrop>false</ScaleCrop>
  <HeadingPairs>
    <vt:vector size="6" baseType="variant">
      <vt:variant>
        <vt:lpstr>사용한 글꼴</vt:lpstr>
      </vt:variant>
      <vt:variant>
        <vt:i4>5</vt:i4>
      </vt:variant>
      <vt:variant>
        <vt:lpstr>테마</vt:lpstr>
      </vt:variant>
      <vt:variant>
        <vt:i4>6</vt:i4>
      </vt:variant>
      <vt:variant>
        <vt:lpstr>슬라이드 제목</vt:lpstr>
      </vt:variant>
      <vt:variant>
        <vt:i4>35</vt:i4>
      </vt:variant>
    </vt:vector>
  </HeadingPairs>
  <TitlesOfParts>
    <vt:vector size="46" baseType="lpstr">
      <vt:lpstr>나눔바른고딕</vt:lpstr>
      <vt:lpstr>맑은 고딕</vt:lpstr>
      <vt:lpstr>Arial</vt:lpstr>
      <vt:lpstr>Calibri</vt:lpstr>
      <vt:lpstr>Calibri Light</vt:lpstr>
      <vt:lpstr>MOSL_PPT FORMAT</vt:lpstr>
      <vt:lpstr>FOUO</vt:lpstr>
      <vt:lpstr>Confidential</vt:lpstr>
      <vt:lpstr>1_MOSL</vt:lpstr>
      <vt:lpstr>1_FOUO</vt:lpstr>
      <vt:lpstr>1_Confidential</vt:lpstr>
      <vt:lpstr>SGX Programming Model</vt:lpstr>
      <vt:lpstr>Content</vt:lpstr>
      <vt:lpstr>5. SGX Programming Model</vt:lpstr>
      <vt:lpstr>5.1 SGX Physical Memory Organization</vt:lpstr>
      <vt:lpstr>5.1.1 The Enclave Page Cache (EPC)</vt:lpstr>
      <vt:lpstr>5.1.2 The Enclave Page Cache Map (EPCM)</vt:lpstr>
      <vt:lpstr>5.1.3 SGX Enclave Control Structure (SECS)</vt:lpstr>
      <vt:lpstr>5.2 The Memory Layout of an SGX Enclave</vt:lpstr>
      <vt:lpstr>5.2.1 Enclave Linear Address Range (ELRANGE)</vt:lpstr>
      <vt:lpstr>5.2.2 SGX Enclave Attributes</vt:lpstr>
      <vt:lpstr>5.2.3 Address Translation for SGX Enclaves</vt:lpstr>
      <vt:lpstr>5.2.4 The Thread Control Structure (TCS)</vt:lpstr>
      <vt:lpstr>5.2.4 The State Save Area (SSA) (1/2)</vt:lpstr>
      <vt:lpstr>5.2.4 The State Save Area (SSA) (2/2)</vt:lpstr>
      <vt:lpstr>5.3 The Life Cycle of an SGX Enclave</vt:lpstr>
      <vt:lpstr>5.3.1 Creation</vt:lpstr>
      <vt:lpstr>5.3.2 Loading (1/2)</vt:lpstr>
      <vt:lpstr>5.3.2 Loading (2/2)</vt:lpstr>
      <vt:lpstr>5.3.3 Initialization</vt:lpstr>
      <vt:lpstr>5.3.4 Teardown</vt:lpstr>
      <vt:lpstr>5.4 The Life Cycle of an SGX Thread</vt:lpstr>
      <vt:lpstr>5.4.1 Synchronous Enclave Entry (1/2)</vt:lpstr>
      <vt:lpstr>5.4.1 Synchronous Enclave Entry (2/2)</vt:lpstr>
      <vt:lpstr>5.4.2 Synchronous Enclave Exit</vt:lpstr>
      <vt:lpstr>5.4.3 Asynchronous Enclave Exit (AEX) (1/2)</vt:lpstr>
      <vt:lpstr>5.4.3 Asynchronous Enclave Exit (AEX) (2/2)</vt:lpstr>
      <vt:lpstr>5.4.4 Recovering from an Asynchronous Exit</vt:lpstr>
      <vt:lpstr>5.5 EPC Page Eviction</vt:lpstr>
      <vt:lpstr>5.5.1 Page Eviction and the TLBs (1/2)</vt:lpstr>
      <vt:lpstr>5.5.1 Page Eviction and the TLBs (2/2)</vt:lpstr>
      <vt:lpstr>5.5.2 The Version Array (VA)</vt:lpstr>
      <vt:lpstr>5.5.3 Enclave IDs</vt:lpstr>
      <vt:lpstr>5.5.4  Eviction an EPC Page</vt:lpstr>
      <vt:lpstr>5.5.5 Loading an Evicted Page Back into EPC</vt:lpstr>
      <vt:lpstr>5.5.6 Eviction Trees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SGX Programming model</dc:title>
  <dc:creator>승현 여</dc:creator>
  <cp:lastModifiedBy>New_Commer_2</cp:lastModifiedBy>
  <cp:revision>111</cp:revision>
  <dcterms:created xsi:type="dcterms:W3CDTF">2020-01-27T06:19:21Z</dcterms:created>
  <dcterms:modified xsi:type="dcterms:W3CDTF">2020-02-11T05:28:02Z</dcterms:modified>
</cp:coreProperties>
</file>